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25F02-3196-D34A-B45A-70CD5B0E9896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3061E-0905-0840-9DF0-327E5A140B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157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CSA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Coordination</a:t>
            </a:r>
            <a:r>
              <a:rPr lang="da-DK" baseline="0" dirty="0" smtClean="0"/>
              <a:t> &amp; Support Action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3061E-0905-0840-9DF0-327E5A140B1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402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EIPAHA</a:t>
            </a:r>
            <a:r>
              <a:rPr lang="da-DK" baseline="0" dirty="0" smtClean="0"/>
              <a:t> – has 6 action </a:t>
            </a:r>
            <a:r>
              <a:rPr lang="da-DK" baseline="0" dirty="0" err="1" smtClean="0"/>
              <a:t>groups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listed</a:t>
            </a:r>
            <a:endParaRPr lang="da-DK" baseline="0" dirty="0" smtClean="0"/>
          </a:p>
          <a:p>
            <a:r>
              <a:rPr lang="da-DK" baseline="0" dirty="0" smtClean="0"/>
              <a:t>D4 </a:t>
            </a:r>
            <a:r>
              <a:rPr lang="da-DK" baseline="0" dirty="0" err="1" smtClean="0"/>
              <a:t>includes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spatial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context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which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rather</a:t>
            </a:r>
            <a:r>
              <a:rPr lang="da-DK" baseline="0" dirty="0" smtClean="0"/>
              <a:t> have as a ”support” for all </a:t>
            </a:r>
            <a:r>
              <a:rPr lang="da-DK" baseline="0" dirty="0" err="1" smtClean="0"/>
              <a:t>groups</a:t>
            </a:r>
            <a:r>
              <a:rPr lang="da-DK" baseline="0" dirty="0" smtClean="0"/>
              <a:t>.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working</a:t>
            </a:r>
            <a:r>
              <a:rPr lang="da-DK" baseline="0" dirty="0" smtClean="0"/>
              <a:t> 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The </a:t>
            </a:r>
            <a:r>
              <a:rPr lang="da-DK" baseline="0" dirty="0" err="1" smtClean="0"/>
              <a:t>number</a:t>
            </a:r>
            <a:r>
              <a:rPr lang="da-DK" baseline="0" dirty="0" smtClean="0"/>
              <a:t> of participants is A1 = 76, C2 = 177 and the rest I do not have a </a:t>
            </a:r>
            <a:r>
              <a:rPr lang="da-DK" baseline="0" dirty="0" err="1" smtClean="0"/>
              <a:t>number</a:t>
            </a:r>
            <a:r>
              <a:rPr lang="da-DK" baseline="0" dirty="0" smtClean="0"/>
              <a:t> for.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3061E-0905-0840-9DF0-327E5A140B1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079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CSA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Coordination</a:t>
            </a:r>
            <a:r>
              <a:rPr lang="da-DK" baseline="0" dirty="0" smtClean="0"/>
              <a:t> &amp; Support Action – has 9 Work Packages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3061E-0905-0840-9DF0-327E5A140B1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686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64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623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003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94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21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34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24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350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103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87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A07FD-BC1F-4F3F-A5FB-CB7818EC0987}" type="datetimeFigureOut">
              <a:rPr lang="da-DK" smtClean="0"/>
              <a:t>05/05/15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E844-6E1F-4BE2-8B64-4DC917BCEE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00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pire.ec.europa.e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opengeospatial.org/projects/groups/healthdw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n-GB" dirty="0"/>
              <a:t>H2020 CSA project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024535"/>
            <a:ext cx="6400800" cy="1752600"/>
          </a:xfrm>
        </p:spPr>
        <p:txBody>
          <a:bodyPr/>
          <a:lstStyle/>
          <a:p>
            <a:r>
              <a:rPr lang="da-DK" dirty="0" smtClean="0"/>
              <a:t>Support for the European Innovation </a:t>
            </a:r>
            <a:r>
              <a:rPr lang="da-DK" dirty="0" err="1" smtClean="0"/>
              <a:t>Partnership</a:t>
            </a:r>
            <a:r>
              <a:rPr lang="da-DK" dirty="0" smtClean="0"/>
              <a:t> on Active and </a:t>
            </a:r>
            <a:r>
              <a:rPr lang="da-DK" dirty="0" err="1" smtClean="0"/>
              <a:t>Healthy</a:t>
            </a:r>
            <a:r>
              <a:rPr lang="da-DK" dirty="0" smtClean="0"/>
              <a:t> </a:t>
            </a:r>
            <a:r>
              <a:rPr lang="da-DK" dirty="0" err="1" smtClean="0"/>
              <a:t>Ageing</a:t>
            </a:r>
            <a:r>
              <a:rPr lang="da-DK" dirty="0" smtClean="0"/>
              <a:t> - PROEIPAHA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620688"/>
            <a:ext cx="643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OGC Health Domain Working </a:t>
            </a:r>
            <a:r>
              <a:rPr lang="en-CA" sz="2400" dirty="0" smtClean="0"/>
              <a:t>Group May 5</a:t>
            </a:r>
            <a:r>
              <a:rPr lang="en-CA" sz="2400" baseline="30000" dirty="0" smtClean="0"/>
              <a:t>th</a:t>
            </a:r>
            <a:r>
              <a:rPr lang="en-CA" sz="2400" dirty="0" smtClean="0"/>
              <a:t> 2015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90030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232248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Geospatial standards development incl. data definition and formats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Spawn demonstration projects – the CSA?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Danish overview of projects (in </a:t>
            </a:r>
            <a:r>
              <a:rPr lang="en-GB" sz="2000" dirty="0" smtClean="0"/>
              <a:t>municipalities and regions)</a:t>
            </a:r>
            <a:endParaRPr lang="en-GB" sz="2000" dirty="0" smtClean="0"/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DIGST – standards on health data systems</a:t>
            </a:r>
          </a:p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504056"/>
          </a:xfrm>
        </p:spPr>
        <p:txBody>
          <a:bodyPr>
            <a:noAutofit/>
          </a:bodyPr>
          <a:lstStyle/>
          <a:p>
            <a:r>
              <a:rPr lang="en-GB" sz="2800" dirty="0" smtClean="0"/>
              <a:t>Opportunities for OGC in participating in the CSA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2640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04056"/>
          </a:xfrm>
        </p:spPr>
        <p:txBody>
          <a:bodyPr>
            <a:noAutofit/>
          </a:bodyPr>
          <a:lstStyle/>
          <a:p>
            <a:r>
              <a:rPr lang="da-DK" sz="2800" dirty="0" smtClean="0"/>
              <a:t>Status on </a:t>
            </a:r>
            <a:r>
              <a:rPr lang="da-DK" sz="2800" dirty="0" err="1" smtClean="0"/>
              <a:t>mapping</a:t>
            </a:r>
            <a:r>
              <a:rPr lang="da-DK" sz="2800" dirty="0" smtClean="0"/>
              <a:t> </a:t>
            </a:r>
            <a:r>
              <a:rPr lang="da-DK" sz="2800" dirty="0" err="1" smtClean="0"/>
              <a:t>commitments</a:t>
            </a:r>
            <a:endParaRPr lang="da-DK" sz="2800" dirty="0"/>
          </a:p>
        </p:txBody>
      </p:sp>
      <p:pic>
        <p:nvPicPr>
          <p:cNvPr id="4" name="Billede 3" descr="CSA_A1_C2_AA3.b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733157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62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624736" cy="194421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Work fully on promoting OGC as ”player” in EU in EIPAHA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Support the CSA through CDR by determine geospatial standards, data definitions and formats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Support the CSA work by promoting OGC in INSPIRE – in </a:t>
            </a:r>
            <a:r>
              <a:rPr lang="en-GB" sz="2000" dirty="0" err="1" smtClean="0"/>
              <a:t>Lisboa</a:t>
            </a:r>
            <a:r>
              <a:rPr lang="en-GB" sz="2000" dirty="0" smtClean="0"/>
              <a:t> in week 22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Cooperate with other international organisations in dealing with the above issue by standardising information</a:t>
            </a:r>
          </a:p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04056"/>
          </a:xfrm>
        </p:spPr>
        <p:txBody>
          <a:bodyPr>
            <a:noAutofit/>
          </a:bodyPr>
          <a:lstStyle/>
          <a:p>
            <a:r>
              <a:rPr lang="en-GB" sz="2800" dirty="0" smtClean="0"/>
              <a:t>Proposal to OGC</a:t>
            </a:r>
            <a:endParaRPr lang="en-GB" sz="2800" dirty="0"/>
          </a:p>
        </p:txBody>
      </p:sp>
      <p:sp>
        <p:nvSpPr>
          <p:cNvPr id="12" name="Undertitel 1"/>
          <p:cNvSpPr txBox="1">
            <a:spLocks/>
          </p:cNvSpPr>
          <p:nvPr/>
        </p:nvSpPr>
        <p:spPr>
          <a:xfrm>
            <a:off x="1412032" y="1484784"/>
            <a:ext cx="6624736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</p:txBody>
      </p:sp>
      <p:sp>
        <p:nvSpPr>
          <p:cNvPr id="13" name="Undertitel 1"/>
          <p:cNvSpPr txBox="1">
            <a:spLocks/>
          </p:cNvSpPr>
          <p:nvPr/>
        </p:nvSpPr>
        <p:spPr>
          <a:xfrm>
            <a:off x="1259632" y="1556792"/>
            <a:ext cx="6624736" cy="15121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rgbClr val="800000"/>
                </a:solidFill>
              </a:rPr>
              <a:t>Europe has through the EIPAHA recognized the issue of a growing elderly population. US and Canada will, as for the rest of the world, be dealing with the same issue.</a:t>
            </a:r>
          </a:p>
          <a:p>
            <a:r>
              <a:rPr lang="en-GB" sz="2000" dirty="0" smtClean="0">
                <a:solidFill>
                  <a:srgbClr val="800000"/>
                </a:solidFill>
              </a:rPr>
              <a:t>OGC has the power to participate and to influence the work.</a:t>
            </a:r>
          </a:p>
          <a:p>
            <a:pPr marL="342900" indent="-342900">
              <a:buFont typeface="Arial"/>
              <a:buChar char="•"/>
            </a:pPr>
            <a:endParaRPr lang="da-DK" sz="2000" dirty="0" smtClean="0">
              <a:solidFill>
                <a:srgbClr val="8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16652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European Innovation Partnership on Active and Healthy Ageing</a:t>
            </a:r>
            <a:endParaRPr lang="en-GB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9612" y="1988840"/>
            <a:ext cx="6984776" cy="367240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000" dirty="0" smtClean="0"/>
              <a:t>Action Groups:</a:t>
            </a:r>
          </a:p>
          <a:p>
            <a:pPr algn="l"/>
            <a:endParaRPr lang="en-GB" sz="2000" dirty="0" smtClean="0"/>
          </a:p>
          <a:p>
            <a:pPr marL="530225" indent="-530225" algn="l">
              <a:tabLst>
                <a:tab pos="530225" algn="l"/>
              </a:tabLst>
            </a:pPr>
            <a:r>
              <a:rPr lang="en-GB" sz="2000" dirty="0" smtClean="0"/>
              <a:t>A1	Prescription and adherence to medical plans </a:t>
            </a:r>
            <a:endParaRPr lang="en-GB" sz="2000" b="1" dirty="0" smtClean="0"/>
          </a:p>
          <a:p>
            <a:pPr marL="530225" indent="-530225" algn="l">
              <a:tabLst>
                <a:tab pos="530225" algn="l"/>
              </a:tabLst>
            </a:pPr>
            <a:r>
              <a:rPr lang="en-GB" sz="2000" dirty="0" smtClean="0"/>
              <a:t>A2 	Personalized health management and falls prevention</a:t>
            </a:r>
          </a:p>
          <a:p>
            <a:pPr marL="530225" indent="-530225" algn="l">
              <a:tabLst>
                <a:tab pos="530225" algn="l"/>
              </a:tabLst>
            </a:pPr>
            <a:r>
              <a:rPr lang="en-GB" sz="2000" dirty="0" smtClean="0"/>
              <a:t>A3 	Prevention and early diagnosis of frailty and functional decline</a:t>
            </a:r>
          </a:p>
          <a:p>
            <a:pPr marL="530225" indent="-530225" algn="l">
              <a:tabLst>
                <a:tab pos="530225" algn="l"/>
              </a:tabLst>
            </a:pPr>
            <a:r>
              <a:rPr lang="en-GB" sz="2000" dirty="0" smtClean="0"/>
              <a:t>B3 	Replicating and tutoring integrated care for chronic diseases including remote monitoring at regional level</a:t>
            </a:r>
          </a:p>
          <a:p>
            <a:pPr marL="530225" indent="-530225" algn="l">
              <a:tabLst>
                <a:tab pos="530225" algn="l"/>
              </a:tabLst>
            </a:pPr>
            <a:r>
              <a:rPr lang="en-GB" sz="2000" dirty="0" smtClean="0"/>
              <a:t>C2 	Development of </a:t>
            </a:r>
            <a:r>
              <a:rPr lang="en-GB" sz="2000" dirty="0" err="1" smtClean="0"/>
              <a:t>interoperative</a:t>
            </a:r>
            <a:r>
              <a:rPr lang="en-GB" sz="2000" dirty="0" smtClean="0"/>
              <a:t> independent living solutions</a:t>
            </a:r>
          </a:p>
          <a:p>
            <a:pPr marL="530225" indent="-530225" algn="l">
              <a:tabLst>
                <a:tab pos="530225" algn="l"/>
              </a:tabLst>
            </a:pPr>
            <a:r>
              <a:rPr lang="en-GB" sz="2000" dirty="0" smtClean="0"/>
              <a:t>D4 	Innovations for </a:t>
            </a:r>
            <a:r>
              <a:rPr lang="en-GB" sz="2000" dirty="0" err="1" smtClean="0"/>
              <a:t>agefriendly</a:t>
            </a:r>
            <a:r>
              <a:rPr lang="en-GB" sz="2000" dirty="0" smtClean="0"/>
              <a:t> buildings, cities and environments</a:t>
            </a:r>
          </a:p>
          <a:p>
            <a:pPr marL="530225" indent="-530225" algn="l">
              <a:tabLst>
                <a:tab pos="530225" algn="l"/>
              </a:tabLst>
            </a:pPr>
            <a:endParaRPr lang="en-US" sz="20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63694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8640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CDR is responsible for Work Package 4</a:t>
            </a:r>
            <a:endParaRPr lang="en-GB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9612" y="1844824"/>
            <a:ext cx="6984776" cy="388843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Policy analysis and monitoring:</a:t>
            </a:r>
          </a:p>
          <a:p>
            <a:pPr algn="l"/>
            <a:endParaRPr lang="en-GB" sz="16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/>
              <a:t>Framework for mapping evidence from commitments – CDR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/>
              <a:t>Mapping of relevant policies for Good Practises in the EIPAHA at national and regional level – CDR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/>
              <a:t>Measuring progress of EIPAHA commitments – OE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400" dirty="0" smtClean="0"/>
              <a:t>Policy and strategy recommendations – ERRIN </a:t>
            </a:r>
            <a:endParaRPr lang="en-GB" sz="24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18900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864096"/>
          </a:xfrm>
        </p:spPr>
        <p:txBody>
          <a:bodyPr>
            <a:normAutofit/>
          </a:bodyPr>
          <a:lstStyle/>
          <a:p>
            <a:r>
              <a:rPr lang="da-DK" sz="3600" dirty="0" smtClean="0"/>
              <a:t>Work Package 4</a:t>
            </a:r>
            <a:endParaRPr lang="da-DK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9612" y="1844824"/>
            <a:ext cx="6984776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2400" dirty="0" smtClean="0"/>
              <a:t>Timeline:</a:t>
            </a:r>
          </a:p>
          <a:p>
            <a:pPr algn="l"/>
            <a:endParaRPr lang="da-DK" sz="2400" dirty="0"/>
          </a:p>
          <a:p>
            <a:pPr algn="l"/>
            <a:endParaRPr lang="da-DK" sz="2400" dirty="0" smtClean="0"/>
          </a:p>
          <a:p>
            <a:pPr algn="l"/>
            <a:endParaRPr lang="da-DK" sz="2400" dirty="0"/>
          </a:p>
          <a:p>
            <a:pPr algn="l"/>
            <a:endParaRPr lang="da-DK" sz="2400" dirty="0" smtClean="0"/>
          </a:p>
          <a:p>
            <a:pPr algn="l"/>
            <a:endParaRPr lang="da-DK" sz="2400" dirty="0"/>
          </a:p>
          <a:p>
            <a:pPr algn="l"/>
            <a:endParaRPr lang="da-DK" sz="2400" dirty="0" smtClean="0"/>
          </a:p>
          <a:p>
            <a:pPr algn="l"/>
            <a:r>
              <a:rPr lang="en-GB" sz="2400" dirty="0" smtClean="0"/>
              <a:t>All ready delayed 3 to 4 month due to late or poor data delivery.</a:t>
            </a:r>
          </a:p>
          <a:p>
            <a:pPr algn="l"/>
            <a:endParaRPr lang="da-DK" sz="1600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39713"/>
              </p:ext>
            </p:extLst>
          </p:nvPr>
        </p:nvGraphicFramePr>
        <p:xfrm>
          <a:off x="1523999" y="2636912"/>
          <a:ext cx="60959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Q7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Q8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4.1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4.2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4.3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4.4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XXX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71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864096"/>
          </a:xfrm>
        </p:spPr>
        <p:txBody>
          <a:bodyPr>
            <a:noAutofit/>
          </a:bodyPr>
          <a:lstStyle/>
          <a:p>
            <a:r>
              <a:rPr lang="en-GB" sz="2800" dirty="0" smtClean="0"/>
              <a:t>4.1 Framework for mapping evidence </a:t>
            </a:r>
            <a:br>
              <a:rPr lang="en-GB" sz="2800" dirty="0" smtClean="0"/>
            </a:br>
            <a:r>
              <a:rPr lang="en-GB" sz="2800" dirty="0" smtClean="0"/>
              <a:t>from commitments</a:t>
            </a:r>
            <a:endParaRPr lang="en-GB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9612" y="2060848"/>
            <a:ext cx="6984776" cy="324036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Open data and open governance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Indicators across commitments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Different indicators from: World Bank, OECD, WHO, EU, UN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Evaluation and decision between indicators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OGC Health DWG ???</a:t>
            </a:r>
          </a:p>
          <a:p>
            <a:pPr algn="l"/>
            <a:endParaRPr lang="en-GB" sz="2000" dirty="0" smtClean="0"/>
          </a:p>
          <a:p>
            <a:pPr marL="342900" indent="-342900" algn="l">
              <a:buFont typeface="Wingdings" pitchFamily="2" charset="2"/>
              <a:buChar char="Ø"/>
            </a:pPr>
            <a:r>
              <a:rPr lang="en-GB" sz="2000" dirty="0" smtClean="0"/>
              <a:t>Analysing commitments and propose a framework for mapping evidence</a:t>
            </a:r>
            <a:endParaRPr lang="en-GB" sz="20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49849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864096"/>
          </a:xfrm>
        </p:spPr>
        <p:txBody>
          <a:bodyPr>
            <a:noAutofit/>
          </a:bodyPr>
          <a:lstStyle/>
          <a:p>
            <a:r>
              <a:rPr lang="en-GB" sz="2800" dirty="0" smtClean="0"/>
              <a:t>4.2 Mapping of relevant policies for EIPAHA at </a:t>
            </a:r>
            <a:br>
              <a:rPr lang="en-GB" sz="2800" dirty="0" smtClean="0"/>
            </a:br>
            <a:r>
              <a:rPr lang="en-GB" sz="2800" dirty="0" smtClean="0"/>
              <a:t>national and regional level</a:t>
            </a:r>
            <a:endParaRPr lang="en-GB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9612" y="2204864"/>
            <a:ext cx="6984776" cy="3456384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Mapping relevant policies from good practices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Classification of information inspired from DIGST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Visualization and dashboards like in BI systems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Standardised metadata collection clustered like </a:t>
            </a:r>
            <a:r>
              <a:rPr lang="en-GB" sz="2000" dirty="0" smtClean="0">
                <a:hlinkClick r:id="rId2"/>
              </a:rPr>
              <a:t>INSPIRE</a:t>
            </a:r>
            <a:endParaRPr lang="en-GB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 smtClean="0"/>
          </a:p>
          <a:p>
            <a:pPr algn="l"/>
            <a:r>
              <a:rPr lang="en-GB" sz="2000" dirty="0" smtClean="0"/>
              <a:t>To extract data from existing data we can for example use: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Machine learning or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Pattern recognition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da-DK" sz="20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81972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Danish Digitalization Agency</a:t>
            </a:r>
            <a:br>
              <a:rPr lang="en-GB" dirty="0" smtClean="0"/>
            </a:br>
            <a:r>
              <a:rPr lang="en-GB" sz="4000" dirty="0" smtClean="0"/>
              <a:t>Strategy (</a:t>
            </a:r>
            <a:r>
              <a:rPr lang="en-GB" sz="4000" dirty="0" err="1" smtClean="0"/>
              <a:t>digst</a:t>
            </a:r>
            <a:r>
              <a:rPr lang="en-GB" sz="4000" dirty="0" smtClean="0"/>
              <a:t>) and status on </a:t>
            </a:r>
            <a:r>
              <a:rPr lang="en-GB" sz="4000" b="1" dirty="0" smtClean="0"/>
              <a:t>health</a:t>
            </a:r>
            <a:endParaRPr lang="en-GB" sz="4000" b="1" dirty="0"/>
          </a:p>
        </p:txBody>
      </p:sp>
      <p:pic>
        <p:nvPicPr>
          <p:cNvPr id="1029" name="Billed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8" t="16968" r="15373" b="65819"/>
          <a:stretch/>
        </p:blipFill>
        <p:spPr bwMode="auto">
          <a:xfrm>
            <a:off x="467543" y="1716137"/>
            <a:ext cx="6105525" cy="11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led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8" t="59489" r="15373" b="26611"/>
          <a:stretch>
            <a:fillRect/>
          </a:stretch>
        </p:blipFill>
        <p:spPr bwMode="auto">
          <a:xfrm>
            <a:off x="467543" y="2508147"/>
            <a:ext cx="61055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led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8" t="19337" r="15373" b="65292"/>
          <a:stretch>
            <a:fillRect/>
          </a:stretch>
        </p:blipFill>
        <p:spPr bwMode="auto">
          <a:xfrm>
            <a:off x="467543" y="3413022"/>
            <a:ext cx="61055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led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8" t="59155" r="15373" b="26643"/>
          <a:stretch>
            <a:fillRect/>
          </a:stretch>
        </p:blipFill>
        <p:spPr bwMode="auto">
          <a:xfrm>
            <a:off x="467543" y="4182812"/>
            <a:ext cx="61055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led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8" t="24863" r="15529" b="53140"/>
          <a:stretch>
            <a:fillRect/>
          </a:stretch>
        </p:blipFill>
        <p:spPr bwMode="auto">
          <a:xfrm>
            <a:off x="450222" y="4867230"/>
            <a:ext cx="6086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638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6546222" y="1772816"/>
            <a:ext cx="2463428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Fully digital clinical workplace by 2013</a:t>
            </a:r>
            <a:endParaRPr lang="en-GB" dirty="0" smtClean="0"/>
          </a:p>
        </p:txBody>
      </p:sp>
      <p:sp>
        <p:nvSpPr>
          <p:cNvPr id="8" name="Tekstboks 7"/>
          <p:cNvSpPr txBox="1"/>
          <p:nvPr/>
        </p:nvSpPr>
        <p:spPr>
          <a:xfrm>
            <a:off x="6546222" y="2504051"/>
            <a:ext cx="2463428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perspective over the patients health information</a:t>
            </a:r>
            <a:endParaRPr lang="en-GB" dirty="0"/>
          </a:p>
        </p:txBody>
      </p:sp>
      <p:sp>
        <p:nvSpPr>
          <p:cNvPr id="9" name="Tekstboks 8"/>
          <p:cNvSpPr txBox="1"/>
          <p:nvPr/>
        </p:nvSpPr>
        <p:spPr>
          <a:xfrm>
            <a:off x="6546222" y="3498730"/>
            <a:ext cx="2463428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Safe and interconnected digital communication by 2013</a:t>
            </a:r>
            <a:endParaRPr lang="en-GB" dirty="0"/>
          </a:p>
        </p:txBody>
      </p:sp>
      <p:sp>
        <p:nvSpPr>
          <p:cNvPr id="10" name="Tekstboks 9"/>
          <p:cNvSpPr txBox="1"/>
          <p:nvPr/>
        </p:nvSpPr>
        <p:spPr>
          <a:xfrm>
            <a:off x="6536698" y="4501933"/>
            <a:ext cx="2472952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Action plan for </a:t>
            </a:r>
            <a:r>
              <a:rPr lang="en-GB" dirty="0" err="1" smtClean="0"/>
              <a:t>pene-tration</a:t>
            </a:r>
            <a:r>
              <a:rPr lang="en-GB" dirty="0" smtClean="0"/>
              <a:t> of telemedicine</a:t>
            </a:r>
            <a:endParaRPr lang="en-GB" dirty="0"/>
          </a:p>
        </p:txBody>
      </p:sp>
      <p:sp>
        <p:nvSpPr>
          <p:cNvPr id="11" name="Tekstboks 10"/>
          <p:cNvSpPr txBox="1"/>
          <p:nvPr/>
        </p:nvSpPr>
        <p:spPr>
          <a:xfrm>
            <a:off x="6536699" y="5389995"/>
            <a:ext cx="2472951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Telemedical</a:t>
            </a:r>
            <a:r>
              <a:rPr lang="en-GB" dirty="0" smtClean="0"/>
              <a:t> treatment for </a:t>
            </a:r>
            <a:r>
              <a:rPr lang="en-GB" dirty="0" err="1" smtClean="0"/>
              <a:t>chronical</a:t>
            </a:r>
            <a:r>
              <a:rPr lang="en-GB" dirty="0" smtClean="0"/>
              <a:t> patients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71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9612" y="1124744"/>
            <a:ext cx="6984776" cy="4536504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>
                <a:hlinkClick r:id="rId2"/>
              </a:rPr>
              <a:t>Roles of the OGC Health Domain Working Group </a:t>
            </a:r>
            <a:r>
              <a:rPr lang="en-US" sz="2200" dirty="0"/>
              <a:t>include but are not limited to, activities to: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700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700" b="1" dirty="0" smtClean="0"/>
              <a:t>Convene</a:t>
            </a:r>
            <a:r>
              <a:rPr lang="en-US" sz="1700" dirty="0" smtClean="0"/>
              <a:t> </a:t>
            </a:r>
            <a:r>
              <a:rPr lang="en-US" sz="1700" dirty="0"/>
              <a:t>OGC members and non-members across the health domain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700" b="1" dirty="0"/>
              <a:t>Build Capacity</a:t>
            </a:r>
            <a:r>
              <a:rPr lang="en-US" sz="1700" dirty="0"/>
              <a:t> for technical solutions, knowledge exchange, requirements gathering and prioritization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700" b="1" dirty="0"/>
              <a:t>Assimilate Inputs</a:t>
            </a:r>
            <a:r>
              <a:rPr lang="en-US" sz="1700" dirty="0"/>
              <a:t> toward </a:t>
            </a:r>
            <a:r>
              <a:rPr lang="en-US" sz="1700" b="1" dirty="0">
                <a:solidFill>
                  <a:srgbClr val="C00000"/>
                </a:solidFill>
              </a:rPr>
              <a:t>geospatial standards </a:t>
            </a:r>
            <a:r>
              <a:rPr lang="en-US" sz="1700" dirty="0"/>
              <a:t>development, including </a:t>
            </a:r>
            <a:r>
              <a:rPr lang="en-US" sz="1700" b="1" dirty="0">
                <a:solidFill>
                  <a:srgbClr val="C00000"/>
                </a:solidFill>
              </a:rPr>
              <a:t>data definitions</a:t>
            </a:r>
            <a:r>
              <a:rPr lang="en-US" sz="1700" dirty="0"/>
              <a:t>, </a:t>
            </a:r>
            <a:r>
              <a:rPr lang="en-US" sz="1700" b="1" dirty="0">
                <a:solidFill>
                  <a:srgbClr val="C00000"/>
                </a:solidFill>
              </a:rPr>
              <a:t>formats</a:t>
            </a:r>
            <a:r>
              <a:rPr lang="en-US" sz="1700" dirty="0"/>
              <a:t>, and services for publishing, discovery, exchange, and </a:t>
            </a:r>
            <a:r>
              <a:rPr lang="en-US" sz="1700" dirty="0" smtClean="0"/>
              <a:t>query ability </a:t>
            </a:r>
            <a:r>
              <a:rPr lang="en-US" sz="1700" dirty="0"/>
              <a:t>of geospatial information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700" b="1" dirty="0"/>
              <a:t>Help to focus on sub-sets of health </a:t>
            </a:r>
            <a:r>
              <a:rPr lang="en-US" sz="1700" dirty="0"/>
              <a:t>where geospatial data and interoperability are required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700" b="1" dirty="0">
                <a:solidFill>
                  <a:srgbClr val="C00000"/>
                </a:solidFill>
              </a:rPr>
              <a:t>Spawn</a:t>
            </a:r>
            <a:r>
              <a:rPr lang="en-US" sz="1700" dirty="0">
                <a:solidFill>
                  <a:srgbClr val="C00000"/>
                </a:solidFill>
              </a:rPr>
              <a:t> </a:t>
            </a:r>
            <a:r>
              <a:rPr lang="en-US" sz="1700" b="1" dirty="0">
                <a:solidFill>
                  <a:srgbClr val="C00000"/>
                </a:solidFill>
              </a:rPr>
              <a:t>Demonstration Projects</a:t>
            </a:r>
            <a:r>
              <a:rPr lang="en-US" sz="1700" dirty="0"/>
              <a:t>, Interoperability Experiments, and Interoperability Pilots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700" b="1" dirty="0"/>
              <a:t>Educate</a:t>
            </a:r>
            <a:r>
              <a:rPr lang="en-US" sz="1700" dirty="0"/>
              <a:t> </a:t>
            </a:r>
            <a:r>
              <a:rPr lang="en-US" sz="1700" b="1" dirty="0"/>
              <a:t>and Inform</a:t>
            </a:r>
            <a:r>
              <a:rPr lang="en-US" sz="1700" dirty="0"/>
              <a:t> Health communities-of-practice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da-DK" sz="20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50943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0" y="6165304"/>
            <a:ext cx="1276436" cy="60303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65305"/>
            <a:ext cx="1218131" cy="603036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1619672" y="628022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By Birgit Blaabjerg Bisgaard, Central Denmark Region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1354787" y="38797"/>
            <a:ext cx="6434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OGC Health Domain Working </a:t>
            </a:r>
            <a:r>
              <a:rPr lang="en-CA" sz="2000" dirty="0" smtClean="0"/>
              <a:t>Group May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2015</a:t>
            </a:r>
            <a:endParaRPr lang="da-DK" sz="2000" dirty="0"/>
          </a:p>
        </p:txBody>
      </p:sp>
      <p:sp>
        <p:nvSpPr>
          <p:cNvPr id="12" name="Undertitel 1"/>
          <p:cNvSpPr txBox="1">
            <a:spLocks/>
          </p:cNvSpPr>
          <p:nvPr/>
        </p:nvSpPr>
        <p:spPr>
          <a:xfrm>
            <a:off x="1441376" y="2060848"/>
            <a:ext cx="64008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Bad and poor data makes the proposed task impossible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CDR decides which information is needed to be able to carry out the policy analysis</a:t>
            </a:r>
          </a:p>
          <a:p>
            <a:pPr marL="342900" indent="-342900" algn="l">
              <a:buFont typeface="Arial"/>
              <a:buChar char="•"/>
            </a:pPr>
            <a:r>
              <a:rPr lang="en-GB" sz="2000" dirty="0" smtClean="0"/>
              <a:t>CDR will participate in the collaborative process of defining of a tool for submitting and tracking commitments</a:t>
            </a:r>
          </a:p>
          <a:p>
            <a:pPr marL="342900" indent="-342900" algn="l">
              <a:buFont typeface="Arial"/>
              <a:buChar char="•"/>
            </a:pPr>
            <a:endParaRPr lang="da-DK" sz="2000" dirty="0" smtClean="0"/>
          </a:p>
          <a:p>
            <a:pPr marL="342900" indent="-342900" algn="l">
              <a:buFont typeface="Arial"/>
              <a:buChar char="•"/>
            </a:pPr>
            <a:endParaRPr lang="da-DK" sz="2000" dirty="0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755576" y="105273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Status on the CSA work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6788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810</Words>
  <Application>Microsoft Macintosh PowerPoint</Application>
  <PresentationFormat>Skærmshow (4:3)</PresentationFormat>
  <Paragraphs>136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H2020 CSA project</vt:lpstr>
      <vt:lpstr>European Innovation Partnership on Active and Healthy Ageing</vt:lpstr>
      <vt:lpstr>CDR is responsible for Work Package 4</vt:lpstr>
      <vt:lpstr>Work Package 4</vt:lpstr>
      <vt:lpstr>4.1 Framework for mapping evidence  from commitments</vt:lpstr>
      <vt:lpstr>4.2 Mapping of relevant policies for EIPAHA at  national and regional level</vt:lpstr>
      <vt:lpstr>Danish Digitalization Agency Strategy (digst) and status on health</vt:lpstr>
      <vt:lpstr>PowerPoint-præsentation</vt:lpstr>
      <vt:lpstr>PowerPoint-præsentation</vt:lpstr>
      <vt:lpstr>Opportunities for OGC in participating in the CSA</vt:lpstr>
      <vt:lpstr>Status on mapping commitments</vt:lpstr>
      <vt:lpstr>Proposal to OGC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Birgit Blaabjerg Bisgaard</dc:creator>
  <cp:lastModifiedBy>Birgit Blaabjerg Bisgaard</cp:lastModifiedBy>
  <cp:revision>38</cp:revision>
  <dcterms:created xsi:type="dcterms:W3CDTF">2015-04-30T09:36:18Z</dcterms:created>
  <dcterms:modified xsi:type="dcterms:W3CDTF">2015-05-05T11:54:32Z</dcterms:modified>
</cp:coreProperties>
</file>