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4" r:id="rId9"/>
    <p:sldId id="268" r:id="rId10"/>
    <p:sldId id="269" r:id="rId11"/>
    <p:sldId id="263" r:id="rId12"/>
    <p:sldId id="271" r:id="rId13"/>
    <p:sldId id="272" r:id="rId14"/>
    <p:sldId id="278" r:id="rId15"/>
    <p:sldId id="279" r:id="rId16"/>
    <p:sldId id="280" r:id="rId17"/>
    <p:sldId id="274" r:id="rId18"/>
    <p:sldId id="267" r:id="rId19"/>
    <p:sldId id="282" r:id="rId20"/>
    <p:sldId id="283" r:id="rId21"/>
    <p:sldId id="281" r:id="rId22"/>
    <p:sldId id="277" r:id="rId23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3" autoAdjust="0"/>
    <p:restoredTop sz="94689" autoAdjust="0"/>
  </p:normalViewPr>
  <p:slideViewPr>
    <p:cSldViewPr>
      <p:cViewPr varScale="1">
        <p:scale>
          <a:sx n="66" d="100"/>
          <a:sy n="66" d="100"/>
        </p:scale>
        <p:origin x="-1320" y="-11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6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90404" y="1152525"/>
            <a:ext cx="5523230" cy="31118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90406" y="4437221"/>
            <a:ext cx="5523229" cy="3630454"/>
          </a:xfrm>
          <a:prstGeom prst="rect">
            <a:avLst/>
          </a:prstGeom>
          <a:noFill/>
          <a:ln>
            <a:noFill/>
          </a:ln>
        </p:spPr>
        <p:txBody>
          <a:bodyPr lIns="92115" tIns="46044" rIns="92115" bIns="46044" anchor="t" anchorCtr="0">
            <a:noAutofit/>
          </a:bodyPr>
          <a:lstStyle/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910691" y="8757591"/>
            <a:ext cx="2991749" cy="462609"/>
          </a:xfrm>
          <a:prstGeom prst="rect">
            <a:avLst/>
          </a:prstGeom>
          <a:noFill/>
          <a:ln>
            <a:noFill/>
          </a:ln>
        </p:spPr>
        <p:txBody>
          <a:bodyPr lIns="92115" tIns="46044" rIns="92115" bIns="4604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4</a:t>
            </a:fld>
            <a:endParaRPr lang="nl-N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52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90404" y="1152525"/>
            <a:ext cx="5523230" cy="311181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https://www.slideshare.net/AniKarenina/free-as-in-puppies-compensating-for-ict-constraints-in-citizen-science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7AA2-F6E1-4DC8-ACD9-74C3B26488EC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016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52992AF-B417-3F49-A1FC-7962D29840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8600" y="1123950"/>
            <a:ext cx="1037143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Arial" charset="0"/>
              </a:rPr>
              <a:t>Meeting Partners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76213B-AA48-6145-8A4B-3618CF298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0000" y="1396852"/>
            <a:ext cx="2156361" cy="965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F6244AB-140C-1B4C-9AC6-753B19F8A0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438900" y="1371600"/>
            <a:ext cx="952500" cy="990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9E1CF17-63BB-E14C-B83E-8239440EE5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209800" y="1455526"/>
            <a:ext cx="1250212" cy="833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719443-59AB-DA42-B48F-3C2A27B423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862705" y="2797530"/>
            <a:ext cx="1418589" cy="350475"/>
          </a:xfrm>
          <a:prstGeom prst="rect">
            <a:avLst/>
          </a:prstGeom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19182EBE-2888-9746-9FEB-7ADC59C0E3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85301" y="2483377"/>
            <a:ext cx="117339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Arial" charset="0"/>
              </a:rPr>
              <a:t>Reception Sponsor</a:t>
            </a:r>
          </a:p>
        </p:txBody>
      </p:sp>
    </p:spTree>
    <p:extLst>
      <p:ext uri="{BB962C8B-B14F-4D97-AF65-F5344CB8AC3E}">
        <p14:creationId xmlns:p14="http://schemas.microsoft.com/office/powerpoint/2010/main" xmlns="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765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8655" y="365125"/>
            <a:ext cx="7886699" cy="785758"/>
          </a:xfrm>
          <a:prstGeom prst="rect">
            <a:avLst/>
          </a:prstGeom>
          <a:noFill/>
          <a:ln>
            <a:noFill/>
          </a:ln>
        </p:spPr>
        <p:txBody>
          <a:bodyPr lIns="108837" tIns="108837" rIns="108837" bIns="10883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200"/>
            </a:lvl2pPr>
            <a:lvl3pPr lvl="2" indent="0">
              <a:spcBef>
                <a:spcPts val="0"/>
              </a:spcBef>
              <a:buNone/>
              <a:defRPr sz="2200"/>
            </a:lvl3pPr>
            <a:lvl4pPr lvl="3" indent="0">
              <a:spcBef>
                <a:spcPts val="0"/>
              </a:spcBef>
              <a:buNone/>
              <a:defRPr sz="2200"/>
            </a:lvl4pPr>
            <a:lvl5pPr lvl="4" indent="0">
              <a:spcBef>
                <a:spcPts val="0"/>
              </a:spcBef>
              <a:buNone/>
              <a:defRPr sz="2200"/>
            </a:lvl5pPr>
            <a:lvl6pPr lvl="5" indent="0">
              <a:spcBef>
                <a:spcPts val="0"/>
              </a:spcBef>
              <a:buNone/>
              <a:defRPr sz="2200"/>
            </a:lvl6pPr>
            <a:lvl7pPr lvl="6" indent="0">
              <a:spcBef>
                <a:spcPts val="0"/>
              </a:spcBef>
              <a:buNone/>
              <a:defRPr sz="2200"/>
            </a:lvl7pPr>
            <a:lvl8pPr lvl="7" indent="0">
              <a:spcBef>
                <a:spcPts val="0"/>
              </a:spcBef>
              <a:buNone/>
              <a:defRPr sz="2200"/>
            </a:lvl8pPr>
            <a:lvl9pPr lvl="8" indent="0">
              <a:spcBef>
                <a:spcPts val="0"/>
              </a:spcBef>
              <a:buNone/>
              <a:defRPr sz="2200"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28655" y="6356359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108837" tIns="108837" rIns="108837" bIns="108837" anchor="ctr" anchorCtr="0"/>
          <a:lstStyle>
            <a:lvl1pPr marL="0" marR="0" lvl="0" indent="0" algn="l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274" marR="0" lvl="1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548" marR="0" lvl="2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821" marR="0" lvl="3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7095" marR="0" lvl="4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1369" marR="0" lvl="5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5643" marR="0" lvl="6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9916" marR="0" lvl="7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4190" marR="0" lvl="8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108837" tIns="108837" rIns="108837" bIns="108837" anchor="ctr" anchorCtr="0"/>
          <a:lstStyle>
            <a:lvl1pPr marL="0" marR="0" lvl="0" indent="0" algn="ctr" rtl="0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274" marR="0" lvl="1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548" marR="0" lvl="2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821" marR="0" lvl="3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7095" marR="0" lvl="4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1369" marR="0" lvl="5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5643" marR="0" lvl="6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9916" marR="0" lvl="7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4190" marR="0" lvl="8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57955" y="6356359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108837" tIns="54404" rIns="108837" bIns="54404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nl-NL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nl-NL" sz="15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590882" y="1307772"/>
            <a:ext cx="3925491" cy="2286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4"/>
          </p:nvPr>
        </p:nvSpPr>
        <p:spPr>
          <a:xfrm>
            <a:off x="579835" y="3705234"/>
            <a:ext cx="3925490" cy="25066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4635104" y="1292225"/>
            <a:ext cx="3913584" cy="234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6"/>
          </p:nvPr>
        </p:nvSpPr>
        <p:spPr>
          <a:xfrm>
            <a:off x="4635107" y="3736975"/>
            <a:ext cx="3961209" cy="24907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406404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lcuding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B7993B-FF94-4108-BFD7-7DFFE719D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WeObserve CoP Launch Workshop | Geneva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8FA54D-5435-47C5-B538-11A74D77B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1E71-BD89-46A4-9D11-E875E40D239A}" type="slidenum">
              <a:rPr lang="el-GR" smtClean="0"/>
              <a:pPr/>
              <a:t>‹Nº›</a:t>
            </a:fld>
            <a:endParaRPr lang="el-G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994CAC-D13B-4B63-AD71-70FFB8585E9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4749" y="1428808"/>
            <a:ext cx="7372349" cy="4776107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2000"/>
            </a:lvl1pPr>
            <a:lvl2pPr marL="6858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romanLcPeriod"/>
              <a:defRPr sz="1800"/>
            </a:lvl2pPr>
            <a:lvl3pPr marL="10287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arenR"/>
              <a:defRPr sz="1600"/>
            </a:lvl3pPr>
            <a:lvl4pPr marL="13716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romanLcPeriod"/>
              <a:defRPr sz="1400"/>
            </a:lvl4pPr>
            <a:lvl5pPr marL="1600200" indent="-2286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6CB79CEE-3305-43F9-9F9A-5BAA635C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50" y="557370"/>
            <a:ext cx="737234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1792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EBAB7E-9431-4DE5-9B7C-E836CF5E5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WeObserve CoP Launch Workshop | Geneva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95C2FD-A912-4F46-8687-30E844B97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1E71-BD89-46A4-9D11-E875E40D239A}" type="slidenum">
              <a:rPr lang="el-GR" smtClean="0"/>
              <a:pPr/>
              <a:t>‹Nº›</a:t>
            </a:fld>
            <a:endParaRPr lang="el-GR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xmlns="" id="{790382AD-B868-4B0D-8E9E-8D6ACCAA236C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34749" y="1470839"/>
            <a:ext cx="7372349" cy="4791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</a:lstStyle>
          <a:p>
            <a:r>
              <a:rPr lang="en-US" dirty="0"/>
              <a:t>Insert a table here. Click on the icon at the center of this box to add a table.</a:t>
            </a:r>
          </a:p>
          <a:p>
            <a:endParaRPr lang="el-GR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6CB79CEE-3305-43F9-9F9A-5BAA635CD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50" y="557370"/>
            <a:ext cx="737234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 baseline="0"/>
            </a:lvl1pPr>
          </a:lstStyle>
          <a:p>
            <a:r>
              <a:rPr lang="en-US" dirty="0"/>
              <a:t>Slide with table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7059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3" r:id="rId12"/>
    <p:sldLayoutId id="2147484004" r:id="rId13"/>
    <p:sldLayoutId id="2147484005" r:id="rId14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2ahUKEwjm3rGlhp_dAhVGiRoKHXUmAdgQjRx6BAgBEAU&amp;url=https://twitter.com/iiasavienna&amp;psig=AOvVaw1HEEaMHUwPW-H7Ojo7CWpF&amp;ust=1536071469867689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google.com/url?sa=i&amp;rct=j&amp;q=&amp;esrc=s&amp;source=images&amp;cd=&amp;cad=rja&amp;uact=8&amp;ved=2ahUKEwjk1_Luhp_dAhXOz4UKHajtCFgQjRx6BAgBEAU&amp;url=https://en.m.wikipedia.org/wiki/ESA_Television&amp;psig=AOvVaw1IXm2mORcwvmpE0eCSSjWH&amp;ust=1536071615476677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1.gif"/><Relationship Id="rId4" Type="http://schemas.openxmlformats.org/officeDocument/2006/relationships/image" Target="../media/image17.png"/><Relationship Id="rId9" Type="http://schemas.openxmlformats.org/officeDocument/2006/relationships/hyperlink" Target="https://www.google.com/url?sa=i&amp;rct=j&amp;q=&amp;esrc=s&amp;source=images&amp;cd=&amp;cad=rja&amp;uact=8&amp;ved=2ahUKEwjekoO5hp_dAhXFxIUKHZWeDQcQjRx6BAgBEAU&amp;url=https://www.drc-danube.org/2018/02/07/jrc-open-access/&amp;psig=AOvVaw2yAtA-by7tg704i_TXa0EH&amp;ust=153607150944781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external.opengeospatial.org/twiki_public/bin/edit/CitSciIE/HackAir?topicparent=CitSciIE.WebHo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dwg/bdq" TargetMode="External"/><Relationship Id="rId2" Type="http://schemas.openxmlformats.org/officeDocument/2006/relationships/hyperlink" Target="http://external.opengeospatial.org/twiki_public/bin/edit/CitSciIE/QualityML?topicparent=CitSciIE.Web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xternal.opengeospatial.org/twiki_public/bin/edit/CitSciIE/CoP?topicparent=CitSciIE.2019_04_EGU" TargetMode="External"/><Relationship Id="rId2" Type="http://schemas.openxmlformats.org/officeDocument/2006/relationships/hyperlink" Target="https://meetingorganizer.copernicus.org/EGU2019/session/336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ternal.opengeospatial.org/twiki_public/bin/edit/CitSciIE/CoPs?topicparent=CitSciIE.2019_04_EG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08MH146bdAhUGdxoKHYnsASgQjRx6BAgBEAU&amp;url=https://siloscordoba.com/products/silos/farm-silos/&amp;psig=AOvVaw1v6TpUoTLyVU2ONWwnd0qQ&amp;ust=15363370570398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ekoO5hp_dAhXFxIUKHZWeDQcQjRx6BAgBEAU&amp;url=https://www.drc-danube.org/2018/02/07/jrc-open-access/&amp;psig=AOvVaw2yAtA-by7tg704i_TXa0EH&amp;ust=1536071509447813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m3rGlhp_dAhVGiRoKHXUmAdgQjRx6BAgBEAU&amp;url=https://twitter.com/iiasavienna&amp;psig=AOvVaw1HEEaMHUwPW-H7Ojo7CWpF&amp;ust=1536071469867689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s://www.google.com/url?sa=i&amp;rct=j&amp;q=&amp;esrc=s&amp;source=images&amp;cd=&amp;cad=rja&amp;uact=8&amp;ved=2ahUKEwjk1_Luhp_dAhXOz4UKHajtCFgQjRx6BAgBEAU&amp;url=https://en.m.wikipedia.org/wiki/ESA_Television&amp;psig=AOvVaw1IXm2mORcwvmpE0eCSSjWH&amp;ust=1536071615476677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pengeospatial.org/?m=projects&amp;a=view&amp;project_id=580" TargetMode="External"/><Relationship Id="rId2" Type="http://schemas.openxmlformats.org/officeDocument/2006/relationships/hyperlink" Target="http://external.opengeospatial.org/twiki_public/CitSciIE/Web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terop-cop3@weobserve.eu" TargetMode="External"/><Relationship Id="rId4" Type="http://schemas.openxmlformats.org/officeDocument/2006/relationships/hyperlink" Target="https://github.com/opengeospatial/CitSci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Citizen Science DWG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110th OGC Technical Committee</a:t>
            </a:r>
          </a:p>
          <a:p>
            <a:r>
              <a:rPr lang="en-US" altLang="en-US" dirty="0">
                <a:ea typeface="MS PGothic" charset="-128"/>
              </a:rPr>
              <a:t>Singapore</a:t>
            </a:r>
          </a:p>
          <a:p>
            <a:r>
              <a:rPr lang="en-US" altLang="en-US" dirty="0" smtClean="0">
                <a:ea typeface="MS PGothic" charset="-128"/>
              </a:rPr>
              <a:t>Joan Masó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25 </a:t>
            </a:r>
            <a:r>
              <a:rPr lang="en-US" altLang="en-US" dirty="0">
                <a:ea typeface="MS PGothic" charset="-128"/>
              </a:rPr>
              <a:t>February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xmlns="" val="180692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meetings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2752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7527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43025"/>
            <a:ext cx="28098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066800" y="914400"/>
            <a:ext cx="16002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a-ES" sz="2800" b="0" dirty="0" smtClean="0"/>
              <a:t>Stuttgart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810000" y="914400"/>
            <a:ext cx="16002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a-ES" sz="2800" b="0" dirty="0" smtClean="0"/>
              <a:t>Kyoto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629400" y="914400"/>
            <a:ext cx="16002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a-ES" sz="2800" b="0" dirty="0" err="1" smtClean="0"/>
              <a:t>Venice</a:t>
            </a:r>
            <a:endParaRPr lang="ca-ES" sz="2800" b="0" dirty="0" smtClean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809999" y="5791200"/>
            <a:ext cx="4994275" cy="684213"/>
          </a:xfrm>
        </p:spPr>
        <p:txBody>
          <a:bodyPr/>
          <a:lstStyle/>
          <a:p>
            <a:r>
              <a:rPr lang="ca-ES" dirty="0" smtClean="0"/>
              <a:t>and 7 </a:t>
            </a:r>
            <a:r>
              <a:rPr lang="ca-ES" dirty="0" err="1" smtClean="0"/>
              <a:t>telecons</a:t>
            </a:r>
            <a:endParaRPr lang="ca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Citizen</a:t>
            </a:r>
            <a:r>
              <a:rPr lang="en-US" baseline="0" noProof="0" dirty="0" smtClean="0"/>
              <a:t> Science Interoperability Experiment (</a:t>
            </a:r>
            <a:r>
              <a:rPr lang="en-US" baseline="0" noProof="0" dirty="0" err="1" smtClean="0"/>
              <a:t>CitSciIE</a:t>
            </a:r>
            <a:r>
              <a:rPr lang="en-US" baseline="0" noProof="0" dirty="0" smtClean="0"/>
              <a:t>)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>
          <a:xfrm>
            <a:off x="359536" y="2132862"/>
            <a:ext cx="6588731" cy="4044107"/>
          </a:xfrm>
        </p:spPr>
        <p:txBody>
          <a:bodyPr>
            <a:normAutofit fontScale="85000" lnSpcReduction="20000"/>
          </a:bodyPr>
          <a:lstStyle/>
          <a:p>
            <a:pPr indent="-192019">
              <a:lnSpc>
                <a:spcPct val="115000"/>
              </a:lnSpc>
            </a:pPr>
            <a:r>
              <a:rPr lang="en-US" b="1" dirty="0" smtClean="0"/>
              <a:t>Vocabularies for </a:t>
            </a:r>
            <a:r>
              <a:rPr lang="en-US" dirty="0" smtClean="0"/>
              <a:t>Citizen Science in particular </a:t>
            </a:r>
            <a:r>
              <a:rPr lang="en-US" b="1" dirty="0" smtClean="0"/>
              <a:t>project metadata</a:t>
            </a:r>
            <a:r>
              <a:rPr lang="en-US" dirty="0" smtClean="0"/>
              <a:t> standards implementation in </a:t>
            </a:r>
            <a:r>
              <a:rPr lang="en-US" b="1" dirty="0" smtClean="0"/>
              <a:t>catalogues</a:t>
            </a:r>
            <a:r>
              <a:rPr lang="en-US" dirty="0" smtClean="0"/>
              <a:t> of </a:t>
            </a:r>
            <a:r>
              <a:rPr lang="en-US" dirty="0" err="1" smtClean="0"/>
              <a:t>CitSci</a:t>
            </a:r>
            <a:r>
              <a:rPr lang="en-US" dirty="0" smtClean="0"/>
              <a:t> projects.</a:t>
            </a:r>
          </a:p>
          <a:p>
            <a:pPr indent="-192019">
              <a:lnSpc>
                <a:spcPct val="115000"/>
              </a:lnSpc>
            </a:pPr>
            <a:r>
              <a:rPr lang="en-US" dirty="0" smtClean="0"/>
              <a:t>The use of OGC standards or (e.g. Sensor Web Enablement (</a:t>
            </a:r>
            <a:r>
              <a:rPr lang="en-US" dirty="0" err="1" smtClean="0"/>
              <a:t>SWE</a:t>
            </a:r>
            <a:r>
              <a:rPr lang="en-US" dirty="0" smtClean="0"/>
              <a:t>)) to support </a:t>
            </a:r>
            <a:r>
              <a:rPr lang="en-US" b="1" dirty="0" smtClean="0"/>
              <a:t>data sharing and integration</a:t>
            </a:r>
            <a:r>
              <a:rPr lang="en-US" dirty="0" smtClean="0"/>
              <a:t> among CS projects, and with other sources, esp. authoritative data (</a:t>
            </a:r>
            <a:r>
              <a:rPr lang="en-US" dirty="0" err="1" smtClean="0"/>
              <a:t>e.g</a:t>
            </a:r>
            <a:r>
              <a:rPr lang="en-US" dirty="0" smtClean="0"/>
              <a:t> by following SWE4CS); </a:t>
            </a:r>
          </a:p>
          <a:p>
            <a:pPr indent="-192019">
              <a:lnSpc>
                <a:spcPct val="115000"/>
              </a:lnSpc>
            </a:pPr>
            <a:r>
              <a:rPr lang="en-US" dirty="0" smtClean="0"/>
              <a:t>The integration of CS projects/campaigns in </a:t>
            </a:r>
            <a:r>
              <a:rPr lang="en-US" b="1" dirty="0" smtClean="0"/>
              <a:t>Single Sign-On</a:t>
            </a:r>
            <a:r>
              <a:rPr lang="en-US" dirty="0" smtClean="0"/>
              <a:t> system (</a:t>
            </a:r>
            <a:r>
              <a:rPr lang="en-US" dirty="0" err="1" smtClean="0"/>
              <a:t>SSO</a:t>
            </a:r>
            <a:r>
              <a:rPr lang="en-US" dirty="0" smtClean="0"/>
              <a:t>) federation; </a:t>
            </a:r>
          </a:p>
          <a:p>
            <a:pPr indent="-192019">
              <a:lnSpc>
                <a:spcPct val="115000"/>
              </a:lnSpc>
            </a:pPr>
            <a:r>
              <a:rPr lang="en-US" dirty="0" smtClean="0"/>
              <a:t>How to </a:t>
            </a:r>
            <a:r>
              <a:rPr lang="en-US" b="1" dirty="0" smtClean="0"/>
              <a:t>document</a:t>
            </a:r>
            <a:r>
              <a:rPr lang="en-US" dirty="0" smtClean="0"/>
              <a:t> critical metadata, including </a:t>
            </a:r>
            <a:r>
              <a:rPr lang="en-US" b="1" dirty="0" smtClean="0"/>
              <a:t>data quality</a:t>
            </a:r>
            <a:r>
              <a:rPr lang="en-US" dirty="0" smtClean="0"/>
              <a:t> aspects, and generate a data quality label. 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4922" y="908724"/>
            <a:ext cx="4079081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12 Grupo"/>
          <p:cNvGrpSpPr/>
          <p:nvPr/>
        </p:nvGrpSpPr>
        <p:grpSpPr>
          <a:xfrm>
            <a:off x="4355976" y="5877279"/>
            <a:ext cx="3273196" cy="1025867"/>
            <a:chOff x="7799510" y="2636912"/>
            <a:chExt cx="4364260" cy="1025867"/>
          </a:xfrm>
        </p:grpSpPr>
        <p:pic>
          <p:nvPicPr>
            <p:cNvPr id="5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510" y="2636912"/>
              <a:ext cx="3744417" cy="1025867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9959748" y="2708914"/>
              <a:ext cx="2204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000" dirty="0" err="1" smtClean="0"/>
                <a:t>CoP-Interop</a:t>
              </a:r>
              <a:endParaRPr lang="ca-ES" sz="2000" dirty="0"/>
            </a:p>
          </p:txBody>
        </p:sp>
      </p:grp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324" y="5617046"/>
            <a:ext cx="1428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2331" y="6021288"/>
            <a:ext cx="1276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324" y="4941175"/>
            <a:ext cx="1350150" cy="58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age result for iias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5688" y="3212976"/>
            <a:ext cx="810090" cy="1080120"/>
          </a:xfrm>
          <a:prstGeom prst="rect">
            <a:avLst/>
          </a:prstGeom>
          <a:noFill/>
        </p:spPr>
      </p:pic>
      <p:pic>
        <p:nvPicPr>
          <p:cNvPr id="44040" name="Picture 8" descr="Image result for JRC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95778" y="3561351"/>
            <a:ext cx="899592" cy="515727"/>
          </a:xfrm>
          <a:prstGeom prst="rect">
            <a:avLst/>
          </a:prstGeom>
          <a:noFill/>
        </p:spPr>
      </p:pic>
      <p:pic>
        <p:nvPicPr>
          <p:cNvPr id="44042" name="Picture 10" descr="Image result for es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79754" y="4293096"/>
            <a:ext cx="1134126" cy="551388"/>
          </a:xfrm>
          <a:prstGeom prst="rect">
            <a:avLst/>
          </a:prstGeom>
          <a:noFill/>
        </p:spPr>
      </p:pic>
      <p:pic>
        <p:nvPicPr>
          <p:cNvPr id="14" name="Picture 1" descr="D:\docs\creaf\miramon\recerca\logo\TripleLogo_Grumets_angles_200.png"/>
          <p:cNvPicPr>
            <a:picLocks noChangeAspect="1" noChangeArrowheads="1"/>
          </p:cNvPicPr>
          <p:nvPr/>
        </p:nvPicPr>
        <p:blipFill>
          <a:blip r:embed="rId13" cstate="print"/>
          <a:srcRect t="60937"/>
          <a:stretch>
            <a:fillRect/>
          </a:stretch>
        </p:blipFill>
        <p:spPr bwMode="auto">
          <a:xfrm>
            <a:off x="6786247" y="2780935"/>
            <a:ext cx="2119322" cy="50776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 rot="16200000">
            <a:off x="8270050" y="3795453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Initiators</a:t>
            </a:r>
            <a:endParaRPr lang="en-US" sz="2400" dirty="0"/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8330165" y="602989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Support</a:t>
            </a:r>
            <a:endParaRPr lang="en-US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544108" y="1628800"/>
            <a:ext cx="210623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ca-ES" sz="1800" dirty="0" smtClean="0"/>
              <a:t>9-15h </a:t>
            </a:r>
            <a:r>
              <a:rPr lang="ca-ES" sz="1800" dirty="0" err="1" smtClean="0"/>
              <a:t>Kick-off</a:t>
            </a:r>
            <a:r>
              <a:rPr lang="ca-ES" sz="1800" dirty="0" smtClean="0"/>
              <a:t> in Stuttgart</a:t>
            </a:r>
            <a:endParaRPr lang="ca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V</a:t>
            </a:r>
            <a:r>
              <a:rPr lang="en-US" sz="3200" b="0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: </a:t>
            </a:r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Vocabularies for organizing </a:t>
            </a:r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/>
            </a:r>
            <a:b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</a:br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Citizen </a:t>
            </a:r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Science projects</a:t>
            </a:r>
            <a:r>
              <a:rPr lang="en-US" sz="3200" b="0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.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6075" y="1279525"/>
            <a:ext cx="8458200" cy="51018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was a discussion on essential variables but also on other kind of practices that can be associated to vocabularies.</a:t>
            </a:r>
          </a:p>
          <a:p>
            <a:r>
              <a:rPr lang="en-US" dirty="0" smtClean="0"/>
              <a:t>E</a:t>
            </a:r>
            <a:r>
              <a:rPr lang="en-US" b="1" dirty="0" smtClean="0"/>
              <a:t>xtraction </a:t>
            </a:r>
            <a:r>
              <a:rPr lang="en-US" b="1" dirty="0" smtClean="0"/>
              <a:t>of a common set of variables</a:t>
            </a:r>
            <a:r>
              <a:rPr lang="en-US" dirty="0" smtClean="0"/>
              <a:t> for the </a:t>
            </a:r>
            <a:r>
              <a:rPr lang="en-US" dirty="0" smtClean="0"/>
              <a:t>Earth Challenge </a:t>
            </a:r>
            <a:r>
              <a:rPr lang="en-US" dirty="0" smtClean="0"/>
              <a:t>(</a:t>
            </a:r>
            <a:r>
              <a:rPr lang="en-US" dirty="0" smtClean="0"/>
              <a:t>air and water quality, pollution, human health and eventually biodiversity) </a:t>
            </a:r>
            <a:endParaRPr lang="en-US" dirty="0" smtClean="0"/>
          </a:p>
          <a:p>
            <a:pPr lvl="1"/>
            <a:r>
              <a:rPr lang="en-US" dirty="0" smtClean="0"/>
              <a:t>Responsible</a:t>
            </a:r>
            <a:r>
              <a:rPr lang="en-US" dirty="0" smtClean="0"/>
              <a:t>: Anne Bowser</a:t>
            </a:r>
          </a:p>
          <a:p>
            <a:r>
              <a:rPr lang="en-US" b="1" dirty="0" smtClean="0"/>
              <a:t>Analysis </a:t>
            </a:r>
            <a:r>
              <a:rPr lang="en-US" b="1" dirty="0" smtClean="0"/>
              <a:t>of data models</a:t>
            </a:r>
            <a:r>
              <a:rPr lang="en-US" dirty="0" smtClean="0"/>
              <a:t> that contributors in the project can bring in: Air quality (</a:t>
            </a:r>
            <a:r>
              <a:rPr lang="en-US" dirty="0" err="1" smtClean="0">
                <a:hlinkClick r:id="rId2" tooltip="Create this topic"/>
              </a:rPr>
              <a:t>HackAir</a:t>
            </a:r>
            <a:r>
              <a:rPr lang="en-US" dirty="0" smtClean="0"/>
              <a:t>), Biodiversity (Peter </a:t>
            </a:r>
            <a:r>
              <a:rPr lang="en-US" dirty="0" err="1" smtClean="0"/>
              <a:t>Brenton</a:t>
            </a:r>
            <a:r>
              <a:rPr lang="en-US" dirty="0" smtClean="0"/>
              <a:t> &amp; </a:t>
            </a:r>
            <a:r>
              <a:rPr lang="en-US" dirty="0" err="1" smtClean="0"/>
              <a:t>Natusfera</a:t>
            </a:r>
            <a:r>
              <a:rPr lang="en-US" dirty="0" smtClean="0"/>
              <a:t>), Mosquito (</a:t>
            </a:r>
            <a:r>
              <a:rPr lang="en-US" dirty="0" err="1" smtClean="0"/>
              <a:t>CREAF</a:t>
            </a:r>
            <a:r>
              <a:rPr lang="en-US" dirty="0" smtClean="0"/>
              <a:t>), Land Use (</a:t>
            </a:r>
            <a:r>
              <a:rPr lang="en-US" dirty="0" err="1" smtClean="0"/>
              <a:t>IIASA</a:t>
            </a:r>
            <a:r>
              <a:rPr lang="en-US" dirty="0" smtClean="0"/>
              <a:t>), Phenology (</a:t>
            </a:r>
            <a:r>
              <a:rPr lang="en-US" dirty="0" err="1" smtClean="0"/>
              <a:t>CREAF</a:t>
            </a:r>
            <a:r>
              <a:rPr lang="en-US" dirty="0" smtClean="0"/>
              <a:t>), Invasive Alien Species (</a:t>
            </a:r>
            <a:r>
              <a:rPr lang="en-US" dirty="0" err="1" smtClean="0"/>
              <a:t>JRC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Responsible</a:t>
            </a:r>
            <a:r>
              <a:rPr lang="en-US" dirty="0" smtClean="0"/>
              <a:t>: Rob Atkinson</a:t>
            </a:r>
          </a:p>
          <a:p>
            <a:r>
              <a:rPr lang="en-US" b="1" dirty="0" smtClean="0"/>
              <a:t>COST </a:t>
            </a:r>
            <a:r>
              <a:rPr lang="en-US" b="1" dirty="0" smtClean="0"/>
              <a:t>action project metadata</a:t>
            </a:r>
            <a:r>
              <a:rPr lang="en-US" dirty="0" smtClean="0"/>
              <a:t>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Responsible</a:t>
            </a:r>
            <a:r>
              <a:rPr lang="en-US" dirty="0" smtClean="0"/>
              <a:t>: Sven </a:t>
            </a:r>
            <a:r>
              <a:rPr lang="en-US" dirty="0" err="1" smtClean="0"/>
              <a:t>Schade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Chair</a:t>
            </a:r>
            <a:r>
              <a:rPr lang="en-US" dirty="0" smtClean="0"/>
              <a:t>: Rob Atkinson</a:t>
            </a:r>
          </a:p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6146" name="Picture 2" descr="Resultat d'imatges de vocabula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143500"/>
            <a:ext cx="3429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D</a:t>
            </a:r>
            <a:r>
              <a:rPr lang="en-US" sz="3200" b="0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: </a:t>
            </a:r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Data sharing using OGC standards such as </a:t>
            </a:r>
            <a:r>
              <a:rPr lang="en-US" sz="3200" b="1" i="0" dirty="0" err="1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O&amp;M</a:t>
            </a:r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 and SOS</a:t>
            </a:r>
            <a:endParaRPr lang="en-US" sz="3200" b="0" i="0" dirty="0" smtClean="0">
              <a:solidFill>
                <a:srgbClr val="092E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4 instances of SOS services</a:t>
            </a:r>
          </a:p>
          <a:p>
            <a:pPr lvl="1"/>
            <a:r>
              <a:rPr lang="en-US" dirty="0" smtClean="0"/>
              <a:t>GROW Hydrologic SOS</a:t>
            </a:r>
          </a:p>
          <a:p>
            <a:pPr lvl="1"/>
            <a:r>
              <a:rPr lang="en-US" dirty="0" err="1" smtClean="0"/>
              <a:t>istSOS</a:t>
            </a:r>
            <a:r>
              <a:rPr lang="en-US" dirty="0" smtClean="0"/>
              <a:t> (http://istsos.org/) in </a:t>
            </a:r>
            <a:r>
              <a:rPr lang="en-US" dirty="0" err="1" smtClean="0"/>
              <a:t>DLR</a:t>
            </a:r>
            <a:r>
              <a:rPr lang="en-US" dirty="0" smtClean="0"/>
              <a:t> </a:t>
            </a:r>
            <a:r>
              <a:rPr lang="en-US" dirty="0" err="1" smtClean="0"/>
              <a:t>hackAir</a:t>
            </a:r>
            <a:endParaRPr lang="en-US" dirty="0" smtClean="0"/>
          </a:p>
          <a:p>
            <a:pPr lvl="1"/>
            <a:r>
              <a:rPr lang="en-US" dirty="0" smtClean="0"/>
              <a:t>52North SOS</a:t>
            </a:r>
          </a:p>
          <a:p>
            <a:pPr lvl="1"/>
            <a:r>
              <a:rPr lang="en-US" dirty="0" smtClean="0"/>
              <a:t>MiraMon SOS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have a client the MiraMon </a:t>
            </a:r>
            <a:r>
              <a:rPr lang="en-US" dirty="0" err="1" smtClean="0"/>
              <a:t>Javascript</a:t>
            </a:r>
            <a:r>
              <a:rPr lang="en-US" dirty="0" smtClean="0"/>
              <a:t> client and the </a:t>
            </a:r>
            <a:r>
              <a:rPr lang="en-US" dirty="0" err="1" smtClean="0"/>
              <a:t>Hergoland</a:t>
            </a:r>
            <a:r>
              <a:rPr lang="en-US" dirty="0" smtClean="0"/>
              <a:t> client from 52 North.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would like to produces </a:t>
            </a:r>
            <a:r>
              <a:rPr lang="en-US" dirty="0" smtClean="0"/>
              <a:t>a </a:t>
            </a:r>
            <a:r>
              <a:rPr lang="en-US" dirty="0" smtClean="0"/>
              <a:t>set of </a:t>
            </a:r>
            <a:r>
              <a:rPr lang="en-US" b="1" dirty="0" smtClean="0"/>
              <a:t>instruction</a:t>
            </a:r>
            <a:r>
              <a:rPr lang="en-US" dirty="0" smtClean="0"/>
              <a:t> on how a CS project can easily setup a SOS </a:t>
            </a:r>
            <a:r>
              <a:rPr lang="en-US" dirty="0" smtClean="0"/>
              <a:t>service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Integration of SOS in GEOSS discussion</a:t>
            </a:r>
            <a:endParaRPr lang="en-US" dirty="0" smtClean="0"/>
          </a:p>
          <a:p>
            <a:r>
              <a:rPr lang="en-US" dirty="0" smtClean="0"/>
              <a:t>Chair: Simon </a:t>
            </a:r>
            <a:r>
              <a:rPr lang="en-US" dirty="0" err="1" smtClean="0"/>
              <a:t>Jirka</a:t>
            </a:r>
            <a:endParaRPr lang="en-US" dirty="0" smtClean="0"/>
          </a:p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5122" name="Picture 2" descr="Resultat d'imatges de data sha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2915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Preliminary</a:t>
            </a:r>
            <a:r>
              <a:rPr lang="ca-ES" dirty="0" smtClean="0"/>
              <a:t> conclusions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CitSci</a:t>
            </a:r>
            <a:r>
              <a:rPr lang="en-US" dirty="0" smtClean="0"/>
              <a:t> tend to produce several observations in different places</a:t>
            </a:r>
          </a:p>
          <a:p>
            <a:pPr lvl="1"/>
            <a:r>
              <a:rPr lang="en-US" dirty="0" smtClean="0"/>
              <a:t>This creates many </a:t>
            </a:r>
            <a:r>
              <a:rPr lang="en-US" dirty="0" err="1" smtClean="0"/>
              <a:t>FeaturesOfInterest</a:t>
            </a:r>
            <a:r>
              <a:rPr lang="en-US" dirty="0" smtClean="0"/>
              <a:t> (many points) and many individual Observations generating very verbose files.</a:t>
            </a:r>
          </a:p>
          <a:p>
            <a:r>
              <a:rPr lang="en-US" dirty="0" smtClean="0"/>
              <a:t>Issue in real implementations: XML encoding is difficult to parse and JavaScript libraries are slow. A file containing 8000 observations and 10 variables can easily generate a 30Mb file that is huge for the DOM parsers. </a:t>
            </a:r>
          </a:p>
          <a:p>
            <a:pPr lvl="1"/>
            <a:r>
              <a:rPr lang="en-US" dirty="0" smtClean="0"/>
              <a:t>This results in about 500000 individual calls to XML libraries (to navigate for each field extract the properties of the features) that can take from 20 seconds up to 5 minutes depending on implementations. The use of canvas to represent does 8000 points in the screen is far much faster.</a:t>
            </a:r>
          </a:p>
          <a:p>
            <a:r>
              <a:rPr lang="en-US" dirty="0" smtClean="0"/>
              <a:t>There is an urgent need for making a JSON encoding for SOS and </a:t>
            </a:r>
            <a:r>
              <a:rPr lang="en-US" dirty="0" err="1" smtClean="0"/>
              <a:t>O&amp;M</a:t>
            </a:r>
            <a:r>
              <a:rPr lang="en-US" dirty="0" smtClean="0"/>
              <a:t> </a:t>
            </a:r>
            <a:r>
              <a:rPr lang="en-US" dirty="0" err="1" smtClean="0"/>
              <a:t>officialand</a:t>
            </a:r>
            <a:r>
              <a:rPr lang="en-US" dirty="0" smtClean="0"/>
              <a:t> popular</a:t>
            </a:r>
          </a:p>
          <a:p>
            <a:r>
              <a:rPr lang="en-US" dirty="0" smtClean="0"/>
              <a:t>Meanwhile we are switching to WFS-GeoJSON to test the change in speed</a:t>
            </a:r>
          </a:p>
          <a:p>
            <a:pPr lvl="1"/>
            <a:r>
              <a:rPr lang="en-US" dirty="0" smtClean="0"/>
              <a:t>We are going to explore how to use JSON encoding in SOS.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XML Single </a:t>
            </a:r>
            <a:r>
              <a:rPr lang="ca-ES" dirty="0" err="1" smtClean="0"/>
              <a:t>observation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a-ES" dirty="0" smtClean="0"/>
              <a:t> &lt;sos:</a:t>
            </a:r>
            <a:r>
              <a:rPr lang="ca-ES" dirty="0" err="1" smtClean="0"/>
              <a:t>observationData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&lt;om:OM_</a:t>
            </a:r>
            <a:r>
              <a:rPr lang="ca-ES" dirty="0" err="1" smtClean="0"/>
              <a:t>Observation</a:t>
            </a:r>
            <a:r>
              <a:rPr lang="ca-ES" dirty="0" smtClean="0"/>
              <a:t> </a:t>
            </a:r>
            <a:r>
              <a:rPr lang="ca-ES" dirty="0" err="1" smtClean="0"/>
              <a:t>gml</a:t>
            </a:r>
            <a:r>
              <a:rPr lang="ca-ES" dirty="0" smtClean="0"/>
              <a:t>:</a:t>
            </a:r>
            <a:r>
              <a:rPr lang="ca-ES" dirty="0" err="1" smtClean="0"/>
              <a:t>id</a:t>
            </a:r>
            <a:r>
              <a:rPr lang="ca-ES" dirty="0" smtClean="0"/>
              <a:t>="</a:t>
            </a:r>
            <a:r>
              <a:rPr lang="ca-ES" dirty="0" err="1" smtClean="0"/>
              <a:t>meet-mee-mechelen</a:t>
            </a:r>
            <a:r>
              <a:rPr lang="ca-ES" dirty="0" smtClean="0"/>
              <a:t>_2_13"&gt;</a:t>
            </a:r>
          </a:p>
          <a:p>
            <a:pPr>
              <a:buNone/>
            </a:pPr>
            <a:r>
              <a:rPr lang="ca-ES" dirty="0" smtClean="0"/>
              <a:t>      &lt;om:</a:t>
            </a:r>
            <a:r>
              <a:rPr lang="ca-ES" dirty="0" err="1" smtClean="0"/>
              <a:t>type</a:t>
            </a:r>
            <a:r>
              <a:rPr lang="ca-ES" dirty="0" smtClean="0"/>
              <a:t> </a:t>
            </a:r>
            <a:r>
              <a:rPr lang="ca-ES" dirty="0" err="1" smtClean="0"/>
              <a:t>xlink</a:t>
            </a:r>
            <a:r>
              <a:rPr lang="ca-ES" dirty="0" smtClean="0"/>
              <a:t>:</a:t>
            </a:r>
            <a:r>
              <a:rPr lang="ca-ES" dirty="0" err="1" smtClean="0"/>
              <a:t>href</a:t>
            </a:r>
            <a:r>
              <a:rPr lang="ca-ES" dirty="0" smtClean="0"/>
              <a:t>="http://www.opengis.net/def/observationType/OGC-OM/2.0/OM_ComplexObservation"/&gt;</a:t>
            </a:r>
          </a:p>
          <a:p>
            <a:pPr>
              <a:buNone/>
            </a:pPr>
            <a:r>
              <a:rPr lang="ca-ES" dirty="0" smtClean="0"/>
              <a:t>      &lt;om:</a:t>
            </a:r>
            <a:r>
              <a:rPr lang="ca-ES" dirty="0" err="1" smtClean="0"/>
              <a:t>phenomenonTime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&lt;</a:t>
            </a:r>
            <a:r>
              <a:rPr lang="ca-ES" dirty="0" err="1" smtClean="0"/>
              <a:t>gml</a:t>
            </a:r>
            <a:r>
              <a:rPr lang="ca-ES" dirty="0" smtClean="0"/>
              <a:t>:</a:t>
            </a:r>
            <a:r>
              <a:rPr lang="ca-ES" dirty="0" err="1" smtClean="0"/>
              <a:t>TimeInstant</a:t>
            </a:r>
            <a:r>
              <a:rPr lang="ca-ES" dirty="0" smtClean="0"/>
              <a:t> </a:t>
            </a:r>
            <a:r>
              <a:rPr lang="ca-ES" dirty="0" err="1" smtClean="0"/>
              <a:t>gml</a:t>
            </a:r>
            <a:r>
              <a:rPr lang="ca-ES" dirty="0" smtClean="0"/>
              <a:t>:</a:t>
            </a:r>
            <a:r>
              <a:rPr lang="ca-ES" dirty="0" err="1" smtClean="0"/>
              <a:t>id</a:t>
            </a:r>
            <a:r>
              <a:rPr lang="ca-ES" dirty="0" smtClean="0"/>
              <a:t>="</a:t>
            </a:r>
            <a:r>
              <a:rPr lang="ca-ES" dirty="0" err="1" smtClean="0"/>
              <a:t>phenomenonTime</a:t>
            </a:r>
            <a:r>
              <a:rPr lang="ca-ES" dirty="0" smtClean="0"/>
              <a:t>_</a:t>
            </a:r>
            <a:r>
              <a:rPr lang="ca-ES" dirty="0" err="1" smtClean="0"/>
              <a:t>meet-mee-mechelen</a:t>
            </a:r>
            <a:r>
              <a:rPr lang="ca-ES" dirty="0" smtClean="0"/>
              <a:t>_2_1"&gt;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gml</a:t>
            </a:r>
            <a:r>
              <a:rPr lang="ca-ES" dirty="0" smtClean="0"/>
              <a:t>:</a:t>
            </a:r>
            <a:r>
              <a:rPr lang="ca-ES" dirty="0" err="1" smtClean="0"/>
              <a:t>timePosition</a:t>
            </a:r>
            <a:r>
              <a:rPr lang="ca-ES" dirty="0" smtClean="0"/>
              <a:t>&gt;2017-11-19 17:20:06+01&lt;/</a:t>
            </a:r>
            <a:r>
              <a:rPr lang="ca-ES" dirty="0" err="1" smtClean="0"/>
              <a:t>gml</a:t>
            </a:r>
            <a:r>
              <a:rPr lang="ca-ES" dirty="0" smtClean="0"/>
              <a:t>:</a:t>
            </a:r>
            <a:r>
              <a:rPr lang="ca-ES" dirty="0" err="1" smtClean="0"/>
              <a:t>timePosition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&lt;/</a:t>
            </a:r>
            <a:r>
              <a:rPr lang="ca-ES" dirty="0" err="1" smtClean="0"/>
              <a:t>gml</a:t>
            </a:r>
            <a:r>
              <a:rPr lang="ca-ES" dirty="0" smtClean="0"/>
              <a:t>:</a:t>
            </a:r>
            <a:r>
              <a:rPr lang="ca-ES" dirty="0" err="1" smtClean="0"/>
              <a:t>TimeInstant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&lt;/om:</a:t>
            </a:r>
            <a:r>
              <a:rPr lang="ca-ES" dirty="0" err="1" smtClean="0"/>
              <a:t>phenomenonTime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&lt;om:</a:t>
            </a:r>
            <a:r>
              <a:rPr lang="ca-ES" dirty="0" err="1" smtClean="0"/>
              <a:t>resultTime</a:t>
            </a:r>
            <a:r>
              <a:rPr lang="ca-ES" dirty="0" smtClean="0"/>
              <a:t> </a:t>
            </a:r>
            <a:r>
              <a:rPr lang="ca-ES" dirty="0" err="1" smtClean="0"/>
              <a:t>xlink</a:t>
            </a:r>
            <a:r>
              <a:rPr lang="ca-ES" dirty="0" smtClean="0"/>
              <a:t>:</a:t>
            </a:r>
            <a:r>
              <a:rPr lang="ca-ES" dirty="0" err="1" smtClean="0"/>
              <a:t>href</a:t>
            </a:r>
            <a:r>
              <a:rPr lang="ca-ES" dirty="0" smtClean="0"/>
              <a:t>="#</a:t>
            </a:r>
            <a:r>
              <a:rPr lang="ca-ES" dirty="0" err="1" smtClean="0"/>
              <a:t>phenomenonTime</a:t>
            </a:r>
            <a:r>
              <a:rPr lang="ca-ES" dirty="0" smtClean="0"/>
              <a:t>_</a:t>
            </a:r>
            <a:r>
              <a:rPr lang="ca-ES" dirty="0" err="1" smtClean="0"/>
              <a:t>meet-mee-mechelen</a:t>
            </a:r>
            <a:r>
              <a:rPr lang="ca-ES" dirty="0" smtClean="0"/>
              <a:t>_2_1"/&gt;</a:t>
            </a:r>
          </a:p>
          <a:p>
            <a:pPr>
              <a:buNone/>
            </a:pPr>
            <a:r>
              <a:rPr lang="ca-ES" dirty="0" smtClean="0"/>
              <a:t>      &lt;om:</a:t>
            </a:r>
            <a:r>
              <a:rPr lang="ca-ES" dirty="0" err="1" smtClean="0"/>
              <a:t>procedure</a:t>
            </a:r>
            <a:r>
              <a:rPr lang="ca-ES" dirty="0" smtClean="0"/>
              <a:t> </a:t>
            </a:r>
            <a:r>
              <a:rPr lang="ca-ES" dirty="0" err="1" smtClean="0"/>
              <a:t>xlink</a:t>
            </a:r>
            <a:r>
              <a:rPr lang="ca-ES" dirty="0" smtClean="0"/>
              <a:t>:</a:t>
            </a:r>
            <a:r>
              <a:rPr lang="ca-ES" dirty="0" err="1" smtClean="0"/>
              <a:t>href</a:t>
            </a:r>
            <a:r>
              <a:rPr lang="ca-ES" dirty="0" smtClean="0"/>
              <a:t>="http://www.opengis.uab.cat/meet-mee-mechelen/procedure/5"/&gt;</a:t>
            </a:r>
          </a:p>
          <a:p>
            <a:pPr>
              <a:buNone/>
            </a:pPr>
            <a:r>
              <a:rPr lang="ca-ES" dirty="0" smtClean="0"/>
              <a:t>      &lt;om:</a:t>
            </a:r>
            <a:r>
              <a:rPr lang="ca-ES" dirty="0" err="1" smtClean="0"/>
              <a:t>observedProperty</a:t>
            </a:r>
            <a:r>
              <a:rPr lang="ca-ES" dirty="0" smtClean="0"/>
              <a:t> </a:t>
            </a:r>
            <a:r>
              <a:rPr lang="ca-ES" dirty="0" err="1" smtClean="0"/>
              <a:t>xlink</a:t>
            </a:r>
            <a:r>
              <a:rPr lang="ca-ES" dirty="0" smtClean="0"/>
              <a:t>:</a:t>
            </a:r>
            <a:r>
              <a:rPr lang="ca-ES" dirty="0" err="1" smtClean="0"/>
              <a:t>href</a:t>
            </a:r>
            <a:r>
              <a:rPr lang="ca-ES" dirty="0" smtClean="0"/>
              <a:t>="http://www.opengis.uab.cat/meet-mee-mechelen/observedProperty"/&gt;</a:t>
            </a:r>
          </a:p>
          <a:p>
            <a:pPr>
              <a:buNone/>
            </a:pPr>
            <a:r>
              <a:rPr lang="ca-ES" dirty="0" smtClean="0"/>
              <a:t>      &lt;om:</a:t>
            </a:r>
            <a:r>
              <a:rPr lang="ca-ES" dirty="0" err="1" smtClean="0"/>
              <a:t>featureOfInterest</a:t>
            </a:r>
            <a:r>
              <a:rPr lang="ca-ES" dirty="0" smtClean="0"/>
              <a:t> </a:t>
            </a:r>
            <a:r>
              <a:rPr lang="ca-ES" dirty="0" err="1" smtClean="0"/>
              <a:t>xlink</a:t>
            </a:r>
            <a:r>
              <a:rPr lang="ca-ES" dirty="0" smtClean="0"/>
              <a:t>:</a:t>
            </a:r>
            <a:r>
              <a:rPr lang="ca-ES" dirty="0" err="1" smtClean="0"/>
              <a:t>href</a:t>
            </a:r>
            <a:r>
              <a:rPr lang="ca-ES" dirty="0" smtClean="0"/>
              <a:t>="http://www.opengis.uab.cat/meet-mee-mechelen/featureOfInterest/2"/&gt;</a:t>
            </a:r>
          </a:p>
          <a:p>
            <a:pPr>
              <a:buNone/>
            </a:pPr>
            <a:r>
              <a:rPr lang="ca-ES" dirty="0" smtClean="0"/>
              <a:t>      &lt;om:</a:t>
            </a:r>
            <a:r>
              <a:rPr lang="ca-ES" dirty="0" err="1" smtClean="0"/>
              <a:t>result</a:t>
            </a:r>
            <a:r>
              <a:rPr lang="ca-ES" dirty="0" smtClean="0"/>
              <a:t> </a:t>
            </a:r>
            <a:r>
              <a:rPr lang="ca-ES" dirty="0" err="1" smtClean="0"/>
              <a:t>xsi</a:t>
            </a:r>
            <a:r>
              <a:rPr lang="ca-ES" dirty="0" smtClean="0"/>
              <a:t>:</a:t>
            </a:r>
            <a:r>
              <a:rPr lang="ca-ES" dirty="0" err="1" smtClean="0"/>
              <a:t>type</a:t>
            </a:r>
            <a:r>
              <a:rPr lang="ca-ES" dirty="0" smtClean="0"/>
              <a:t>="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DataRecordPropertyType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DataRecord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CAMPAIGN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:Text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="http://www.opengis.uab.cat/meet-mee-mechelen/field/"&gt;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&gt;Oct-Nov2017&lt;/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:Text&gt;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="time_</a:t>
            </a:r>
            <a:r>
              <a:rPr lang="ca-ES" dirty="0" err="1" smtClean="0"/>
              <a:t>first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:Text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="http://www.opengis.uab.cat/meet-mee-mechelen/field/"&gt;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&gt;2017-11-06 08:00:18+01&lt;/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:Text&gt;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bc</a:t>
            </a:r>
            <a:r>
              <a:rPr lang="ca-ES" dirty="0" smtClean="0"/>
              <a:t>_</a:t>
            </a:r>
            <a:r>
              <a:rPr lang="ca-ES" dirty="0" err="1" smtClean="0"/>
              <a:t>aggr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="http://www.opengis.uab.cat/meet-mee-mechelen/variable/bc_aggr"&gt;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 3382&lt;/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bc</a:t>
            </a:r>
            <a:r>
              <a:rPr lang="ca-ES" dirty="0" smtClean="0"/>
              <a:t>_</a:t>
            </a:r>
            <a:r>
              <a:rPr lang="ca-ES" dirty="0" err="1" smtClean="0"/>
              <a:t>aggr</a:t>
            </a:r>
            <a:r>
              <a:rPr lang="ca-ES" dirty="0" smtClean="0"/>
              <a:t>_mi"&gt;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="http://www.opengis.uab.cat/meet-mee-mechelen/variable/bc_aggr_mi"&gt;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   80&lt;/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  <a:endParaRPr lang="ca-ES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a-ES" dirty="0" smtClean="0"/>
              <a:t>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bc</a:t>
            </a:r>
            <a:r>
              <a:rPr lang="ca-ES" dirty="0" smtClean="0"/>
              <a:t>_</a:t>
            </a:r>
            <a:r>
              <a:rPr lang="ca-ES" dirty="0" err="1" smtClean="0"/>
              <a:t>aggr</a:t>
            </a:r>
            <a:r>
              <a:rPr lang="ca-ES" dirty="0" smtClean="0"/>
              <a:t>_ma"&gt;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="http://www.opengis.uab.cat/meet-mee-mechelen/variable/bc_aggr_ma"&gt;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&gt;17256&lt;/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bc</a:t>
            </a:r>
            <a:r>
              <a:rPr lang="ca-ES" dirty="0" smtClean="0"/>
              <a:t>_</a:t>
            </a:r>
            <a:r>
              <a:rPr lang="ca-ES" dirty="0" err="1" smtClean="0"/>
              <a:t>aggr</a:t>
            </a:r>
            <a:r>
              <a:rPr lang="ca-ES" dirty="0" smtClean="0"/>
              <a:t>_</a:t>
            </a:r>
            <a:r>
              <a:rPr lang="ca-ES" dirty="0" err="1" smtClean="0"/>
              <a:t>st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="http://www.opengis.uab.cat/meet-mee-mechelen/variable/bc_aggr_st"&gt;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 3663&lt;/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number</a:t>
            </a:r>
            <a:r>
              <a:rPr lang="ca-ES" dirty="0" smtClean="0"/>
              <a:t>_of_"&gt;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="http://www.opengis.uab.cat/meet-mee-mechelen/variable/number_of_"&gt;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&gt;25&lt;/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number</a:t>
            </a:r>
            <a:r>
              <a:rPr lang="ca-ES" dirty="0" smtClean="0"/>
              <a:t>_o_1"&gt;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="http://www.opengis.uab.cat/meet-mee-mechelen/variable/number_o_1"&gt;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&gt;13&lt;/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mean</a:t>
            </a:r>
            <a:r>
              <a:rPr lang="ca-ES" dirty="0" smtClean="0"/>
              <a:t>_</a:t>
            </a:r>
            <a:r>
              <a:rPr lang="ca-ES" dirty="0" err="1" smtClean="0"/>
              <a:t>numbe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="http://www.opengis.uab.cat/meet-mee-mechelen/variable/mean_numbe"&gt;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 7&lt;/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uncertaint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="http://www.opengis.uab.cat/meet-mee-mechelen/variable/uncertaint"&gt;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="?"/&gt;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&gt;0.50&lt;/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DataRecord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&lt;/om:</a:t>
            </a:r>
            <a:r>
              <a:rPr lang="ca-ES" dirty="0" err="1" smtClean="0"/>
              <a:t>result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&lt;/om:OM_</a:t>
            </a:r>
            <a:r>
              <a:rPr lang="ca-ES" dirty="0" err="1" smtClean="0"/>
              <a:t>Observation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&lt;/sos:</a:t>
            </a:r>
            <a:r>
              <a:rPr lang="ca-ES" dirty="0" err="1" smtClean="0"/>
              <a:t>observationData</a:t>
            </a:r>
            <a:r>
              <a:rPr lang="ca-ES" dirty="0" smtClean="0"/>
              <a:t>&gt;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XML </a:t>
            </a:r>
            <a:r>
              <a:rPr lang="ca-ES" dirty="0" err="1" smtClean="0"/>
              <a:t>simgle</a:t>
            </a:r>
            <a:r>
              <a:rPr lang="ca-ES" dirty="0" smtClean="0"/>
              <a:t> </a:t>
            </a:r>
            <a:r>
              <a:rPr lang="ca-ES" dirty="0" err="1" smtClean="0"/>
              <a:t>property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a-ES" dirty="0" smtClean="0"/>
              <a:t> </a:t>
            </a:r>
            <a:r>
              <a:rPr lang="ca-ES" dirty="0" smtClean="0"/>
              <a:t>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="time_</a:t>
            </a:r>
            <a:r>
              <a:rPr lang="ca-ES" dirty="0" err="1" smtClean="0"/>
              <a:t>first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:Text </a:t>
            </a:r>
            <a:r>
              <a:rPr lang="ca-ES" dirty="0" err="1" smtClean="0"/>
              <a:t>definition</a:t>
            </a:r>
            <a:r>
              <a:rPr lang="ca-ES" dirty="0" smtClean="0"/>
              <a:t>="http://</a:t>
            </a:r>
            <a:r>
              <a:rPr lang="ca-ES" dirty="0" smtClean="0"/>
              <a:t>www.opengis.uab.cat/meet-mee-mechelen/field/date"&gt;</a:t>
            </a:r>
            <a:endParaRPr lang="ca-ES" dirty="0" smtClean="0"/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&gt;2017-11-06 08:00:18+01&lt;/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:Text&gt;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 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bc</a:t>
            </a:r>
            <a:r>
              <a:rPr lang="ca-ES" dirty="0" smtClean="0"/>
              <a:t>_</a:t>
            </a:r>
            <a:r>
              <a:rPr lang="ca-ES" dirty="0" err="1" smtClean="0"/>
              <a:t>aggr</a:t>
            </a:r>
            <a:r>
              <a:rPr lang="ca-ES" dirty="0" smtClean="0"/>
              <a:t>"&gt;</a:t>
            </a:r>
          </a:p>
          <a:p>
            <a:pPr>
              <a:buNone/>
            </a:pPr>
            <a:r>
              <a:rPr lang="ca-ES" dirty="0" smtClean="0"/>
              <a:t>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r>
              <a:rPr lang="ca-ES" dirty="0" smtClean="0"/>
              <a:t>="http://www.opengis.uab.cat/meet-mee-mechelen/variable/bc_aggr"&gt;</a:t>
            </a:r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uom</a:t>
            </a:r>
            <a:r>
              <a:rPr lang="ca-ES" dirty="0" smtClean="0"/>
              <a:t> </a:t>
            </a:r>
            <a:r>
              <a:rPr lang="ca-ES" dirty="0" err="1" smtClean="0"/>
              <a:t>code</a:t>
            </a:r>
            <a:r>
              <a:rPr lang="ca-ES" dirty="0" smtClean="0"/>
              <a:t>="</a:t>
            </a:r>
            <a:r>
              <a:rPr lang="ca-ES" dirty="0" err="1" smtClean="0"/>
              <a:t>ng</a:t>
            </a:r>
            <a:r>
              <a:rPr lang="ca-ES" dirty="0" smtClean="0"/>
              <a:t>/m^3"/&gt;</a:t>
            </a:r>
            <a:endParaRPr lang="ca-ES" dirty="0" smtClean="0"/>
          </a:p>
          <a:p>
            <a:pPr>
              <a:buNone/>
            </a:pPr>
            <a:r>
              <a:rPr lang="ca-ES" dirty="0" smtClean="0"/>
              <a:t>              &lt;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 3382&lt;/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value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Quantity</a:t>
            </a:r>
            <a:r>
              <a:rPr lang="ca-ES" dirty="0" smtClean="0"/>
              <a:t>&gt;</a:t>
            </a:r>
          </a:p>
          <a:p>
            <a:pPr>
              <a:buNone/>
            </a:pPr>
            <a:r>
              <a:rPr lang="ca-ES" dirty="0" smtClean="0"/>
              <a:t>          &lt;/</a:t>
            </a:r>
            <a:r>
              <a:rPr lang="ca-ES" dirty="0" err="1" smtClean="0"/>
              <a:t>swe</a:t>
            </a:r>
            <a:r>
              <a:rPr lang="ca-ES" dirty="0" smtClean="0"/>
              <a:t>:</a:t>
            </a:r>
            <a:r>
              <a:rPr lang="ca-ES" dirty="0" err="1" smtClean="0"/>
              <a:t>field</a:t>
            </a:r>
            <a:r>
              <a:rPr lang="ca-ES" dirty="0" smtClean="0"/>
              <a:t>&gt;</a:t>
            </a:r>
          </a:p>
          <a:p>
            <a:pPr>
              <a:buNone/>
            </a:pPr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Q</a:t>
            </a:r>
            <a:r>
              <a:rPr lang="en-US" sz="3200" b="0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: </a:t>
            </a:r>
            <a:r>
              <a:rPr lang="en-US" sz="3200" b="1" i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Data quality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 </a:t>
            </a:r>
            <a:r>
              <a:rPr lang="en-US" dirty="0" smtClean="0"/>
              <a:t>the </a:t>
            </a:r>
            <a:r>
              <a:rPr lang="en-US" dirty="0" err="1" smtClean="0">
                <a:hlinkClick r:id="rId2" tooltip="Create this topic"/>
              </a:rPr>
              <a:t>QualityML</a:t>
            </a:r>
            <a:r>
              <a:rPr lang="en-US" dirty="0" smtClean="0"/>
              <a:t> vocabulary with new entries </a:t>
            </a:r>
            <a:r>
              <a:rPr lang="en-US" b="1" dirty="0" smtClean="0"/>
              <a:t>considering the work done in Australia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https://github.com/tdwg/bdq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Responsible: Joan Masó</a:t>
            </a:r>
          </a:p>
          <a:p>
            <a:pPr lvl="1"/>
            <a:r>
              <a:rPr lang="en-US" dirty="0" smtClean="0"/>
              <a:t>Connection with: D.3</a:t>
            </a:r>
          </a:p>
          <a:p>
            <a:r>
              <a:rPr lang="ca-ES" dirty="0" err="1" smtClean="0"/>
              <a:t>This</a:t>
            </a:r>
            <a:r>
              <a:rPr lang="ca-ES" dirty="0" smtClean="0"/>
              <a:t> is </a:t>
            </a:r>
            <a:r>
              <a:rPr lang="ca-ES" dirty="0" err="1" smtClean="0"/>
              <a:t>work</a:t>
            </a:r>
            <a:r>
              <a:rPr lang="ca-ES" dirty="0" smtClean="0"/>
              <a:t> in </a:t>
            </a:r>
            <a:r>
              <a:rPr lang="ca-ES" dirty="0" err="1" smtClean="0"/>
              <a:t>progress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3074" name="Picture 2" descr="Resultat d'imatges de data qual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9806" y="4953000"/>
            <a:ext cx="195419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4926C04-8772-4319-A793-93A6F978D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WeObserve CoP Launch Workshop | Geneva</a:t>
            </a:r>
            <a:endParaRPr lang="el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79FEE11-E58E-4C80-A335-D4C88EB73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1E71-BD89-46A4-9D11-E875E40D239A}" type="slidenum">
              <a:rPr lang="el-GR" smtClean="0"/>
              <a:pPr/>
              <a:t>18</a:t>
            </a:fld>
            <a:endParaRPr lang="el-GR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="" xmlns:a16="http://schemas.microsoft.com/office/drawing/2014/main" id="{CEA5E222-0077-4E6E-A695-5402783CDE5E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xmlns="" val="1399974813"/>
              </p:ext>
            </p:extLst>
          </p:nvPr>
        </p:nvGraphicFramePr>
        <p:xfrm>
          <a:off x="461867" y="1095096"/>
          <a:ext cx="7552581" cy="49632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24534">
                  <a:extLst>
                    <a:ext uri="{9D8B030D-6E8A-4147-A177-3AD203B41FA5}">
                      <a16:colId xmlns="" xmlns:a16="http://schemas.microsoft.com/office/drawing/2014/main" val="1806273681"/>
                    </a:ext>
                  </a:extLst>
                </a:gridCol>
                <a:gridCol w="2528047"/>
              </a:tblGrid>
              <a:tr h="283962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Activity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Timing</a:t>
                      </a:r>
                      <a:endParaRPr lang="en-U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114790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Startup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0091456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Draft activity plan presented to CS DWG: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Mar 19th, 2018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24048584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OAB revision and approval: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June 4th, 2018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53519969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Call for participation: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June 5th, 2018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14288120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Pre-kickoff event ECSA conference in Geneva: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June 6th, 2018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61778473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Execution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7188726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Official Kickoff after the Stuttgart TC (adding participation of the non present in ECSA conference) (TBC):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September 14th, 2018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56382807"/>
                  </a:ext>
                </a:extLst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Development, testing and bug fixing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September to February 2016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Presentation at GEO plenary in Tokyo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Oct 31st – Nov 11th 2018</a:t>
                      </a:r>
                    </a:p>
                  </a:txBody>
                  <a:tcPr marL="9525" marR="9525" marT="9525" marB="0" anchor="b"/>
                </a:tc>
              </a:tr>
              <a:tr h="275941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Meeting at the Citizen Observatories for Natural </a:t>
                      </a:r>
                    </a:p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Hazards 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and Water management Conference 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6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Venece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Nov 27th– Nov 30th 2018</a:t>
                      </a:r>
                    </a:p>
                  </a:txBody>
                  <a:tcPr marL="9525" marR="9525" marT="9525" marB="0" anchor="b"/>
                </a:tc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Meeting </a:t>
                      </a:r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at </a:t>
                      </a:r>
                      <a:r>
                        <a:rPr lang="en-US" sz="1600" b="0" i="0" u="none" strike="noStrike" noProof="0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EGU</a:t>
                      </a:r>
                      <a:endParaRPr lang="en-US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April </a:t>
                      </a:r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11th </a:t>
                      </a:r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2019</a:t>
                      </a:r>
                      <a:endParaRPr lang="en-US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Planned end date: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  <a:sym typeface="Wingdings" pitchFamily="2" charset="2"/>
                        </a:rPr>
                        <a:t>June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  <a:sym typeface="Wingdings" pitchFamily="2" charset="2"/>
                        </a:rPr>
                        <a:t> 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  <a:sym typeface="Wingdings" pitchFamily="2" charset="2"/>
                        </a:rPr>
                        <a:t>2019</a:t>
                      </a:r>
                      <a:endParaRPr lang="en-US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59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Wrap-up and Reporting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Technology Demonstration in a OGC TC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  <a:sym typeface="Wingdings" pitchFamily="2" charset="2"/>
                        </a:rPr>
                        <a:t>June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  <a:sym typeface="Wingdings" pitchFamily="2" charset="2"/>
                        </a:rPr>
                        <a:t> 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  <a:sym typeface="Wingdings" pitchFamily="2" charset="2"/>
                        </a:rPr>
                        <a:t>2019 (Leuven)</a:t>
                      </a:r>
                      <a:endParaRPr lang="en-US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Final report submission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September 2019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B18F8356-368D-4C2E-AF28-A2B817C9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50" y="436347"/>
            <a:ext cx="7372349" cy="720000"/>
          </a:xfrm>
        </p:spPr>
        <p:txBody>
          <a:bodyPr/>
          <a:lstStyle/>
          <a:p>
            <a:r>
              <a:rPr lang="en-US" noProof="0" dirty="0" smtClean="0"/>
              <a:t>Timeline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31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EGU</a:t>
            </a:r>
            <a:r>
              <a:rPr lang="ca-ES" dirty="0" smtClean="0"/>
              <a:t> 2019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meeting</a:t>
            </a:r>
          </a:p>
          <a:p>
            <a:pPr lvl="1"/>
            <a:r>
              <a:rPr lang="en-US" dirty="0" smtClean="0"/>
              <a:t>We have secured the splinter session SMP20 for Thursday April 11th, 14:00-15:45 &amp; 16:15-18:00. 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://meetingorganizer.copernicus.org/EGU2019/session/33659</a:t>
            </a:r>
            <a:endParaRPr lang="en-US" dirty="0" smtClean="0"/>
          </a:p>
          <a:p>
            <a:pPr lvl="1"/>
            <a:r>
              <a:rPr lang="en-US" dirty="0" smtClean="0"/>
              <a:t>This open session will serve a </a:t>
            </a:r>
            <a:r>
              <a:rPr lang="en-US" dirty="0" err="1" smtClean="0"/>
              <a:t>a</a:t>
            </a:r>
            <a:r>
              <a:rPr lang="en-US" dirty="0" smtClean="0"/>
              <a:t> regular meeting of this </a:t>
            </a:r>
            <a:r>
              <a:rPr lang="en-US" dirty="0" err="1" smtClean="0">
                <a:hlinkClick r:id="rId3" tooltip="Create this topic"/>
              </a:rPr>
              <a:t>CoP</a:t>
            </a:r>
            <a:r>
              <a:rPr lang="en-US" dirty="0" smtClean="0"/>
              <a:t> as well as a preparation for a more focused activities that could take place during the weekend (see above) with the other </a:t>
            </a:r>
            <a:r>
              <a:rPr lang="en-US" dirty="0" err="1" smtClean="0">
                <a:hlinkClick r:id="rId4" tooltip="Create this topic"/>
              </a:rPr>
              <a:t>CoPs</a:t>
            </a:r>
            <a:r>
              <a:rPr lang="en-US" dirty="0" smtClean="0"/>
              <a:t>(e.g. </a:t>
            </a:r>
            <a:r>
              <a:rPr lang="en-US" dirty="0" err="1" smtClean="0"/>
              <a:t>writting</a:t>
            </a:r>
            <a:r>
              <a:rPr lang="en-US" dirty="0" smtClean="0"/>
              <a:t> a draft of the Engineering report of the IE)</a:t>
            </a:r>
          </a:p>
          <a:p>
            <a:r>
              <a:rPr lang="en-US" dirty="0" smtClean="0"/>
              <a:t>Second meeting</a:t>
            </a:r>
          </a:p>
          <a:p>
            <a:pPr lvl="1"/>
            <a:r>
              <a:rPr lang="en-US" dirty="0" smtClean="0"/>
              <a:t>In addition there will be an event during the weekend: Friday 12 April until the afternoon of the Monday 15 </a:t>
            </a:r>
            <a:r>
              <a:rPr lang="en-US" dirty="0" smtClean="0"/>
              <a:t>April</a:t>
            </a:r>
          </a:p>
          <a:p>
            <a:pPr lvl="1"/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not</a:t>
            </a:r>
            <a:r>
              <a:rPr lang="ca-ES" dirty="0" smtClean="0"/>
              <a:t> </a:t>
            </a:r>
            <a:r>
              <a:rPr lang="ca-ES" dirty="0" err="1" smtClean="0"/>
              <a:t>sure</a:t>
            </a:r>
            <a:r>
              <a:rPr lang="ca-ES" dirty="0" smtClean="0"/>
              <a:t> </a:t>
            </a:r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going</a:t>
            </a:r>
            <a:r>
              <a:rPr lang="ca-ES" dirty="0" smtClean="0"/>
              <a:t> for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/>
              <a:t>yet</a:t>
            </a:r>
            <a:endParaRPr lang="ca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WeObserve CoP Launch Workshop | Geneva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4" y="1279525"/>
            <a:ext cx="8797925" cy="48910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Progress on the Citizen Science Interoperability experiment </a:t>
            </a:r>
            <a:endParaRPr lang="en-US" dirty="0" smtClean="0"/>
          </a:p>
          <a:p>
            <a:pPr lvl="1"/>
            <a:r>
              <a:rPr lang="en-US" dirty="0" smtClean="0"/>
              <a:t>http</a:t>
            </a:r>
            <a:r>
              <a:rPr lang="en-US" dirty="0" smtClean="0"/>
              <a:t>://external.opengeospatial.org/twiki_public/CitSciIE/2019_04_EGU</a:t>
            </a:r>
          </a:p>
          <a:p>
            <a:endParaRPr lang="en-US" dirty="0" smtClean="0"/>
          </a:p>
          <a:p>
            <a:r>
              <a:rPr lang="en-US" dirty="0" smtClean="0"/>
              <a:t>Earth Challenge 2020: Research Questions to Help Citizen Science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https</a:t>
            </a:r>
            <a:r>
              <a:rPr lang="en-US" dirty="0" smtClean="0"/>
              <a:t>://portal.opengeospatial.org/files/?artifact_id=82880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xmlns="" val="194808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Leuven</a:t>
            </a:r>
            <a:r>
              <a:rPr lang="ca-ES" dirty="0" smtClean="0"/>
              <a:t> TC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need</a:t>
            </a:r>
            <a:r>
              <a:rPr lang="ca-ES" dirty="0" smtClean="0"/>
              <a:t> to </a:t>
            </a:r>
            <a:r>
              <a:rPr lang="ca-ES" dirty="0" err="1" smtClean="0"/>
              <a:t>start</a:t>
            </a:r>
            <a:r>
              <a:rPr lang="ca-ES" dirty="0" smtClean="0"/>
              <a:t> </a:t>
            </a:r>
            <a:r>
              <a:rPr lang="ca-ES" dirty="0" err="1" smtClean="0"/>
              <a:t>thinking</a:t>
            </a:r>
            <a:r>
              <a:rPr lang="ca-ES" dirty="0" smtClean="0"/>
              <a:t> </a:t>
            </a:r>
            <a:r>
              <a:rPr lang="ca-ES" dirty="0" err="1" smtClean="0"/>
              <a:t>about</a:t>
            </a:r>
            <a:r>
              <a:rPr lang="ca-ES" dirty="0" smtClean="0"/>
              <a:t> final </a:t>
            </a:r>
            <a:r>
              <a:rPr lang="ca-ES" dirty="0" err="1" smtClean="0"/>
              <a:t>event</a:t>
            </a:r>
            <a:r>
              <a:rPr lang="ca-ES" dirty="0" smtClean="0"/>
              <a:t> </a:t>
            </a:r>
            <a:r>
              <a:rPr lang="ca-ES" dirty="0" smtClean="0"/>
              <a:t>in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next</a:t>
            </a:r>
            <a:r>
              <a:rPr lang="ca-ES" dirty="0" smtClean="0"/>
              <a:t> TC.</a:t>
            </a:r>
          </a:p>
          <a:p>
            <a:endParaRPr lang="ca-ES" dirty="0" smtClean="0"/>
          </a:p>
          <a:p>
            <a:r>
              <a:rPr lang="ca-ES" dirty="0" smtClean="0"/>
              <a:t> </a:t>
            </a:r>
            <a:r>
              <a:rPr lang="ca-ES" dirty="0" smtClean="0"/>
              <a:t>24-28 </a:t>
            </a:r>
            <a:r>
              <a:rPr lang="ca-ES" dirty="0" err="1" smtClean="0"/>
              <a:t>June</a:t>
            </a:r>
            <a:r>
              <a:rPr lang="ca-ES" dirty="0" smtClean="0"/>
              <a:t>, </a:t>
            </a:r>
            <a:r>
              <a:rPr lang="ca-ES" dirty="0" smtClean="0"/>
              <a:t>2019</a:t>
            </a:r>
          </a:p>
          <a:p>
            <a:r>
              <a:rPr lang="ca-ES" b="1" dirty="0" err="1" smtClean="0"/>
              <a:t>Leuven</a:t>
            </a:r>
            <a:r>
              <a:rPr lang="ca-ES" b="1" dirty="0" smtClean="0"/>
              <a:t>, </a:t>
            </a:r>
            <a:r>
              <a:rPr lang="ca-ES" b="1" dirty="0" err="1" smtClean="0"/>
              <a:t>Belgium</a:t>
            </a:r>
            <a:endParaRPr lang="ca-ES" b="1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Earth</a:t>
            </a:r>
            <a:r>
              <a:rPr lang="ca-ES" dirty="0" smtClean="0"/>
              <a:t> </a:t>
            </a:r>
            <a:r>
              <a:rPr lang="ca-ES" dirty="0" err="1" smtClean="0"/>
              <a:t>Challange</a:t>
            </a:r>
            <a:r>
              <a:rPr lang="ca-ES" dirty="0" smtClean="0"/>
              <a:t> </a:t>
            </a:r>
            <a:r>
              <a:rPr lang="ca-ES" dirty="0" err="1" smtClean="0"/>
              <a:t>research</a:t>
            </a:r>
            <a:r>
              <a:rPr lang="ca-ES" dirty="0" smtClean="0"/>
              <a:t> </a:t>
            </a:r>
            <a:r>
              <a:rPr lang="ca-ES" dirty="0" err="1" smtClean="0"/>
              <a:t>questions</a:t>
            </a:r>
            <a:endParaRPr lang="ca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WeObserve CoP Launch Workshop | Geneva</a:t>
            </a:r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75" y="1"/>
            <a:ext cx="9159077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Earth</a:t>
            </a:r>
            <a:r>
              <a:rPr lang="ca-ES" dirty="0" smtClean="0"/>
              <a:t> </a:t>
            </a:r>
            <a:r>
              <a:rPr lang="ca-ES" dirty="0" err="1" smtClean="0"/>
              <a:t>Challange</a:t>
            </a:r>
            <a:r>
              <a:rPr lang="ca-ES" dirty="0" smtClean="0"/>
              <a:t> 2020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>
          <a:xfrm>
            <a:off x="628654" y="4293096"/>
            <a:ext cx="7886699" cy="2304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Goal of engaging millions of global citizens in collecting one billion data points in areas including air and water quality, pollution and human health. </a:t>
            </a:r>
          </a:p>
          <a:p>
            <a:pPr>
              <a:buNone/>
            </a:pPr>
            <a:r>
              <a:rPr lang="en-US" dirty="0" smtClean="0"/>
              <a:t>Citizen science volunteers around the world, working with professional scientists, will collect and share earth science data of their local communities on an unprecedented scale.</a:t>
            </a:r>
          </a:p>
          <a:p>
            <a:pPr>
              <a:buNone/>
            </a:pPr>
            <a:r>
              <a:rPr lang="en-US" dirty="0" smtClean="0"/>
              <a:t>There is a sensibility for data quality in the integration of many citizen science project in a single initiative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Cit</a:t>
            </a:r>
            <a:r>
              <a:rPr lang="ca-ES" dirty="0" smtClean="0"/>
              <a:t> </a:t>
            </a:r>
            <a:r>
              <a:rPr lang="ca-ES" dirty="0" err="1" smtClean="0"/>
              <a:t>Sci</a:t>
            </a:r>
            <a:r>
              <a:rPr lang="ca-ES" dirty="0" smtClean="0"/>
              <a:t> </a:t>
            </a:r>
            <a:r>
              <a:rPr lang="ca-ES" dirty="0" err="1" smtClean="0"/>
              <a:t>IE</a:t>
            </a:r>
            <a:endParaRPr lang="ca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>
            <a:off x="3338736" y="2438400"/>
            <a:ext cx="2376264" cy="25580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 smtClean="0"/>
              <a:t>Citizen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Science</a:t>
            </a:r>
            <a:endParaRPr lang="ca-ES" sz="2400" b="1" dirty="0"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lnSpc>
                <a:spcPct val="90000"/>
              </a:lnSpc>
              <a:buClr>
                <a:srgbClr val="7F7F7F"/>
              </a:buClr>
              <a:buSzPct val="25000"/>
            </a:pPr>
            <a:r>
              <a:rPr lang="en-US" b="1" dirty="0" smtClean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Innovation: the enabler of Citizen Science </a:t>
            </a:r>
            <a:endParaRPr lang="en-US" b="1" i="0" u="none" strike="noStrike" cap="none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757123" y="6265869"/>
            <a:ext cx="202259" cy="5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676401" y="6611785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Source</a:t>
            </a:r>
            <a:r>
              <a:rPr lang="ca-ES" dirty="0" smtClean="0"/>
              <a:t>: </a:t>
            </a:r>
            <a:r>
              <a:rPr lang="ca-ES" dirty="0" err="1" smtClean="0"/>
              <a:t>Uta</a:t>
            </a:r>
            <a:r>
              <a:rPr lang="ca-ES" dirty="0" smtClean="0"/>
              <a:t> </a:t>
            </a:r>
            <a:r>
              <a:rPr lang="ca-ES" dirty="0" err="1" smtClean="0"/>
              <a:t>Wehn</a:t>
            </a:r>
            <a:r>
              <a:rPr lang="ca-ES" dirty="0" smtClean="0"/>
              <a:t>; </a:t>
            </a:r>
            <a:r>
              <a:rPr lang="ca-ES" dirty="0" err="1" smtClean="0"/>
              <a:t>modified</a:t>
            </a:r>
            <a:endParaRPr lang="ca-ES" dirty="0"/>
          </a:p>
        </p:txBody>
      </p:sp>
      <p:sp>
        <p:nvSpPr>
          <p:cNvPr id="9" name="8 Flecha derecha"/>
          <p:cNvSpPr/>
          <p:nvPr/>
        </p:nvSpPr>
        <p:spPr>
          <a:xfrm>
            <a:off x="152403" y="1628800"/>
            <a:ext cx="3677711" cy="4176464"/>
          </a:xfrm>
          <a:prstGeom prst="rightArrow">
            <a:avLst>
              <a:gd name="adj1" fmla="val 50000"/>
              <a:gd name="adj2" fmla="val 3044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Social Innovation:</a:t>
            </a:r>
          </a:p>
          <a:p>
            <a:pPr algn="ctr"/>
            <a:r>
              <a:rPr lang="en-US" sz="1600" dirty="0" smtClean="0"/>
              <a:t>societal  progress  in new  ideas,  activities or </a:t>
            </a:r>
          </a:p>
          <a:p>
            <a:pPr algn="ctr"/>
            <a:r>
              <a:rPr lang="en-US" sz="1600" dirty="0" smtClean="0"/>
              <a:t>services concerned with </a:t>
            </a:r>
          </a:p>
          <a:p>
            <a:pPr algn="ctr"/>
            <a:r>
              <a:rPr lang="en-US" sz="1600" dirty="0" smtClean="0"/>
              <a:t>improving the quality of life,</a:t>
            </a:r>
          </a:p>
          <a:p>
            <a:pPr algn="ctr"/>
            <a:r>
              <a:rPr lang="en-US" sz="1600" dirty="0" smtClean="0"/>
              <a:t>nature and public good in a consensus process</a:t>
            </a:r>
            <a:endParaRPr lang="en-US" sz="1600" dirty="0"/>
          </a:p>
        </p:txBody>
      </p:sp>
      <p:sp>
        <p:nvSpPr>
          <p:cNvPr id="10" name="9 Flecha izquierda"/>
          <p:cNvSpPr/>
          <p:nvPr/>
        </p:nvSpPr>
        <p:spPr>
          <a:xfrm>
            <a:off x="5168302" y="1556792"/>
            <a:ext cx="3747101" cy="4320480"/>
          </a:xfrm>
          <a:prstGeom prst="leftArrow">
            <a:avLst>
              <a:gd name="adj1" fmla="val 50000"/>
              <a:gd name="adj2" fmla="val 2913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Technical Innovation: </a:t>
            </a:r>
            <a:r>
              <a:rPr lang="en-US" sz="1600" dirty="0" smtClean="0"/>
              <a:t>progress in computer networks, web  2.0, mobile phones, low cost sensors, social media, interoperability</a:t>
            </a:r>
            <a:endParaRPr lang="en-US" sz="1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986130"/>
            <a:ext cx="2133600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Citizen</a:t>
            </a:r>
            <a:r>
              <a:rPr lang="ca-ES" dirty="0" smtClean="0"/>
              <a:t> </a:t>
            </a:r>
            <a:r>
              <a:rPr lang="ca-ES" dirty="0" err="1" smtClean="0"/>
              <a:t>Science</a:t>
            </a:r>
            <a:r>
              <a:rPr lang="ca-ES" dirty="0" smtClean="0"/>
              <a:t>. The new </a:t>
            </a:r>
            <a:r>
              <a:rPr lang="ca-ES" dirty="0" err="1" smtClean="0"/>
              <a:t>silo</a:t>
            </a:r>
            <a:r>
              <a:rPr lang="ca-ES" dirty="0" smtClean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6077" y="3733806"/>
            <a:ext cx="8569325" cy="2589213"/>
          </a:xfrm>
        </p:spPr>
        <p:txBody>
          <a:bodyPr/>
          <a:lstStyle/>
          <a:p>
            <a:r>
              <a:rPr lang="en-US" dirty="0" smtClean="0"/>
              <a:t>The administration is opening data in portals </a:t>
            </a:r>
          </a:p>
          <a:p>
            <a:pPr lvl="1"/>
            <a:r>
              <a:rPr lang="en-US" dirty="0" smtClean="0"/>
              <a:t>e.g. the INSPIRE directive makes official this obligation in the EU,</a:t>
            </a:r>
          </a:p>
          <a:p>
            <a:r>
              <a:rPr lang="en-US" dirty="0" smtClean="0"/>
              <a:t>The projects of citizen science give priority to other aspects.</a:t>
            </a:r>
          </a:p>
          <a:p>
            <a:pPr lvl="1"/>
            <a:r>
              <a:rPr lang="en-US" dirty="0" smtClean="0"/>
              <a:t>There are excellent exceptions like </a:t>
            </a:r>
            <a:r>
              <a:rPr lang="en-US" dirty="0" err="1" smtClean="0"/>
              <a:t>OSM</a:t>
            </a:r>
            <a:r>
              <a:rPr lang="en-US" dirty="0" smtClean="0"/>
              <a:t> and </a:t>
            </a:r>
            <a:r>
              <a:rPr lang="en-US" dirty="0" err="1" smtClean="0"/>
              <a:t>GBIF</a:t>
            </a:r>
            <a:endParaRPr lang="en-US" dirty="0" smtClean="0"/>
          </a:p>
          <a:p>
            <a:r>
              <a:rPr lang="en-US" dirty="0" smtClean="0"/>
              <a:t>Need for action!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5" name="Picture 2" descr="Image result for sil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429000" cy="17145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986130"/>
            <a:ext cx="2133600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447800"/>
            <a:ext cx="2895600" cy="190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528" y="152400"/>
            <a:ext cx="8506671" cy="78575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EU financing Cit </a:t>
            </a:r>
            <a:r>
              <a:rPr lang="en-US" sz="4800" dirty="0" err="1" smtClean="0"/>
              <a:t>Sci</a:t>
            </a:r>
            <a:r>
              <a:rPr lang="en-US" sz="4800" dirty="0" smtClean="0"/>
              <a:t> projects</a:t>
            </a:r>
            <a:endParaRPr lang="en-US" sz="4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201014" y="1772816"/>
            <a:ext cx="4315359" cy="1944216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/>
              <a:t>From citizen-based data collection to knowledge sharing for joint decision-making, cooperative planning and environmental stewardship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Considers the social and the technical dimensions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Six d</a:t>
            </a:r>
            <a:r>
              <a:rPr lang="en-US" sz="1600" noProof="0" dirty="0" err="1" smtClean="0"/>
              <a:t>emo</a:t>
            </a:r>
            <a:r>
              <a:rPr lang="en-US" sz="1600" noProof="0" dirty="0" smtClean="0"/>
              <a:t> cases</a:t>
            </a:r>
            <a:endParaRPr lang="en-US" sz="1600" noProof="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179513" y="4231139"/>
            <a:ext cx="4314600" cy="143011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/>
              <a:t>Sustainable custodianship of land and soil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Meet the demands of food production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Calibrate/validate satellite-based soil moisture  products with CS in-situ sensors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Campaign-based approach for engaging</a:t>
            </a:r>
            <a:endParaRPr lang="en-US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5"/>
          </p:nvPr>
        </p:nvSpPr>
        <p:spPr>
          <a:xfrm>
            <a:off x="4635106" y="1772816"/>
            <a:ext cx="4256648" cy="2016224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</a:pPr>
            <a:r>
              <a:rPr lang="en-US" sz="1600" dirty="0" smtClean="0"/>
              <a:t>Crowdsourcing platform used to collect images and text from citizens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Calibration and validation of satellite imagery using the crowdsourcing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Annotate images with serious gaming and machine learning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Two demo cases </a:t>
            </a:r>
            <a:r>
              <a:rPr lang="en-US" sz="1600" dirty="0" err="1" smtClean="0"/>
              <a:t>Kifisos</a:t>
            </a:r>
            <a:r>
              <a:rPr lang="en-US" sz="1600" dirty="0" smtClean="0"/>
              <a:t> river, Greece (urban) and Danube Delta, Romania (rural)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6"/>
          </p:nvPr>
        </p:nvSpPr>
        <p:spPr>
          <a:xfrm>
            <a:off x="4635104" y="4267142"/>
            <a:ext cx="4257900" cy="1898162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1600" dirty="0" smtClean="0"/>
              <a:t>Builds a engagement platform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Emphasis on services</a:t>
            </a:r>
          </a:p>
          <a:p>
            <a:pPr lvl="1">
              <a:spcBef>
                <a:spcPts val="300"/>
              </a:spcBef>
            </a:pPr>
            <a:r>
              <a:rPr lang="en-US" sz="1600" dirty="0" err="1" smtClean="0"/>
              <a:t>Photoquest</a:t>
            </a:r>
            <a:r>
              <a:rPr lang="en-US" sz="1600" baseline="0" dirty="0" smtClean="0"/>
              <a:t> (pictures in 4 directions),</a:t>
            </a:r>
            <a:r>
              <a:rPr lang="en-US" sz="1600" dirty="0" smtClean="0"/>
              <a:t> change detection in alerting</a:t>
            </a:r>
            <a:r>
              <a:rPr lang="en-US" sz="1600" baseline="0" dirty="0" smtClean="0"/>
              <a:t> about bird habitat risks, single sign-on</a:t>
            </a:r>
            <a:endParaRPr lang="en-US" sz="1600" dirty="0" smtClean="0"/>
          </a:p>
          <a:p>
            <a:pPr>
              <a:spcBef>
                <a:spcPts val="300"/>
              </a:spcBef>
            </a:pPr>
            <a:r>
              <a:rPr lang="en-US" sz="1600" dirty="0" smtClean="0"/>
              <a:t>Three demo cases on landscape changes, agriculture and habitat monitoring</a:t>
            </a: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1412784"/>
            <a:ext cx="1800200" cy="501411"/>
          </a:xfrm>
          <a:prstGeom prst="rect">
            <a:avLst/>
          </a:prstGeom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0" y="3691078"/>
            <a:ext cx="535814" cy="5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5" y="1354882"/>
            <a:ext cx="781982" cy="4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3" y="3682100"/>
            <a:ext cx="611561" cy="58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6477002" y="3805479"/>
            <a:ext cx="1717881" cy="386918"/>
          </a:xfrm>
          <a:prstGeom prst="rect">
            <a:avLst/>
          </a:prstGeom>
          <a:noFill/>
        </p:spPr>
        <p:txBody>
          <a:bodyPr wrap="square" lIns="108855" tIns="54428" rIns="108855" bIns="54428" rtlCol="0">
            <a:spAutoFit/>
          </a:bodyPr>
          <a:lstStyle/>
          <a:p>
            <a:pPr algn="r"/>
            <a:r>
              <a:rPr lang="ca-ES" sz="1800" dirty="0" err="1" smtClean="0">
                <a:solidFill>
                  <a:schemeClr val="accent3">
                    <a:lumMod val="75000"/>
                  </a:schemeClr>
                </a:solidFill>
              </a:rPr>
              <a:t>Landsense</a:t>
            </a:r>
            <a:endParaRPr lang="ca-E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13 Grupo"/>
          <p:cNvGrpSpPr/>
          <p:nvPr/>
        </p:nvGrpSpPr>
        <p:grpSpPr>
          <a:xfrm>
            <a:off x="2465767" y="2564910"/>
            <a:ext cx="4012238" cy="2980311"/>
            <a:chOff x="2465766" y="2485544"/>
            <a:chExt cx="4012237" cy="2980311"/>
          </a:xfrm>
        </p:grpSpPr>
        <p:sp>
          <p:nvSpPr>
            <p:cNvPr id="27" name="26 CuadroTexto"/>
            <p:cNvSpPr txBox="1"/>
            <p:nvPr/>
          </p:nvSpPr>
          <p:spPr>
            <a:xfrm>
              <a:off x="2483768" y="2634311"/>
              <a:ext cx="3994235" cy="28315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ca-ES" sz="1200" dirty="0" smtClean="0"/>
            </a:p>
            <a:p>
              <a:endParaRPr lang="ca-ES" sz="1200" dirty="0" smtClean="0"/>
            </a:p>
            <a:p>
              <a:endParaRPr lang="ca-ES" sz="1200" dirty="0" smtClean="0"/>
            </a:p>
            <a:p>
              <a:endParaRPr lang="ca-ES" sz="1200" dirty="0" smtClean="0"/>
            </a:p>
            <a:p>
              <a:endParaRPr lang="en-US" sz="1200" dirty="0" smtClean="0"/>
            </a:p>
            <a:p>
              <a:pPr marL="215442" indent="-215442">
                <a:buFont typeface="Arial" pitchFamily="34" charset="0"/>
                <a:buChar char="•"/>
              </a:pPr>
              <a:endParaRPr lang="en-US" sz="1200" dirty="0" smtClean="0"/>
            </a:p>
            <a:p>
              <a:pPr marL="233363" indent="-233363">
                <a:spcBef>
                  <a:spcPts val="300"/>
                </a:spcBef>
                <a:buClr>
                  <a:srgbClr val="092E5C"/>
                </a:buClr>
                <a:buFont typeface="Arial" pitchFamily="34" charset="0"/>
                <a:buChar char="•"/>
              </a:pPr>
              <a:r>
                <a:rPr lang="en-US" sz="1600" b="0" dirty="0" smtClean="0">
                  <a:solidFill>
                    <a:schemeClr val="tx2"/>
                  </a:solidFill>
                  <a:latin typeface="+mn-lt"/>
                  <a:ea typeface="MS PGothic" pitchFamily="34" charset="-128"/>
                  <a:cs typeface="MS PGothic" charset="0"/>
                </a:rPr>
                <a:t>Inventory of  citizen observatories and sustainability</a:t>
              </a:r>
            </a:p>
            <a:p>
              <a:pPr marL="233363" indent="-233363">
                <a:spcBef>
                  <a:spcPts val="300"/>
                </a:spcBef>
                <a:buClr>
                  <a:srgbClr val="092E5C"/>
                </a:buClr>
                <a:buFont typeface="Arial" pitchFamily="34" charset="0"/>
                <a:buChar char="•"/>
              </a:pPr>
              <a:r>
                <a:rPr lang="en-US" sz="1600" b="0" dirty="0" smtClean="0">
                  <a:solidFill>
                    <a:schemeClr val="tx2"/>
                  </a:solidFill>
                  <a:latin typeface="+mn-lt"/>
                  <a:ea typeface="MS PGothic" pitchFamily="34" charset="-128"/>
                  <a:cs typeface="MS PGothic" charset="0"/>
                </a:rPr>
                <a:t>Facilitate update and adoption in </a:t>
              </a:r>
              <a:r>
                <a:rPr lang="en-US" sz="1600" b="0" dirty="0" err="1" smtClean="0">
                  <a:solidFill>
                    <a:schemeClr val="tx2"/>
                  </a:solidFill>
                  <a:latin typeface="+mn-lt"/>
                  <a:ea typeface="MS PGothic" pitchFamily="34" charset="-128"/>
                  <a:cs typeface="MS PGothic" charset="0"/>
                </a:rPr>
                <a:t>EO</a:t>
              </a:r>
              <a:r>
                <a:rPr lang="en-US" sz="1600" b="0" dirty="0" smtClean="0">
                  <a:solidFill>
                    <a:schemeClr val="tx2"/>
                  </a:solidFill>
                  <a:latin typeface="+mn-lt"/>
                  <a:ea typeface="MS PGothic" pitchFamily="34" charset="-128"/>
                  <a:cs typeface="MS PGothic" charset="0"/>
                </a:rPr>
                <a:t> communities </a:t>
              </a:r>
            </a:p>
            <a:p>
              <a:pPr marL="233363" indent="-233363">
                <a:spcBef>
                  <a:spcPts val="300"/>
                </a:spcBef>
                <a:buClr>
                  <a:srgbClr val="092E5C"/>
                </a:buClr>
                <a:buFont typeface="Arial" pitchFamily="34" charset="0"/>
                <a:buChar char="•"/>
              </a:pPr>
              <a:r>
                <a:rPr lang="en-US" sz="1600" b="0" dirty="0" smtClean="0">
                  <a:solidFill>
                    <a:schemeClr val="tx2"/>
                  </a:solidFill>
                  <a:latin typeface="+mn-lt"/>
                  <a:ea typeface="MS PGothic" pitchFamily="34" charset="-128"/>
                  <a:cs typeface="MS PGothic" charset="0"/>
                </a:rPr>
                <a:t>Create 3 Communities of Practice</a:t>
              </a:r>
            </a:p>
            <a:p>
              <a:pPr marL="690563" lvl="1" indent="-233363">
                <a:spcBef>
                  <a:spcPts val="300"/>
                </a:spcBef>
                <a:buClr>
                  <a:srgbClr val="092E5C"/>
                </a:buClr>
                <a:buFont typeface="Arial" pitchFamily="34" charset="0"/>
                <a:buChar char="•"/>
              </a:pPr>
              <a:r>
                <a:rPr lang="en-US" sz="1600" b="0" dirty="0" smtClean="0">
                  <a:solidFill>
                    <a:schemeClr val="tx2"/>
                  </a:solidFill>
                  <a:latin typeface="+mn-lt"/>
                  <a:ea typeface="MS PGothic" pitchFamily="34" charset="-128"/>
                  <a:cs typeface="MS PGothic" charset="0"/>
                </a:rPr>
                <a:t>#3 on </a:t>
              </a:r>
              <a:r>
                <a:rPr lang="en-US" sz="1600" b="0" dirty="0" err="1" smtClean="0">
                  <a:solidFill>
                    <a:schemeClr val="tx2"/>
                  </a:solidFill>
                  <a:latin typeface="+mn-lt"/>
                  <a:ea typeface="MS PGothic" pitchFamily="34" charset="-128"/>
                  <a:cs typeface="MS PGothic" charset="0"/>
                </a:rPr>
                <a:t>interoperabiity</a:t>
              </a:r>
              <a:endParaRPr lang="en-US" sz="16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endParaRPr>
            </a:p>
          </p:txBody>
        </p:sp>
        <p:pic>
          <p:nvPicPr>
            <p:cNvPr id="8" name="Picture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5766" y="2485544"/>
              <a:ext cx="3942438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WeObserve CoP Launch Workshop | Geneva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1E71-BD89-46A4-9D11-E875E40D239A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noProof="0" dirty="0" err="1" smtClean="0"/>
              <a:t>CoP</a:t>
            </a:r>
            <a:r>
              <a:rPr lang="en-US" noProof="0" dirty="0" smtClean="0"/>
              <a:t> </a:t>
            </a:r>
            <a:r>
              <a:rPr lang="en-US" dirty="0" smtClean="0"/>
              <a:t>Engage</a:t>
            </a:r>
            <a:r>
              <a:rPr lang="en-US" noProof="0" dirty="0" smtClean="0"/>
              <a:t> 	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sz="1600" b="1" noProof="0" dirty="0" smtClean="0">
                <a:solidFill>
                  <a:schemeClr val="accent6"/>
                </a:solidFill>
              </a:rPr>
              <a:t>Co-creating </a:t>
            </a:r>
            <a:r>
              <a:rPr lang="en-US" sz="1600" b="1" noProof="0" dirty="0">
                <a:solidFill>
                  <a:schemeClr val="accent6"/>
                </a:solidFill>
              </a:rPr>
              <a:t>citizen observatories and engaging </a:t>
            </a:r>
            <a:r>
              <a:rPr lang="en-US" sz="1600" b="1" noProof="0" dirty="0" smtClean="0">
                <a:solidFill>
                  <a:schemeClr val="accent6"/>
                </a:solidFill>
              </a:rPr>
              <a:t>citizens </a:t>
            </a:r>
            <a:endParaRPr lang="en-US" noProof="0" dirty="0" smtClean="0"/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noProof="0" dirty="0" smtClean="0"/>
              <a:t>addressing </a:t>
            </a:r>
            <a:r>
              <a:rPr lang="en-US" noProof="0" dirty="0"/>
              <a:t>incentives and barriers for </a:t>
            </a:r>
            <a:r>
              <a:rPr lang="en-US" noProof="0" dirty="0" smtClean="0"/>
              <a:t>participation, engagement </a:t>
            </a:r>
            <a:r>
              <a:rPr lang="en-US" noProof="0" dirty="0"/>
              <a:t>strategies and </a:t>
            </a:r>
            <a:r>
              <a:rPr lang="en-US" noProof="0" dirty="0" smtClean="0"/>
              <a:t>citizen-science </a:t>
            </a:r>
            <a:r>
              <a:rPr lang="en-US" noProof="0" dirty="0"/>
              <a:t>ethics </a:t>
            </a:r>
            <a:r>
              <a:rPr lang="en-US" noProof="0" dirty="0" smtClean="0"/>
              <a:t>(led </a:t>
            </a:r>
            <a:r>
              <a:rPr lang="en-US" noProof="0" dirty="0"/>
              <a:t>by </a:t>
            </a:r>
            <a:r>
              <a:rPr lang="en-US" noProof="0" dirty="0" err="1"/>
              <a:t>IHE</a:t>
            </a:r>
            <a:r>
              <a:rPr lang="en-US" noProof="0" dirty="0"/>
              <a:t> </a:t>
            </a:r>
            <a:r>
              <a:rPr lang="en-US" noProof="0" dirty="0" smtClean="0"/>
              <a:t>Delft) </a:t>
            </a:r>
          </a:p>
          <a:p>
            <a:pPr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noProof="0" dirty="0" err="1" smtClean="0"/>
              <a:t>CoP</a:t>
            </a:r>
            <a:r>
              <a:rPr lang="en-US" noProof="0" dirty="0" smtClean="0"/>
              <a:t> Impact 	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sz="1600" b="1" noProof="0" dirty="0" smtClean="0">
                <a:solidFill>
                  <a:schemeClr val="accent6"/>
                </a:solidFill>
              </a:rPr>
              <a:t>Impact </a:t>
            </a:r>
            <a:r>
              <a:rPr lang="en-US" sz="1600" b="1" noProof="0" dirty="0">
                <a:solidFill>
                  <a:schemeClr val="accent6"/>
                </a:solidFill>
              </a:rPr>
              <a:t>and value of citizen observatories for </a:t>
            </a:r>
            <a:r>
              <a:rPr lang="en-US" sz="1600" b="1" noProof="0" dirty="0" smtClean="0">
                <a:solidFill>
                  <a:schemeClr val="accent6"/>
                </a:solidFill>
              </a:rPr>
              <a:t>governance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noProof="0" dirty="0" smtClean="0"/>
              <a:t>defining </a:t>
            </a:r>
            <a:r>
              <a:rPr lang="en-US" noProof="0" dirty="0"/>
              <a:t>socio-economic and </a:t>
            </a:r>
            <a:r>
              <a:rPr lang="en-US" noProof="0" dirty="0" smtClean="0"/>
              <a:t>environmental </a:t>
            </a:r>
            <a:r>
              <a:rPr lang="en-US" noProof="0" dirty="0"/>
              <a:t>impacts of community-based </a:t>
            </a:r>
            <a:r>
              <a:rPr lang="en-US" noProof="0" dirty="0" smtClean="0"/>
              <a:t> environmental </a:t>
            </a:r>
            <a:r>
              <a:rPr lang="en-US" noProof="0" dirty="0"/>
              <a:t>monitoring for public authorities and </a:t>
            </a:r>
            <a:r>
              <a:rPr lang="en-US" noProof="0" dirty="0" smtClean="0"/>
              <a:t>decision </a:t>
            </a:r>
            <a:r>
              <a:rPr lang="en-US" noProof="0" dirty="0"/>
              <a:t>makers including risk evaluation </a:t>
            </a:r>
            <a:r>
              <a:rPr lang="en-US" noProof="0" dirty="0" smtClean="0"/>
              <a:t>(led </a:t>
            </a:r>
            <a:r>
              <a:rPr lang="en-US" noProof="0" dirty="0"/>
              <a:t>by </a:t>
            </a:r>
            <a:r>
              <a:rPr lang="en-US" noProof="0" dirty="0" err="1" smtClean="0"/>
              <a:t>IHE</a:t>
            </a:r>
            <a:r>
              <a:rPr lang="en-US" noProof="0" dirty="0" smtClean="0"/>
              <a:t> </a:t>
            </a:r>
            <a:r>
              <a:rPr lang="en-US" noProof="0" dirty="0"/>
              <a:t>Delft</a:t>
            </a:r>
            <a:r>
              <a:rPr lang="en-US" noProof="0" dirty="0" smtClean="0"/>
              <a:t>) </a:t>
            </a:r>
            <a:endParaRPr lang="en-US" noProof="0" dirty="0"/>
          </a:p>
          <a:p>
            <a:pPr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noProof="0" dirty="0" err="1" smtClean="0"/>
              <a:t>CoP</a:t>
            </a:r>
            <a:r>
              <a:rPr lang="en-US" noProof="0" dirty="0" smtClean="0"/>
              <a:t> </a:t>
            </a:r>
            <a:r>
              <a:rPr lang="en-US" dirty="0" err="1" smtClean="0"/>
              <a:t>Interop</a:t>
            </a:r>
            <a:endParaRPr lang="en-US" noProof="0" dirty="0" smtClean="0"/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sz="1600" b="1" noProof="0" dirty="0" smtClean="0">
                <a:solidFill>
                  <a:schemeClr val="accent6"/>
                </a:solidFill>
              </a:rPr>
              <a:t>Interoperability </a:t>
            </a:r>
            <a:r>
              <a:rPr lang="en-US" sz="1600" b="1" noProof="0" dirty="0">
                <a:solidFill>
                  <a:schemeClr val="accent6"/>
                </a:solidFill>
              </a:rPr>
              <a:t>and standards for citizen </a:t>
            </a:r>
            <a:r>
              <a:rPr lang="en-US" sz="1600" b="1" noProof="0" dirty="0" smtClean="0">
                <a:solidFill>
                  <a:schemeClr val="accent6"/>
                </a:solidFill>
              </a:rPr>
              <a:t>observatories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noProof="0" dirty="0" smtClean="0"/>
              <a:t>adopting </a:t>
            </a:r>
            <a:r>
              <a:rPr lang="en-US" noProof="0" dirty="0"/>
              <a:t>data quality, curation and </a:t>
            </a:r>
            <a:r>
              <a:rPr lang="en-US" noProof="0" dirty="0" smtClean="0"/>
              <a:t>preservation </a:t>
            </a:r>
            <a:r>
              <a:rPr lang="en-US" noProof="0" dirty="0"/>
              <a:t>of citizen-science data, </a:t>
            </a:r>
            <a:r>
              <a:rPr lang="en-US" noProof="0" dirty="0" smtClean="0"/>
              <a:t>and addressing </a:t>
            </a:r>
            <a:r>
              <a:rPr lang="en-US" noProof="0" dirty="0"/>
              <a:t>privacy and licensing for CO </a:t>
            </a:r>
            <a:r>
              <a:rPr lang="en-US" noProof="0" dirty="0" smtClean="0"/>
              <a:t>sustainability </a:t>
            </a:r>
            <a:r>
              <a:rPr lang="en-US" noProof="0" dirty="0"/>
              <a:t>(</a:t>
            </a:r>
            <a:r>
              <a:rPr lang="en-US" noProof="0" dirty="0" smtClean="0"/>
              <a:t>led </a:t>
            </a:r>
            <a:r>
              <a:rPr lang="en-US" noProof="0" dirty="0"/>
              <a:t>by </a:t>
            </a:r>
            <a:r>
              <a:rPr lang="en-US" noProof="0" dirty="0" err="1"/>
              <a:t>CREAF</a:t>
            </a:r>
            <a:r>
              <a:rPr lang="en-US" noProof="0" dirty="0" smtClean="0"/>
              <a:t>).</a:t>
            </a:r>
          </a:p>
          <a:p>
            <a:pPr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dirty="0" err="1" smtClean="0"/>
              <a:t>CoP</a:t>
            </a:r>
            <a:r>
              <a:rPr lang="en-US" dirty="0" smtClean="0"/>
              <a:t> SDGs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sz="1600" b="1" dirty="0" smtClean="0">
                <a:solidFill>
                  <a:schemeClr val="accent6"/>
                </a:solidFill>
              </a:rPr>
              <a:t>UN Sustainable Development Goals and Citizen Observatories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608138" algn="l"/>
              </a:tabLst>
            </a:pPr>
            <a:r>
              <a:rPr lang="en-US" dirty="0" smtClean="0"/>
              <a:t>new innovative approaches to data collection make use of Earth observation (</a:t>
            </a:r>
            <a:r>
              <a:rPr lang="en-US" dirty="0" err="1" smtClean="0"/>
              <a:t>EO</a:t>
            </a:r>
            <a:r>
              <a:rPr lang="en-US" dirty="0" smtClean="0"/>
              <a:t>) to address some of the SDG data needs (led by </a:t>
            </a:r>
            <a:r>
              <a:rPr lang="en-US" dirty="0" err="1" smtClean="0"/>
              <a:t>IIASA</a:t>
            </a:r>
            <a:r>
              <a:rPr lang="en-US" dirty="0" smtClean="0"/>
              <a:t>).</a:t>
            </a:r>
            <a:endParaRPr lang="en-US" noProof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5" y="260648"/>
            <a:ext cx="7372349" cy="720000"/>
          </a:xfrm>
        </p:spPr>
        <p:txBody>
          <a:bodyPr/>
          <a:lstStyle/>
          <a:p>
            <a:r>
              <a:rPr lang="en-US" noProof="0" dirty="0" smtClean="0"/>
              <a:t>The four</a:t>
            </a:r>
            <a:r>
              <a:rPr lang="en-US" dirty="0" smtClean="0"/>
              <a:t> </a:t>
            </a:r>
            <a:r>
              <a:rPr lang="en-US" dirty="0" err="1" smtClean="0"/>
              <a:t>CoPs</a:t>
            </a:r>
            <a:r>
              <a:rPr lang="en-US" dirty="0" smtClean="0"/>
              <a:t> of </a:t>
            </a:r>
            <a:r>
              <a:rPr lang="en-US" dirty="0" err="1" smtClean="0"/>
              <a:t>WeObserve</a:t>
            </a:r>
            <a:endParaRPr lang="en-US" noProof="0" dirty="0"/>
          </a:p>
        </p:txBody>
      </p:sp>
      <p:sp>
        <p:nvSpPr>
          <p:cNvPr id="6" name="Right Arrow 5"/>
          <p:cNvSpPr/>
          <p:nvPr/>
        </p:nvSpPr>
        <p:spPr>
          <a:xfrm>
            <a:off x="197515" y="4077073"/>
            <a:ext cx="632012" cy="497541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98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 to the initiators and supporters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grpSp>
        <p:nvGrpSpPr>
          <p:cNvPr id="3" name="4 Grupo"/>
          <p:cNvGrpSpPr/>
          <p:nvPr/>
        </p:nvGrpSpPr>
        <p:grpSpPr>
          <a:xfrm>
            <a:off x="5220073" y="1412776"/>
            <a:ext cx="2948132" cy="1025867"/>
            <a:chOff x="8447583" y="2636912"/>
            <a:chExt cx="3930841" cy="1025867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583" y="2636912"/>
              <a:ext cx="3744417" cy="1025867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1255895" y="2708920"/>
              <a:ext cx="1122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000" dirty="0" smtClean="0"/>
                <a:t>CoP3</a:t>
              </a:r>
              <a:endParaRPr lang="ca-ES" sz="2000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150" y="2636912"/>
            <a:ext cx="1644774" cy="5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9" y="3446186"/>
            <a:ext cx="1384868" cy="7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6 Grupo"/>
          <p:cNvGrpSpPr/>
          <p:nvPr/>
        </p:nvGrpSpPr>
        <p:grpSpPr>
          <a:xfrm>
            <a:off x="413538" y="1412776"/>
            <a:ext cx="3887685" cy="4392488"/>
            <a:chOff x="551384" y="1412776"/>
            <a:chExt cx="3236143" cy="274225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7487" y="3573016"/>
              <a:ext cx="1800200" cy="58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Image result for iias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0639" y="1844818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12" name="Picture 8" descr="Image result for JR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0759" y="2193193"/>
              <a:ext cx="1199456" cy="515727"/>
            </a:xfrm>
            <a:prstGeom prst="rect">
              <a:avLst/>
            </a:prstGeom>
            <a:noFill/>
          </p:spPr>
        </p:pic>
        <p:pic>
          <p:nvPicPr>
            <p:cNvPr id="13" name="Picture 10" descr="Image result for esa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42727" y="2924938"/>
              <a:ext cx="1512168" cy="551388"/>
            </a:xfrm>
            <a:prstGeom prst="rect">
              <a:avLst/>
            </a:prstGeom>
            <a:noFill/>
          </p:spPr>
        </p:pic>
        <p:pic>
          <p:nvPicPr>
            <p:cNvPr id="14" name="Picture 1" descr="D:\docs\creaf\miramon\recerca\logo\TripleLogo_Grumets_angles_200.png"/>
            <p:cNvPicPr>
              <a:picLocks noChangeAspect="1" noChangeArrowheads="1"/>
            </p:cNvPicPr>
            <p:nvPr/>
          </p:nvPicPr>
          <p:blipFill>
            <a:blip r:embed="rId12" cstate="print"/>
            <a:srcRect t="60937"/>
            <a:stretch>
              <a:fillRect/>
            </a:stretch>
          </p:blipFill>
          <p:spPr bwMode="auto">
            <a:xfrm>
              <a:off x="551384" y="1412776"/>
              <a:ext cx="2825763" cy="507763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 rot="16200000">
              <a:off x="2852411" y="2389121"/>
              <a:ext cx="1332219" cy="538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Initiators</a:t>
              </a:r>
              <a:endParaRPr lang="en-US" sz="3600" dirty="0"/>
            </a:p>
          </p:txBody>
        </p:sp>
      </p:grpSp>
      <p:sp>
        <p:nvSpPr>
          <p:cNvPr id="16" name="15 CuadroTexto"/>
          <p:cNvSpPr txBox="1"/>
          <p:nvPr/>
        </p:nvSpPr>
        <p:spPr>
          <a:xfrm rot="16200000">
            <a:off x="7377711" y="2832254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Support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Resources to </a:t>
            </a:r>
            <a:r>
              <a:rPr lang="ca-ES" dirty="0" err="1" smtClean="0"/>
              <a:t>work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The </a:t>
            </a:r>
            <a:r>
              <a:rPr lang="ca-ES" dirty="0" err="1" smtClean="0"/>
              <a:t>external</a:t>
            </a:r>
            <a:r>
              <a:rPr lang="ca-ES" dirty="0" smtClean="0"/>
              <a:t> twiki:</a:t>
            </a:r>
          </a:p>
          <a:p>
            <a:pPr lvl="1"/>
            <a:r>
              <a:rPr lang="ca-ES" dirty="0" smtClean="0">
                <a:hlinkClick r:id="rId2"/>
              </a:rPr>
              <a:t>http://external.opengeospatial.org/twiki_public/CitSciIE/WebHome</a:t>
            </a:r>
            <a:endParaRPr lang="ca-ES" dirty="0" smtClean="0"/>
          </a:p>
          <a:p>
            <a:pPr lvl="1"/>
            <a:endParaRPr lang="ca-ES" dirty="0" smtClean="0"/>
          </a:p>
          <a:p>
            <a:r>
              <a:rPr lang="en-US" dirty="0" smtClean="0">
                <a:hlinkClick r:id="rId3"/>
              </a:rPr>
              <a:t>The OGC portal</a:t>
            </a:r>
            <a:r>
              <a:rPr lang="en-US" dirty="0" smtClean="0"/>
              <a:t> (it requires a OGC username) </a:t>
            </a:r>
          </a:p>
          <a:p>
            <a:pPr lvl="1"/>
            <a:r>
              <a:rPr lang="ca-ES" dirty="0" smtClean="0">
                <a:hlinkClick r:id="rId3"/>
              </a:rPr>
              <a:t>https://portal.opengeospatial.org/?m=projects&amp;a=view&amp;project_id=580</a:t>
            </a:r>
            <a:endParaRPr lang="ca-E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hlinkClick r:id="rId4"/>
              </a:rPr>
              <a:t>A </a:t>
            </a:r>
            <a:r>
              <a:rPr lang="en-US" dirty="0" err="1" smtClean="0">
                <a:hlinkClick r:id="rId4"/>
              </a:rPr>
              <a:t>GitHub</a:t>
            </a:r>
            <a:r>
              <a:rPr lang="en-US" dirty="0" smtClean="0">
                <a:hlinkClick r:id="rId4"/>
              </a:rPr>
              <a:t> repo</a:t>
            </a:r>
            <a:endParaRPr lang="en-US" dirty="0" smtClean="0"/>
          </a:p>
          <a:p>
            <a:pPr lvl="1"/>
            <a:r>
              <a:rPr lang="ca-ES" dirty="0" smtClean="0">
                <a:hlinkClick r:id="rId4"/>
              </a:rPr>
              <a:t>https://github.com/opengeospatial/CitSciIE</a:t>
            </a:r>
            <a:endParaRPr lang="ca-ES" dirty="0" smtClean="0"/>
          </a:p>
          <a:p>
            <a:pPr lvl="1"/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can</a:t>
            </a:r>
            <a:r>
              <a:rPr lang="ca-ES" dirty="0" smtClean="0"/>
              <a:t> </a:t>
            </a:r>
            <a:r>
              <a:rPr lang="ca-ES" dirty="0" err="1" smtClean="0"/>
              <a:t>conduct</a:t>
            </a:r>
            <a:r>
              <a:rPr lang="ca-ES" dirty="0" smtClean="0"/>
              <a:t> </a:t>
            </a:r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discussion</a:t>
            </a:r>
            <a:r>
              <a:rPr lang="ca-ES" dirty="0" smtClean="0"/>
              <a:t> in “</a:t>
            </a:r>
            <a:r>
              <a:rPr lang="ca-ES" dirty="0" err="1" smtClean="0"/>
              <a:t>issues</a:t>
            </a:r>
            <a:r>
              <a:rPr lang="ca-ES" dirty="0" smtClean="0"/>
              <a:t>” </a:t>
            </a:r>
            <a:r>
              <a:rPr lang="ca-ES" dirty="0" err="1" smtClean="0"/>
              <a:t>if</a:t>
            </a:r>
            <a:r>
              <a:rPr lang="ca-ES" dirty="0" smtClean="0"/>
              <a:t> </a:t>
            </a:r>
            <a:r>
              <a:rPr lang="ca-ES" dirty="0" err="1" smtClean="0"/>
              <a:t>needed</a:t>
            </a:r>
            <a:endParaRPr lang="ca-E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open email list: </a:t>
            </a:r>
          </a:p>
          <a:p>
            <a:pPr lvl="1"/>
            <a:r>
              <a:rPr lang="en-US" dirty="0" smtClean="0">
                <a:hlinkClick r:id="rId5"/>
              </a:rPr>
              <a:t>interop-cop3@weobserve.eu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 everybody subscribed?</a:t>
            </a:r>
            <a:endParaRPr lang="en-U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WeObserve CoP Launch Workshop | Geneva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1758</Words>
  <Application>Microsoft Office PowerPoint</Application>
  <PresentationFormat>Presentación en pantalla (4:3)</PresentationFormat>
  <Paragraphs>299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OGC_PowerPoint_Template</vt:lpstr>
      <vt:lpstr>Citizen Science DWG</vt:lpstr>
      <vt:lpstr>Agenda</vt:lpstr>
      <vt:lpstr>Cit Sci IE</vt:lpstr>
      <vt:lpstr>Innovation: the enabler of Citizen Science </vt:lpstr>
      <vt:lpstr>Citizen Science. The new silo?</vt:lpstr>
      <vt:lpstr>The EU financing Cit Sci projects</vt:lpstr>
      <vt:lpstr>The four CoPs of WeObserve</vt:lpstr>
      <vt:lpstr>Thanks to the initiators and supporters</vt:lpstr>
      <vt:lpstr>Resources to work</vt:lpstr>
      <vt:lpstr>Previous meetings</vt:lpstr>
      <vt:lpstr>Citizen Science Interoperability Experiment (CitSciIE)</vt:lpstr>
      <vt:lpstr>V: Vocabularies for organizing  Citizen Science projects. </vt:lpstr>
      <vt:lpstr>D: Data sharing using OGC standards such as O&amp;M and SOS</vt:lpstr>
      <vt:lpstr>Preliminary conclusions</vt:lpstr>
      <vt:lpstr>XML Single observation</vt:lpstr>
      <vt:lpstr>XML simgle property</vt:lpstr>
      <vt:lpstr>Q: Data quality</vt:lpstr>
      <vt:lpstr>Timeline</vt:lpstr>
      <vt:lpstr>EGU 2019</vt:lpstr>
      <vt:lpstr>Leuven TC</vt:lpstr>
      <vt:lpstr>Earth Challange research questions</vt:lpstr>
      <vt:lpstr>Earth Challange 2020</vt:lpstr>
    </vt:vector>
  </TitlesOfParts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Joan Maso</cp:lastModifiedBy>
  <cp:revision>68</cp:revision>
  <cp:lastPrinted>2003-02-03T21:59:32Z</cp:lastPrinted>
  <dcterms:created xsi:type="dcterms:W3CDTF">2015-09-08T23:47:11Z</dcterms:created>
  <dcterms:modified xsi:type="dcterms:W3CDTF">2019-02-24T10:51:18Z</dcterms:modified>
</cp:coreProperties>
</file>