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24"/>
  </p:notesMasterIdLst>
  <p:sldIdLst>
    <p:sldId id="256" r:id="rId2"/>
    <p:sldId id="266" r:id="rId3"/>
    <p:sldId id="258" r:id="rId4"/>
    <p:sldId id="260" r:id="rId5"/>
    <p:sldId id="261" r:id="rId6"/>
    <p:sldId id="263" r:id="rId7"/>
    <p:sldId id="264" r:id="rId8"/>
    <p:sldId id="267" r:id="rId9"/>
    <p:sldId id="268" r:id="rId10"/>
    <p:sldId id="259" r:id="rId11"/>
    <p:sldId id="265" r:id="rId12"/>
    <p:sldId id="272" r:id="rId13"/>
    <p:sldId id="1759" r:id="rId14"/>
    <p:sldId id="1751" r:id="rId15"/>
    <p:sldId id="1752" r:id="rId16"/>
    <p:sldId id="1753" r:id="rId17"/>
    <p:sldId id="1754" r:id="rId18"/>
    <p:sldId id="1758" r:id="rId19"/>
    <p:sldId id="1760" r:id="rId20"/>
    <p:sldId id="325" r:id="rId21"/>
    <p:sldId id="326" r:id="rId22"/>
    <p:sldId id="327" r:id="rId23"/>
  </p:sldIdLst>
  <p:sldSz cx="9144000" cy="6858000" type="screen4x3"/>
  <p:notesSz cx="6904038" cy="9220200"/>
  <p:embeddedFontLst>
    <p:embeddedFont>
      <p:font typeface="Arial Black" panose="020B0A04020102020204" pitchFamily="34" charset="0"/>
      <p:regular r:id="rId25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G Times" panose="020B0604020202020204" charset="0"/>
      <p:regular r:id="rId31"/>
      <p:bold r:id="rId32"/>
      <p:italic r:id="rId33"/>
      <p:boldItalic r:id="rId34"/>
    </p:embeddedFont>
    <p:embeddedFont>
      <p:font typeface="MS PGothic" panose="020B0600070205080204" pitchFamily="34" charset="-128"/>
      <p:regular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1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revor Taylor" initials="" lastIdx="22" clrIdx="0"/>
  <p:cmAuthor id="1" name="Eric Wright" initials="" lastIdx="7" clrIdx="1"/>
  <p:cmAuthor id="2" name="Yanmei Wu" initials="" lastIdx="3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2E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702" y="72"/>
      </p:cViewPr>
      <p:guideLst>
        <p:guide orient="horz" pos="211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877482-824B-9140-A3A1-EC132894EA7C}" type="doc">
      <dgm:prSet loTypeId="urn:microsoft.com/office/officeart/2005/8/layout/pyramid1" loCatId="" qsTypeId="urn:microsoft.com/office/officeart/2005/8/quickstyle/simple4" qsCatId="simple" csTypeId="urn:microsoft.com/office/officeart/2005/8/colors/accent1_2" csCatId="accent1" phldr="1"/>
      <dgm:spPr/>
    </dgm:pt>
    <dgm:pt modelId="{44D70E53-96AF-0845-8B30-7B747A5EF888}">
      <dgm:prSet phldrT="[Text]"/>
      <dgm:spPr>
        <a:solidFill>
          <a:schemeClr val="tx2">
            <a:lumMod val="75000"/>
            <a:lumOff val="25000"/>
          </a:schemeClr>
        </a:solidFill>
        <a:ln>
          <a:solidFill>
            <a:schemeClr val="accent3">
              <a:shade val="95000"/>
              <a:satMod val="105000"/>
            </a:schemeClr>
          </a:solidFill>
        </a:ln>
        <a:scene3d>
          <a:camera prst="orthographicFront"/>
          <a:lightRig rig="threePt" dir="t"/>
        </a:scene3d>
        <a:sp3d>
          <a:bevelT h="19050"/>
        </a:sp3d>
      </dgm:spPr>
      <dgm:t>
        <a:bodyPr/>
        <a:lstStyle/>
        <a:p>
          <a:r>
            <a:rPr lang="en-US">
              <a:solidFill>
                <a:schemeClr val="tx1"/>
              </a:solidFill>
            </a:rPr>
            <a:t>users</a:t>
          </a:r>
        </a:p>
      </dgm:t>
    </dgm:pt>
    <dgm:pt modelId="{8E3DF2A9-DDA2-B849-8FA5-4A5EDB328E12}" type="parTrans" cxnId="{DA852317-48B5-BA43-B6F6-FE2AE65C282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FB47976-81FD-8441-8560-5E367CB5D5F0}" type="sibTrans" cxnId="{DA852317-48B5-BA43-B6F6-FE2AE65C282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32475A5-1B4B-FC42-A106-20095C863BC7}">
      <dgm:prSet phldrT="[Text]"/>
      <dgm:spPr>
        <a:solidFill>
          <a:schemeClr val="tx2">
            <a:lumMod val="75000"/>
            <a:lumOff val="25000"/>
          </a:schemeClr>
        </a:solidFill>
        <a:ln>
          <a:solidFill>
            <a:schemeClr val="accent3">
              <a:shade val="95000"/>
              <a:satMod val="105000"/>
            </a:schemeClr>
          </a:solidFill>
        </a:ln>
        <a:scene3d>
          <a:camera prst="orthographicFront"/>
          <a:lightRig rig="threePt" dir="t"/>
        </a:scene3d>
        <a:sp3d>
          <a:bevelT h="19050"/>
        </a:sp3d>
      </dgm:spPr>
      <dgm:t>
        <a:bodyPr/>
        <a:lstStyle/>
        <a:p>
          <a:r>
            <a:rPr lang="en-US">
              <a:solidFill>
                <a:schemeClr val="tx1"/>
              </a:solidFill>
            </a:rPr>
            <a:t>metadata</a:t>
          </a:r>
        </a:p>
      </dgm:t>
    </dgm:pt>
    <dgm:pt modelId="{9DEB3A1E-63CF-5A44-8438-1FD178AFBDF2}" type="parTrans" cxnId="{0673A84C-722C-E044-A94F-4222F5FDBE5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22B495E-D99E-5E46-B2F4-DA2FDFEC10E6}" type="sibTrans" cxnId="{0673A84C-722C-E044-A94F-4222F5FDBE58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082B61F-CE6C-C942-B50F-86C0E635E8AA}">
      <dgm:prSet phldrT="[Text]"/>
      <dgm:spPr>
        <a:solidFill>
          <a:schemeClr val="tx2">
            <a:lumMod val="75000"/>
            <a:lumOff val="25000"/>
          </a:schemeClr>
        </a:solidFill>
        <a:ln>
          <a:solidFill>
            <a:schemeClr val="accent3">
              <a:shade val="95000"/>
              <a:satMod val="105000"/>
            </a:schemeClr>
          </a:solidFill>
        </a:ln>
        <a:scene3d>
          <a:camera prst="orthographicFront"/>
          <a:lightRig rig="threePt" dir="t"/>
        </a:scene3d>
        <a:sp3d>
          <a:bevelT h="19050"/>
        </a:sp3d>
      </dgm:spPr>
      <dgm:t>
        <a:bodyPr/>
        <a:lstStyle/>
        <a:p>
          <a:r>
            <a:rPr lang="en-US">
              <a:solidFill>
                <a:schemeClr val="tx1"/>
              </a:solidFill>
            </a:rPr>
            <a:t>standards</a:t>
          </a:r>
        </a:p>
      </dgm:t>
    </dgm:pt>
    <dgm:pt modelId="{822E29CC-86F9-4B49-95A3-9DA6E75D7358}" type="parTrans" cxnId="{91F7A090-BCD9-914F-B85D-71B6601B059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C47EDFC-18C6-DD43-8A3C-834BD44F268F}" type="sibTrans" cxnId="{91F7A090-BCD9-914F-B85D-71B6601B059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7FABC01-8246-CE44-A2AF-EF5325B32C48}">
      <dgm:prSet phldrT="[Text]"/>
      <dgm:spPr>
        <a:solidFill>
          <a:schemeClr val="tx2">
            <a:lumMod val="75000"/>
            <a:lumOff val="25000"/>
          </a:schemeClr>
        </a:solidFill>
        <a:ln>
          <a:solidFill>
            <a:schemeClr val="accent3">
              <a:shade val="95000"/>
              <a:satMod val="105000"/>
            </a:schemeClr>
          </a:solidFill>
        </a:ln>
        <a:scene3d>
          <a:camera prst="orthographicFront"/>
          <a:lightRig rig="threePt" dir="t"/>
        </a:scene3d>
        <a:sp3d>
          <a:bevelT h="19050"/>
        </a:sp3d>
      </dgm:spPr>
      <dgm:t>
        <a:bodyPr/>
        <a:lstStyle/>
        <a:p>
          <a:r>
            <a:rPr lang="en-US" b="0" dirty="0">
              <a:solidFill>
                <a:schemeClr val="tx1"/>
              </a:solidFill>
            </a:rPr>
            <a:t>Open / Secure Data</a:t>
          </a:r>
        </a:p>
      </dgm:t>
    </dgm:pt>
    <dgm:pt modelId="{6D865D9E-3985-BF46-9016-E6AEA51A8C6C}" type="parTrans" cxnId="{45109BB4-390F-214A-A6A6-C55F3210874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17E72544-F6C3-FE42-8EF9-EE4DFCCC87A3}" type="sibTrans" cxnId="{45109BB4-390F-214A-A6A6-C55F3210874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2C46D4A-F592-DD41-A396-23C76D8C23AC}">
      <dgm:prSet phldrT="[Text]"/>
      <dgm:spPr>
        <a:solidFill>
          <a:schemeClr val="tx2">
            <a:lumMod val="75000"/>
            <a:lumOff val="25000"/>
          </a:schemeClr>
        </a:solidFill>
        <a:ln>
          <a:solidFill>
            <a:schemeClr val="accent3">
              <a:shade val="95000"/>
              <a:satMod val="105000"/>
            </a:schemeClr>
          </a:solidFill>
        </a:ln>
        <a:scene3d>
          <a:camera prst="orthographicFront"/>
          <a:lightRig rig="threePt" dir="t"/>
        </a:scene3d>
        <a:sp3d>
          <a:bevelT h="19050"/>
        </a:sp3d>
      </dgm:spPr>
      <dgm:t>
        <a:bodyPr/>
        <a:lstStyle/>
        <a:p>
          <a:r>
            <a:rPr lang="en-US">
              <a:solidFill>
                <a:schemeClr val="tx1"/>
              </a:solidFill>
            </a:rPr>
            <a:t>web services</a:t>
          </a:r>
        </a:p>
      </dgm:t>
    </dgm:pt>
    <dgm:pt modelId="{8DEBA097-770C-6F4B-A58B-3D630B7D7B15}" type="parTrans" cxnId="{67A0A062-C2A5-FA44-BBC9-9DE475AC898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89D7375-54C4-1247-9A01-809E1E471767}" type="sibTrans" cxnId="{67A0A062-C2A5-FA44-BBC9-9DE475AC898F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0B15867-AFDC-A74C-8690-A82148B316AC}">
      <dgm:prSet phldrT="[Text]"/>
      <dgm:spPr>
        <a:solidFill>
          <a:schemeClr val="tx2">
            <a:lumMod val="75000"/>
            <a:lumOff val="25000"/>
          </a:schemeClr>
        </a:solidFill>
        <a:ln>
          <a:solidFill>
            <a:schemeClr val="accent3">
              <a:shade val="95000"/>
              <a:satMod val="105000"/>
            </a:schemeClr>
          </a:solidFill>
        </a:ln>
        <a:scene3d>
          <a:camera prst="orthographicFront"/>
          <a:lightRig rig="threePt" dir="t"/>
        </a:scene3d>
        <a:sp3d>
          <a:bevelT h="19050"/>
        </a:sp3d>
      </dgm:spPr>
      <dgm:t>
        <a:bodyPr/>
        <a:lstStyle/>
        <a:p>
          <a:r>
            <a:rPr lang="en-US">
              <a:solidFill>
                <a:schemeClr val="tx1"/>
              </a:solidFill>
            </a:rPr>
            <a:t>applications</a:t>
          </a:r>
        </a:p>
      </dgm:t>
    </dgm:pt>
    <dgm:pt modelId="{A0126566-017C-6742-8D59-7A95F8830F5C}" type="parTrans" cxnId="{51838FE4-72F3-F041-AF69-141F05ED1CF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DDFF5263-2D1D-5E43-B39C-F87CE5584781}" type="sibTrans" cxnId="{51838FE4-72F3-F041-AF69-141F05ED1CF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C54CBAD-C628-4D4F-B48D-B3426DA14123}">
      <dgm:prSet phldrT="[Text]"/>
      <dgm:spPr>
        <a:solidFill>
          <a:schemeClr val="tx2">
            <a:lumMod val="75000"/>
            <a:lumOff val="25000"/>
          </a:schemeClr>
        </a:solidFill>
        <a:ln>
          <a:noFill/>
        </a:ln>
        <a:scene3d>
          <a:camera prst="orthographicFront"/>
          <a:lightRig rig="threePt" dir="t"/>
        </a:scene3d>
        <a:sp3d>
          <a:bevelT h="19050"/>
        </a:sp3d>
      </dgm:spPr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A626ED8-D786-A542-A6D5-00DD8DD2EC94}" type="parTrans" cxnId="{716859DC-9C3E-6645-BD3C-17B7C819A1A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CEC14062-518D-4A47-B95B-AA4E51917D93}" type="sibTrans" cxnId="{716859DC-9C3E-6645-BD3C-17B7C819A1A9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860771E0-CB51-614B-B192-AAC02962309B}" type="pres">
      <dgm:prSet presAssocID="{56877482-824B-9140-A3A1-EC132894EA7C}" presName="Name0" presStyleCnt="0">
        <dgm:presLayoutVars>
          <dgm:dir/>
          <dgm:animLvl val="lvl"/>
          <dgm:resizeHandles val="exact"/>
        </dgm:presLayoutVars>
      </dgm:prSet>
      <dgm:spPr/>
    </dgm:pt>
    <dgm:pt modelId="{7962A71E-5245-034D-9629-AEDF78578AFD}" type="pres">
      <dgm:prSet presAssocID="{9C54CBAD-C628-4D4F-B48D-B3426DA14123}" presName="Name8" presStyleCnt="0"/>
      <dgm:spPr/>
    </dgm:pt>
    <dgm:pt modelId="{7B04298B-E249-D344-926A-9ACE9E713514}" type="pres">
      <dgm:prSet presAssocID="{9C54CBAD-C628-4D4F-B48D-B3426DA14123}" presName="level" presStyleLbl="node1" presStyleIdx="0" presStyleCnt="7">
        <dgm:presLayoutVars>
          <dgm:chMax val="1"/>
          <dgm:bulletEnabled val="1"/>
        </dgm:presLayoutVars>
      </dgm:prSet>
      <dgm:spPr/>
    </dgm:pt>
    <dgm:pt modelId="{F1499871-14DD-084B-A89D-4A1615A2F403}" type="pres">
      <dgm:prSet presAssocID="{9C54CBAD-C628-4D4F-B48D-B3426DA1412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AEB3643-BEA9-7D43-BA43-AC39B4E716C7}" type="pres">
      <dgm:prSet presAssocID="{44D70E53-96AF-0845-8B30-7B747A5EF888}" presName="Name8" presStyleCnt="0"/>
      <dgm:spPr/>
    </dgm:pt>
    <dgm:pt modelId="{51CAE2E8-4081-884B-8FBB-A1ECB80CA35C}" type="pres">
      <dgm:prSet presAssocID="{44D70E53-96AF-0845-8B30-7B747A5EF888}" presName="level" presStyleLbl="node1" presStyleIdx="1" presStyleCnt="7">
        <dgm:presLayoutVars>
          <dgm:chMax val="1"/>
          <dgm:bulletEnabled val="1"/>
        </dgm:presLayoutVars>
      </dgm:prSet>
      <dgm:spPr/>
    </dgm:pt>
    <dgm:pt modelId="{C2481929-3E82-7342-A2D7-A9177935C63D}" type="pres">
      <dgm:prSet presAssocID="{44D70E53-96AF-0845-8B30-7B747A5EF88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72D0FA3-42E2-664B-8AC8-EC891D05FF7E}" type="pres">
      <dgm:prSet presAssocID="{80B15867-AFDC-A74C-8690-A82148B316AC}" presName="Name8" presStyleCnt="0"/>
      <dgm:spPr/>
    </dgm:pt>
    <dgm:pt modelId="{B1D0BEA1-9466-374F-ACF8-9CFE03DCA28C}" type="pres">
      <dgm:prSet presAssocID="{80B15867-AFDC-A74C-8690-A82148B316AC}" presName="level" presStyleLbl="node1" presStyleIdx="2" presStyleCnt="7">
        <dgm:presLayoutVars>
          <dgm:chMax val="1"/>
          <dgm:bulletEnabled val="1"/>
        </dgm:presLayoutVars>
      </dgm:prSet>
      <dgm:spPr/>
    </dgm:pt>
    <dgm:pt modelId="{94C7E446-CCD1-C546-A78B-7B738E29399A}" type="pres">
      <dgm:prSet presAssocID="{80B15867-AFDC-A74C-8690-A82148B316A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F004C59-D28D-3243-9553-80F6CD401B25}" type="pres">
      <dgm:prSet presAssocID="{97FABC01-8246-CE44-A2AF-EF5325B32C48}" presName="Name8" presStyleCnt="0"/>
      <dgm:spPr/>
    </dgm:pt>
    <dgm:pt modelId="{9D90584E-DFD3-0C40-BBBD-B00C5791290D}" type="pres">
      <dgm:prSet presAssocID="{97FABC01-8246-CE44-A2AF-EF5325B32C48}" presName="level" presStyleLbl="node1" presStyleIdx="3" presStyleCnt="7">
        <dgm:presLayoutVars>
          <dgm:chMax val="1"/>
          <dgm:bulletEnabled val="1"/>
        </dgm:presLayoutVars>
      </dgm:prSet>
      <dgm:spPr/>
    </dgm:pt>
    <dgm:pt modelId="{8A1D498A-293A-4845-A3F7-BA5FB09CE451}" type="pres">
      <dgm:prSet presAssocID="{97FABC01-8246-CE44-A2AF-EF5325B32C48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57527DA-45D2-8B45-938F-E89E3FE8E587}" type="pres">
      <dgm:prSet presAssocID="{F2C46D4A-F592-DD41-A396-23C76D8C23AC}" presName="Name8" presStyleCnt="0"/>
      <dgm:spPr/>
    </dgm:pt>
    <dgm:pt modelId="{1DC9741E-D3FE-5A45-AB6A-6CDAA3E06881}" type="pres">
      <dgm:prSet presAssocID="{F2C46D4A-F592-DD41-A396-23C76D8C23AC}" presName="level" presStyleLbl="node1" presStyleIdx="4" presStyleCnt="7">
        <dgm:presLayoutVars>
          <dgm:chMax val="1"/>
          <dgm:bulletEnabled val="1"/>
        </dgm:presLayoutVars>
      </dgm:prSet>
      <dgm:spPr/>
    </dgm:pt>
    <dgm:pt modelId="{F56FF17D-3D10-C048-A498-1696114D0994}" type="pres">
      <dgm:prSet presAssocID="{F2C46D4A-F592-DD41-A396-23C76D8C23AC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B3F8ADFD-569F-8643-8D49-D6486AEA2F74}" type="pres">
      <dgm:prSet presAssocID="{832475A5-1B4B-FC42-A106-20095C863BC7}" presName="Name8" presStyleCnt="0"/>
      <dgm:spPr/>
    </dgm:pt>
    <dgm:pt modelId="{EACBE50A-500D-1744-B987-E2D8310BEF0D}" type="pres">
      <dgm:prSet presAssocID="{832475A5-1B4B-FC42-A106-20095C863BC7}" presName="level" presStyleLbl="node1" presStyleIdx="5" presStyleCnt="7">
        <dgm:presLayoutVars>
          <dgm:chMax val="1"/>
          <dgm:bulletEnabled val="1"/>
        </dgm:presLayoutVars>
      </dgm:prSet>
      <dgm:spPr/>
    </dgm:pt>
    <dgm:pt modelId="{814757F9-39C1-F14D-A1D3-A67A0237B96F}" type="pres">
      <dgm:prSet presAssocID="{832475A5-1B4B-FC42-A106-20095C863BC7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F25353C-3E2F-104F-96DD-700B6FD92D4A}" type="pres">
      <dgm:prSet presAssocID="{6082B61F-CE6C-C942-B50F-86C0E635E8AA}" presName="Name8" presStyleCnt="0"/>
      <dgm:spPr/>
    </dgm:pt>
    <dgm:pt modelId="{E3C489EF-587C-D94A-AF1F-1F714F3CD690}" type="pres">
      <dgm:prSet presAssocID="{6082B61F-CE6C-C942-B50F-86C0E635E8AA}" presName="level" presStyleLbl="node1" presStyleIdx="6" presStyleCnt="7">
        <dgm:presLayoutVars>
          <dgm:chMax val="1"/>
          <dgm:bulletEnabled val="1"/>
        </dgm:presLayoutVars>
      </dgm:prSet>
      <dgm:spPr/>
    </dgm:pt>
    <dgm:pt modelId="{0E9FEF99-918C-C942-9C94-18B3A70BEE3D}" type="pres">
      <dgm:prSet presAssocID="{6082B61F-CE6C-C942-B50F-86C0E635E8AA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3DED5500-D0CA-481C-B499-D87553A75FF7}" type="presOf" srcId="{44D70E53-96AF-0845-8B30-7B747A5EF888}" destId="{51CAE2E8-4081-884B-8FBB-A1ECB80CA35C}" srcOrd="0" destOrd="0" presId="urn:microsoft.com/office/officeart/2005/8/layout/pyramid1"/>
    <dgm:cxn modelId="{DA852317-48B5-BA43-B6F6-FE2AE65C2823}" srcId="{56877482-824B-9140-A3A1-EC132894EA7C}" destId="{44D70E53-96AF-0845-8B30-7B747A5EF888}" srcOrd="1" destOrd="0" parTransId="{8E3DF2A9-DDA2-B849-8FA5-4A5EDB328E12}" sibTransId="{FFB47976-81FD-8441-8560-5E367CB5D5F0}"/>
    <dgm:cxn modelId="{2D4B1220-50EA-4926-AA73-7CA113EE0AFD}" type="presOf" srcId="{80B15867-AFDC-A74C-8690-A82148B316AC}" destId="{94C7E446-CCD1-C546-A78B-7B738E29399A}" srcOrd="1" destOrd="0" presId="urn:microsoft.com/office/officeart/2005/8/layout/pyramid1"/>
    <dgm:cxn modelId="{BF63DE25-1982-414A-AE73-59DB6CB894AB}" type="presOf" srcId="{80B15867-AFDC-A74C-8690-A82148B316AC}" destId="{B1D0BEA1-9466-374F-ACF8-9CFE03DCA28C}" srcOrd="0" destOrd="0" presId="urn:microsoft.com/office/officeart/2005/8/layout/pyramid1"/>
    <dgm:cxn modelId="{875CB25C-9834-4E20-8859-0073359262BB}" type="presOf" srcId="{832475A5-1B4B-FC42-A106-20095C863BC7}" destId="{814757F9-39C1-F14D-A1D3-A67A0237B96F}" srcOrd="1" destOrd="0" presId="urn:microsoft.com/office/officeart/2005/8/layout/pyramid1"/>
    <dgm:cxn modelId="{6FB00842-3D05-42BD-884E-1B74AD20828E}" type="presOf" srcId="{9C54CBAD-C628-4D4F-B48D-B3426DA14123}" destId="{7B04298B-E249-D344-926A-9ACE9E713514}" srcOrd="0" destOrd="0" presId="urn:microsoft.com/office/officeart/2005/8/layout/pyramid1"/>
    <dgm:cxn modelId="{67A0A062-C2A5-FA44-BBC9-9DE475AC898F}" srcId="{56877482-824B-9140-A3A1-EC132894EA7C}" destId="{F2C46D4A-F592-DD41-A396-23C76D8C23AC}" srcOrd="4" destOrd="0" parTransId="{8DEBA097-770C-6F4B-A58B-3D630B7D7B15}" sibTransId="{F89D7375-54C4-1247-9A01-809E1E471767}"/>
    <dgm:cxn modelId="{6CFB6367-9C9C-4D7D-A54F-09BB6B3E1771}" type="presOf" srcId="{9C54CBAD-C628-4D4F-B48D-B3426DA14123}" destId="{F1499871-14DD-084B-A89D-4A1615A2F403}" srcOrd="1" destOrd="0" presId="urn:microsoft.com/office/officeart/2005/8/layout/pyramid1"/>
    <dgm:cxn modelId="{0673A84C-722C-E044-A94F-4222F5FDBE58}" srcId="{56877482-824B-9140-A3A1-EC132894EA7C}" destId="{832475A5-1B4B-FC42-A106-20095C863BC7}" srcOrd="5" destOrd="0" parTransId="{9DEB3A1E-63CF-5A44-8438-1FD178AFBDF2}" sibTransId="{A22B495E-D99E-5E46-B2F4-DA2FDFEC10E6}"/>
    <dgm:cxn modelId="{75DB3552-40B7-4095-9A55-E5091ECFF000}" type="presOf" srcId="{44D70E53-96AF-0845-8B30-7B747A5EF888}" destId="{C2481929-3E82-7342-A2D7-A9177935C63D}" srcOrd="1" destOrd="0" presId="urn:microsoft.com/office/officeart/2005/8/layout/pyramid1"/>
    <dgm:cxn modelId="{549BEC72-D591-4B44-B264-AC6ABD7A718F}" type="presOf" srcId="{97FABC01-8246-CE44-A2AF-EF5325B32C48}" destId="{9D90584E-DFD3-0C40-BBBD-B00C5791290D}" srcOrd="0" destOrd="0" presId="urn:microsoft.com/office/officeart/2005/8/layout/pyramid1"/>
    <dgm:cxn modelId="{F0E06B53-54B2-456E-94BE-0813D8E6D30C}" type="presOf" srcId="{F2C46D4A-F592-DD41-A396-23C76D8C23AC}" destId="{F56FF17D-3D10-C048-A498-1696114D0994}" srcOrd="1" destOrd="0" presId="urn:microsoft.com/office/officeart/2005/8/layout/pyramid1"/>
    <dgm:cxn modelId="{91F7A090-BCD9-914F-B85D-71B6601B059F}" srcId="{56877482-824B-9140-A3A1-EC132894EA7C}" destId="{6082B61F-CE6C-C942-B50F-86C0E635E8AA}" srcOrd="6" destOrd="0" parTransId="{822E29CC-86F9-4B49-95A3-9DA6E75D7358}" sibTransId="{3C47EDFC-18C6-DD43-8A3C-834BD44F268F}"/>
    <dgm:cxn modelId="{6C10E793-74B6-497C-9E9E-37B968ED0852}" type="presOf" srcId="{56877482-824B-9140-A3A1-EC132894EA7C}" destId="{860771E0-CB51-614B-B192-AAC02962309B}" srcOrd="0" destOrd="0" presId="urn:microsoft.com/office/officeart/2005/8/layout/pyramid1"/>
    <dgm:cxn modelId="{CA3684B3-6F89-4A66-AB43-FD734E593496}" type="presOf" srcId="{97FABC01-8246-CE44-A2AF-EF5325B32C48}" destId="{8A1D498A-293A-4845-A3F7-BA5FB09CE451}" srcOrd="1" destOrd="0" presId="urn:microsoft.com/office/officeart/2005/8/layout/pyramid1"/>
    <dgm:cxn modelId="{45109BB4-390F-214A-A6A6-C55F32108742}" srcId="{56877482-824B-9140-A3A1-EC132894EA7C}" destId="{97FABC01-8246-CE44-A2AF-EF5325B32C48}" srcOrd="3" destOrd="0" parTransId="{6D865D9E-3985-BF46-9016-E6AEA51A8C6C}" sibTransId="{17E72544-F6C3-FE42-8EF9-EE4DFCCC87A3}"/>
    <dgm:cxn modelId="{56E681B7-F098-4EB5-8DEB-20F9918447CF}" type="presOf" srcId="{F2C46D4A-F592-DD41-A396-23C76D8C23AC}" destId="{1DC9741E-D3FE-5A45-AB6A-6CDAA3E06881}" srcOrd="0" destOrd="0" presId="urn:microsoft.com/office/officeart/2005/8/layout/pyramid1"/>
    <dgm:cxn modelId="{3C0322CC-4A07-4A58-8E72-352E61AA4C43}" type="presOf" srcId="{6082B61F-CE6C-C942-B50F-86C0E635E8AA}" destId="{0E9FEF99-918C-C942-9C94-18B3A70BEE3D}" srcOrd="1" destOrd="0" presId="urn:microsoft.com/office/officeart/2005/8/layout/pyramid1"/>
    <dgm:cxn modelId="{716859DC-9C3E-6645-BD3C-17B7C819A1A9}" srcId="{56877482-824B-9140-A3A1-EC132894EA7C}" destId="{9C54CBAD-C628-4D4F-B48D-B3426DA14123}" srcOrd="0" destOrd="0" parTransId="{EA626ED8-D786-A542-A6D5-00DD8DD2EC94}" sibTransId="{CEC14062-518D-4A47-B95B-AA4E51917D93}"/>
    <dgm:cxn modelId="{51838FE4-72F3-F041-AF69-141F05ED1CF0}" srcId="{56877482-824B-9140-A3A1-EC132894EA7C}" destId="{80B15867-AFDC-A74C-8690-A82148B316AC}" srcOrd="2" destOrd="0" parTransId="{A0126566-017C-6742-8D59-7A95F8830F5C}" sibTransId="{DDFF5263-2D1D-5E43-B39C-F87CE5584781}"/>
    <dgm:cxn modelId="{33DEC6F7-1E4A-4D26-AD63-967451C91455}" type="presOf" srcId="{832475A5-1B4B-FC42-A106-20095C863BC7}" destId="{EACBE50A-500D-1744-B987-E2D8310BEF0D}" srcOrd="0" destOrd="0" presId="urn:microsoft.com/office/officeart/2005/8/layout/pyramid1"/>
    <dgm:cxn modelId="{26B547FE-01CD-4A45-8742-B6647B55F517}" type="presOf" srcId="{6082B61F-CE6C-C942-B50F-86C0E635E8AA}" destId="{E3C489EF-587C-D94A-AF1F-1F714F3CD690}" srcOrd="0" destOrd="0" presId="urn:microsoft.com/office/officeart/2005/8/layout/pyramid1"/>
    <dgm:cxn modelId="{08C056F1-94AD-4AD1-90E3-809CAA107D63}" type="presParOf" srcId="{860771E0-CB51-614B-B192-AAC02962309B}" destId="{7962A71E-5245-034D-9629-AEDF78578AFD}" srcOrd="0" destOrd="0" presId="urn:microsoft.com/office/officeart/2005/8/layout/pyramid1"/>
    <dgm:cxn modelId="{E5090414-928C-42EC-A384-BB75FCF7F7D3}" type="presParOf" srcId="{7962A71E-5245-034D-9629-AEDF78578AFD}" destId="{7B04298B-E249-D344-926A-9ACE9E713514}" srcOrd="0" destOrd="0" presId="urn:microsoft.com/office/officeart/2005/8/layout/pyramid1"/>
    <dgm:cxn modelId="{A9F05A4E-C91F-4FD5-8DFA-B853377435DA}" type="presParOf" srcId="{7962A71E-5245-034D-9629-AEDF78578AFD}" destId="{F1499871-14DD-084B-A89D-4A1615A2F403}" srcOrd="1" destOrd="0" presId="urn:microsoft.com/office/officeart/2005/8/layout/pyramid1"/>
    <dgm:cxn modelId="{354EC1E1-F754-4628-A7AC-E32D382BF01F}" type="presParOf" srcId="{860771E0-CB51-614B-B192-AAC02962309B}" destId="{2AEB3643-BEA9-7D43-BA43-AC39B4E716C7}" srcOrd="1" destOrd="0" presId="urn:microsoft.com/office/officeart/2005/8/layout/pyramid1"/>
    <dgm:cxn modelId="{3D5AC25A-7A7E-4872-9CA0-1A2258ECA7E8}" type="presParOf" srcId="{2AEB3643-BEA9-7D43-BA43-AC39B4E716C7}" destId="{51CAE2E8-4081-884B-8FBB-A1ECB80CA35C}" srcOrd="0" destOrd="0" presId="urn:microsoft.com/office/officeart/2005/8/layout/pyramid1"/>
    <dgm:cxn modelId="{2681B0EB-9DA9-414F-8CA0-38233AA2BF1B}" type="presParOf" srcId="{2AEB3643-BEA9-7D43-BA43-AC39B4E716C7}" destId="{C2481929-3E82-7342-A2D7-A9177935C63D}" srcOrd="1" destOrd="0" presId="urn:microsoft.com/office/officeart/2005/8/layout/pyramid1"/>
    <dgm:cxn modelId="{E988F815-3729-4870-A18F-BBBC4990F2D6}" type="presParOf" srcId="{860771E0-CB51-614B-B192-AAC02962309B}" destId="{072D0FA3-42E2-664B-8AC8-EC891D05FF7E}" srcOrd="2" destOrd="0" presId="urn:microsoft.com/office/officeart/2005/8/layout/pyramid1"/>
    <dgm:cxn modelId="{4D097ED3-74C2-460A-B66B-8288A23DE004}" type="presParOf" srcId="{072D0FA3-42E2-664B-8AC8-EC891D05FF7E}" destId="{B1D0BEA1-9466-374F-ACF8-9CFE03DCA28C}" srcOrd="0" destOrd="0" presId="urn:microsoft.com/office/officeart/2005/8/layout/pyramid1"/>
    <dgm:cxn modelId="{E073829E-5CD6-44D4-AE42-F3FE9EC29BE3}" type="presParOf" srcId="{072D0FA3-42E2-664B-8AC8-EC891D05FF7E}" destId="{94C7E446-CCD1-C546-A78B-7B738E29399A}" srcOrd="1" destOrd="0" presId="urn:microsoft.com/office/officeart/2005/8/layout/pyramid1"/>
    <dgm:cxn modelId="{17FB25C6-3FB9-4402-89DA-0C9D75E24269}" type="presParOf" srcId="{860771E0-CB51-614B-B192-AAC02962309B}" destId="{6F004C59-D28D-3243-9553-80F6CD401B25}" srcOrd="3" destOrd="0" presId="urn:microsoft.com/office/officeart/2005/8/layout/pyramid1"/>
    <dgm:cxn modelId="{7A1605A9-7B25-4832-8603-933F87CE3A68}" type="presParOf" srcId="{6F004C59-D28D-3243-9553-80F6CD401B25}" destId="{9D90584E-DFD3-0C40-BBBD-B00C5791290D}" srcOrd="0" destOrd="0" presId="urn:microsoft.com/office/officeart/2005/8/layout/pyramid1"/>
    <dgm:cxn modelId="{C778C0AA-1490-4F0D-B990-C17CDC690C47}" type="presParOf" srcId="{6F004C59-D28D-3243-9553-80F6CD401B25}" destId="{8A1D498A-293A-4845-A3F7-BA5FB09CE451}" srcOrd="1" destOrd="0" presId="urn:microsoft.com/office/officeart/2005/8/layout/pyramid1"/>
    <dgm:cxn modelId="{8170AACE-EDA2-4EE3-8921-6F36D318E5F7}" type="presParOf" srcId="{860771E0-CB51-614B-B192-AAC02962309B}" destId="{757527DA-45D2-8B45-938F-E89E3FE8E587}" srcOrd="4" destOrd="0" presId="urn:microsoft.com/office/officeart/2005/8/layout/pyramid1"/>
    <dgm:cxn modelId="{6D110602-BCA3-43C3-BC65-3B3078766502}" type="presParOf" srcId="{757527DA-45D2-8B45-938F-E89E3FE8E587}" destId="{1DC9741E-D3FE-5A45-AB6A-6CDAA3E06881}" srcOrd="0" destOrd="0" presId="urn:microsoft.com/office/officeart/2005/8/layout/pyramid1"/>
    <dgm:cxn modelId="{075D0FA5-E3DC-472D-8AEE-91793FEF9DBC}" type="presParOf" srcId="{757527DA-45D2-8B45-938F-E89E3FE8E587}" destId="{F56FF17D-3D10-C048-A498-1696114D0994}" srcOrd="1" destOrd="0" presId="urn:microsoft.com/office/officeart/2005/8/layout/pyramid1"/>
    <dgm:cxn modelId="{B7DAA7EC-ACDE-42C0-9642-FF26104A63F5}" type="presParOf" srcId="{860771E0-CB51-614B-B192-AAC02962309B}" destId="{B3F8ADFD-569F-8643-8D49-D6486AEA2F74}" srcOrd="5" destOrd="0" presId="urn:microsoft.com/office/officeart/2005/8/layout/pyramid1"/>
    <dgm:cxn modelId="{49B306A4-E7B8-4A74-A32D-48D83D76A06B}" type="presParOf" srcId="{B3F8ADFD-569F-8643-8D49-D6486AEA2F74}" destId="{EACBE50A-500D-1744-B987-E2D8310BEF0D}" srcOrd="0" destOrd="0" presId="urn:microsoft.com/office/officeart/2005/8/layout/pyramid1"/>
    <dgm:cxn modelId="{A6A671EA-1809-438A-AFE0-34F412E50666}" type="presParOf" srcId="{B3F8ADFD-569F-8643-8D49-D6486AEA2F74}" destId="{814757F9-39C1-F14D-A1D3-A67A0237B96F}" srcOrd="1" destOrd="0" presId="urn:microsoft.com/office/officeart/2005/8/layout/pyramid1"/>
    <dgm:cxn modelId="{CC00EE3A-4E85-4629-A64A-7852837C47C5}" type="presParOf" srcId="{860771E0-CB51-614B-B192-AAC02962309B}" destId="{EF25353C-3E2F-104F-96DD-700B6FD92D4A}" srcOrd="6" destOrd="0" presId="urn:microsoft.com/office/officeart/2005/8/layout/pyramid1"/>
    <dgm:cxn modelId="{892906B6-4BCB-4961-8DAE-E49FCABA8213}" type="presParOf" srcId="{EF25353C-3E2F-104F-96DD-700B6FD92D4A}" destId="{E3C489EF-587C-D94A-AF1F-1F714F3CD690}" srcOrd="0" destOrd="0" presId="urn:microsoft.com/office/officeart/2005/8/layout/pyramid1"/>
    <dgm:cxn modelId="{FDA02245-AA8E-417B-94D9-0B94DE139609}" type="presParOf" srcId="{EF25353C-3E2F-104F-96DD-700B6FD92D4A}" destId="{0E9FEF99-918C-C942-9C94-18B3A70BEE3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04298B-E249-D344-926A-9ACE9E713514}">
      <dsp:nvSpPr>
        <dsp:cNvPr id="0" name=""/>
        <dsp:cNvSpPr/>
      </dsp:nvSpPr>
      <dsp:spPr>
        <a:xfrm>
          <a:off x="2879256" y="0"/>
          <a:ext cx="959752" cy="712390"/>
        </a:xfrm>
        <a:prstGeom prst="trapezoid">
          <a:avLst>
            <a:gd name="adj" fmla="val 67361"/>
          </a:avLst>
        </a:prstGeom>
        <a:solidFill>
          <a:schemeClr val="tx2">
            <a:lumMod val="75000"/>
            <a:lumOff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h="190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>
            <a:solidFill>
              <a:schemeClr val="tx1"/>
            </a:solidFill>
          </a:endParaRPr>
        </a:p>
      </dsp:txBody>
      <dsp:txXfrm>
        <a:off x="2879256" y="0"/>
        <a:ext cx="959752" cy="712390"/>
      </dsp:txXfrm>
    </dsp:sp>
    <dsp:sp modelId="{51CAE2E8-4081-884B-8FBB-A1ECB80CA35C}">
      <dsp:nvSpPr>
        <dsp:cNvPr id="0" name=""/>
        <dsp:cNvSpPr/>
      </dsp:nvSpPr>
      <dsp:spPr>
        <a:xfrm>
          <a:off x="2399380" y="712390"/>
          <a:ext cx="1919504" cy="712390"/>
        </a:xfrm>
        <a:prstGeom prst="trapezoid">
          <a:avLst>
            <a:gd name="adj" fmla="val 67361"/>
          </a:avLst>
        </a:prstGeom>
        <a:solidFill>
          <a:schemeClr val="tx2">
            <a:lumMod val="75000"/>
            <a:lumOff val="25000"/>
          </a:schemeClr>
        </a:solidFill>
        <a:ln>
          <a:solidFill>
            <a:schemeClr val="accent3">
              <a:shade val="95000"/>
              <a:satMod val="10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h="190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chemeClr val="tx1"/>
              </a:solidFill>
            </a:rPr>
            <a:t>users</a:t>
          </a:r>
        </a:p>
      </dsp:txBody>
      <dsp:txXfrm>
        <a:off x="2735294" y="712390"/>
        <a:ext cx="1247677" cy="712390"/>
      </dsp:txXfrm>
    </dsp:sp>
    <dsp:sp modelId="{B1D0BEA1-9466-374F-ACF8-9CFE03DCA28C}">
      <dsp:nvSpPr>
        <dsp:cNvPr id="0" name=""/>
        <dsp:cNvSpPr/>
      </dsp:nvSpPr>
      <dsp:spPr>
        <a:xfrm>
          <a:off x="1919504" y="1424780"/>
          <a:ext cx="2879256" cy="712390"/>
        </a:xfrm>
        <a:prstGeom prst="trapezoid">
          <a:avLst>
            <a:gd name="adj" fmla="val 67361"/>
          </a:avLst>
        </a:prstGeom>
        <a:solidFill>
          <a:schemeClr val="tx2">
            <a:lumMod val="75000"/>
            <a:lumOff val="25000"/>
          </a:schemeClr>
        </a:solidFill>
        <a:ln>
          <a:solidFill>
            <a:schemeClr val="accent3">
              <a:shade val="95000"/>
              <a:satMod val="10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h="190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chemeClr val="tx1"/>
              </a:solidFill>
            </a:rPr>
            <a:t>applications</a:t>
          </a:r>
        </a:p>
      </dsp:txBody>
      <dsp:txXfrm>
        <a:off x="2423374" y="1424780"/>
        <a:ext cx="1871516" cy="712390"/>
      </dsp:txXfrm>
    </dsp:sp>
    <dsp:sp modelId="{9D90584E-DFD3-0C40-BBBD-B00C5791290D}">
      <dsp:nvSpPr>
        <dsp:cNvPr id="0" name=""/>
        <dsp:cNvSpPr/>
      </dsp:nvSpPr>
      <dsp:spPr>
        <a:xfrm>
          <a:off x="1439628" y="2137170"/>
          <a:ext cx="3839009" cy="712390"/>
        </a:xfrm>
        <a:prstGeom prst="trapezoid">
          <a:avLst>
            <a:gd name="adj" fmla="val 67361"/>
          </a:avLst>
        </a:prstGeom>
        <a:solidFill>
          <a:schemeClr val="tx2">
            <a:lumMod val="75000"/>
            <a:lumOff val="25000"/>
          </a:schemeClr>
        </a:solidFill>
        <a:ln>
          <a:solidFill>
            <a:schemeClr val="accent3">
              <a:shade val="95000"/>
              <a:satMod val="10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h="190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0" kern="1200" dirty="0">
              <a:solidFill>
                <a:schemeClr val="tx1"/>
              </a:solidFill>
            </a:rPr>
            <a:t>Open / Secure Data</a:t>
          </a:r>
        </a:p>
      </dsp:txBody>
      <dsp:txXfrm>
        <a:off x="2111455" y="2137170"/>
        <a:ext cx="2495355" cy="712390"/>
      </dsp:txXfrm>
    </dsp:sp>
    <dsp:sp modelId="{1DC9741E-D3FE-5A45-AB6A-6CDAA3E06881}">
      <dsp:nvSpPr>
        <dsp:cNvPr id="0" name=""/>
        <dsp:cNvSpPr/>
      </dsp:nvSpPr>
      <dsp:spPr>
        <a:xfrm>
          <a:off x="959752" y="2849559"/>
          <a:ext cx="4798761" cy="712390"/>
        </a:xfrm>
        <a:prstGeom prst="trapezoid">
          <a:avLst>
            <a:gd name="adj" fmla="val 67361"/>
          </a:avLst>
        </a:prstGeom>
        <a:solidFill>
          <a:schemeClr val="tx2">
            <a:lumMod val="75000"/>
            <a:lumOff val="25000"/>
          </a:schemeClr>
        </a:solidFill>
        <a:ln>
          <a:solidFill>
            <a:schemeClr val="accent3">
              <a:shade val="95000"/>
              <a:satMod val="10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h="190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chemeClr val="tx1"/>
              </a:solidFill>
            </a:rPr>
            <a:t>web services</a:t>
          </a:r>
        </a:p>
      </dsp:txBody>
      <dsp:txXfrm>
        <a:off x="1799535" y="2849559"/>
        <a:ext cx="3119194" cy="712390"/>
      </dsp:txXfrm>
    </dsp:sp>
    <dsp:sp modelId="{EACBE50A-500D-1744-B987-E2D8310BEF0D}">
      <dsp:nvSpPr>
        <dsp:cNvPr id="0" name=""/>
        <dsp:cNvSpPr/>
      </dsp:nvSpPr>
      <dsp:spPr>
        <a:xfrm>
          <a:off x="479876" y="3561950"/>
          <a:ext cx="5758513" cy="712390"/>
        </a:xfrm>
        <a:prstGeom prst="trapezoid">
          <a:avLst>
            <a:gd name="adj" fmla="val 67361"/>
          </a:avLst>
        </a:prstGeom>
        <a:solidFill>
          <a:schemeClr val="tx2">
            <a:lumMod val="75000"/>
            <a:lumOff val="25000"/>
          </a:schemeClr>
        </a:solidFill>
        <a:ln>
          <a:solidFill>
            <a:schemeClr val="accent3">
              <a:shade val="95000"/>
              <a:satMod val="10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h="190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chemeClr val="tx1"/>
              </a:solidFill>
            </a:rPr>
            <a:t>metadata</a:t>
          </a:r>
        </a:p>
      </dsp:txBody>
      <dsp:txXfrm>
        <a:off x="1487616" y="3561950"/>
        <a:ext cx="3743033" cy="712390"/>
      </dsp:txXfrm>
    </dsp:sp>
    <dsp:sp modelId="{E3C489EF-587C-D94A-AF1F-1F714F3CD690}">
      <dsp:nvSpPr>
        <dsp:cNvPr id="0" name=""/>
        <dsp:cNvSpPr/>
      </dsp:nvSpPr>
      <dsp:spPr>
        <a:xfrm>
          <a:off x="0" y="4274340"/>
          <a:ext cx="6718266" cy="712390"/>
        </a:xfrm>
        <a:prstGeom prst="trapezoid">
          <a:avLst>
            <a:gd name="adj" fmla="val 67361"/>
          </a:avLst>
        </a:prstGeom>
        <a:solidFill>
          <a:schemeClr val="tx2">
            <a:lumMod val="75000"/>
            <a:lumOff val="25000"/>
          </a:schemeClr>
        </a:solidFill>
        <a:ln>
          <a:solidFill>
            <a:schemeClr val="accent3">
              <a:shade val="95000"/>
              <a:satMod val="105000"/>
            </a:scheme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h="19050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>
              <a:solidFill>
                <a:schemeClr val="tx1"/>
              </a:solidFill>
            </a:rPr>
            <a:t>standards</a:t>
          </a:r>
        </a:p>
      </dsp:txBody>
      <dsp:txXfrm>
        <a:off x="1175696" y="4274340"/>
        <a:ext cx="4366872" cy="7123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92438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9pPr>
          </a:lstStyle>
          <a:p>
            <a:endParaRPr dirty="0"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11600" y="0"/>
            <a:ext cx="2992438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9pPr>
          </a:lstStyle>
          <a:p>
            <a:endParaRPr dirty="0"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7763" y="692150"/>
            <a:ext cx="4610100" cy="3457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920750" y="4379913"/>
            <a:ext cx="5062538" cy="414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759825"/>
            <a:ext cx="2992438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11600" y="8759825"/>
            <a:ext cx="2992438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25" tIns="46050" rIns="92125" bIns="460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920750" y="4379913"/>
            <a:ext cx="5062538" cy="414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692150"/>
            <a:ext cx="4610100" cy="3457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en-US" sz="12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34676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692150"/>
            <a:ext cx="4610100" cy="3457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920750" y="4379913"/>
            <a:ext cx="5062500" cy="414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25" tIns="46050" rIns="92125" bIns="4605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MSC data and products are geospatial</a:t>
            </a:r>
            <a:endParaRPr dirty="0"/>
          </a:p>
          <a:p>
            <a:pPr marL="205634" marR="0" lvl="0" indent="-169531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Public warnings and public forecasts</a:t>
            </a:r>
            <a:endParaRPr dirty="0"/>
          </a:p>
          <a:p>
            <a:pPr marL="205634" marR="0" lvl="0" indent="-169531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Numerical weather prediction models</a:t>
            </a:r>
            <a:endParaRPr dirty="0"/>
          </a:p>
          <a:p>
            <a:pPr marL="205634" marR="0" lvl="0" indent="-169531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Weather observations</a:t>
            </a:r>
            <a:endParaRPr dirty="0"/>
          </a:p>
          <a:p>
            <a:pPr marL="205634" marR="0" lvl="0" indent="-169531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Satellite imagery</a:t>
            </a:r>
            <a:endParaRPr dirty="0"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Image source: https://wutqfm.com/fire-herkimer-leaves-homeless/</a:t>
            </a:r>
            <a:endParaRPr sz="1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2" name="Shape 192"/>
          <p:cNvSpPr txBox="1">
            <a:spLocks noGrp="1"/>
          </p:cNvSpPr>
          <p:nvPr>
            <p:ph type="sldNum" idx="12"/>
          </p:nvPr>
        </p:nvSpPr>
        <p:spPr>
          <a:xfrm>
            <a:off x="3911600" y="8759825"/>
            <a:ext cx="2992500" cy="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25" tIns="46050" rIns="92125" bIns="460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2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692150"/>
            <a:ext cx="4610100" cy="3457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920750" y="4379913"/>
            <a:ext cx="5062538" cy="414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25" tIns="46050" rIns="92125" bIns="46050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1" name="Shape 211"/>
          <p:cNvSpPr txBox="1">
            <a:spLocks noGrp="1"/>
          </p:cNvSpPr>
          <p:nvPr>
            <p:ph type="sldNum" idx="12"/>
          </p:nvPr>
        </p:nvSpPr>
        <p:spPr>
          <a:xfrm>
            <a:off x="3911600" y="8759825"/>
            <a:ext cx="2992438" cy="460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125" tIns="46050" rIns="92125" bIns="4605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2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920750" y="4379913"/>
            <a:ext cx="5062538" cy="414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692150"/>
            <a:ext cx="4610100" cy="3457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920750" y="4379913"/>
            <a:ext cx="5062538" cy="414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3" name="Shape 233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692150"/>
            <a:ext cx="4610100" cy="3457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920750" y="4379913"/>
            <a:ext cx="5062538" cy="414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45" name="Shape 245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692150"/>
            <a:ext cx="4610100" cy="3457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920750" y="4379913"/>
            <a:ext cx="5062538" cy="414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692150"/>
            <a:ext cx="4610100" cy="3457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body" idx="1"/>
          </p:nvPr>
        </p:nvSpPr>
        <p:spPr>
          <a:xfrm>
            <a:off x="920750" y="4379913"/>
            <a:ext cx="5062538" cy="4148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1147763" y="692150"/>
            <a:ext cx="4610100" cy="34575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/>
        </p:nvSpPr>
        <p:spPr>
          <a:xfrm>
            <a:off x="8739188" y="214313"/>
            <a:ext cx="74612" cy="214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1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®</a:t>
            </a:r>
            <a:endParaRPr dirty="0"/>
          </a:p>
        </p:txBody>
      </p:sp>
      <p:pic>
        <p:nvPicPr>
          <p:cNvPr id="20" name="Shape 20" descr="Picture 7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1000" y="6096000"/>
            <a:ext cx="1381125" cy="6096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Shape 21"/>
          <p:cNvSpPr txBox="1">
            <a:spLocks noGrp="1"/>
          </p:cNvSpPr>
          <p:nvPr>
            <p:ph type="ctrTitle"/>
          </p:nvPr>
        </p:nvSpPr>
        <p:spPr>
          <a:xfrm>
            <a:off x="762000" y="3276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92E5C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ubTitle" idx="1"/>
          </p:nvPr>
        </p:nvSpPr>
        <p:spPr>
          <a:xfrm>
            <a:off x="1447800" y="4572000"/>
            <a:ext cx="6400800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360"/>
              </a:spcBef>
              <a:spcAft>
                <a:spcPts val="0"/>
              </a:spcAft>
              <a:buClr>
                <a:srgbClr val="092E5C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400"/>
              </a:spcBef>
              <a:spcAft>
                <a:spcPts val="0"/>
              </a:spcAft>
              <a:buClr>
                <a:srgbClr val="092E5C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360"/>
              </a:spcBef>
              <a:spcAft>
                <a:spcPts val="0"/>
              </a:spcAft>
              <a:buClr>
                <a:srgbClr val="092E5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20"/>
              </a:spcBef>
              <a:spcAft>
                <a:spcPts val="0"/>
              </a:spcAft>
              <a:buClr>
                <a:srgbClr val="092E5C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20"/>
              </a:spcBef>
              <a:spcAft>
                <a:spcPts val="0"/>
              </a:spcAft>
              <a:buClr>
                <a:srgbClr val="092E5C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320"/>
              </a:spcBef>
              <a:spcAft>
                <a:spcPts val="0"/>
              </a:spcAft>
              <a:buClr>
                <a:srgbClr val="092E5C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320"/>
              </a:spcBef>
              <a:spcAft>
                <a:spcPts val="0"/>
              </a:spcAft>
              <a:buClr>
                <a:srgbClr val="092E5C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320"/>
              </a:spcBef>
              <a:spcAft>
                <a:spcPts val="0"/>
              </a:spcAft>
              <a:buClr>
                <a:srgbClr val="092E5C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320"/>
              </a:spcBef>
              <a:spcAft>
                <a:spcPts val="0"/>
              </a:spcAft>
              <a:buClr>
                <a:srgbClr val="092E5C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2973388" y="6553200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9pPr>
          </a:lstStyle>
          <a:p>
            <a:endParaRPr dirty="0"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896100" y="6553200"/>
            <a:ext cx="1905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86165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endParaRPr lang="da-DK" dirty="0"/>
          </a:p>
        </p:txBody>
      </p:sp>
      <p:sp>
        <p:nvSpPr>
          <p:cNvPr id="5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457200" y="1600201"/>
            <a:ext cx="8229600" cy="4375868"/>
          </a:xfrm>
        </p:spPr>
        <p:txBody>
          <a:bodyPr/>
          <a:lstStyle>
            <a:lvl1pPr marL="0" indent="0">
              <a:buClr>
                <a:srgbClr val="54616E"/>
              </a:buClr>
              <a:buSzPct val="100000"/>
              <a:buFont typeface="Arial" pitchFamily="34" charset="0"/>
              <a:buNone/>
              <a:defRPr>
                <a:solidFill>
                  <a:srgbClr val="54616E"/>
                </a:solidFill>
              </a:defRPr>
            </a:lvl1pPr>
            <a:lvl2pPr marL="342900" indent="0">
              <a:buNone/>
              <a:defRPr>
                <a:solidFill>
                  <a:srgbClr val="54616E"/>
                </a:solidFill>
              </a:defRPr>
            </a:lvl2pPr>
            <a:lvl3pPr marL="685800" indent="0">
              <a:buNone/>
              <a:defRPr>
                <a:solidFill>
                  <a:srgbClr val="54616E"/>
                </a:solidFill>
              </a:defRPr>
            </a:lvl3pPr>
            <a:lvl4pPr marL="1028700" indent="0">
              <a:buNone/>
              <a:defRPr>
                <a:solidFill>
                  <a:srgbClr val="54616E"/>
                </a:solidFill>
              </a:defRPr>
            </a:lvl4pPr>
            <a:lvl5pPr marL="1371600" indent="0">
              <a:buNone/>
              <a:defRPr>
                <a:solidFill>
                  <a:srgbClr val="54616E"/>
                </a:solidFill>
              </a:defRPr>
            </a:lvl5pPr>
          </a:lstStyle>
          <a:p>
            <a:pPr lvl="0"/>
            <a:r>
              <a:rPr lang="da-DK" dirty="0" err="1"/>
              <a:t>Click</a:t>
            </a:r>
            <a:r>
              <a:rPr lang="da-DK" dirty="0"/>
              <a:t> to </a:t>
            </a:r>
            <a:r>
              <a:rPr lang="da-DK" dirty="0" err="1"/>
              <a:t>edit</a:t>
            </a:r>
            <a:endParaRPr lang="da-DK" dirty="0"/>
          </a:p>
          <a:p>
            <a:pPr lvl="0"/>
            <a:endParaRPr lang="da-DK" dirty="0"/>
          </a:p>
          <a:p>
            <a:pPr lvl="0"/>
            <a:endParaRPr lang="da-DK" dirty="0"/>
          </a:p>
          <a:p>
            <a:pPr lvl="0"/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2818166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231775" y="136525"/>
            <a:ext cx="8683625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46075" y="1279525"/>
            <a:ext cx="8458200" cy="4891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092E5C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092E5C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092E5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092E5C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092E5C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092E5C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rgbClr val="092E5C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092E5C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rgbClr val="092E5C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2973388" y="6553200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9pPr>
          </a:lstStyle>
          <a:p>
            <a:endParaRPr dirty="0"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6896100" y="6553200"/>
            <a:ext cx="1905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092E5C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092E5C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092E5C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092E5C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092E5C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092E5C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092E5C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092E5C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092E5C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2973388" y="6553200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9pPr>
          </a:lstStyle>
          <a:p>
            <a:endParaRPr dirty="0"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6896100" y="6553200"/>
            <a:ext cx="1905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231775" y="136525"/>
            <a:ext cx="8683625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346075" y="1279525"/>
            <a:ext cx="4152900" cy="4891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092E5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092E5C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92E5C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092E5C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092E5C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rgbClr val="092E5C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rgbClr val="092E5C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rgbClr val="092E5C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rgbClr val="092E5C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51375" y="1279525"/>
            <a:ext cx="4152900" cy="4891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092E5C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rgbClr val="092E5C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rgbClr val="092E5C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rgbClr val="092E5C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rgbClr val="092E5C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rgbClr val="092E5C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rgbClr val="092E5C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rgbClr val="092E5C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rgbClr val="092E5C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ftr" idx="11"/>
          </p:nvPr>
        </p:nvSpPr>
        <p:spPr>
          <a:xfrm>
            <a:off x="2973388" y="6553200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9pPr>
          </a:lstStyle>
          <a:p>
            <a:endParaRPr dirty="0"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6896100" y="6553200"/>
            <a:ext cx="1905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092E5C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092E5C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092E5C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092E5C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092E5C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rgbClr val="092E5C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rgbClr val="092E5C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rgbClr val="092E5C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rgbClr val="092E5C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092E5C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092E5C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092E5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092E5C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092E5C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092E5C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rgbClr val="092E5C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092E5C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rgbClr val="092E5C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092E5C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rgbClr val="092E5C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rgbClr val="092E5C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rgbClr val="092E5C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rgbClr val="092E5C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rgbClr val="092E5C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rgbClr val="092E5C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rgbClr val="092E5C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rgbClr val="092E5C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092E5C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092E5C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092E5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092E5C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092E5C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092E5C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rgbClr val="092E5C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092E5C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rgbClr val="092E5C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2973388" y="6553200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9pPr>
          </a:lstStyle>
          <a:p>
            <a:endParaRPr dirty="0"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6896100" y="6553200"/>
            <a:ext cx="1905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092E5C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rgbClr val="092E5C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rgbClr val="092E5C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rgbClr val="092E5C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rgbClr val="092E5C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rgbClr val="092E5C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rgbClr val="092E5C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rgbClr val="092E5C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rgbClr val="092E5C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092E5C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092E5C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rgbClr val="092E5C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092E5C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092E5C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rgbClr val="092E5C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rgbClr val="092E5C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rgbClr val="092E5C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rgbClr val="092E5C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2973388" y="6553200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9pPr>
          </a:lstStyle>
          <a:p>
            <a:endParaRPr dirty="0"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896100" y="6553200"/>
            <a:ext cx="1905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092E5C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092E5C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092E5C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092E5C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092E5C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rgbClr val="092E5C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rgbClr val="092E5C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rgbClr val="092E5C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rgbClr val="092E5C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rgbClr val="092E5C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rgbClr val="092E5C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rgbClr val="092E5C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rgbClr val="092E5C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rgbClr val="092E5C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rgbClr val="092E5C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rgbClr val="092E5C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rgbClr val="092E5C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rgbClr val="092E5C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2973388" y="6553200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9pPr>
          </a:lstStyle>
          <a:p>
            <a:endParaRPr dirty="0"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6896100" y="6553200"/>
            <a:ext cx="1905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231775" y="136525"/>
            <a:ext cx="8683625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 rot="5400000">
            <a:off x="2129631" y="-504031"/>
            <a:ext cx="4891088" cy="845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092E5C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092E5C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092E5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092E5C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092E5C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092E5C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rgbClr val="092E5C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092E5C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rgbClr val="092E5C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2973388" y="6553200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9pPr>
          </a:lstStyle>
          <a:p>
            <a:endParaRPr dirty="0"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896100" y="6553200"/>
            <a:ext cx="1905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 rot="5400000">
            <a:off x="4813300" y="2068513"/>
            <a:ext cx="6034088" cy="2170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395288" y="-26988"/>
            <a:ext cx="6034088" cy="6361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092E5C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092E5C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092E5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092E5C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092E5C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092E5C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rgbClr val="092E5C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092E5C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rgbClr val="092E5C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xfrm>
            <a:off x="2973388" y="6553200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9pPr>
          </a:lstStyle>
          <a:p>
            <a:endParaRPr dirty="0"/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xfrm>
            <a:off x="6896100" y="6553200"/>
            <a:ext cx="1905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hape 1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65125" y="776288"/>
            <a:ext cx="8455025" cy="49053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231775" y="136525"/>
            <a:ext cx="8683625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346075" y="1279525"/>
            <a:ext cx="8458200" cy="4891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092E5C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rgbClr val="092E5C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rgbClr val="092E5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rgbClr val="092E5C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rgbClr val="092E5C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rgbClr val="092E5C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rgbClr val="092E5C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rgbClr val="092E5C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rgbClr val="092E5C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2973388" y="6553200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000" b="1" i="0" u="none" strike="noStrike" cap="none">
                <a:solidFill>
                  <a:schemeClr val="dk1"/>
                </a:solidFill>
                <a:latin typeface="CG Times"/>
                <a:ea typeface="CG Times"/>
                <a:cs typeface="CG Times"/>
                <a:sym typeface="CG Times"/>
              </a:defRPr>
            </a:lvl9pPr>
          </a:lstStyle>
          <a:p>
            <a:endParaRPr dirty="0"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896100" y="6553200"/>
            <a:ext cx="19050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5" name="Shape 15"/>
          <p:cNvSpPr txBox="1"/>
          <p:nvPr/>
        </p:nvSpPr>
        <p:spPr>
          <a:xfrm>
            <a:off x="333375" y="6219825"/>
            <a:ext cx="1157288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OGC</a:t>
            </a:r>
            <a:endParaRPr dirty="0"/>
          </a:p>
        </p:txBody>
      </p:sp>
      <p:sp>
        <p:nvSpPr>
          <p:cNvPr id="16" name="Shape 16"/>
          <p:cNvSpPr txBox="1"/>
          <p:nvPr/>
        </p:nvSpPr>
        <p:spPr>
          <a:xfrm>
            <a:off x="1498600" y="6270625"/>
            <a:ext cx="93663" cy="244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®</a:t>
            </a:r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5" r:id="rId6"/>
    <p:sldLayoutId id="2147483656" r:id="rId7"/>
    <p:sldLayoutId id="2147483657" r:id="rId8"/>
    <p:sldLayoutId id="2147483658" r:id="rId9"/>
    <p:sldLayoutId id="2147483679" r:id="rId10"/>
    <p:sldLayoutId id="214748368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opengeospatial.org/files/?artifact_id=79555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ctrTitle"/>
          </p:nvPr>
        </p:nvSpPr>
        <p:spPr>
          <a:xfrm>
            <a:off x="837981" y="2929017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2060"/>
                </a:solidFill>
              </a:rPr>
              <a:t>The Canada Forum on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Geospatial Standards</a:t>
            </a:r>
            <a:br>
              <a:rPr lang="en-US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  <a:latin typeface="+mj-lt"/>
              </a:rPr>
              <a:t>Whitehorse, Yukon</a:t>
            </a:r>
            <a:br>
              <a:rPr lang="en-US" dirty="0">
                <a:solidFill>
                  <a:srgbClr val="002060"/>
                </a:solidFill>
                <a:latin typeface="+mj-lt"/>
              </a:rPr>
            </a:br>
            <a:r>
              <a:rPr lang="en-US" dirty="0">
                <a:solidFill>
                  <a:srgbClr val="002060"/>
                </a:solidFill>
                <a:latin typeface="+mj-lt"/>
              </a:rPr>
              <a:t>October 2</a:t>
            </a:r>
            <a:r>
              <a:rPr lang="en-US" baseline="30000" dirty="0">
                <a:solidFill>
                  <a:srgbClr val="002060"/>
                </a:solidFill>
                <a:latin typeface="+mj-lt"/>
              </a:rPr>
              <a:t>nd</a:t>
            </a:r>
            <a:r>
              <a:rPr lang="en-US" dirty="0">
                <a:solidFill>
                  <a:srgbClr val="002060"/>
                </a:solidFill>
                <a:latin typeface="+mj-lt"/>
              </a:rPr>
              <a:t>, 2018</a:t>
            </a:r>
            <a:endParaRPr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80" name="Shape 180"/>
          <p:cNvSpPr txBox="1"/>
          <p:nvPr/>
        </p:nvSpPr>
        <p:spPr>
          <a:xfrm>
            <a:off x="4758047" y="1353572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chemeClr val="dk1"/>
              </a:solidFill>
              <a:latin typeface="CG Times"/>
              <a:ea typeface="CG Times"/>
              <a:cs typeface="CG Times"/>
              <a:sym typeface="CG Times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D6D5A3D-0057-4E6F-A76B-BFA7A84082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2804" y="4961662"/>
            <a:ext cx="6400800" cy="1371600"/>
          </a:xfrm>
        </p:spPr>
        <p:txBody>
          <a:bodyPr/>
          <a:lstStyle/>
          <a:p>
            <a:r>
              <a:rPr lang="en-CA" dirty="0">
                <a:solidFill>
                  <a:schemeClr val="tx1"/>
                </a:solidFill>
              </a:rPr>
              <a:t>Trevor Taylor, Facilitator, OGC  Canada Forum</a:t>
            </a:r>
          </a:p>
          <a:p>
            <a:r>
              <a:rPr lang="en-CA" dirty="0">
                <a:solidFill>
                  <a:schemeClr val="tx1"/>
                </a:solidFill>
              </a:rPr>
              <a:t>ttaylor@opengeospatial.org</a:t>
            </a:r>
          </a:p>
        </p:txBody>
      </p:sp>
      <p:pic>
        <p:nvPicPr>
          <p:cNvPr id="76" name="Picture 75">
            <a:extLst>
              <a:ext uri="{FF2B5EF4-FFF2-40B4-BE49-F238E27FC236}">
                <a16:creationId xmlns:a16="http://schemas.microsoft.com/office/drawing/2014/main" id="{ABD5E3AE-1C84-4ED4-AD0B-6BD9047B9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209"/>
            <a:ext cx="9144000" cy="135878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231775" y="136525"/>
            <a:ext cx="8683625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rPr>
              <a:t>What OGC Resources are Available ?</a:t>
            </a:r>
            <a:endParaRPr sz="3200" b="0" i="0" u="none" strike="noStrike" cap="none" dirty="0">
              <a:solidFill>
                <a:srgbClr val="092E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Shape 201"/>
          <p:cNvSpPr txBox="1"/>
          <p:nvPr/>
        </p:nvSpPr>
        <p:spPr>
          <a:xfrm>
            <a:off x="5531100" y="4720764"/>
            <a:ext cx="2627400" cy="12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Plus OGC Staff Support for Forum Activities</a:t>
            </a:r>
            <a:endParaRPr sz="1800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33363" marR="0" lvl="0" indent="-80963" algn="ctr" rtl="0">
              <a:spcBef>
                <a:spcPts val="480"/>
              </a:spcBef>
              <a:spcAft>
                <a:spcPts val="0"/>
              </a:spcAft>
              <a:buClr>
                <a:srgbClr val="092E5C"/>
              </a:buClr>
              <a:buSzPts val="2400"/>
              <a:buFont typeface="Arial"/>
              <a:buNone/>
            </a:pPr>
            <a:endParaRPr sz="2400" b="0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2" name="Shape 2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1" y="1081750"/>
            <a:ext cx="3694056" cy="37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Shape 203"/>
          <p:cNvSpPr txBox="1"/>
          <p:nvPr/>
        </p:nvSpPr>
        <p:spPr>
          <a:xfrm>
            <a:off x="715479" y="4619925"/>
            <a:ext cx="27303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OGC Portal Project</a:t>
            </a:r>
            <a:endParaRPr dirty="0"/>
          </a:p>
        </p:txBody>
      </p:sp>
      <p:sp>
        <p:nvSpPr>
          <p:cNvPr id="204" name="Shape 204"/>
          <p:cNvSpPr txBox="1"/>
          <p:nvPr/>
        </p:nvSpPr>
        <p:spPr>
          <a:xfrm>
            <a:off x="5192240" y="4250313"/>
            <a:ext cx="27303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Public Wiki </a:t>
            </a:r>
            <a:endParaRPr dirty="0"/>
          </a:p>
        </p:txBody>
      </p:sp>
      <p:sp>
        <p:nvSpPr>
          <p:cNvPr id="207" name="Shape 207"/>
          <p:cNvSpPr/>
          <p:nvPr/>
        </p:nvSpPr>
        <p:spPr>
          <a:xfrm>
            <a:off x="985500" y="5607725"/>
            <a:ext cx="7173000" cy="51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 dirty="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10C059-1183-4A9E-A750-BEEDD8535F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5836" y="1225713"/>
            <a:ext cx="3583109" cy="3024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>
            <a:spLocks noGrp="1"/>
          </p:cNvSpPr>
          <p:nvPr>
            <p:ph type="title"/>
          </p:nvPr>
        </p:nvSpPr>
        <p:spPr>
          <a:xfrm>
            <a:off x="231775" y="136525"/>
            <a:ext cx="8683625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rPr>
              <a:t>Launch</a:t>
            </a:r>
            <a:endParaRPr sz="3200" b="0" i="0" u="none" strike="noStrike" cap="none" dirty="0">
              <a:solidFill>
                <a:srgbClr val="092E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58575A-193B-4466-BC49-AC74F144FE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2900" y="1217381"/>
            <a:ext cx="8458200" cy="4891088"/>
          </a:xfrm>
        </p:spPr>
        <p:txBody>
          <a:bodyPr/>
          <a:lstStyle/>
          <a:p>
            <a:r>
              <a:rPr lang="en-US" dirty="0"/>
              <a:t>Formal Launch of the Forum</a:t>
            </a:r>
          </a:p>
          <a:p>
            <a:pPr lvl="1"/>
            <a:r>
              <a:rPr lang="en-US" dirty="0"/>
              <a:t>Indigenous Mapping Workshop, Montreal ( completed Aug 23</a:t>
            </a:r>
            <a:r>
              <a:rPr lang="en-US" baseline="30000" dirty="0"/>
              <a:t>rd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CCOG /SDI Summit</a:t>
            </a:r>
          </a:p>
          <a:p>
            <a:pPr lvl="1"/>
            <a:r>
              <a:rPr lang="en-US" dirty="0"/>
              <a:t>GeoAlberta</a:t>
            </a:r>
          </a:p>
          <a:p>
            <a:pPr lvl="1"/>
            <a:r>
              <a:rPr lang="en-US" dirty="0"/>
              <a:t>Geomatics Atlantic</a:t>
            </a:r>
          </a:p>
          <a:p>
            <a:pPr lvl="1"/>
            <a:r>
              <a:rPr lang="en-US" dirty="0"/>
              <a:t>Réseau Québec maritime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32E94BF-DF74-420B-9E29-9C9EBF5AD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9600" y="3785658"/>
            <a:ext cx="3262489" cy="217605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4A22C9-3199-408E-8E5F-5DDCE9BFD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Next Steps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35A651-7FA0-4536-8B98-92FE5E7063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Work Plan Development – Needs Your Input !</a:t>
            </a:r>
          </a:p>
          <a:p>
            <a:pPr lvl="1"/>
            <a:r>
              <a:rPr lang="en-US" dirty="0"/>
              <a:t>Looking to identify common issues, potential activities  that cross cut sectors </a:t>
            </a:r>
            <a:endParaRPr lang="en-US" b="1" dirty="0">
              <a:latin typeface="Calibri"/>
              <a:ea typeface="Calibri"/>
              <a:cs typeface="Calibri"/>
              <a:sym typeface="Calibri"/>
            </a:endParaRPr>
          </a:p>
          <a:p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Must Include Work Items Relevant to all Sectors</a:t>
            </a:r>
          </a:p>
          <a:p>
            <a:r>
              <a:rPr lang="en-US" dirty="0">
                <a:latin typeface="Calibri"/>
                <a:ea typeface="Calibri"/>
                <a:cs typeface="Calibri"/>
                <a:sym typeface="Calibri"/>
              </a:rPr>
              <a:t>Intended to minimize the requirements for new resource application (e.g. include items all ready in member’s workplans)</a:t>
            </a:r>
          </a:p>
          <a:p>
            <a:endParaRPr lang="en-US" b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FD57F3-58AF-47C8-8F9B-60C2B0B2B8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5334" y="3949524"/>
            <a:ext cx="4442178" cy="222108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C4937E8-8A7D-4798-AF7C-A6F1CF150B83}"/>
              </a:ext>
            </a:extLst>
          </p:cNvPr>
          <p:cNvSpPr/>
          <p:nvPr/>
        </p:nvSpPr>
        <p:spPr>
          <a:xfrm>
            <a:off x="2184399" y="6170613"/>
            <a:ext cx="51872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dirty="0"/>
              <a:t>Graphic Source https://sslinvest.com/2018/03/04/conditions-ideal-growth-market-2018/</a:t>
            </a:r>
          </a:p>
        </p:txBody>
      </p:sp>
    </p:spTree>
    <p:extLst>
      <p:ext uri="{BB962C8B-B14F-4D97-AF65-F5344CB8AC3E}">
        <p14:creationId xmlns:p14="http://schemas.microsoft.com/office/powerpoint/2010/main" val="208791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62F75-D9B6-4898-B705-F1D88E3DA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Why is this important 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09E2D6-FBD4-4C57-9DCE-56F71836D2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Canadian SDIs  are relatively mature (with variations)  but are a work in progress due to;</a:t>
            </a:r>
          </a:p>
          <a:p>
            <a:pPr lvl="1"/>
            <a:r>
              <a:rPr lang="en-US" dirty="0"/>
              <a:t>evolving technology </a:t>
            </a:r>
          </a:p>
          <a:p>
            <a:pPr lvl="1"/>
            <a:r>
              <a:rPr lang="en-US" dirty="0"/>
              <a:t>changing demands from society </a:t>
            </a:r>
          </a:p>
          <a:p>
            <a:pPr lvl="1"/>
            <a:r>
              <a:rPr lang="en-US" dirty="0"/>
              <a:t>Web of data</a:t>
            </a:r>
          </a:p>
          <a:p>
            <a:pPr lvl="1"/>
            <a:r>
              <a:rPr lang="en-US" dirty="0"/>
              <a:t>Increase in data</a:t>
            </a:r>
          </a:p>
          <a:p>
            <a:pPr lvl="1"/>
            <a:r>
              <a:rPr lang="en-US" dirty="0"/>
              <a:t>A need to improve cross domain and community interoperability</a:t>
            </a:r>
          </a:p>
          <a:p>
            <a:pPr marL="558800" lvl="1" indent="0">
              <a:buNone/>
            </a:pPr>
            <a:endParaRPr lang="en-US" dirty="0"/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F4BDCE-C950-4F67-AAEB-022066102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276" y="4063736"/>
            <a:ext cx="8699746" cy="190211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6C06F41-FD58-4B0C-A19D-1340E9ECE864}"/>
              </a:ext>
            </a:extLst>
          </p:cNvPr>
          <p:cNvSpPr/>
          <p:nvPr/>
        </p:nvSpPr>
        <p:spPr>
          <a:xfrm>
            <a:off x="2001209" y="6219670"/>
            <a:ext cx="574388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Graphic Source; </a:t>
            </a:r>
            <a:r>
              <a:rPr lang="en-US" dirty="0" err="1"/>
              <a:t>Geonovum</a:t>
            </a:r>
            <a:r>
              <a:rPr lang="en-US" dirty="0"/>
              <a:t> white paper Geo standards, March, 2018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06025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D9E0947-6E98-4DA5-9E7A-E0C970B4F92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298" y="1077479"/>
            <a:ext cx="3959945" cy="39015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C4680D-4718-4A7E-B6B3-B51854F93490}"/>
              </a:ext>
            </a:extLst>
          </p:cNvPr>
          <p:cNvSpPr txBox="1"/>
          <p:nvPr/>
        </p:nvSpPr>
        <p:spPr>
          <a:xfrm>
            <a:off x="1586574" y="4979061"/>
            <a:ext cx="178219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050" dirty="0"/>
              <a:t>Continuing  increase Space based High Resolution Data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2B31CD-FE22-468F-A90D-417C891C5FE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5" y="1174045"/>
            <a:ext cx="4127375" cy="31053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893B5E-BA1B-4429-A9AF-8F5A122D51E8}"/>
              </a:ext>
            </a:extLst>
          </p:cNvPr>
          <p:cNvSpPr txBox="1"/>
          <p:nvPr/>
        </p:nvSpPr>
        <p:spPr>
          <a:xfrm>
            <a:off x="5960613" y="4504131"/>
            <a:ext cx="17821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050" dirty="0"/>
              <a:t>The Rise of Mobile Data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2B20380-6625-417C-98B2-6ADC336CB0C5}"/>
              </a:ext>
            </a:extLst>
          </p:cNvPr>
          <p:cNvSpPr txBox="1">
            <a:spLocks/>
          </p:cNvSpPr>
          <p:nvPr/>
        </p:nvSpPr>
        <p:spPr>
          <a:xfrm>
            <a:off x="231775" y="136525"/>
            <a:ext cx="8683625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CA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1E0ADBA-1B0C-481D-B0A7-7CDAC43BD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 Few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1155881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25DA1A-1E0F-4406-98F8-0782B1FE0FF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333" y="1196622"/>
            <a:ext cx="3165586" cy="32295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802CD53-1056-479A-8279-2941FB2AEDE6}"/>
              </a:ext>
            </a:extLst>
          </p:cNvPr>
          <p:cNvSpPr txBox="1"/>
          <p:nvPr/>
        </p:nvSpPr>
        <p:spPr>
          <a:xfrm>
            <a:off x="1151649" y="4709757"/>
            <a:ext cx="178219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050" dirty="0"/>
              <a:t>Bigdata Data and AI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4AB0D93-24B2-4385-8420-8CA7E2D4F48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887" y="1377245"/>
            <a:ext cx="5013513" cy="23576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506B6D-745D-47B1-8F64-AD8C3D50EFB9}"/>
              </a:ext>
            </a:extLst>
          </p:cNvPr>
          <p:cNvSpPr txBox="1"/>
          <p:nvPr/>
        </p:nvSpPr>
        <p:spPr>
          <a:xfrm>
            <a:off x="5096498" y="3926274"/>
            <a:ext cx="24444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100" dirty="0"/>
              <a:t>IOT Predicated Install base in Billions- In Situ data is exploding!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3E03FF-4D2B-4431-9AA1-88187BA42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 Few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1826780687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802CD53-1056-479A-8279-2941FB2AEDE6}"/>
              </a:ext>
            </a:extLst>
          </p:cNvPr>
          <p:cNvSpPr txBox="1"/>
          <p:nvPr/>
        </p:nvSpPr>
        <p:spPr>
          <a:xfrm>
            <a:off x="1232183" y="4628966"/>
            <a:ext cx="352616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050" dirty="0"/>
              <a:t>Internet speeds ,  bandwidth and the Digital  Divide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506B6D-745D-47B1-8F64-AD8C3D50EFB9}"/>
              </a:ext>
            </a:extLst>
          </p:cNvPr>
          <p:cNvSpPr txBox="1"/>
          <p:nvPr/>
        </p:nvSpPr>
        <p:spPr>
          <a:xfrm>
            <a:off x="5909683" y="4628966"/>
            <a:ext cx="1782198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050" dirty="0"/>
              <a:t>Unmanned and Remotely operating systems</a:t>
            </a:r>
          </a:p>
          <a:p>
            <a:pPr algn="ctr"/>
            <a:endParaRPr lang="en-CA" sz="105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8FA2C63-0898-423C-A781-54C262A222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44" y="1456267"/>
            <a:ext cx="5237247" cy="28817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874FAD-C365-4599-A474-DEB9F9D3EC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85392" y="1645227"/>
            <a:ext cx="1563760" cy="2350212"/>
          </a:xfrm>
          <a:prstGeom prst="rect">
            <a:avLst/>
          </a:prstGeom>
        </p:spPr>
      </p:pic>
      <p:sp>
        <p:nvSpPr>
          <p:cNvPr id="8" name="Title 2">
            <a:extLst>
              <a:ext uri="{FF2B5EF4-FFF2-40B4-BE49-F238E27FC236}">
                <a16:creationId xmlns:a16="http://schemas.microsoft.com/office/drawing/2014/main" id="{9D146CF0-61F0-4E17-8B7E-2D4157A27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775" y="136525"/>
            <a:ext cx="8683625" cy="685800"/>
          </a:xfrm>
        </p:spPr>
        <p:txBody>
          <a:bodyPr/>
          <a:lstStyle/>
          <a:p>
            <a:r>
              <a:rPr lang="en-CA" dirty="0"/>
              <a:t>A Few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49283472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802CD53-1056-479A-8279-2941FB2AEDE6}"/>
              </a:ext>
            </a:extLst>
          </p:cNvPr>
          <p:cNvSpPr txBox="1"/>
          <p:nvPr/>
        </p:nvSpPr>
        <p:spPr>
          <a:xfrm>
            <a:off x="629562" y="4164929"/>
            <a:ext cx="368279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050" dirty="0"/>
              <a:t>Point Clouds/Cross Domain harmonisation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0F9B69-9035-4787-B4A5-17C84DA490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03" y="1433690"/>
            <a:ext cx="4183758" cy="253537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B6B193D-A79F-4AD9-B0AA-75CE8C0767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017" y="1433690"/>
            <a:ext cx="4151137" cy="253537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33CC2DE-49EF-4F58-A9BE-CB573D59B522}"/>
              </a:ext>
            </a:extLst>
          </p:cNvPr>
          <p:cNvSpPr txBox="1"/>
          <p:nvPr/>
        </p:nvSpPr>
        <p:spPr>
          <a:xfrm>
            <a:off x="5223825" y="4169818"/>
            <a:ext cx="28477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050" dirty="0"/>
              <a:t>Distributed Ledgers and Location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40C0E1-B3B0-4AF3-8588-5859B247A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 Few Characteristics</a:t>
            </a:r>
          </a:p>
        </p:txBody>
      </p:sp>
    </p:spTree>
    <p:extLst>
      <p:ext uri="{BB962C8B-B14F-4D97-AF65-F5344CB8AC3E}">
        <p14:creationId xmlns:p14="http://schemas.microsoft.com/office/powerpoint/2010/main" val="2535440218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D3272-3C5A-4105-AFEA-D499DA9A4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Increased Collaboration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EA53E2-C9E2-4857-AF48-B2A872768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5581"/>
            <a:ext cx="8229600" cy="3540285"/>
          </a:xfrm>
        </p:spPr>
        <p:txBody>
          <a:bodyPr/>
          <a:lstStyle/>
          <a:p>
            <a:pPr marL="257175" indent="-257175">
              <a:buFont typeface="Arial" panose="020B0604020202020204" pitchFamily="34" charset="0"/>
              <a:buChar char="•"/>
            </a:pPr>
            <a:r>
              <a:rPr lang="en-US" dirty="0"/>
              <a:t>Understanding what is next requires increased collaboration and innovation</a:t>
            </a:r>
          </a:p>
          <a:p>
            <a:pPr marL="257175" indent="-257175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CA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C8EC77-3B6B-4C94-A358-2B0CCC7C3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411" y="2065867"/>
            <a:ext cx="7147544" cy="426049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465FE5B-8F3B-4773-8268-5DD6C5AEA86D}"/>
              </a:ext>
            </a:extLst>
          </p:cNvPr>
          <p:cNvSpPr/>
          <p:nvPr/>
        </p:nvSpPr>
        <p:spPr>
          <a:xfrm>
            <a:off x="2890806" y="6326364"/>
            <a:ext cx="38475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UN-GGIM SDI Standardisation Maturity Model</a:t>
            </a:r>
          </a:p>
        </p:txBody>
      </p:sp>
    </p:spTree>
    <p:extLst>
      <p:ext uri="{BB962C8B-B14F-4D97-AF65-F5344CB8AC3E}">
        <p14:creationId xmlns:p14="http://schemas.microsoft.com/office/powerpoint/2010/main" val="4243015734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D3272-3C5A-4105-AFEA-D499DA9A4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In the context of evolving SDI…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C8EC77-3B6B-4C94-A358-2B0CCC7C3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232" y="988307"/>
            <a:ext cx="8189167" cy="488138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465FE5B-8F3B-4773-8268-5DD6C5AEA86D}"/>
              </a:ext>
            </a:extLst>
          </p:cNvPr>
          <p:cNvSpPr/>
          <p:nvPr/>
        </p:nvSpPr>
        <p:spPr>
          <a:xfrm>
            <a:off x="2890806" y="6326364"/>
            <a:ext cx="38475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UN-GGIM SDI Standardisation Maturity Model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B76C19-4CDD-4A44-BB2D-B085DC03E916}"/>
              </a:ext>
            </a:extLst>
          </p:cNvPr>
          <p:cNvSpPr/>
          <p:nvPr/>
        </p:nvSpPr>
        <p:spPr>
          <a:xfrm>
            <a:off x="1100287" y="1669697"/>
            <a:ext cx="1409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My SDI  is here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4EA03D1-2A48-4034-BE60-2BCEE83952E2}"/>
              </a:ext>
            </a:extLst>
          </p:cNvPr>
          <p:cNvCxnSpPr/>
          <p:nvPr/>
        </p:nvCxnSpPr>
        <p:spPr>
          <a:xfrm>
            <a:off x="2404533" y="1977474"/>
            <a:ext cx="643467" cy="1451526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4CA70921-6CCE-425F-AD36-EB27BB0AE4E7}"/>
              </a:ext>
            </a:extLst>
          </p:cNvPr>
          <p:cNvSpPr/>
          <p:nvPr/>
        </p:nvSpPr>
        <p:spPr>
          <a:xfrm>
            <a:off x="2963618" y="1652388"/>
            <a:ext cx="20649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But we  want to be here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11DC364-8886-41EA-8210-F27B194D7F67}"/>
              </a:ext>
            </a:extLst>
          </p:cNvPr>
          <p:cNvCxnSpPr>
            <a:cxnSpLocks/>
          </p:cNvCxnSpPr>
          <p:nvPr/>
        </p:nvCxnSpPr>
        <p:spPr>
          <a:xfrm>
            <a:off x="5028607" y="1818370"/>
            <a:ext cx="860962" cy="153889"/>
          </a:xfrm>
          <a:prstGeom prst="straightConnector1">
            <a:avLst/>
          </a:prstGeom>
          <a:ln w="349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E1DE0AB1-8F27-4A64-A1EB-63B22CC0A03C}"/>
              </a:ext>
            </a:extLst>
          </p:cNvPr>
          <p:cNvSpPr/>
          <p:nvPr/>
        </p:nvSpPr>
        <p:spPr>
          <a:xfrm>
            <a:off x="6317151" y="3713415"/>
            <a:ext cx="19736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dirty="0"/>
              <a:t>As a Community, </a:t>
            </a:r>
          </a:p>
          <a:p>
            <a:pPr algn="ctr"/>
            <a:r>
              <a:rPr lang="en-CA" dirty="0"/>
              <a:t>how do we get “There”</a:t>
            </a:r>
          </a:p>
        </p:txBody>
      </p:sp>
    </p:spTree>
    <p:extLst>
      <p:ext uri="{BB962C8B-B14F-4D97-AF65-F5344CB8AC3E}">
        <p14:creationId xmlns:p14="http://schemas.microsoft.com/office/powerpoint/2010/main" val="8622337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9A57C-012E-42C5-9433-C9ED72E7B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Canada Forum - Background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36287B-E0E2-4AE3-BBC4-239F869241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dirty="0"/>
              <a:t>Created based on consultation with  the Canadian community, beginning with a summit held in St. John's, Newfoundland and Labrador, in June of 2017. </a:t>
            </a:r>
          </a:p>
          <a:p>
            <a:r>
              <a:rPr lang="en-US" sz="1400" dirty="0"/>
              <a:t>The community identified a series of  high level requirements, agreed  to  create  a Charter, which was formally approved by the global  OGC membership in April of 2018. </a:t>
            </a:r>
          </a:p>
          <a:p>
            <a:r>
              <a:rPr lang="en-US" sz="1400" dirty="0"/>
              <a:t>Charter approved ;  </a:t>
            </a:r>
            <a:r>
              <a:rPr lang="en-US" sz="1400" dirty="0">
                <a:hlinkClick r:id="rId3"/>
              </a:rPr>
              <a:t>Charter for the Canada Forum on Geospatial Standards,</a:t>
            </a:r>
            <a:r>
              <a:rPr lang="en-US" sz="1400" dirty="0"/>
              <a:t> </a:t>
            </a:r>
          </a:p>
          <a:p>
            <a:r>
              <a:rPr lang="en-US" sz="1400" dirty="0"/>
              <a:t>Soft Launch June 2018, during OGC Meetings in Colorado</a:t>
            </a:r>
            <a:endParaRPr lang="en-CA" sz="14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2ECED9B-8F6E-4C2A-BED6-A38F445298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406" y="3339650"/>
            <a:ext cx="7834956" cy="267707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1D22A2A-CD38-431E-9593-E84BD995C3FA}"/>
              </a:ext>
            </a:extLst>
          </p:cNvPr>
          <p:cNvSpPr txBox="1"/>
          <p:nvPr/>
        </p:nvSpPr>
        <p:spPr>
          <a:xfrm>
            <a:off x="2521257" y="6016724"/>
            <a:ext cx="4696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Graphic Summarizing the St. John’s, 2017, Summit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146701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66802" y="2374188"/>
            <a:ext cx="7732304" cy="223489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h="3175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2819400" y="6401480"/>
            <a:ext cx="327660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/>
              <a:t>Copyright © 2014 Open Geospatial Consortium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66802" y="4267199"/>
            <a:ext cx="7732304" cy="1710131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scene3d>
            <a:camera prst="orthographicFront"/>
            <a:lightRig rig="threePt" dir="t"/>
          </a:scene3d>
          <a:sp3d>
            <a:bevelT h="3175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800" b="0">
              <a:solidFill>
                <a:prstClr val="white"/>
              </a:solidFill>
            </a:endParaRPr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/>
          </p:nvPr>
        </p:nvGraphicFramePr>
        <p:xfrm>
          <a:off x="1524000" y="990600"/>
          <a:ext cx="6718266" cy="49867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/>
          <p:cNvSpPr/>
          <p:nvPr/>
        </p:nvSpPr>
        <p:spPr>
          <a:xfrm>
            <a:off x="615563" y="4633879"/>
            <a:ext cx="12744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>
                <a:solidFill>
                  <a:prstClr val="black"/>
                </a:solidFill>
                <a:latin typeface="Calibri"/>
                <a:ea typeface="+mn-ea"/>
              </a:rPr>
              <a:t>OGC, ISO,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>
                <a:solidFill>
                  <a:prstClr val="black"/>
                </a:solidFill>
                <a:latin typeface="Calibri"/>
                <a:ea typeface="+mn-ea"/>
              </a:rPr>
              <a:t>others</a:t>
            </a:r>
          </a:p>
        </p:txBody>
      </p:sp>
      <p:sp>
        <p:nvSpPr>
          <p:cNvPr id="9" name="Rectangle 8"/>
          <p:cNvSpPr/>
          <p:nvPr/>
        </p:nvSpPr>
        <p:spPr>
          <a:xfrm>
            <a:off x="615563" y="2519537"/>
            <a:ext cx="163548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>
                <a:solidFill>
                  <a:prstClr val="black"/>
                </a:solidFill>
                <a:latin typeface="Calibri"/>
                <a:ea typeface="+mn-ea"/>
              </a:rPr>
              <a:t>Open Source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>
                <a:solidFill>
                  <a:prstClr val="black"/>
                </a:solidFill>
                <a:latin typeface="Calibri"/>
                <a:ea typeface="+mn-ea"/>
              </a:rPr>
              <a:t>and 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CA" sz="2400" dirty="0">
                <a:solidFill>
                  <a:prstClr val="black"/>
                </a:solidFill>
                <a:latin typeface="Calibri"/>
                <a:ea typeface="+mn-ea"/>
              </a:rPr>
              <a:t>Proprietary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81000" y="76200"/>
            <a:ext cx="845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4" charset="-128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4" charset="-128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4" charset="-128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4" charset="-128"/>
              </a:defRPr>
            </a:lvl5pPr>
            <a:lvl6pPr marL="4572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endParaRPr lang="en-US" sz="2800" b="0" kern="0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0" y="152400"/>
            <a:ext cx="845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4" charset="-128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4" charset="-128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4" charset="-128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4" charset="-128"/>
              </a:defRPr>
            </a:lvl5pPr>
            <a:lvl6pPr marL="4572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CA" sz="2800" dirty="0"/>
              <a:t>….And all Things Open and Proprietary</a:t>
            </a:r>
          </a:p>
        </p:txBody>
      </p:sp>
    </p:spTree>
    <p:extLst>
      <p:ext uri="{BB962C8B-B14F-4D97-AF65-F5344CB8AC3E}">
        <p14:creationId xmlns:p14="http://schemas.microsoft.com/office/powerpoint/2010/main" val="1649734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152400"/>
            <a:ext cx="8458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4" charset="-128"/>
              </a:defRPr>
            </a:lvl2pPr>
            <a:lvl3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4" charset="-128"/>
              </a:defRPr>
            </a:lvl3pPr>
            <a:lvl4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4" charset="-128"/>
              </a:defRPr>
            </a:lvl4pPr>
            <a:lvl5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ea typeface="MS PGothic" pitchFamily="34" charset="-128"/>
              </a:defRPr>
            </a:lvl5pPr>
            <a:lvl6pPr marL="4572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>
                <a:solidFill>
                  <a:srgbClr val="092E5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>
              <a:defRPr/>
            </a:pPr>
            <a:r>
              <a:rPr lang="en-US" sz="2800" b="0" kern="0" dirty="0"/>
              <a:t>It’s a Big (and Expanding) Tent – Room for all!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855" y="976312"/>
            <a:ext cx="6988313" cy="4267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98" y="5254398"/>
            <a:ext cx="6143625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8737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2E03E-DA83-4892-A415-81F69984C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Thank You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1FDD2C9-F923-46D1-BEC2-5E59E19AF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081" y="1478844"/>
            <a:ext cx="6850544" cy="209438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9DDEA-1531-4EA3-94B1-ACDCA06696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1775" y="3949611"/>
            <a:ext cx="8458200" cy="4891088"/>
          </a:xfrm>
        </p:spPr>
        <p:txBody>
          <a:bodyPr/>
          <a:lstStyle/>
          <a:p>
            <a:pPr marL="76200" indent="0" algn="ctr">
              <a:buNone/>
            </a:pPr>
            <a:r>
              <a:rPr lang="en-CA" dirty="0"/>
              <a:t>Trevor Taylor, Director, Member Services, Asia and the Americas, OGC, ttaylor@opengeospatial.org</a:t>
            </a:r>
          </a:p>
        </p:txBody>
      </p:sp>
    </p:spTree>
    <p:extLst>
      <p:ext uri="{BB962C8B-B14F-4D97-AF65-F5344CB8AC3E}">
        <p14:creationId xmlns:p14="http://schemas.microsoft.com/office/powerpoint/2010/main" val="4142286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title"/>
          </p:nvPr>
        </p:nvSpPr>
        <p:spPr>
          <a:xfrm>
            <a:off x="231775" y="136525"/>
            <a:ext cx="86835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rPr>
              <a:t>What is a Forum ?</a:t>
            </a:r>
            <a:endParaRPr dirty="0"/>
          </a:p>
        </p:txBody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346075" y="1279525"/>
            <a:ext cx="8458200" cy="48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3362" marR="0" lvl="0" indent="-233362" algn="l" rtl="0">
              <a:spcBef>
                <a:spcPts val="0"/>
              </a:spcBef>
              <a:spcAft>
                <a:spcPts val="0"/>
              </a:spcAft>
              <a:buClr>
                <a:srgbClr val="092E5C"/>
              </a:buClr>
              <a:buSzPts val="2400"/>
              <a:buFont typeface="Calibri"/>
              <a:buChar char="•"/>
            </a:pPr>
            <a:r>
              <a:rPr lang="en-US" sz="200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Member led and managed, approved by the global OGC community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233362" marR="0" lvl="0" indent="-233362" algn="l" rtl="0">
              <a:spcBef>
                <a:spcPts val="480"/>
              </a:spcBef>
              <a:spcAft>
                <a:spcPts val="0"/>
              </a:spcAft>
              <a:buClr>
                <a:srgbClr val="092E5C"/>
              </a:buClr>
              <a:buSzPts val="2400"/>
              <a:buFont typeface="Calibri"/>
              <a:buChar char="•"/>
            </a:pPr>
            <a:r>
              <a:rPr lang="en-US" sz="200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Open to non-members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233362" marR="0" lvl="0" indent="-233362" algn="l" rtl="0">
              <a:spcBef>
                <a:spcPts val="480"/>
              </a:spcBef>
              <a:spcAft>
                <a:spcPts val="0"/>
              </a:spcAft>
              <a:buClr>
                <a:srgbClr val="092E5C"/>
              </a:buClr>
              <a:buSzPts val="2400"/>
              <a:buFont typeface="Calibri"/>
              <a:buChar char="•"/>
            </a:pPr>
            <a:r>
              <a:rPr lang="en-US" sz="200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Provides  OGC infrastructure and staff support  to support regional/country based activities, and  OGC’s open, neutral, consensus based process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233362" marR="0" lvl="0" indent="-233362" algn="l" rtl="0">
              <a:spcBef>
                <a:spcPts val="480"/>
              </a:spcBef>
              <a:spcAft>
                <a:spcPts val="0"/>
              </a:spcAft>
              <a:buClr>
                <a:srgbClr val="092E5C"/>
              </a:buClr>
              <a:buSzPts val="2400"/>
              <a:buFont typeface="Calibri"/>
              <a:buChar char="•"/>
            </a:pPr>
            <a:r>
              <a:rPr lang="en-US" sz="200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The goals and objectives of  regional organizations vary based on regional requirements. Example  Activities;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  <a:p>
            <a:pPr marL="569912" marR="0" lvl="1" indent="-222250" algn="l" rtl="0">
              <a:spcBef>
                <a:spcPts val="400"/>
              </a:spcBef>
              <a:spcAft>
                <a:spcPts val="0"/>
              </a:spcAft>
              <a:buClr>
                <a:srgbClr val="092E5C"/>
              </a:buClr>
              <a:buSzPts val="2000"/>
              <a:buFont typeface="Calibri"/>
              <a:buChar char="–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Assist in capacity building in the region/country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569912" marR="0" lvl="1" indent="-222250" algn="l" rtl="0">
              <a:spcBef>
                <a:spcPts val="400"/>
              </a:spcBef>
              <a:spcAft>
                <a:spcPts val="0"/>
              </a:spcAft>
              <a:buClr>
                <a:srgbClr val="092E5C"/>
              </a:buClr>
              <a:buSzPts val="2000"/>
              <a:buFont typeface="Calibri"/>
              <a:buChar char="–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Promote policies, cooperative business development initiatives and public/private partnerships that support open standards to, for example, enable open data policies.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569912" marR="0" lvl="1" indent="-222250" algn="l" rtl="0">
              <a:spcBef>
                <a:spcPts val="400"/>
              </a:spcBef>
              <a:spcAft>
                <a:spcPts val="0"/>
              </a:spcAft>
              <a:buClr>
                <a:srgbClr val="092E5C"/>
              </a:buClr>
              <a:buSzPts val="2000"/>
              <a:buFont typeface="Calibri"/>
              <a:buChar char="–"/>
            </a:pPr>
            <a:r>
              <a:rPr lang="en-US" sz="180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Coordinate participation in the OGC, 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569912" lvl="1" indent="-222250" rtl="0">
              <a:spcBef>
                <a:spcPts val="400"/>
              </a:spcBef>
              <a:spcAft>
                <a:spcPts val="0"/>
              </a:spcAft>
              <a:buClr>
                <a:srgbClr val="092E5C"/>
              </a:buClr>
              <a:buSzPts val="2000"/>
              <a:buFont typeface="Calibri"/>
              <a:buChar char="–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Provide a platform for all stakeholders</a:t>
            </a:r>
            <a:endParaRPr sz="1800" dirty="0"/>
          </a:p>
          <a:p>
            <a:pPr marL="347662" marR="0" lvl="1" indent="0" algn="l" rtl="0">
              <a:spcBef>
                <a:spcPts val="400"/>
              </a:spcBef>
              <a:spcAft>
                <a:spcPts val="0"/>
              </a:spcAft>
              <a:buClr>
                <a:srgbClr val="092E5C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563863" y="1252892"/>
            <a:ext cx="4454525" cy="4891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3363" marR="0" lvl="0" indent="-233363" algn="l" rtl="0">
              <a:spcBef>
                <a:spcPts val="0"/>
              </a:spcBef>
              <a:spcAft>
                <a:spcPts val="0"/>
              </a:spcAft>
              <a:buClr>
                <a:srgbClr val="092E5C"/>
              </a:buClr>
              <a:buSzPts val="2000"/>
              <a:buFont typeface="Calibri"/>
              <a:buChar char="•"/>
            </a:pPr>
            <a:r>
              <a:rPr lang="en-US" sz="200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Asia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233363" marR="0" lvl="0" indent="-233363" algn="l" rtl="0">
              <a:spcBef>
                <a:spcPts val="400"/>
              </a:spcBef>
              <a:spcAft>
                <a:spcPts val="0"/>
              </a:spcAft>
              <a:buClr>
                <a:srgbClr val="092E5C"/>
              </a:buClr>
              <a:buSzPts val="2000"/>
              <a:buFont typeface="Calibri"/>
              <a:buChar char="•"/>
            </a:pPr>
            <a:r>
              <a:rPr lang="en-US" sz="200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Australia and New Zealand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233363" marR="0" lvl="0" indent="-233363" algn="l" rtl="0">
              <a:spcBef>
                <a:spcPts val="400"/>
              </a:spcBef>
              <a:spcAft>
                <a:spcPts val="0"/>
              </a:spcAft>
              <a:buClr>
                <a:srgbClr val="092E5C"/>
              </a:buClr>
              <a:buSzPts val="2000"/>
              <a:buFont typeface="Calibri"/>
              <a:buChar char="•"/>
            </a:pPr>
            <a:r>
              <a:rPr lang="en-US" sz="2000" b="1" i="0" u="sng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Canada</a:t>
            </a:r>
          </a:p>
          <a:p>
            <a:pPr marL="233363" marR="0" lvl="0" indent="-233363" algn="l" rtl="0">
              <a:spcBef>
                <a:spcPts val="400"/>
              </a:spcBef>
              <a:spcAft>
                <a:spcPts val="0"/>
              </a:spcAft>
              <a:buClr>
                <a:srgbClr val="092E5C"/>
              </a:buClr>
              <a:buSzPts val="2000"/>
              <a:buFont typeface="Calibri"/>
              <a:buChar char="•"/>
            </a:pPr>
            <a:r>
              <a:rPr lang="en-US" sz="2000" dirty="0">
                <a:latin typeface="Calibri"/>
                <a:ea typeface="Calibri"/>
                <a:cs typeface="Calibri"/>
                <a:sym typeface="Calibri"/>
              </a:rPr>
              <a:t>China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233363" marR="0" lvl="0" indent="-233363" algn="l" rtl="0">
              <a:spcBef>
                <a:spcPts val="400"/>
              </a:spcBef>
              <a:spcAft>
                <a:spcPts val="0"/>
              </a:spcAft>
              <a:buClr>
                <a:srgbClr val="092E5C"/>
              </a:buClr>
              <a:buSzPts val="2000"/>
              <a:buFont typeface="Calibri"/>
              <a:buChar char="•"/>
            </a:pPr>
            <a:r>
              <a:rPr lang="en-US" sz="200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Europe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233363" marR="0" lvl="0" indent="-233363" algn="l" rtl="0">
              <a:spcBef>
                <a:spcPts val="400"/>
              </a:spcBef>
              <a:spcAft>
                <a:spcPts val="0"/>
              </a:spcAft>
              <a:buClr>
                <a:srgbClr val="092E5C"/>
              </a:buClr>
              <a:buSzPts val="2000"/>
              <a:buFont typeface="Calibri"/>
              <a:buChar char="•"/>
            </a:pPr>
            <a:r>
              <a:rPr lang="en-US" sz="200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France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233363" marR="0" lvl="0" indent="-233363" algn="l" rtl="0">
              <a:spcBef>
                <a:spcPts val="400"/>
              </a:spcBef>
              <a:spcAft>
                <a:spcPts val="0"/>
              </a:spcAft>
              <a:buClr>
                <a:srgbClr val="092E5C"/>
              </a:buClr>
              <a:buSzPts val="2000"/>
              <a:buFont typeface="Calibri"/>
              <a:buChar char="•"/>
            </a:pPr>
            <a:r>
              <a:rPr lang="en-US" sz="200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Iberian and Latin-American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233363" marR="0" lvl="0" indent="-233363" algn="l" rtl="0">
              <a:spcBef>
                <a:spcPts val="400"/>
              </a:spcBef>
              <a:spcAft>
                <a:spcPts val="0"/>
              </a:spcAft>
              <a:buClr>
                <a:srgbClr val="092E5C"/>
              </a:buClr>
              <a:buSzPts val="2000"/>
              <a:buFont typeface="Calibri"/>
              <a:buChar char="•"/>
            </a:pPr>
            <a:r>
              <a:rPr lang="en-US" sz="200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India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233363" marR="0" lvl="0" indent="-233363" algn="l" rtl="0">
              <a:spcBef>
                <a:spcPts val="400"/>
              </a:spcBef>
              <a:spcAft>
                <a:spcPts val="0"/>
              </a:spcAft>
              <a:buClr>
                <a:srgbClr val="092E5C"/>
              </a:buClr>
              <a:buSzPts val="2000"/>
              <a:buFont typeface="Calibri"/>
              <a:buChar char="•"/>
            </a:pPr>
            <a:r>
              <a:rPr lang="en-US" sz="200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Korea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233363" marR="0" lvl="0" indent="-233363" algn="l" rtl="0">
              <a:spcBef>
                <a:spcPts val="400"/>
              </a:spcBef>
              <a:spcAft>
                <a:spcPts val="0"/>
              </a:spcAft>
              <a:buClr>
                <a:srgbClr val="092E5C"/>
              </a:buClr>
              <a:buSzPts val="2000"/>
              <a:buFont typeface="Calibri"/>
              <a:buChar char="•"/>
            </a:pPr>
            <a:r>
              <a:rPr lang="en-US" sz="200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Middle East and North Africa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233363" marR="0" lvl="0" indent="-233363" algn="l" rtl="0">
              <a:spcBef>
                <a:spcPts val="400"/>
              </a:spcBef>
              <a:spcAft>
                <a:spcPts val="0"/>
              </a:spcAft>
              <a:buClr>
                <a:srgbClr val="092E5C"/>
              </a:buClr>
              <a:buSzPts val="2000"/>
              <a:buFont typeface="Calibri"/>
              <a:buChar char="•"/>
            </a:pPr>
            <a:r>
              <a:rPr lang="en-US" sz="200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Nordic 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233363" marR="0" lvl="0" indent="-233363" algn="l" rtl="0">
              <a:spcBef>
                <a:spcPts val="400"/>
              </a:spcBef>
              <a:spcAft>
                <a:spcPts val="0"/>
              </a:spcAft>
              <a:buClr>
                <a:srgbClr val="092E5C"/>
              </a:buClr>
              <a:buSzPts val="2000"/>
              <a:buFont typeface="Calibri"/>
              <a:buChar char="•"/>
            </a:pPr>
            <a:r>
              <a:rPr lang="en-US" sz="200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North American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233363" marR="0" lvl="0" indent="-233363" algn="l" rtl="0">
              <a:spcBef>
                <a:spcPts val="400"/>
              </a:spcBef>
              <a:spcAft>
                <a:spcPts val="0"/>
              </a:spcAft>
              <a:buClr>
                <a:srgbClr val="092E5C"/>
              </a:buClr>
              <a:buSzPts val="2000"/>
              <a:buFont typeface="Calibri"/>
              <a:buChar char="•"/>
            </a:pPr>
            <a:r>
              <a:rPr lang="en-US" sz="200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UK &amp; Ireland</a:t>
            </a:r>
            <a:endParaRPr sz="180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33363" marR="0" lvl="0" indent="-80963" algn="l" rtl="0">
              <a:spcBef>
                <a:spcPts val="480"/>
              </a:spcBef>
              <a:spcAft>
                <a:spcPts val="0"/>
              </a:spcAft>
              <a:buClr>
                <a:srgbClr val="092E5C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231775" y="136525"/>
            <a:ext cx="8683625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rPr>
              <a:t>Global Forums</a:t>
            </a:r>
            <a:endParaRPr dirty="0"/>
          </a:p>
        </p:txBody>
      </p:sp>
      <p:pic>
        <p:nvPicPr>
          <p:cNvPr id="215" name="Shape 2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72000" y="1382592"/>
            <a:ext cx="4188650" cy="361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>
            <a:spLocks noGrp="1"/>
          </p:cNvSpPr>
          <p:nvPr>
            <p:ph type="title"/>
          </p:nvPr>
        </p:nvSpPr>
        <p:spPr>
          <a:xfrm>
            <a:off x="231775" y="136525"/>
            <a:ext cx="8683625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rPr>
              <a:t>Example Activities – European Forum</a:t>
            </a:r>
            <a:endParaRPr dirty="0"/>
          </a:p>
        </p:txBody>
      </p:sp>
      <p:pic>
        <p:nvPicPr>
          <p:cNvPr id="221" name="Shape 22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895600" y="1183405"/>
            <a:ext cx="6019800" cy="4186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Shape 2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1326" y="1676400"/>
            <a:ext cx="2564100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>
            <a:spLocks noGrp="1"/>
          </p:cNvSpPr>
          <p:nvPr>
            <p:ph type="title"/>
          </p:nvPr>
        </p:nvSpPr>
        <p:spPr>
          <a:xfrm>
            <a:off x="231775" y="136525"/>
            <a:ext cx="8683625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rPr>
              <a:t>Example Activities – China Forum</a:t>
            </a:r>
            <a:endParaRPr dirty="0"/>
          </a:p>
        </p:txBody>
      </p:sp>
      <p:pic>
        <p:nvPicPr>
          <p:cNvPr id="236" name="Shape 23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43871" y="1279525"/>
            <a:ext cx="2824201" cy="2073275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Shape 237"/>
          <p:cNvSpPr txBox="1">
            <a:spLocks noGrp="1"/>
          </p:cNvSpPr>
          <p:nvPr>
            <p:ph type="ftr" idx="11"/>
          </p:nvPr>
        </p:nvSpPr>
        <p:spPr>
          <a:xfrm>
            <a:off x="2971799" y="6302721"/>
            <a:ext cx="32004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0" dirty="0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rPr>
              <a:t>Next Meeting, September 2018 </a:t>
            </a:r>
            <a:endParaRPr dirty="0"/>
          </a:p>
        </p:txBody>
      </p:sp>
      <p:pic>
        <p:nvPicPr>
          <p:cNvPr id="238" name="Shape 2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95800" y="1255851"/>
            <a:ext cx="3743742" cy="207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Shape 2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74203" y="3486537"/>
            <a:ext cx="3015083" cy="23180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Shape 24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22904" y="3486537"/>
            <a:ext cx="3582879" cy="242861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Shape 24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109911" y="2033859"/>
            <a:ext cx="2924175" cy="1909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Shape 24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608901" y="4920858"/>
            <a:ext cx="1926197" cy="13133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231775" y="136525"/>
            <a:ext cx="8683625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0" i="0" u="none" strike="noStrike" cap="none" dirty="0">
                <a:solidFill>
                  <a:srgbClr val="092E5C"/>
                </a:solidFill>
                <a:latin typeface="Arial"/>
                <a:ea typeface="Arial"/>
                <a:cs typeface="Arial"/>
                <a:sym typeface="Arial"/>
              </a:rPr>
              <a:t>Purpose</a:t>
            </a:r>
            <a:endParaRPr sz="3200" b="0" i="0" u="none" strike="noStrike" cap="none" dirty="0">
              <a:solidFill>
                <a:srgbClr val="092E5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342900" y="1211792"/>
            <a:ext cx="8458200" cy="4891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3413" marR="0" lvl="1" indent="-285750" algn="l" rtl="0">
              <a:spcBef>
                <a:spcPts val="320"/>
              </a:spcBef>
              <a:spcAft>
                <a:spcPts val="0"/>
              </a:spcAft>
              <a:buClr>
                <a:srgbClr val="092E5C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800" b="1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Collaboration and Consensus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: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Inclusive - All stakeholders - </a:t>
            </a:r>
            <a:r>
              <a:rPr lang="en-US" sz="180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people,  technologies, policies, governance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market development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633413" marR="0" lvl="1" indent="-285750" algn="l" rtl="0">
              <a:spcBef>
                <a:spcPts val="320"/>
              </a:spcBef>
              <a:spcAft>
                <a:spcPts val="0"/>
              </a:spcAft>
              <a:buClr>
                <a:srgbClr val="092E5C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Issues: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Refine p</a:t>
            </a:r>
            <a:r>
              <a:rPr lang="en-US" sz="180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riority issues  to guide innovation in Canada through collective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action</a:t>
            </a:r>
            <a:r>
              <a:rPr lang="en-US" sz="180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633413" marR="0" lvl="1" indent="-285750" algn="l" rtl="0">
              <a:spcBef>
                <a:spcPts val="320"/>
              </a:spcBef>
              <a:spcAft>
                <a:spcPts val="0"/>
              </a:spcAft>
              <a:buClr>
                <a:srgbClr val="092E5C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Awareness: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Increase awareness of the benefits of using  open geospatial  standards and technologies  for all sectors, especially new and emerging sectors and markets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633413" marR="0" lvl="1" indent="-285750" algn="l" rtl="0">
              <a:spcBef>
                <a:spcPts val="320"/>
              </a:spcBef>
              <a:spcAft>
                <a:spcPts val="0"/>
              </a:spcAft>
              <a:buClr>
                <a:srgbClr val="092E5C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Innovation :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Define value chains in various thematic domains  (e.g.  Survey and Mapping, Environmental Monitoring, Agriculture, Maritime, Energy and Utilities) and explore means to better </a:t>
            </a:r>
            <a:r>
              <a:rPr lang="en-US" sz="1800" i="0" u="sng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connect multiple </a:t>
            </a:r>
            <a:r>
              <a:rPr lang="en-US" sz="1800" u="sng" dirty="0">
                <a:latin typeface="Calibri"/>
                <a:ea typeface="Calibri"/>
                <a:cs typeface="Calibri"/>
                <a:sym typeface="Calibri"/>
              </a:rPr>
              <a:t>communities of practice </a:t>
            </a:r>
            <a:r>
              <a:rPr lang="en-US" sz="1800" i="0" u="sng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to reduce duplications,  increase efficiency and  improve the return on investment,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633413" marR="0" lvl="1" indent="-285750" algn="l" rtl="0">
              <a:spcBef>
                <a:spcPts val="320"/>
              </a:spcBef>
              <a:spcAft>
                <a:spcPts val="0"/>
              </a:spcAft>
              <a:buClr>
                <a:srgbClr val="092E5C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Capacity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: I</a:t>
            </a:r>
            <a:r>
              <a:rPr lang="en-US" sz="180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ncrease Canadian geomatics expertise and contribute to Canada’s future geospatial capacities and market presence , globally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633413" lvl="1" indent="-285750">
              <a:spcBef>
                <a:spcPts val="320"/>
              </a:spcBef>
              <a:buSzPts val="1600"/>
              <a:buFont typeface="Arial" panose="020B0604020202020204" pitchFamily="34" charset="0"/>
              <a:buChar char="•"/>
            </a:pP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Remote Communities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80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Empower remote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Canadian communities </a:t>
            </a:r>
            <a:r>
              <a:rPr lang="en-US" sz="180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through online collaborations.</a:t>
            </a:r>
          </a:p>
          <a:p>
            <a:pPr marL="347663" lvl="1" indent="0" algn="ctr">
              <a:spcBef>
                <a:spcPts val="320"/>
              </a:spcBef>
              <a:buSzPts val="1600"/>
              <a:buNone/>
            </a:pPr>
            <a:r>
              <a:rPr lang="en-US" b="1" u="sng" dirty="0">
                <a:latin typeface="Calibri"/>
                <a:ea typeface="Calibri"/>
                <a:cs typeface="Calibri"/>
                <a:sym typeface="Calibri"/>
              </a:rPr>
              <a:t>Provide a sustainable platform to reduce fragmentation of Pan Canadian efforts!</a:t>
            </a:r>
            <a:endParaRPr lang="en-US" b="1" i="0" u="sng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33413" lvl="1" indent="-285750">
              <a:spcBef>
                <a:spcPts val="320"/>
              </a:spcBef>
              <a:buSzPts val="1600"/>
              <a:buFont typeface="Arial" panose="020B0604020202020204" pitchFamily="34" charset="0"/>
              <a:buChar char="•"/>
            </a:pPr>
            <a:endParaRPr lang="en-US" sz="1800" i="0" u="none" strike="noStrike" cap="none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7663" marR="0" lvl="1" indent="0" algn="l" rtl="0">
              <a:spcBef>
                <a:spcPts val="320"/>
              </a:spcBef>
              <a:spcAft>
                <a:spcPts val="0"/>
              </a:spcAft>
              <a:buClr>
                <a:srgbClr val="092E5C"/>
              </a:buClr>
              <a:buSzPts val="1600"/>
              <a:buNone/>
            </a:pPr>
            <a:r>
              <a:rPr lang="en-US" sz="1800" i="0" u="none" strike="noStrike" cap="none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lang="en-US" sz="1800" b="1" dirty="0">
              <a:latin typeface="Calibri"/>
              <a:ea typeface="Calibri"/>
              <a:cs typeface="Calibri"/>
              <a:sym typeface="Calibri"/>
            </a:endParaRPr>
          </a:p>
          <a:p>
            <a:pPr marL="633413" marR="0" lvl="1" indent="-285750" algn="l" rtl="0">
              <a:spcBef>
                <a:spcPts val="320"/>
              </a:spcBef>
              <a:spcAft>
                <a:spcPts val="0"/>
              </a:spcAft>
              <a:buClr>
                <a:srgbClr val="092E5C"/>
              </a:buClr>
              <a:buSzPts val="1600"/>
              <a:buFont typeface="Arial" panose="020B0604020202020204" pitchFamily="34" charset="0"/>
              <a:buChar char="•"/>
            </a:pPr>
            <a:endParaRPr dirty="0">
              <a:latin typeface="Calibri"/>
              <a:ea typeface="Calibri"/>
              <a:cs typeface="Calibri"/>
              <a:sym typeface="Calibri"/>
            </a:endParaRPr>
          </a:p>
          <a:p>
            <a:pPr marL="233363" marR="0" lvl="0" indent="-80963" algn="l" rtl="0">
              <a:spcBef>
                <a:spcPts val="480"/>
              </a:spcBef>
              <a:spcAft>
                <a:spcPts val="0"/>
              </a:spcAft>
              <a:buClr>
                <a:srgbClr val="092E5C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33363" marR="0" lvl="0" indent="-80963" algn="l" rtl="0">
              <a:spcBef>
                <a:spcPts val="480"/>
              </a:spcBef>
              <a:spcAft>
                <a:spcPts val="0"/>
              </a:spcAft>
              <a:buClr>
                <a:srgbClr val="092E5C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4EC87-ED3A-4C04-9CCD-F6A20FB6C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Charter Members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44F072-2AE7-478E-9610-F119140E6B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8422" y="1292841"/>
            <a:ext cx="4625420" cy="4891088"/>
          </a:xfrm>
        </p:spPr>
        <p:txBody>
          <a:bodyPr/>
          <a:lstStyle/>
          <a:p>
            <a:pPr lvl="0" fontAlgn="base"/>
            <a:r>
              <a:rPr lang="en-CA" sz="1600" dirty="0"/>
              <a:t>AE Inc.</a:t>
            </a:r>
          </a:p>
          <a:p>
            <a:pPr lvl="0" fontAlgn="base"/>
            <a:r>
              <a:rPr lang="en-CA" sz="1600" dirty="0"/>
              <a:t>CAE</a:t>
            </a:r>
          </a:p>
          <a:p>
            <a:pPr lvl="0" fontAlgn="base"/>
            <a:r>
              <a:rPr lang="en-CA" sz="1600" dirty="0"/>
              <a:t>Computer Research Institute of Montreal (CRIM)</a:t>
            </a:r>
          </a:p>
          <a:p>
            <a:pPr lvl="0" fontAlgn="base"/>
            <a:r>
              <a:rPr lang="en-CA" sz="1600" dirty="0"/>
              <a:t>Compusult Ltd.</a:t>
            </a:r>
          </a:p>
          <a:p>
            <a:pPr lvl="0" fontAlgn="base"/>
            <a:r>
              <a:rPr lang="en-CA" sz="1600" dirty="0"/>
              <a:t>Cubewerx Inc.</a:t>
            </a:r>
          </a:p>
          <a:p>
            <a:pPr lvl="0" fontAlgn="base"/>
            <a:r>
              <a:rPr lang="en-CA" sz="1600" dirty="0"/>
              <a:t>Ecere Corp.</a:t>
            </a:r>
          </a:p>
          <a:p>
            <a:pPr lvl="0" fontAlgn="base"/>
            <a:r>
              <a:rPr lang="en-CA" sz="1600" dirty="0"/>
              <a:t>Environment and Climate Change Canada (ECCC)</a:t>
            </a:r>
          </a:p>
          <a:p>
            <a:pPr lvl="0" fontAlgn="base"/>
            <a:r>
              <a:rPr lang="en-CA" sz="1600" dirty="0"/>
              <a:t>Esri Canada Ltd.</a:t>
            </a:r>
          </a:p>
          <a:p>
            <a:pPr lvl="0" fontAlgn="base"/>
            <a:r>
              <a:rPr lang="en-CA" sz="1600" dirty="0"/>
              <a:t>Fisheries and Marine Institute (Memorial University of Newfoundland)</a:t>
            </a:r>
          </a:p>
          <a:p>
            <a:pPr lvl="0" fontAlgn="base"/>
            <a:r>
              <a:rPr lang="en-CA" sz="1600" dirty="0"/>
              <a:t>Mohawk Council Kahnawake</a:t>
            </a:r>
          </a:p>
          <a:p>
            <a:pPr marL="76200" indent="0">
              <a:buNone/>
            </a:pPr>
            <a:endParaRPr lang="en-CA" dirty="0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4FFE965-7D5A-408E-B5CD-9B2D0056CC93}"/>
              </a:ext>
            </a:extLst>
          </p:cNvPr>
          <p:cNvSpPr txBox="1">
            <a:spLocks/>
          </p:cNvSpPr>
          <p:nvPr/>
        </p:nvSpPr>
        <p:spPr>
          <a:xfrm>
            <a:off x="4884044" y="1292841"/>
            <a:ext cx="4031356" cy="4891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92E5C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92E5C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92E5C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92E5C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92E5C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92E5C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92E5C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92E5C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92E5C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fontAlgn="base"/>
            <a:r>
              <a:rPr lang="en-CA" sz="1600" dirty="0"/>
              <a:t>Mount Royal University</a:t>
            </a:r>
          </a:p>
          <a:p>
            <a:pPr lvl="0" fontAlgn="base"/>
            <a:r>
              <a:rPr lang="en-CA" sz="1600" dirty="0"/>
              <a:t>Natural Resources Canada (NRCan)</a:t>
            </a:r>
          </a:p>
          <a:p>
            <a:pPr lvl="0" fontAlgn="base"/>
            <a:r>
              <a:rPr lang="en-CA" sz="1600" dirty="0"/>
              <a:t>Internal Services Department - Geographic Information Services (Province of Nova Scotia)</a:t>
            </a:r>
          </a:p>
          <a:p>
            <a:pPr lvl="0" fontAlgn="base"/>
            <a:r>
              <a:rPr lang="en-CA" sz="1600" dirty="0"/>
              <a:t>NewfoundView</a:t>
            </a:r>
          </a:p>
          <a:p>
            <a:pPr lvl="0" fontAlgn="base"/>
            <a:r>
              <a:rPr lang="en-CA" sz="1600" dirty="0"/>
              <a:t>the PYXIS innovation</a:t>
            </a:r>
          </a:p>
          <a:p>
            <a:pPr lvl="0" fontAlgn="base"/>
            <a:r>
              <a:rPr lang="en-CA" sz="1600" dirty="0" err="1"/>
              <a:t>SensorUP</a:t>
            </a:r>
            <a:endParaRPr lang="en-CA" sz="1600" dirty="0"/>
          </a:p>
          <a:p>
            <a:pPr lvl="0" fontAlgn="base"/>
            <a:r>
              <a:rPr lang="en-CA" sz="1600" dirty="0" err="1"/>
              <a:t>Silvacom</a:t>
            </a:r>
            <a:endParaRPr lang="en-CA" sz="1600" dirty="0"/>
          </a:p>
          <a:p>
            <a:pPr lvl="0" fontAlgn="base"/>
            <a:r>
              <a:rPr lang="en-CA" sz="1600" dirty="0"/>
              <a:t>Teledyne CARIS</a:t>
            </a:r>
          </a:p>
          <a:p>
            <a:pPr lvl="0" fontAlgn="base"/>
            <a:r>
              <a:rPr lang="en-CA" sz="1600" dirty="0"/>
              <a:t>Tesera Systems Inc.</a:t>
            </a:r>
          </a:p>
          <a:p>
            <a:pPr lvl="0" fontAlgn="base"/>
            <a:r>
              <a:rPr lang="en-CA" sz="1600" dirty="0"/>
              <a:t>University of Calgary</a:t>
            </a:r>
          </a:p>
          <a:p>
            <a:pPr marL="76200" indent="0">
              <a:buFont typeface="Arial"/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25248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E8352-CE95-4737-B8E3-1D11760B3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Structure</a:t>
            </a:r>
            <a:endParaRPr lang="en-C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2082EA-D50C-437E-AF6E-F4F7C1C058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4913" y="1270648"/>
            <a:ext cx="5788395" cy="4891088"/>
          </a:xfrm>
        </p:spPr>
        <p:txBody>
          <a:bodyPr/>
          <a:lstStyle/>
          <a:p>
            <a:pPr marL="76200" indent="0">
              <a:buNone/>
            </a:pPr>
            <a:r>
              <a:rPr lang="en-US" sz="1800" dirty="0"/>
              <a:t>Co-chairs and Sector Focus</a:t>
            </a:r>
          </a:p>
          <a:p>
            <a:r>
              <a:rPr lang="en-CA" sz="1800" dirty="0"/>
              <a:t>Government/Indigenous</a:t>
            </a:r>
          </a:p>
          <a:p>
            <a:pPr lvl="1"/>
            <a:r>
              <a:rPr lang="en-CA" sz="1800" dirty="0"/>
              <a:t>Cameron Wilson, NRCan, ON</a:t>
            </a:r>
          </a:p>
          <a:p>
            <a:pPr lvl="1"/>
            <a:r>
              <a:rPr lang="en-CA" sz="1800" dirty="0"/>
              <a:t>Bradford Dean, Mohawk Council of Kahnawake, PQ</a:t>
            </a:r>
          </a:p>
          <a:p>
            <a:r>
              <a:rPr lang="en-CA" sz="1800" dirty="0"/>
              <a:t>Commercial</a:t>
            </a:r>
          </a:p>
          <a:p>
            <a:pPr lvl="1"/>
            <a:r>
              <a:rPr lang="en-CA" sz="1800" dirty="0"/>
              <a:t>Aurelian Constantinescu, CAE Inc, PQ</a:t>
            </a:r>
          </a:p>
          <a:p>
            <a:pPr lvl="1"/>
            <a:r>
              <a:rPr lang="en-CA" sz="1800" dirty="0"/>
              <a:t>Andy Hoggarth, Teledyne – CARIS, NB</a:t>
            </a:r>
          </a:p>
          <a:p>
            <a:r>
              <a:rPr lang="en-CA" sz="1800" dirty="0"/>
              <a:t>Research/Academic</a:t>
            </a:r>
          </a:p>
          <a:p>
            <a:pPr lvl="1"/>
            <a:r>
              <a:rPr lang="en-CA" sz="1800" dirty="0"/>
              <a:t>Tom Landry, CRIM, PQ</a:t>
            </a:r>
          </a:p>
          <a:p>
            <a:r>
              <a:rPr lang="en-CA" sz="1800" dirty="0"/>
              <a:t>Facilitator</a:t>
            </a:r>
          </a:p>
          <a:p>
            <a:pPr lvl="1"/>
            <a:r>
              <a:rPr lang="en-CA" sz="1800" dirty="0"/>
              <a:t>Trevor Taylor, OGC, 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DB8ABE-9B7A-4708-8725-3500708A2F71}"/>
              </a:ext>
            </a:extLst>
          </p:cNvPr>
          <p:cNvSpPr txBox="1"/>
          <p:nvPr/>
        </p:nvSpPr>
        <p:spPr>
          <a:xfrm>
            <a:off x="6220684" y="3516768"/>
            <a:ext cx="25390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Looking to expand the group to better represent regional requirements and the Academic Community</a:t>
            </a:r>
            <a:endParaRPr lang="en-CA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62199D-43F5-4037-A374-E176AC89C9E0}"/>
              </a:ext>
            </a:extLst>
          </p:cNvPr>
          <p:cNvSpPr txBox="1"/>
          <p:nvPr/>
        </p:nvSpPr>
        <p:spPr>
          <a:xfrm>
            <a:off x="6158540" y="1868116"/>
            <a:ext cx="25390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Meets  a minimum of Monthly ( First Wednesday of Every month)</a:t>
            </a: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2285662678"/>
      </p:ext>
    </p:extLst>
  </p:cSld>
  <p:clrMapOvr>
    <a:masterClrMapping/>
  </p:clrMapOvr>
</p:sld>
</file>

<file path=ppt/theme/theme1.xml><?xml version="1.0" encoding="utf-8"?>
<a:theme xmlns:a="http://schemas.openxmlformats.org/drawingml/2006/main" name="OGC_PowerPoint_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935</Words>
  <Application>Microsoft Office PowerPoint</Application>
  <PresentationFormat>On-screen Show (4:3)</PresentationFormat>
  <Paragraphs>154</Paragraphs>
  <Slides>22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CG Times</vt:lpstr>
      <vt:lpstr>MS PGothic</vt:lpstr>
      <vt:lpstr>Arial Black</vt:lpstr>
      <vt:lpstr>Times New Roman</vt:lpstr>
      <vt:lpstr>Calibri</vt:lpstr>
      <vt:lpstr>OGC_PowerPoint_Template</vt:lpstr>
      <vt:lpstr>The Canada Forum on Geospatial Standards   Whitehorse, Yukon October 2nd, 2018</vt:lpstr>
      <vt:lpstr>Canada Forum - Background</vt:lpstr>
      <vt:lpstr>What is a Forum ?</vt:lpstr>
      <vt:lpstr>Global Forums</vt:lpstr>
      <vt:lpstr>Example Activities – European Forum</vt:lpstr>
      <vt:lpstr>Example Activities – China Forum</vt:lpstr>
      <vt:lpstr>Purpose</vt:lpstr>
      <vt:lpstr>Charter Members</vt:lpstr>
      <vt:lpstr>Structure</vt:lpstr>
      <vt:lpstr>What OGC Resources are Available ?</vt:lpstr>
      <vt:lpstr>Launch</vt:lpstr>
      <vt:lpstr>Next Steps</vt:lpstr>
      <vt:lpstr>Why is this important ?</vt:lpstr>
      <vt:lpstr>A Few Characteristics</vt:lpstr>
      <vt:lpstr>A Few Characteristics</vt:lpstr>
      <vt:lpstr>A Few Characteristics</vt:lpstr>
      <vt:lpstr>A Few Characteristics</vt:lpstr>
      <vt:lpstr>Increased Collaboration</vt:lpstr>
      <vt:lpstr>In the context of evolving SDI…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Setting the Stage; Current and Future Opportunities</dc:title>
  <dc:creator>Taylor</dc:creator>
  <cp:lastModifiedBy>Taylor-OGC</cp:lastModifiedBy>
  <cp:revision>36</cp:revision>
  <dcterms:modified xsi:type="dcterms:W3CDTF">2018-10-01T17:30:55Z</dcterms:modified>
</cp:coreProperties>
</file>