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4"/>
  </p:notesMasterIdLst>
  <p:handoutMasterIdLst>
    <p:handoutMasterId r:id="rId5"/>
  </p:handoutMasterIdLst>
  <p:sldIdLst>
    <p:sldId id="256" r:id="rId2"/>
    <p:sldId id="262" r:id="rId3"/>
  </p:sldIdLst>
  <p:sldSz cx="9144000" cy="6858000" type="screen4x3"/>
  <p:notesSz cx="6904038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  <a:srgbClr val="006600"/>
    <a:srgbClr val="000066"/>
    <a:srgbClr val="FFFF99"/>
    <a:srgbClr val="969696"/>
    <a:srgbClr val="CCFFFF"/>
    <a:srgbClr val="5C0909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212" y="-96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160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160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DA3847B-0815-4EFE-8DE9-23DF3F6CD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1160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7763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0750" y="4379913"/>
            <a:ext cx="5062538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160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72F7AF9-0F7F-41A0-897C-4F0508FAB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8739188" y="214313"/>
            <a:ext cx="74612" cy="21431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800" smtClean="0">
                <a:solidFill>
                  <a:srgbClr val="FFFFFF"/>
                </a:solidFill>
                <a:latin typeface="Arial" pitchFamily="34" charset="0"/>
              </a:rPr>
              <a:t>®</a:t>
            </a:r>
          </a:p>
        </p:txBody>
      </p:sp>
      <p:pic>
        <p:nvPicPr>
          <p:cNvPr id="5" name="Picture 10" descr="OGC header 20101220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Picture 7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096000"/>
            <a:ext cx="13811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 userDrawn="1"/>
        </p:nvSpPr>
        <p:spPr bwMode="auto">
          <a:xfrm>
            <a:off x="4144963" y="1219200"/>
            <a:ext cx="854075" cy="24606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9pPr>
          </a:lstStyle>
          <a:p>
            <a:pPr algn="ctr">
              <a:defRPr/>
            </a:pPr>
            <a:r>
              <a:rPr lang="en-US" dirty="0" smtClean="0">
                <a:latin typeface="Arial" charset="0"/>
              </a:rPr>
              <a:t>Sponsored by</a:t>
            </a:r>
          </a:p>
        </p:txBody>
      </p:sp>
      <p:pic>
        <p:nvPicPr>
          <p:cNvPr id="8" name="Picture 2" descr="Esri Canada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2355850"/>
            <a:ext cx="2190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University of Calgary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43350" y="1817688"/>
            <a:ext cx="12573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GeoConnections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0" y="2184400"/>
            <a:ext cx="16668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38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3276600"/>
            <a:ext cx="7772400" cy="1143000"/>
          </a:xfrm>
        </p:spPr>
        <p:txBody>
          <a:bodyPr/>
          <a:lstStyle>
            <a:lvl1pPr>
              <a:defRPr sz="320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638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572000"/>
            <a:ext cx="6400800" cy="1371600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rgbClr val="092E5C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009900" y="6400800"/>
            <a:ext cx="3276600" cy="3048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Copyright © 2014 Open Geospatial Consortium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2014 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D7FC2-3E0C-406C-A975-E87EA985B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36525"/>
            <a:ext cx="2170112" cy="60340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36525"/>
            <a:ext cx="6361113" cy="60340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2014 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95588-17C4-401E-A785-067422F14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2014 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CBA38-E9FF-4112-A643-48ACCE5BDA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2014 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36571-3F1F-4C61-B5F5-38D9F26D2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075" y="1279525"/>
            <a:ext cx="4152900" cy="489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279525"/>
            <a:ext cx="4152900" cy="489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2014 Open Geospatial Consortium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5C8B0-0100-4460-BE41-309188551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2014 Open Geospatial Consortium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503A9-8125-4B2B-8E66-BBC7A71F9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2014 Open Geospatial Consortium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831F4-9090-4ECD-85BA-D8E9C7594B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2014 Open Geospatial Consortium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41DCD-4A71-46B3-AEB3-571A7F951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2014 Open Geospatial Consortium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9B348-33DC-40EA-AB3E-CFB8C8605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2014 Open Geospatial Consortium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9C5B4-62F2-49CE-B001-7EB99C7A0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65125" y="776288"/>
            <a:ext cx="845502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36525"/>
            <a:ext cx="86836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1279525"/>
            <a:ext cx="8458200" cy="489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3388" y="6553200"/>
            <a:ext cx="3200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900" b="0">
                <a:solidFill>
                  <a:srgbClr val="092E5C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Copyright © 2014 Open Geospatial Consortium</a:t>
            </a:r>
          </a:p>
        </p:txBody>
      </p:sp>
      <p:sp>
        <p:nvSpPr>
          <p:cNvPr id="462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6100" y="65532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 b="0">
                <a:solidFill>
                  <a:srgbClr val="092E5C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165B149-18B3-492A-A2E6-7B07C11F9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Text Box 16"/>
          <p:cNvSpPr txBox="1">
            <a:spLocks noChangeArrowheads="1"/>
          </p:cNvSpPr>
          <p:nvPr/>
        </p:nvSpPr>
        <p:spPr bwMode="auto">
          <a:xfrm>
            <a:off x="333375" y="6219825"/>
            <a:ext cx="1157288" cy="6096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en-US" sz="4000" smtClean="0">
                <a:solidFill>
                  <a:schemeClr val="tx2"/>
                </a:solidFill>
                <a:latin typeface="Times New Roman" charset="0"/>
              </a:rPr>
              <a:t>OGC</a:t>
            </a:r>
          </a:p>
        </p:txBody>
      </p:sp>
      <p:sp>
        <p:nvSpPr>
          <p:cNvPr id="1032" name="Text Box 20"/>
          <p:cNvSpPr txBox="1">
            <a:spLocks noChangeArrowheads="1"/>
          </p:cNvSpPr>
          <p:nvPr/>
        </p:nvSpPr>
        <p:spPr bwMode="auto">
          <a:xfrm>
            <a:off x="1498600" y="6270625"/>
            <a:ext cx="93663" cy="24447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mtClean="0">
                <a:solidFill>
                  <a:schemeClr val="tx2"/>
                </a:solidFill>
                <a:latin typeface="Arial" pitchFamily="34" charset="0"/>
              </a:rPr>
              <a:t>®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33363" indent="-233363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•"/>
        <a:defRPr sz="24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1pPr>
      <a:lvl2pPr marL="569913" indent="-22225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–"/>
        <a:defRPr sz="20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2pPr>
      <a:lvl3pPr marL="9128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•"/>
        <a:defRPr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3pPr>
      <a:lvl4pPr marL="12557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–"/>
        <a:defRPr sz="16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4pPr>
      <a:lvl5pPr marL="15986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5pPr>
      <a:lvl6pPr marL="20558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6pPr>
      <a:lvl7pPr marL="25130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7pPr>
      <a:lvl8pPr marL="29702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8pPr>
      <a:lvl9pPr marL="34274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/>
              <a:t>Urban Planning DWG </a:t>
            </a:r>
            <a:r>
              <a:rPr lang="en-US" sz="2800" dirty="0"/>
              <a:t>Agenda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2000" dirty="0">
                <a:cs typeface="Arial" pitchFamily="34" charset="0"/>
              </a:rPr>
              <a:t>92nd OGC Technical Committee</a:t>
            </a:r>
          </a:p>
          <a:p>
            <a:r>
              <a:rPr lang="en-US" altLang="en-US" sz="2000" dirty="0">
                <a:cs typeface="Arial" pitchFamily="34" charset="0"/>
              </a:rPr>
              <a:t>Calgary Canada</a:t>
            </a:r>
          </a:p>
          <a:p>
            <a:r>
              <a:rPr lang="en-US" altLang="en-US" sz="2000" dirty="0">
                <a:cs typeface="Arial" pitchFamily="34" charset="0"/>
              </a:rPr>
              <a:t>John Herring</a:t>
            </a:r>
          </a:p>
          <a:p>
            <a:r>
              <a:rPr lang="en-US" altLang="en-US" sz="2000" dirty="0">
                <a:cs typeface="Arial" pitchFamily="34" charset="0"/>
              </a:rPr>
              <a:t>1700-1755  - 15 September 2014</a:t>
            </a:r>
            <a:endParaRPr lang="en-US" altLang="en-US" sz="20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900" b="0">
                <a:solidFill>
                  <a:srgbClr val="092E5C"/>
                </a:solidFill>
                <a:latin typeface="Arial" pitchFamily="34" charset="0"/>
              </a:rPr>
              <a:t>Copyright © 2014 Open Geospatial Consortium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cs typeface="+mj-cs"/>
              </a:rPr>
              <a:t>Agenda</a:t>
            </a:r>
            <a:endParaRPr lang="en-US" dirty="0">
              <a:cs typeface="+mj-cs"/>
            </a:endParaRPr>
          </a:p>
        </p:txBody>
      </p:sp>
      <p:sp>
        <p:nvSpPr>
          <p:cNvPr id="4099" name="Inhaltsplatzhalter 2"/>
          <p:cNvSpPr>
            <a:spLocks noGrp="1"/>
          </p:cNvSpPr>
          <p:nvPr>
            <p:ph idx="1"/>
          </p:nvPr>
        </p:nvSpPr>
        <p:spPr>
          <a:xfrm>
            <a:off x="990600" y="1279525"/>
            <a:ext cx="7813675" cy="4891088"/>
          </a:xfrm>
        </p:spPr>
        <p:txBody>
          <a:bodyPr/>
          <a:lstStyle/>
          <a:p>
            <a:r>
              <a:rPr lang="en-US" dirty="0"/>
              <a:t>Approval of Agenda</a:t>
            </a:r>
          </a:p>
          <a:p>
            <a:r>
              <a:rPr lang="en-US" dirty="0"/>
              <a:t>George Percivall – OGC </a:t>
            </a:r>
          </a:p>
          <a:p>
            <a:pPr lvl="1"/>
            <a:r>
              <a:rPr lang="en-US" dirty="0"/>
              <a:t>OGC spatial standards for Smart Cities</a:t>
            </a:r>
          </a:p>
          <a:p>
            <a:pPr lvl="1"/>
            <a:r>
              <a:rPr lang="en-US" dirty="0"/>
              <a:t>20 minutes</a:t>
            </a:r>
          </a:p>
          <a:p>
            <a:r>
              <a:rPr lang="en-US" dirty="0"/>
              <a:t>Prof. Jimmy Chou - Feng Chia University, Taiwan</a:t>
            </a:r>
          </a:p>
          <a:p>
            <a:pPr lvl="1"/>
            <a:r>
              <a:rPr lang="en-US" dirty="0"/>
              <a:t>Smart City Project in Taiwan</a:t>
            </a:r>
          </a:p>
          <a:p>
            <a:pPr lvl="1"/>
            <a:r>
              <a:rPr lang="en-US" dirty="0"/>
              <a:t>20 minutes</a:t>
            </a:r>
          </a:p>
          <a:p>
            <a:r>
              <a:rPr lang="en-US" dirty="0"/>
              <a:t>John Herring – co-chair UP DWG</a:t>
            </a:r>
          </a:p>
          <a:p>
            <a:pPr lvl="1"/>
            <a:r>
              <a:rPr lang="en-US" dirty="0"/>
              <a:t>Discussion</a:t>
            </a:r>
          </a:p>
          <a:p>
            <a:pPr lvl="2"/>
            <a:r>
              <a:rPr lang="en-US" dirty="0"/>
              <a:t>Towards a Systems Model for Urban Planning:</a:t>
            </a:r>
            <a:br>
              <a:rPr lang="en-US" dirty="0"/>
            </a:br>
            <a:r>
              <a:rPr lang="en-US" dirty="0"/>
              <a:t>Moving SDI Towards Active Models of Reality</a:t>
            </a:r>
          </a:p>
          <a:p>
            <a:pPr lvl="2"/>
            <a:r>
              <a:rPr lang="en-US" dirty="0"/>
              <a:t>Tokyo Meetings (December 2014)</a:t>
            </a:r>
          </a:p>
          <a:p>
            <a:pPr lvl="1"/>
            <a:r>
              <a:rPr lang="en-US" dirty="0"/>
              <a:t>whatever time is left</a:t>
            </a:r>
          </a:p>
          <a:p>
            <a:endParaRPr lang="en-US" altLang="en-US" dirty="0"/>
          </a:p>
        </p:txBody>
      </p:sp>
      <p:sp>
        <p:nvSpPr>
          <p:cNvPr id="410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en-US"/>
              <a:t>Copyright © 2014 Open Geospatial Consortium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GC_PowerPoint_Template">
  <a:themeElements>
    <a:clrScheme name="">
      <a:dk1>
        <a:srgbClr val="000000"/>
      </a:dk1>
      <a:lt1>
        <a:srgbClr val="FFFFCC"/>
      </a:lt1>
      <a:dk2>
        <a:srgbClr val="092E5C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OGC_PowerPoint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127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noAutofit/>
      </a:bodyPr>
      <a:lstStyle>
        <a:defPPr>
          <a:defRPr dirty="0" err="1" smtClean="0"/>
        </a:defPPr>
      </a:lstStyle>
    </a:txDef>
  </a:objectDefaults>
  <a:extraClrSchemeLst>
    <a:extraClrScheme>
      <a:clrScheme name="OGC_PowerPoin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C_PowerPoint_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</TotalTime>
  <Words>77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OGC_PowerPoint_Template</vt:lpstr>
      <vt:lpstr>Urban Planning DWG Agenda</vt:lpstr>
      <vt:lpstr>Agenda</vt:lpstr>
    </vt:vector>
  </TitlesOfParts>
  <Company>OGC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OGC TC/PC</dc:subject>
  <dc:creator>Carl Reed</dc:creator>
  <cp:lastModifiedBy>jrherrin</cp:lastModifiedBy>
  <cp:revision>64</cp:revision>
  <cp:lastPrinted>2003-02-03T21:59:32Z</cp:lastPrinted>
  <dcterms:created xsi:type="dcterms:W3CDTF">2009-10-20T16:54:31Z</dcterms:created>
  <dcterms:modified xsi:type="dcterms:W3CDTF">2014-09-09T17:40:10Z</dcterms:modified>
</cp:coreProperties>
</file>