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4"/>
  </p:notesMasterIdLst>
  <p:handoutMasterIdLst>
    <p:handoutMasterId r:id="rId5"/>
  </p:handoutMasterIdLst>
  <p:sldIdLst>
    <p:sldId id="256" r:id="rId2"/>
    <p:sldId id="262" r:id="rId3"/>
  </p:sldIdLst>
  <p:sldSz cx="9144000" cy="6858000" type="screen4x3"/>
  <p:notesSz cx="6904038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CG Times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006600"/>
    <a:srgbClr val="000066"/>
    <a:srgbClr val="FFFF99"/>
    <a:srgbClr val="969696"/>
    <a:srgbClr val="CCFFFF"/>
    <a:srgbClr val="5C0909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78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pitchFamily="34" charset="0"/>
              </a:defRPr>
            </a:lvl1pPr>
          </a:lstStyle>
          <a:p>
            <a:fld id="{A55D6374-ACCB-4FA0-9978-87A3B9F37C3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379913"/>
            <a:ext cx="5062538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pitchFamily="34" charset="0"/>
              </a:defRPr>
            </a:lvl1pPr>
          </a:lstStyle>
          <a:p>
            <a:fld id="{54E927E4-2C77-424A-A51B-95F35278C0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8739188" y="214313"/>
            <a:ext cx="74612" cy="2143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/>
          <a:p>
            <a:pPr eaLnBrk="0" hangingPunct="0"/>
            <a:r>
              <a:rPr lang="en-US" sz="800">
                <a:solidFill>
                  <a:srgbClr val="FFFFFF"/>
                </a:solidFill>
                <a:latin typeface="Arial" pitchFamily="34" charset="0"/>
              </a:rPr>
              <a:t>®</a:t>
            </a:r>
          </a:p>
        </p:txBody>
      </p:sp>
      <p:pic>
        <p:nvPicPr>
          <p:cNvPr id="5" name="Picture 10" descr="OGC header 20101220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Picture 7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96000"/>
            <a:ext cx="13811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 userDrawn="1"/>
        </p:nvSpPr>
        <p:spPr bwMode="auto">
          <a:xfrm>
            <a:off x="4144963" y="1219200"/>
            <a:ext cx="854075" cy="2460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latin typeface="Arial" charset="0"/>
              </a:rPr>
              <a:t>Sponsored by</a:t>
            </a:r>
          </a:p>
        </p:txBody>
      </p:sp>
      <p:pic>
        <p:nvPicPr>
          <p:cNvPr id="8" name="Picture 12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90788" y="1371600"/>
            <a:ext cx="26987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2514600"/>
            <a:ext cx="2768600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4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02200" y="2286000"/>
            <a:ext cx="9144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5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54688" y="1524000"/>
            <a:ext cx="293211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6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21400" y="2362200"/>
            <a:ext cx="19970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3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276600"/>
            <a:ext cx="7772400" cy="1143000"/>
          </a:xfrm>
        </p:spPr>
        <p:txBody>
          <a:bodyPr/>
          <a:lstStyle>
            <a:lvl1pPr>
              <a:defRPr sz="32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572000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092E5C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009900" y="6400800"/>
            <a:ext cx="3276600" cy="304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Copyright © 2015 Open Geospatial Consortium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2015 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C7C861-3014-4419-AC14-3E5FCDF85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36525"/>
            <a:ext cx="2170112" cy="6034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36525"/>
            <a:ext cx="6361113" cy="6034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2015 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38FCDB-F223-463A-BDA6-088E79370D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2015 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37DE97-F851-4FF2-AA8E-73925CBF35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2015 Open Geospatial Consortium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3F506-5080-46D1-87CE-4A23F4F898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2015 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EC58CB-4DEF-47C5-BDA8-B21C95EC7E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2015 Open Geospatial Consortium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A87A20-C736-423E-9C5A-709ACA4C32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2015 Open Geospatial Consortium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CF71A-BC7C-4088-AE5A-287759DE58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2015 Open Geospatial Consortium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85B977-2A25-4C2D-A8EE-5F368DFDCB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2015 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7C8C9-F794-48FF-834F-1CFEE41379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2015 Open Geospatial Consortium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2F6228-857A-426C-B02E-1DC6B535A6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5125" y="776288"/>
            <a:ext cx="84550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36525"/>
            <a:ext cx="86836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1279525"/>
            <a:ext cx="8458200" cy="489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3388" y="6553200"/>
            <a:ext cx="3200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900" b="0">
                <a:solidFill>
                  <a:srgbClr val="092E5C"/>
                </a:solidFill>
                <a:latin typeface="Arial" pitchFamily="34" charset="0"/>
              </a:defRPr>
            </a:lvl1pPr>
          </a:lstStyle>
          <a:p>
            <a:r>
              <a:rPr lang="en-US"/>
              <a:t>Copyright © 2015 Open Geospatial Consortium</a:t>
            </a:r>
          </a:p>
        </p:txBody>
      </p:sp>
      <p:sp>
        <p:nvSpPr>
          <p:cNvPr id="462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61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b="0">
                <a:solidFill>
                  <a:srgbClr val="092E5C"/>
                </a:solidFill>
                <a:latin typeface="Arial" pitchFamily="34" charset="0"/>
              </a:defRPr>
            </a:lvl1pPr>
          </a:lstStyle>
          <a:p>
            <a:fld id="{DCBF389C-4F99-43A1-85ED-7554C99B85D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Text Box 16"/>
          <p:cNvSpPr txBox="1">
            <a:spLocks noChangeArrowheads="1"/>
          </p:cNvSpPr>
          <p:nvPr/>
        </p:nvSpPr>
        <p:spPr bwMode="auto">
          <a:xfrm>
            <a:off x="333375" y="6219825"/>
            <a:ext cx="1157288" cy="6096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z="4000" smtClean="0">
                <a:solidFill>
                  <a:schemeClr val="tx2"/>
                </a:solidFill>
                <a:latin typeface="Times New Roman" charset="0"/>
              </a:rPr>
              <a:t>OGC</a:t>
            </a:r>
          </a:p>
        </p:txBody>
      </p: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1498600" y="6270625"/>
            <a:ext cx="93663" cy="2444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/>
          <a:p>
            <a:pPr eaLnBrk="0" hangingPunct="0"/>
            <a:r>
              <a:rPr lang="en-US">
                <a:solidFill>
                  <a:schemeClr val="tx2"/>
                </a:solidFill>
                <a:latin typeface="Arial" pitchFamily="34" charset="0"/>
              </a:rPr>
              <a:t>®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 sz="24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1pPr>
      <a:lvl2pPr marL="569913" indent="-22225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20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2pPr>
      <a:lvl3pPr marL="912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3pPr>
      <a:lvl4pPr marL="12557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5pPr>
      <a:lvl6pPr marL="2055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6pPr>
      <a:lvl7pPr marL="25130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7pPr>
      <a:lvl8pPr marL="29702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8pPr>
      <a:lvl9pPr marL="34274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Urban Planning DWG</a:t>
            </a:r>
            <a:endParaRPr lang="en-US" sz="2800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>
                <a:cs typeface="Arial" pitchFamily="34" charset="0"/>
              </a:rPr>
              <a:t>95th OGC Technical Committee</a:t>
            </a:r>
          </a:p>
          <a:p>
            <a:r>
              <a:rPr lang="en-US" sz="2000" dirty="0">
                <a:cs typeface="Arial" pitchFamily="34" charset="0"/>
              </a:rPr>
              <a:t>Boulder, Colorado USA</a:t>
            </a:r>
          </a:p>
          <a:p>
            <a:r>
              <a:rPr lang="en-US" sz="2000" dirty="0">
                <a:cs typeface="Arial" pitchFamily="34" charset="0"/>
              </a:rPr>
              <a:t>John Herring</a:t>
            </a:r>
            <a:endParaRPr lang="en-US" sz="2000" dirty="0">
              <a:cs typeface="Arial" pitchFamily="34" charset="0"/>
            </a:endParaRPr>
          </a:p>
          <a:p>
            <a:r>
              <a:rPr lang="en-US" sz="2000" dirty="0">
                <a:cs typeface="Arial" pitchFamily="34" charset="0"/>
              </a:rPr>
              <a:t>2 </a:t>
            </a:r>
            <a:r>
              <a:rPr lang="en-US" sz="2000" dirty="0">
                <a:cs typeface="Arial" pitchFamily="34" charset="0"/>
              </a:rPr>
              <a:t>June 2015</a:t>
            </a:r>
            <a:endParaRPr lang="en-US" sz="20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 Open Geospatial Consortium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cs typeface="+mj-cs"/>
              </a:rPr>
              <a:t>Agenda</a:t>
            </a:r>
            <a:endParaRPr lang="en-US" dirty="0">
              <a:cs typeface="+mj-cs"/>
            </a:endParaRPr>
          </a:p>
        </p:txBody>
      </p:sp>
      <p:sp>
        <p:nvSpPr>
          <p:cNvPr id="16386" name="Inhaltsplatzhalter 2"/>
          <p:cNvSpPr>
            <a:spLocks noGrp="1"/>
          </p:cNvSpPr>
          <p:nvPr>
            <p:ph idx="1"/>
          </p:nvPr>
        </p:nvSpPr>
        <p:spPr>
          <a:xfrm>
            <a:off x="346075" y="1279524"/>
            <a:ext cx="8458200" cy="5121276"/>
          </a:xfrm>
        </p:spPr>
        <p:txBody>
          <a:bodyPr/>
          <a:lstStyle/>
          <a:p>
            <a:r>
              <a:rPr lang="en-US" sz="2000" dirty="0"/>
              <a:t>Welcome </a:t>
            </a:r>
            <a:r>
              <a:rPr lang="en-US" sz="2000" dirty="0"/>
              <a:t>and overview, Announcements </a:t>
            </a:r>
            <a:r>
              <a:rPr lang="en-US" sz="2000" dirty="0"/>
              <a:t>— Chair</a:t>
            </a:r>
            <a:endParaRPr lang="en-US" sz="2000" dirty="0"/>
          </a:p>
          <a:p>
            <a:r>
              <a:rPr lang="en-US" sz="2000" dirty="0"/>
              <a:t>Wiki, Newsletters and Social Media Efforts and Plans </a:t>
            </a:r>
            <a:r>
              <a:rPr lang="en-US" sz="2000" dirty="0"/>
              <a:t>— </a:t>
            </a:r>
            <a:r>
              <a:rPr lang="en-US" sz="2000" dirty="0"/>
              <a:t>Lynn </a:t>
            </a:r>
            <a:r>
              <a:rPr lang="en-US" sz="2000" dirty="0"/>
              <a:t>Calder</a:t>
            </a:r>
            <a:endParaRPr lang="en-US" sz="2000" dirty="0"/>
          </a:p>
          <a:p>
            <a:r>
              <a:rPr lang="en-US" sz="2000" dirty="0"/>
              <a:t>Environmental Issues including Observation and Measurement </a:t>
            </a:r>
            <a:r>
              <a:rPr lang="en-US" sz="2000" dirty="0"/>
              <a:t>—Kathi </a:t>
            </a:r>
            <a:r>
              <a:rPr lang="en-US" sz="2000" dirty="0"/>
              <a:t>Schleidt </a:t>
            </a:r>
            <a:r>
              <a:rPr lang="en-US" sz="2000" dirty="0"/>
              <a:t>s</a:t>
            </a:r>
            <a:endParaRPr lang="en-US" sz="2000" dirty="0"/>
          </a:p>
          <a:p>
            <a:r>
              <a:rPr lang="en-US" sz="2000" dirty="0"/>
              <a:t>Green Button </a:t>
            </a:r>
            <a:r>
              <a:rPr lang="en-US" sz="2000" dirty="0"/>
              <a:t>— Amruta Awachat</a:t>
            </a:r>
            <a:endParaRPr lang="en-US" sz="2000" dirty="0"/>
          </a:p>
          <a:p>
            <a:r>
              <a:rPr lang="en-US" sz="2000" dirty="0"/>
              <a:t>Planning ML SWG Creation </a:t>
            </a:r>
            <a:r>
              <a:rPr lang="en-US" sz="2000" dirty="0"/>
              <a:t>— Giuseppe Conti</a:t>
            </a:r>
            <a:endParaRPr lang="en-US" sz="2000" dirty="0"/>
          </a:p>
          <a:p>
            <a:r>
              <a:rPr lang="en-US" sz="2000" dirty="0"/>
              <a:t>European Standards Updates &amp; Gaps </a:t>
            </a:r>
            <a:r>
              <a:rPr lang="en-US" sz="2000" dirty="0"/>
              <a:t>— </a:t>
            </a:r>
            <a:r>
              <a:rPr lang="en-US" sz="2000" dirty="0"/>
              <a:t>Martin Ford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Coffee 9:45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— 10:15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/>
              <a:t>The Way Forward - Overview </a:t>
            </a:r>
            <a:r>
              <a:rPr lang="en-US" sz="2000" dirty="0"/>
              <a:t>— John Herring</a:t>
            </a:r>
            <a:endParaRPr lang="en-US" sz="2000" dirty="0"/>
          </a:p>
          <a:p>
            <a:r>
              <a:rPr lang="en-US" sz="2000" dirty="0"/>
              <a:t>Building a New Town in India </a:t>
            </a:r>
            <a:r>
              <a:rPr lang="en-US" sz="2000" dirty="0"/>
              <a:t>— </a:t>
            </a:r>
            <a:r>
              <a:rPr lang="en-US" sz="2000" dirty="0"/>
              <a:t>Amruta Awachat </a:t>
            </a:r>
            <a:br>
              <a:rPr lang="en-US" sz="2000" dirty="0"/>
            </a:br>
            <a:r>
              <a:rPr lang="en-US" sz="2000" dirty="0"/>
              <a:t>OGC </a:t>
            </a:r>
            <a:r>
              <a:rPr lang="en-US" sz="2000" dirty="0"/>
              <a:t>alliances for Smart Cities, JTC 1 </a:t>
            </a:r>
            <a:r>
              <a:rPr lang="en-US" sz="2000" dirty="0"/>
              <a:t>— </a:t>
            </a:r>
            <a:r>
              <a:rPr lang="en-US" sz="2000" dirty="0"/>
              <a:t>George </a:t>
            </a:r>
            <a:r>
              <a:rPr lang="en-US" sz="2000" dirty="0"/>
              <a:t>Percivall</a:t>
            </a:r>
            <a:endParaRPr lang="en-US" sz="2000" dirty="0"/>
          </a:p>
          <a:p>
            <a:r>
              <a:rPr lang="en-US" sz="2000" dirty="0"/>
              <a:t>Future Plans and SWG Charters </a:t>
            </a:r>
            <a:r>
              <a:rPr lang="en-US" sz="2000" dirty="0"/>
              <a:t>— </a:t>
            </a:r>
            <a:r>
              <a:rPr lang="en-US" sz="2000" dirty="0"/>
              <a:t>Chair led </a:t>
            </a:r>
            <a:r>
              <a:rPr lang="en-US" sz="2000" dirty="0"/>
              <a:t>discussions</a:t>
            </a:r>
            <a:endParaRPr lang="en-US" sz="2000" dirty="0"/>
          </a:p>
          <a:p>
            <a:pPr lvl="1"/>
            <a:r>
              <a:rPr lang="en-US" dirty="0"/>
              <a:t>SDI for Urban Planning and Smart City SWG Charter</a:t>
            </a:r>
          </a:p>
          <a:p>
            <a:pPr lvl="1"/>
            <a:r>
              <a:rPr lang="en-US" dirty="0"/>
              <a:t>Charter for Planning ML SWG</a:t>
            </a:r>
          </a:p>
          <a:p>
            <a:pPr lvl="1"/>
            <a:endParaRPr lang="en-US" sz="1600" dirty="0"/>
          </a:p>
        </p:txBody>
      </p:sp>
      <p:sp>
        <p:nvSpPr>
          <p:cNvPr id="16387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2015 Open Geospatial Consortium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GC_PowerPoint_Template">
  <a:themeElements>
    <a:clrScheme name="">
      <a:dk1>
        <a:srgbClr val="000000"/>
      </a:dk1>
      <a:lt1>
        <a:srgbClr val="FFFFCC"/>
      </a:lt1>
      <a:dk2>
        <a:srgbClr val="092E5C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GC_PowerPoin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>
          <a:defRPr dirty="0" err="1" smtClean="0"/>
        </a:defPPr>
      </a:lstStyle>
    </a:txDef>
  </a:objectDefaults>
  <a:extraClrSchemeLst>
    <a:extraClrScheme>
      <a:clrScheme name="OGC_PowerPoi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C_PowerPoint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2941</TotalTime>
  <Words>99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CG Times</vt:lpstr>
      <vt:lpstr>MS PGothic</vt:lpstr>
      <vt:lpstr>Arial</vt:lpstr>
      <vt:lpstr>Times New Roman</vt:lpstr>
      <vt:lpstr>MS PGothic</vt:lpstr>
      <vt:lpstr>Arial Black</vt:lpstr>
      <vt:lpstr>OGC_PowerPoint_Template</vt:lpstr>
      <vt:lpstr>Urban Planning DWG</vt:lpstr>
      <vt:lpstr>Agenda</vt:lpstr>
    </vt:vector>
  </TitlesOfParts>
  <Company>OGC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OGC TC/PC</dc:subject>
  <dc:creator>Carl Reed</dc:creator>
  <cp:lastModifiedBy>john herring</cp:lastModifiedBy>
  <cp:revision>78</cp:revision>
  <cp:lastPrinted>2003-02-03T21:59:32Z</cp:lastPrinted>
  <dcterms:created xsi:type="dcterms:W3CDTF">2009-10-20T16:54:31Z</dcterms:created>
  <dcterms:modified xsi:type="dcterms:W3CDTF">2015-06-01T21:45:05Z</dcterms:modified>
</cp:coreProperties>
</file>