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8"/>
  </p:notesMasterIdLst>
  <p:handoutMasterIdLst>
    <p:handoutMasterId r:id="rId9"/>
  </p:handoutMasterIdLst>
  <p:sldIdLst>
    <p:sldId id="1395" r:id="rId5"/>
    <p:sldId id="1391" r:id="rId6"/>
    <p:sldId id="1397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DDDDDD"/>
    <a:srgbClr val="008000"/>
    <a:srgbClr val="CCECFF"/>
    <a:srgbClr val="66FFFF"/>
    <a:srgbClr val="151C77"/>
    <a:srgbClr val="80830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109" d="100"/>
          <a:sy n="109" d="100"/>
        </p:scale>
        <p:origin x="-954" y="-72"/>
      </p:cViewPr>
      <p:guideLst>
        <p:guide orient="horz" pos="96"/>
        <p:guide pos="14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1890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32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525" tIns="46261" rIns="92525" bIns="46261" numCol="1" anchor="t" anchorCtr="0" compatLnSpc="1">
            <a:prstTxWarp prst="textNoShape">
              <a:avLst/>
            </a:prstTxWarp>
          </a:bodyPr>
          <a:lstStyle>
            <a:lvl1pPr defTabSz="927642">
              <a:defRPr sz="120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3" y="0"/>
            <a:ext cx="3037628" cy="4632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525" tIns="46261" rIns="92525" bIns="46261" numCol="1" anchor="t" anchorCtr="0" compatLnSpc="1">
            <a:prstTxWarp prst="textNoShape">
              <a:avLst/>
            </a:prstTxWarp>
          </a:bodyPr>
          <a:lstStyle>
            <a:lvl1pPr algn="r" defTabSz="927642">
              <a:defRPr sz="1200"/>
            </a:lvl1pPr>
          </a:lstStyle>
          <a:p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622"/>
            <a:ext cx="3037628" cy="4600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525" tIns="46261" rIns="92525" bIns="46261" numCol="1" anchor="b" anchorCtr="0" compatLnSpc="1">
            <a:prstTxWarp prst="textNoShape">
              <a:avLst/>
            </a:prstTxWarp>
          </a:bodyPr>
          <a:lstStyle>
            <a:lvl1pPr defTabSz="927642">
              <a:defRPr sz="1200"/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3" y="8823622"/>
            <a:ext cx="3037628" cy="4600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525" tIns="46261" rIns="92525" bIns="46261" numCol="1" anchor="b" anchorCtr="0" compatLnSpc="1">
            <a:prstTxWarp prst="textNoShape">
              <a:avLst/>
            </a:prstTxWarp>
          </a:bodyPr>
          <a:lstStyle>
            <a:lvl1pPr algn="r" defTabSz="927642">
              <a:defRPr sz="1200"/>
            </a:lvl1pPr>
          </a:lstStyle>
          <a:p>
            <a:fld id="{AEC9BDEB-33FD-423E-BA77-D69151B611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5" tIns="46261" rIns="92525" bIns="46261" numCol="1" anchor="t" anchorCtr="0" compatLnSpc="1">
            <a:prstTxWarp prst="textNoShape">
              <a:avLst/>
            </a:prstTxWarp>
          </a:bodyPr>
          <a:lstStyle>
            <a:lvl1pPr defTabSz="927642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3" y="0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5" tIns="46261" rIns="92525" bIns="46261" numCol="1" anchor="t" anchorCtr="0" compatLnSpc="1">
            <a:prstTxWarp prst="textNoShape">
              <a:avLst/>
            </a:prstTxWarp>
          </a:bodyPr>
          <a:lstStyle>
            <a:lvl1pPr algn="r" defTabSz="927642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5325"/>
            <a:ext cx="4649787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2607"/>
            <a:ext cx="5140112" cy="418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5" tIns="46261" rIns="92525" bIns="462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5" tIns="46261" rIns="92525" bIns="46261" numCol="1" anchor="b" anchorCtr="0" compatLnSpc="1">
            <a:prstTxWarp prst="textNoShape">
              <a:avLst/>
            </a:prstTxWarp>
          </a:bodyPr>
          <a:lstStyle>
            <a:lvl1pPr defTabSz="927642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3" y="8831580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5" tIns="46261" rIns="92525" bIns="46261" numCol="1" anchor="b" anchorCtr="0" compatLnSpc="1">
            <a:prstTxWarp prst="textNoShape">
              <a:avLst/>
            </a:prstTxWarp>
          </a:bodyPr>
          <a:lstStyle>
            <a:lvl1pPr algn="r" defTabSz="927642">
              <a:defRPr sz="1200"/>
            </a:lvl1pPr>
          </a:lstStyle>
          <a:p>
            <a:fld id="{D4B315E8-E4AF-4CF1-A996-BF13795FC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6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C6A83-D888-4A4B-A3FA-F784132826A1}" type="slidenum">
              <a:rPr lang="en-US"/>
              <a:pPr/>
              <a:t>2</a:t>
            </a:fld>
            <a:endParaRPr lang="en-US"/>
          </a:p>
        </p:txBody>
      </p:sp>
      <p:sp>
        <p:nvSpPr>
          <p:cNvPr id="2851842" name="Rectangle 2"/>
          <p:cNvSpPr>
            <a:spLocks noChangeArrowheads="1"/>
          </p:cNvSpPr>
          <p:nvPr/>
        </p:nvSpPr>
        <p:spPr bwMode="auto">
          <a:xfrm>
            <a:off x="3972773" y="0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2851843" name="Rectangle 3"/>
          <p:cNvSpPr>
            <a:spLocks noChangeArrowheads="1"/>
          </p:cNvSpPr>
          <p:nvPr/>
        </p:nvSpPr>
        <p:spPr bwMode="auto">
          <a:xfrm>
            <a:off x="3972773" y="8831580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455" tIns="0" rIns="19455" bIns="0" anchor="b"/>
          <a:lstStyle/>
          <a:p>
            <a:pPr algn="r" defTabSz="934006"/>
            <a:r>
              <a:rPr lang="en-US" sz="1000" i="1"/>
              <a:t>5</a:t>
            </a:r>
          </a:p>
        </p:txBody>
      </p:sp>
      <p:sp>
        <p:nvSpPr>
          <p:cNvPr id="2851844" name="Rectangle 4"/>
          <p:cNvSpPr>
            <a:spLocks noChangeArrowheads="1"/>
          </p:cNvSpPr>
          <p:nvPr/>
        </p:nvSpPr>
        <p:spPr bwMode="auto">
          <a:xfrm>
            <a:off x="0" y="8831580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2851845" name="Rectangle 5"/>
          <p:cNvSpPr>
            <a:spLocks noChangeArrowheads="1"/>
          </p:cNvSpPr>
          <p:nvPr/>
        </p:nvSpPr>
        <p:spPr bwMode="auto">
          <a:xfrm>
            <a:off x="0" y="0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2851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  <p:sp>
        <p:nvSpPr>
          <p:cNvPr id="28518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27814" y="4415790"/>
            <a:ext cx="6154775" cy="4183380"/>
          </a:xfrm>
          <a:ln/>
        </p:spPr>
        <p:txBody>
          <a:bodyPr lIns="94031" tIns="47016" rIns="94031" bIns="4701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69696"/>
                </a:solidFill>
              </a:defRPr>
            </a:lvl1pPr>
          </a:lstStyle>
          <a:p>
            <a:r>
              <a:rPr lang="en-US"/>
              <a:t>As of: </a:t>
            </a:r>
          </a:p>
        </p:txBody>
      </p:sp>
      <p:pic>
        <p:nvPicPr>
          <p:cNvPr id="6" name="Picture 17" descr="USAFEmblemBlueSilverBi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55" y="2816897"/>
            <a:ext cx="4325483" cy="353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O:\CCE\1 Exec Working Folder\Images\Shields and Symbols\Official AFWA Symbo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88" y="1567878"/>
            <a:ext cx="1828800" cy="180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lnSpc>
                <a:spcPct val="85000"/>
              </a:lnSpc>
              <a:spcBef>
                <a:spcPts val="1200"/>
              </a:spcBef>
              <a:defRPr/>
            </a:lvl1pPr>
            <a:lvl2pPr>
              <a:lnSpc>
                <a:spcPct val="85000"/>
              </a:lnSpc>
              <a:spcBef>
                <a:spcPts val="1200"/>
              </a:spcBef>
              <a:defRPr/>
            </a:lvl2pPr>
            <a:lvl3pPr>
              <a:lnSpc>
                <a:spcPct val="85000"/>
              </a:lnSpc>
              <a:spcBef>
                <a:spcPts val="1200"/>
              </a:spcBef>
              <a:defRPr/>
            </a:lvl3pPr>
            <a:lvl4pPr>
              <a:lnSpc>
                <a:spcPct val="85000"/>
              </a:lnSpc>
              <a:spcBef>
                <a:spcPts val="1200"/>
              </a:spcBef>
              <a:defRPr/>
            </a:lvl4pPr>
            <a:lvl5pPr>
              <a:lnSpc>
                <a:spcPct val="85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CEB809-43D5-46D2-9985-9E411F07467F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274638"/>
            <a:ext cx="2101850" cy="5973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274638"/>
            <a:ext cx="6154737" cy="5973762"/>
          </a:xfrm>
        </p:spPr>
        <p:txBody>
          <a:bodyPr vert="eaVert"/>
          <a:lstStyle>
            <a:lvl1pPr>
              <a:lnSpc>
                <a:spcPct val="85000"/>
              </a:lnSpc>
              <a:spcBef>
                <a:spcPts val="1200"/>
              </a:spcBef>
              <a:defRPr/>
            </a:lvl1pPr>
            <a:lvl2pPr>
              <a:lnSpc>
                <a:spcPct val="85000"/>
              </a:lnSpc>
              <a:spcBef>
                <a:spcPts val="1200"/>
              </a:spcBef>
              <a:defRPr/>
            </a:lvl2pPr>
            <a:lvl3pPr>
              <a:lnSpc>
                <a:spcPct val="85000"/>
              </a:lnSpc>
              <a:spcBef>
                <a:spcPts val="1200"/>
              </a:spcBef>
              <a:defRPr/>
            </a:lvl3pPr>
            <a:lvl4pPr>
              <a:lnSpc>
                <a:spcPct val="85000"/>
              </a:lnSpc>
              <a:spcBef>
                <a:spcPts val="1200"/>
              </a:spcBef>
              <a:defRPr/>
            </a:lvl4pPr>
            <a:lvl5pPr>
              <a:lnSpc>
                <a:spcPct val="85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22ED1A-7D21-4BF7-82C0-38848B91DA41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7813" y="1504950"/>
            <a:ext cx="4121150" cy="4743450"/>
          </a:xfrm>
        </p:spPr>
        <p:txBody>
          <a:bodyPr/>
          <a:lstStyle>
            <a:lvl1pPr>
              <a:lnSpc>
                <a:spcPct val="85000"/>
              </a:lnSpc>
              <a:spcBef>
                <a:spcPts val="1200"/>
              </a:spcBef>
              <a:defRPr/>
            </a:lvl1pPr>
            <a:lvl2pPr>
              <a:lnSpc>
                <a:spcPct val="85000"/>
              </a:lnSpc>
              <a:spcBef>
                <a:spcPts val="1200"/>
              </a:spcBef>
              <a:defRPr/>
            </a:lvl2pPr>
            <a:lvl3pPr>
              <a:lnSpc>
                <a:spcPct val="85000"/>
              </a:lnSpc>
              <a:spcBef>
                <a:spcPts val="1200"/>
              </a:spcBef>
              <a:defRPr/>
            </a:lvl3pPr>
            <a:lvl4pPr>
              <a:lnSpc>
                <a:spcPct val="85000"/>
              </a:lnSpc>
              <a:spcBef>
                <a:spcPts val="1200"/>
              </a:spcBef>
              <a:defRPr/>
            </a:lvl4pPr>
            <a:lvl5pPr>
              <a:lnSpc>
                <a:spcPct val="85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363" y="1504950"/>
            <a:ext cx="4122737" cy="4743450"/>
          </a:xfrm>
        </p:spPr>
        <p:txBody>
          <a:bodyPr/>
          <a:lstStyle>
            <a:lvl1pPr>
              <a:lnSpc>
                <a:spcPct val="85000"/>
              </a:lnSpc>
              <a:spcBef>
                <a:spcPts val="1200"/>
              </a:spcBef>
              <a:defRPr/>
            </a:lvl1pPr>
            <a:lvl2pPr>
              <a:lnSpc>
                <a:spcPct val="85000"/>
              </a:lnSpc>
              <a:spcBef>
                <a:spcPts val="1200"/>
              </a:spcBef>
              <a:defRPr/>
            </a:lvl2pPr>
            <a:lvl3pPr>
              <a:lnSpc>
                <a:spcPct val="85000"/>
              </a:lnSpc>
              <a:spcBef>
                <a:spcPts val="1200"/>
              </a:spcBef>
              <a:defRPr/>
            </a:lvl3pPr>
            <a:lvl4pPr>
              <a:lnSpc>
                <a:spcPct val="85000"/>
              </a:lnSpc>
              <a:spcBef>
                <a:spcPts val="1200"/>
              </a:spcBef>
              <a:defRPr/>
            </a:lvl4pPr>
            <a:lvl5pPr>
              <a:lnSpc>
                <a:spcPct val="85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988300" y="6524625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fld id="{ACE6CF09-4252-4FF4-96B8-B77FA8E683D6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85000"/>
              </a:lnSpc>
              <a:spcBef>
                <a:spcPts val="1200"/>
              </a:spcBef>
              <a:defRPr/>
            </a:lvl1pPr>
            <a:lvl2pPr>
              <a:lnSpc>
                <a:spcPct val="85000"/>
              </a:lnSpc>
              <a:spcBef>
                <a:spcPts val="1200"/>
              </a:spcBef>
              <a:defRPr sz="2000"/>
            </a:lvl2pPr>
            <a:lvl3pPr>
              <a:lnSpc>
                <a:spcPct val="85000"/>
              </a:lnSpc>
              <a:spcBef>
                <a:spcPts val="1200"/>
              </a:spcBef>
              <a:defRPr/>
            </a:lvl3pPr>
            <a:lvl4pPr>
              <a:lnSpc>
                <a:spcPct val="85000"/>
              </a:lnSpc>
              <a:spcBef>
                <a:spcPts val="1200"/>
              </a:spcBef>
              <a:defRPr/>
            </a:lvl4pPr>
            <a:lvl5pPr>
              <a:lnSpc>
                <a:spcPct val="85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CA4D9D-A918-4B15-BB3F-4DDFCAAFEBE5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2796E3-BA31-4C70-A45A-E3CA672575F4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7813" y="1504950"/>
            <a:ext cx="4121150" cy="4743450"/>
          </a:xfrm>
        </p:spPr>
        <p:txBody>
          <a:bodyPr/>
          <a:lstStyle>
            <a:lvl1pPr>
              <a:lnSpc>
                <a:spcPct val="85000"/>
              </a:lnSpc>
              <a:spcBef>
                <a:spcPts val="1200"/>
              </a:spcBef>
              <a:defRPr sz="2800"/>
            </a:lvl1pPr>
            <a:lvl2pPr>
              <a:lnSpc>
                <a:spcPct val="85000"/>
              </a:lnSpc>
              <a:spcBef>
                <a:spcPts val="1200"/>
              </a:spcBef>
              <a:defRPr sz="2400"/>
            </a:lvl2pPr>
            <a:lvl3pPr>
              <a:lnSpc>
                <a:spcPct val="85000"/>
              </a:lnSpc>
              <a:spcBef>
                <a:spcPts val="1200"/>
              </a:spcBef>
              <a:defRPr sz="2000"/>
            </a:lvl3pPr>
            <a:lvl4pPr>
              <a:lnSpc>
                <a:spcPct val="85000"/>
              </a:lnSpc>
              <a:spcBef>
                <a:spcPts val="1200"/>
              </a:spcBef>
              <a:defRPr sz="1800"/>
            </a:lvl4pPr>
            <a:lvl5pPr>
              <a:lnSpc>
                <a:spcPct val="85000"/>
              </a:lnSpc>
              <a:spcBef>
                <a:spcPts val="12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363" y="1504950"/>
            <a:ext cx="4122737" cy="4743450"/>
          </a:xfrm>
        </p:spPr>
        <p:txBody>
          <a:bodyPr/>
          <a:lstStyle>
            <a:lvl1pPr>
              <a:lnSpc>
                <a:spcPct val="85000"/>
              </a:lnSpc>
              <a:spcBef>
                <a:spcPts val="1200"/>
              </a:spcBef>
              <a:defRPr sz="2800"/>
            </a:lvl1pPr>
            <a:lvl2pPr>
              <a:lnSpc>
                <a:spcPct val="85000"/>
              </a:lnSpc>
              <a:spcBef>
                <a:spcPts val="1200"/>
              </a:spcBef>
              <a:defRPr sz="2400"/>
            </a:lvl2pPr>
            <a:lvl3pPr>
              <a:lnSpc>
                <a:spcPct val="85000"/>
              </a:lnSpc>
              <a:spcBef>
                <a:spcPts val="1200"/>
              </a:spcBef>
              <a:defRPr sz="2000"/>
            </a:lvl3pPr>
            <a:lvl4pPr>
              <a:lnSpc>
                <a:spcPct val="85000"/>
              </a:lnSpc>
              <a:spcBef>
                <a:spcPts val="1200"/>
              </a:spcBef>
              <a:defRPr sz="1800"/>
            </a:lvl4pPr>
            <a:lvl5pPr>
              <a:lnSpc>
                <a:spcPct val="85000"/>
              </a:lnSpc>
              <a:spcBef>
                <a:spcPts val="12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358C44-5AE8-43EB-8371-6909480B038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lnSpc>
                <a:spcPct val="85000"/>
              </a:lnSpc>
              <a:spcBef>
                <a:spcPts val="1200"/>
              </a:spcBef>
              <a:defRPr sz="2400"/>
            </a:lvl1pPr>
            <a:lvl2pPr>
              <a:lnSpc>
                <a:spcPct val="85000"/>
              </a:lnSpc>
              <a:spcBef>
                <a:spcPts val="1200"/>
              </a:spcBef>
              <a:defRPr sz="2000"/>
            </a:lvl2pPr>
            <a:lvl3pPr>
              <a:lnSpc>
                <a:spcPct val="85000"/>
              </a:lnSpc>
              <a:spcBef>
                <a:spcPts val="1200"/>
              </a:spcBef>
              <a:defRPr sz="1800"/>
            </a:lvl3pPr>
            <a:lvl4pPr>
              <a:lnSpc>
                <a:spcPct val="85000"/>
              </a:lnSpc>
              <a:spcBef>
                <a:spcPts val="1200"/>
              </a:spcBef>
              <a:defRPr sz="1600"/>
            </a:lvl4pPr>
            <a:lvl5pPr>
              <a:lnSpc>
                <a:spcPct val="85000"/>
              </a:lnSpc>
              <a:spcBef>
                <a:spcPts val="120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lnSpc>
                <a:spcPct val="85000"/>
              </a:lnSpc>
              <a:spcBef>
                <a:spcPts val="1200"/>
              </a:spcBef>
              <a:defRPr sz="2400"/>
            </a:lvl1pPr>
            <a:lvl2pPr>
              <a:lnSpc>
                <a:spcPct val="85000"/>
              </a:lnSpc>
              <a:spcBef>
                <a:spcPts val="1200"/>
              </a:spcBef>
              <a:defRPr sz="2000"/>
            </a:lvl2pPr>
            <a:lvl3pPr>
              <a:lnSpc>
                <a:spcPct val="85000"/>
              </a:lnSpc>
              <a:spcBef>
                <a:spcPts val="1200"/>
              </a:spcBef>
              <a:defRPr sz="1800"/>
            </a:lvl3pPr>
            <a:lvl4pPr>
              <a:lnSpc>
                <a:spcPct val="85000"/>
              </a:lnSpc>
              <a:spcBef>
                <a:spcPts val="1200"/>
              </a:spcBef>
              <a:defRPr sz="1600"/>
            </a:lvl4pPr>
            <a:lvl5pPr>
              <a:lnSpc>
                <a:spcPct val="85000"/>
              </a:lnSpc>
              <a:spcBef>
                <a:spcPts val="120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798ED2-8422-43C8-8A62-1199693DBD5C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8A9457-BABC-43ED-B75E-9D71DAE99C36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62A700-BAF6-42AE-810F-CC04FA3AF1ED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lnSpc>
                <a:spcPct val="85000"/>
              </a:lnSpc>
              <a:spcBef>
                <a:spcPts val="1200"/>
              </a:spcBef>
              <a:defRPr sz="3200"/>
            </a:lvl1pPr>
            <a:lvl2pPr>
              <a:lnSpc>
                <a:spcPct val="85000"/>
              </a:lnSpc>
              <a:spcBef>
                <a:spcPts val="1200"/>
              </a:spcBef>
              <a:defRPr sz="2800"/>
            </a:lvl2pPr>
            <a:lvl3pPr>
              <a:lnSpc>
                <a:spcPct val="85000"/>
              </a:lnSpc>
              <a:spcBef>
                <a:spcPts val="1200"/>
              </a:spcBef>
              <a:defRPr sz="2400"/>
            </a:lvl3pPr>
            <a:lvl4pPr>
              <a:lnSpc>
                <a:spcPct val="85000"/>
              </a:lnSpc>
              <a:spcBef>
                <a:spcPts val="1200"/>
              </a:spcBef>
              <a:defRPr sz="2000"/>
            </a:lvl4pPr>
            <a:lvl5pPr>
              <a:lnSpc>
                <a:spcPct val="85000"/>
              </a:lnSpc>
              <a:spcBef>
                <a:spcPts val="1200"/>
              </a:spcBef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9980DC-67AD-4D84-AE12-EFF47CD8630F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5B91E0-79AF-49CC-8B3D-30A463DB3AD7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</a:defRPr>
            </a:lvl1pPr>
          </a:lstStyle>
          <a:p>
            <a:fld id="{46608ED7-122D-4A5D-A75C-5325DD845511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49157" name="Text Box 1029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b="1" i="1" dirty="0" smtClean="0">
                <a:latin typeface="Century Schoolbook" pitchFamily="18" charset="0"/>
              </a:rPr>
              <a:t>Aim High…Fly, Fight, Win</a:t>
            </a:r>
            <a:endParaRPr lang="en-US" sz="1600" b="1" i="1" dirty="0">
              <a:latin typeface="Century Schoolbook" pitchFamily="18" charset="0"/>
            </a:endParaRPr>
          </a:p>
        </p:txBody>
      </p:sp>
      <p:sp>
        <p:nvSpPr>
          <p:cNvPr id="49163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 flipV="1">
            <a:off x="301841" y="1231900"/>
            <a:ext cx="8461159" cy="2096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7813" y="1504950"/>
            <a:ext cx="8396287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2nd Bullet</a:t>
            </a:r>
          </a:p>
        </p:txBody>
      </p:sp>
      <p:pic>
        <p:nvPicPr>
          <p:cNvPr id="49173" name="Picture 1045" descr="USAFEmblemBlueSilverBi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1676" y="0"/>
            <a:ext cx="1473200" cy="1201738"/>
          </a:xfrm>
          <a:prstGeom prst="rect">
            <a:avLst/>
          </a:prstGeom>
          <a:noFill/>
        </p:spPr>
      </p:pic>
      <p:pic>
        <p:nvPicPr>
          <p:cNvPr id="10" name="Picture 9" descr="AFWA Shield electronic small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735923" y="88780"/>
            <a:ext cx="1070719" cy="10564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85000"/>
        </a:lnSpc>
        <a:spcBef>
          <a:spcPts val="12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lnSpc>
          <a:spcPct val="85000"/>
        </a:lnSpc>
        <a:spcBef>
          <a:spcPts val="12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lnSpc>
          <a:spcPct val="85000"/>
        </a:lnSpc>
        <a:spcBef>
          <a:spcPts val="12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5000"/>
        </a:lnSpc>
        <a:spcBef>
          <a:spcPts val="12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A4DB9-0BC7-467A-BDA9-9F2B123F35DD}" type="slidenum">
              <a:rPr lang="en-US"/>
              <a:pPr/>
              <a:t>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2848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2470" y="260350"/>
            <a:ext cx="6178858" cy="827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WMS 1.3 Ensemble Layers</a:t>
            </a:r>
            <a:endParaRPr lang="en-US" dirty="0"/>
          </a:p>
        </p:txBody>
      </p:sp>
      <p:sp>
        <p:nvSpPr>
          <p:cNvPr id="2848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7813" y="1383024"/>
            <a:ext cx="8716962" cy="4743450"/>
          </a:xfrm>
        </p:spPr>
        <p:txBody>
          <a:bodyPr/>
          <a:lstStyle/>
          <a:p>
            <a:r>
              <a:rPr lang="en-US" sz="2000" dirty="0" smtClean="0"/>
              <a:t>AFWA uses WMS to visualize value added products derived from statistical analysis of all ensemble members from either</a:t>
            </a:r>
          </a:p>
          <a:p>
            <a:pPr lvl="1"/>
            <a:r>
              <a:rPr lang="en-US" sz="1600" dirty="0" smtClean="0"/>
              <a:t>Global Ensemble Prediction Suite</a:t>
            </a:r>
          </a:p>
          <a:p>
            <a:pPr lvl="1"/>
            <a:r>
              <a:rPr lang="en-US" sz="1600" dirty="0" err="1" smtClean="0"/>
              <a:t>Mesoscale</a:t>
            </a:r>
            <a:r>
              <a:rPr lang="en-US" sz="1600" dirty="0"/>
              <a:t> Ensemble Prediction Suite</a:t>
            </a:r>
            <a:endParaRPr lang="en-US" sz="1600" dirty="0" smtClean="0"/>
          </a:p>
          <a:p>
            <a:r>
              <a:rPr lang="en-US" sz="2000" dirty="0" smtClean="0"/>
              <a:t>AFWA’s current approach relies upon:</a:t>
            </a:r>
          </a:p>
          <a:p>
            <a:pPr lvl="1"/>
            <a:r>
              <a:rPr lang="en-US" sz="1800" dirty="0" smtClean="0"/>
              <a:t>Layer Name</a:t>
            </a:r>
          </a:p>
          <a:p>
            <a:pPr lvl="1"/>
            <a:r>
              <a:rPr lang="en-US" sz="1800" dirty="0" smtClean="0"/>
              <a:t>Layer Title</a:t>
            </a:r>
          </a:p>
          <a:p>
            <a:pPr lvl="1"/>
            <a:r>
              <a:rPr lang="en-US" sz="1800" dirty="0"/>
              <a:t>Temporal dimensions “Run” and “Forecast” (plan to change to comply with OGC Best Practice for using Web Map Services (WMS) with </a:t>
            </a:r>
            <a:r>
              <a:rPr lang="en-US" sz="1800" dirty="0" smtClean="0"/>
              <a:t>Time-Dependent </a:t>
            </a:r>
            <a:r>
              <a:rPr lang="en-US" sz="1800" dirty="0"/>
              <a:t>or Elevation-Dependent </a:t>
            </a:r>
            <a:r>
              <a:rPr lang="en-US" sz="1800" dirty="0" smtClean="0"/>
              <a:t>Data approach using “Time” and “</a:t>
            </a:r>
            <a:r>
              <a:rPr lang="en-US" sz="1800" dirty="0" err="1" smtClean="0"/>
              <a:t>Reference_Time</a:t>
            </a:r>
            <a:r>
              <a:rPr lang="en-US" sz="1800" dirty="0" smtClean="0"/>
              <a:t>”)</a:t>
            </a:r>
          </a:p>
          <a:p>
            <a:pPr lvl="1"/>
            <a:r>
              <a:rPr lang="en-US" sz="1800" dirty="0" smtClean="0"/>
              <a:t>Styles to choose among predetermined threshold values (e.g. probability of </a:t>
            </a:r>
            <a:r>
              <a:rPr lang="en-US" sz="1800" dirty="0" err="1" smtClean="0"/>
              <a:t>windspeed</a:t>
            </a:r>
            <a:r>
              <a:rPr lang="en-US" sz="1800" dirty="0" smtClean="0"/>
              <a:t> exceeding 25 knots vs 35 knots)</a:t>
            </a:r>
          </a:p>
          <a:p>
            <a:pPr lvl="1"/>
            <a:r>
              <a:rPr lang="en-US" sz="1800" dirty="0" err="1" smtClean="0"/>
              <a:t>LegendURL</a:t>
            </a:r>
            <a:r>
              <a:rPr lang="en-US" sz="1800" dirty="0" smtClean="0"/>
              <a:t> for optional display of graphic legend</a:t>
            </a:r>
          </a:p>
          <a:p>
            <a:pPr lvl="1"/>
            <a:r>
              <a:rPr lang="en-US" sz="1800" dirty="0" err="1" smtClean="0"/>
              <a:t>GetFeatureInfo</a:t>
            </a:r>
            <a:r>
              <a:rPr lang="en-US" sz="1800" dirty="0" smtClean="0"/>
              <a:t> to interrogate values at individual map points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60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917" y="2447122"/>
            <a:ext cx="5715000" cy="3810000"/>
          </a:xfrm>
          <a:prstGeom prst="rect">
            <a:avLst/>
          </a:prstGeom>
        </p:spPr>
      </p:pic>
      <p:sp>
        <p:nvSpPr>
          <p:cNvPr id="11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20AA4-E7B3-4728-A88B-1E59FFA3A5FC}" type="slidenum">
              <a:rPr lang="en-US"/>
              <a:pPr/>
              <a:t>2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2850829" name="Rectangle 13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AFW-WEBS Sample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6423" y="1558830"/>
            <a:ext cx="8508274" cy="769441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https://weather.af.mil/services/WMS?SERVICE=WMS&amp;VERSION=1.3.0&amp;REQUEST=</a:t>
            </a:r>
            <a:r>
              <a:rPr lang="en-US" sz="1100" dirty="0">
                <a:solidFill>
                  <a:srgbClr val="FF0000"/>
                </a:solidFill>
              </a:rPr>
              <a:t>GetMap</a:t>
            </a:r>
            <a:r>
              <a:rPr lang="en-US" sz="1100" dirty="0"/>
              <a:t>&amp;WIDTH=600&amp;HEIGHT=400&amp;CRS=CRS:84&amp;DIM_FORECAST=PT48H&amp;DIM_RUN=2015-02-06T00:00:00Z&amp;FORMAT=image/png&amp;LAYERS=OROGRAPHY,BOUNDARIES,</a:t>
            </a:r>
            <a:r>
              <a:rPr lang="en-US" sz="1100" dirty="0">
                <a:solidFill>
                  <a:srgbClr val="FF0000"/>
                </a:solidFill>
              </a:rPr>
              <a:t>ENS_GLOBAL_Prob_Precip_by_Type</a:t>
            </a:r>
            <a:r>
              <a:rPr lang="en-US" sz="1100" dirty="0"/>
              <a:t>&amp;BBOX=-133,11,-53,59&amp;TRANSPARENT=TRUE&amp;STYLE=default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9333" y="5306593"/>
            <a:ext cx="2939891" cy="1107996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https://weather.af.mil/services/WMS?SERVICE=WMS&amp;VERSION=1.3.0&amp;REQUEST=</a:t>
            </a:r>
            <a:r>
              <a:rPr lang="en-US" sz="1100" dirty="0">
                <a:solidFill>
                  <a:srgbClr val="FF0000"/>
                </a:solidFill>
              </a:rPr>
              <a:t>GetLegendGraphic</a:t>
            </a:r>
            <a:r>
              <a:rPr lang="en-US" sz="1100" dirty="0"/>
              <a:t>&amp;LAYER=</a:t>
            </a:r>
            <a:r>
              <a:rPr lang="en-US" sz="1100" dirty="0">
                <a:solidFill>
                  <a:srgbClr val="FF0000"/>
                </a:solidFill>
              </a:rPr>
              <a:t>ENS_GLOBAL_Prob_Precip_by_Type</a:t>
            </a:r>
            <a:r>
              <a:rPr lang="en-US" sz="1100" dirty="0"/>
              <a:t>&amp;STYLE=default&amp;FORMAT=image/png;%20mode=8bit&amp;CRS=CRS:84</a:t>
            </a:r>
          </a:p>
        </p:txBody>
      </p:sp>
      <p:cxnSp>
        <p:nvCxnSpPr>
          <p:cNvPr id="14" name="Straight Arrow Connector 13"/>
          <p:cNvCxnSpPr>
            <a:stCxn id="9" idx="2"/>
          </p:cNvCxnSpPr>
          <p:nvPr/>
        </p:nvCxnSpPr>
        <p:spPr bwMode="auto">
          <a:xfrm>
            <a:off x="4480560" y="2328271"/>
            <a:ext cx="718457" cy="13989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39333" y="1297576"/>
            <a:ext cx="8508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WMS </a:t>
            </a:r>
            <a:r>
              <a:rPr lang="en-US" dirty="0" err="1" smtClean="0"/>
              <a:t>GetMap</a:t>
            </a:r>
            <a:r>
              <a:rPr lang="en-US" dirty="0" smtClean="0"/>
              <a:t> call to get map layer: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450" y="5899223"/>
            <a:ext cx="1920088" cy="32001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3533" y="4772557"/>
            <a:ext cx="3131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WMS </a:t>
            </a:r>
            <a:r>
              <a:rPr lang="en-US" dirty="0" err="1" smtClean="0"/>
              <a:t>GetLegendGraphic</a:t>
            </a:r>
            <a:r>
              <a:rPr lang="en-US" dirty="0" smtClean="0"/>
              <a:t> call to get legend:</a:t>
            </a:r>
            <a:endParaRPr lang="en-US" dirty="0"/>
          </a:p>
        </p:txBody>
      </p:sp>
      <p:sp>
        <p:nvSpPr>
          <p:cNvPr id="2" name="AutoShape 2" descr="https://weather.af.mil/services/WMS?SERVICE=WMS&amp;VERSION=1.3.0&amp;REQUEST=GetMap&amp;WIDTH=600&amp;HEIGHT=400&amp;CRS=CRS:84&amp;DIM_FORECAST=PT48H&amp;DIM_RUN=2015-02-06T00:00:00Z&amp;FORMAT=image/png&amp;LAYERS=OROGRAPHY,BOUNDARIES,ENS_GLOBAL_Prob_Precip_by_Type&amp;BBOX=-133,11,-53,59&amp;TRANSPARENT=TRUE&amp;STYLE=defaul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s://weather.af.mil/services/WMS?SERVICE=WMS&amp;VERSION=1.3.0&amp;REQUEST=GetMap&amp;WIDTH=600&amp;HEIGHT=400&amp;CRS=CRS:84&amp;DIM_FORECAST=PT48H&amp;DIM_RUN=2015-02-06T00:00:00Z&amp;FORMAT=image/png&amp;LAYERS=OROGRAPHY,BOUNDARIES,ENS_GLOBAL_Prob_Precip_by_Type&amp;BBOX=-133,11,-53,59&amp;TRANSPARENT=TRUE&amp;STYLE=default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" name="Straight Arrow Connector 11"/>
          <p:cNvCxnSpPr>
            <a:stCxn id="22" idx="3"/>
          </p:cNvCxnSpPr>
          <p:nvPr/>
        </p:nvCxnSpPr>
        <p:spPr bwMode="auto">
          <a:xfrm>
            <a:off x="3079224" y="5860591"/>
            <a:ext cx="613210" cy="1958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A4DB9-0BC7-467A-BDA9-9F2B123F35DD}" type="slidenum">
              <a:rPr lang="en-US"/>
              <a:pPr/>
              <a:t>3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848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2470" y="260350"/>
            <a:ext cx="6178858" cy="827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2848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7813" y="1504950"/>
            <a:ext cx="8716962" cy="4743450"/>
          </a:xfrm>
        </p:spPr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WMS 1.3 compliant</a:t>
            </a:r>
          </a:p>
          <a:p>
            <a:pPr lvl="1"/>
            <a:r>
              <a:rPr lang="en-US" dirty="0" smtClean="0"/>
              <a:t>Minimal </a:t>
            </a:r>
            <a:r>
              <a:rPr lang="en-US" dirty="0" smtClean="0"/>
              <a:t>use of extended dimensions</a:t>
            </a:r>
          </a:p>
          <a:p>
            <a:pPr lvl="1"/>
            <a:r>
              <a:rPr lang="en-US" dirty="0" smtClean="0"/>
              <a:t>Simple</a:t>
            </a:r>
          </a:p>
          <a:p>
            <a:pPr lvl="1"/>
            <a:endParaRPr lang="en-US" dirty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Heavy dependency on layer names and titles assumes users understand the terms used</a:t>
            </a:r>
          </a:p>
          <a:p>
            <a:pPr lvl="1"/>
            <a:r>
              <a:rPr lang="en-US" dirty="0" smtClean="0"/>
              <a:t>Little use of abstracts, keywords, or dimensions to allow for better search and discovery in </a:t>
            </a:r>
            <a:r>
              <a:rPr lang="en-US" dirty="0" err="1" smtClean="0"/>
              <a:t>GetCapabilities</a:t>
            </a:r>
            <a:r>
              <a:rPr lang="en-US" dirty="0" smtClean="0"/>
              <a:t> document</a:t>
            </a:r>
          </a:p>
          <a:p>
            <a:pPr lvl="1"/>
            <a:r>
              <a:rPr lang="en-US" dirty="0" smtClean="0"/>
              <a:t>Lack of controlled vocabulary; inconsistency hampers discovery</a:t>
            </a:r>
          </a:p>
          <a:p>
            <a:pPr lvl="1"/>
            <a:r>
              <a:rPr lang="en-US" dirty="0" smtClean="0"/>
              <a:t>Overloading of “style” between visualization approach and data content/meaning</a:t>
            </a:r>
          </a:p>
        </p:txBody>
      </p:sp>
    </p:spTree>
    <p:extLst>
      <p:ext uri="{BB962C8B-B14F-4D97-AF65-F5344CB8AC3E}">
        <p14:creationId xmlns:p14="http://schemas.microsoft.com/office/powerpoint/2010/main" val="30361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2-05-15 XO New Slide Format Examp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151C77"/>
      </a:hlink>
      <a:folHlink>
        <a:srgbClr val="151C77"/>
      </a:folHlink>
    </a:clrScheme>
    <a:fontScheme name="02-05-15 XO New Slide Format Ex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02-05-15 XO New Slide Format Ex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05-15 XO New Slide Format Ex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Remarks xmlns="b19816ac-6de4-4096-ac8d-b925b1f2002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942A75ADEE484E9F653846C2BF5446" ma:contentTypeVersion="5" ma:contentTypeDescription="Create a new document." ma:contentTypeScope="" ma:versionID="be3a1b34289dc0f608c97306f9c668b5">
  <xsd:schema xmlns:xsd="http://www.w3.org/2001/XMLSchema" xmlns:p="http://schemas.microsoft.com/office/2006/metadata/properties" xmlns:ns2="b19816ac-6de4-4096-ac8d-b925b1f2002b" targetNamespace="http://schemas.microsoft.com/office/2006/metadata/properties" ma:root="true" ma:fieldsID="cdfa0c6c1f407ace103ec2228c7958d0" ns2:_="">
    <xsd:import namespace="b19816ac-6de4-4096-ac8d-b925b1f2002b"/>
    <xsd:element name="properties">
      <xsd:complexType>
        <xsd:sequence>
          <xsd:element name="documentManagement">
            <xsd:complexType>
              <xsd:all>
                <xsd:element ref="ns2:Remark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b19816ac-6de4-4096-ac8d-b925b1f2002b" elementFormDefault="qualified">
    <xsd:import namespace="http://schemas.microsoft.com/office/2006/documentManagement/types"/>
    <xsd:element name="Remarks" ma:index="8" nillable="true" ma:displayName="Remarks" ma:internalName="Remark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Ite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42AE081-1A7D-4BAB-A2C8-49E66EE5FD0D}">
  <ds:schemaRefs>
    <ds:schemaRef ds:uri="b19816ac-6de4-4096-ac8d-b925b1f2002b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F914382-0E19-4B2A-BC2A-A0CC721BCF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303E31-3EA6-4025-9C16-42EA6DC9EA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9816ac-6de4-4096-ac8d-b925b1f2002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Office\Templates\02-05-15 XO New Slide Format Example.pot</Template>
  <TotalTime>32618</TotalTime>
  <Words>215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02-05-15 XO New Slide Format Example</vt:lpstr>
      <vt:lpstr>WMS 1.3 Ensemble Layers</vt:lpstr>
      <vt:lpstr>AFW-WEBS Sample</vt:lpstr>
      <vt:lpstr>Pros and Cons</vt:lpstr>
    </vt:vector>
  </TitlesOfParts>
  <Company>AF/XORD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Kennon J. Moen</dc:creator>
  <cp:lastModifiedBy>Wise, Eric P Civ USAF AFWA AFWA/A6WN</cp:lastModifiedBy>
  <cp:revision>794</cp:revision>
  <cp:lastPrinted>2013-02-01T22:01:24Z</cp:lastPrinted>
  <dcterms:created xsi:type="dcterms:W3CDTF">2002-09-04T12:44:51Z</dcterms:created>
  <dcterms:modified xsi:type="dcterms:W3CDTF">2015-02-25T14:33:48Z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CCX</vt:lpwstr>
  </property>
  <property fmtid="{D5CDD505-2E9C-101B-9397-08002B2CF9AE}" pid="3" name="Reference Source">
    <vt:lpwstr>, </vt:lpwstr>
  </property>
  <property fmtid="{D5CDD505-2E9C-101B-9397-08002B2CF9AE}" pid="4" name="ContentTypeId">
    <vt:lpwstr>0x0101004C942A75ADEE484E9F653846C2BF5446</vt:lpwstr>
  </property>
</Properties>
</file>