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3"/>
  </p:notesMasterIdLst>
  <p:sldIdLst>
    <p:sldId id="428" r:id="rId2"/>
    <p:sldId id="449" r:id="rId3"/>
    <p:sldId id="460" r:id="rId4"/>
    <p:sldId id="456" r:id="rId5"/>
    <p:sldId id="458" r:id="rId6"/>
    <p:sldId id="457" r:id="rId7"/>
    <p:sldId id="459" r:id="rId8"/>
    <p:sldId id="461" r:id="rId9"/>
    <p:sldId id="450" r:id="rId10"/>
    <p:sldId id="452" r:id="rId11"/>
    <p:sldId id="467" r:id="rId12"/>
    <p:sldId id="468" r:id="rId13"/>
    <p:sldId id="451" r:id="rId14"/>
    <p:sldId id="471" r:id="rId15"/>
    <p:sldId id="469" r:id="rId16"/>
    <p:sldId id="472" r:id="rId17"/>
    <p:sldId id="473" r:id="rId18"/>
    <p:sldId id="462" r:id="rId19"/>
    <p:sldId id="466" r:id="rId20"/>
    <p:sldId id="463" r:id="rId21"/>
    <p:sldId id="455" r:id="rId22"/>
  </p:sldIdLst>
  <p:sldSz cx="9144000" cy="6858000" type="screen4x3"/>
  <p:notesSz cx="6858000" cy="9144000"/>
  <p:defaultTextStyle>
    <a:defPPr>
      <a:defRPr lang="en-US"/>
    </a:defPPr>
    <a:lvl1pPr algn="ctr" rtl="0" eaLnBrk="0" fontAlgn="base" hangingPunct="0">
      <a:spcBef>
        <a:spcPct val="50000"/>
      </a:spcBef>
      <a:spcAft>
        <a:spcPct val="0"/>
      </a:spcAft>
      <a:defRPr sz="1400" kern="1200">
        <a:solidFill>
          <a:schemeClr val="tx1"/>
        </a:solidFill>
        <a:latin typeface="Arial" charset="0"/>
        <a:ea typeface="+mn-ea"/>
        <a:cs typeface="+mn-cs"/>
      </a:defRPr>
    </a:lvl1pPr>
    <a:lvl2pPr marL="457200" algn="ctr" rtl="0" eaLnBrk="0" fontAlgn="base" hangingPunct="0">
      <a:spcBef>
        <a:spcPct val="50000"/>
      </a:spcBef>
      <a:spcAft>
        <a:spcPct val="0"/>
      </a:spcAft>
      <a:defRPr sz="1400" kern="1200">
        <a:solidFill>
          <a:schemeClr val="tx1"/>
        </a:solidFill>
        <a:latin typeface="Arial" charset="0"/>
        <a:ea typeface="+mn-ea"/>
        <a:cs typeface="+mn-cs"/>
      </a:defRPr>
    </a:lvl2pPr>
    <a:lvl3pPr marL="914400" algn="ctr" rtl="0" eaLnBrk="0" fontAlgn="base" hangingPunct="0">
      <a:spcBef>
        <a:spcPct val="50000"/>
      </a:spcBef>
      <a:spcAft>
        <a:spcPct val="0"/>
      </a:spcAft>
      <a:defRPr sz="1400" kern="1200">
        <a:solidFill>
          <a:schemeClr val="tx1"/>
        </a:solidFill>
        <a:latin typeface="Arial" charset="0"/>
        <a:ea typeface="+mn-ea"/>
        <a:cs typeface="+mn-cs"/>
      </a:defRPr>
    </a:lvl3pPr>
    <a:lvl4pPr marL="1371600" algn="ctr" rtl="0" eaLnBrk="0" fontAlgn="base" hangingPunct="0">
      <a:spcBef>
        <a:spcPct val="50000"/>
      </a:spcBef>
      <a:spcAft>
        <a:spcPct val="0"/>
      </a:spcAft>
      <a:defRPr sz="1400" kern="1200">
        <a:solidFill>
          <a:schemeClr val="tx1"/>
        </a:solidFill>
        <a:latin typeface="Arial" charset="0"/>
        <a:ea typeface="+mn-ea"/>
        <a:cs typeface="+mn-cs"/>
      </a:defRPr>
    </a:lvl4pPr>
    <a:lvl5pPr marL="1828800" algn="ctr" rtl="0" eaLnBrk="0" fontAlgn="base" hangingPunct="0">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zell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C5"/>
    <a:srgbClr val="FFD9D9"/>
    <a:srgbClr val="2FED41"/>
    <a:srgbClr val="FAFA22"/>
    <a:srgbClr val="94B103"/>
    <a:srgbClr val="AAA60A"/>
    <a:srgbClr val="25748D"/>
    <a:srgbClr val="7F7F7F"/>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6" autoAdjust="0"/>
    <p:restoredTop sz="86690" autoAdjust="0"/>
  </p:normalViewPr>
  <p:slideViewPr>
    <p:cSldViewPr>
      <p:cViewPr varScale="1">
        <p:scale>
          <a:sx n="98" d="100"/>
          <a:sy n="98" d="100"/>
        </p:scale>
        <p:origin x="-154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8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lvl1pPr>
          </a:lstStyle>
          <a:p>
            <a:pPr>
              <a:defRPr/>
            </a:pPr>
            <a:fld id="{819E4E9D-3B76-449B-A41B-923636E5A94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xfrm>
            <a:off x="914400" y="4343400"/>
            <a:ext cx="5029200" cy="4114800"/>
          </a:xfrm>
          <a:noFill/>
          <a:ln/>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1976, an important industrial accident happened at a chemical plant in </a:t>
            </a:r>
            <a:r>
              <a:rPr lang="en-US" b="1" dirty="0" err="1" smtClean="0"/>
              <a:t>Seveso</a:t>
            </a:r>
            <a:r>
              <a:rPr lang="en-US" b="1" dirty="0" smtClean="0"/>
              <a:t>, Italy</a:t>
            </a:r>
            <a:r>
              <a:rPr lang="en-US" dirty="0" smtClean="0"/>
              <a:t>, manufacturing </a:t>
            </a:r>
            <a:r>
              <a:rPr lang="en-US" dirty="0" err="1" smtClean="0"/>
              <a:t>pesticies</a:t>
            </a:r>
            <a:r>
              <a:rPr lang="en-US" dirty="0" smtClean="0"/>
              <a:t> and herbicides. A dense </a:t>
            </a:r>
            <a:r>
              <a:rPr lang="en-US" dirty="0" err="1" smtClean="0"/>
              <a:t>vapour</a:t>
            </a:r>
            <a:r>
              <a:rPr lang="en-US" dirty="0" smtClean="0"/>
              <a:t> cloud containing </a:t>
            </a:r>
            <a:r>
              <a:rPr lang="en-US" dirty="0" err="1" smtClean="0"/>
              <a:t>tetrachlorodibenzo-paradioxin</a:t>
            </a:r>
            <a:r>
              <a:rPr lang="en-US" dirty="0" smtClean="0"/>
              <a:t> (TCDD) was released from a reactor. Commonly known as dioxin, this was a poisonous and carcinogenic by-product of an uncontrolled exothermic reaction. </a:t>
            </a:r>
            <a:endParaRPr lang="fr-BE" dirty="0"/>
          </a:p>
        </p:txBody>
      </p:sp>
      <p:sp>
        <p:nvSpPr>
          <p:cNvPr id="4" name="Slide Number Placeholder 3"/>
          <p:cNvSpPr>
            <a:spLocks noGrp="1"/>
          </p:cNvSpPr>
          <p:nvPr>
            <p:ph type="sldNum" sz="quarter" idx="10"/>
          </p:nvPr>
        </p:nvSpPr>
        <p:spPr/>
        <p:txBody>
          <a:bodyPr/>
          <a:lstStyle/>
          <a:p>
            <a:pPr>
              <a:defRPr/>
            </a:pPr>
            <a:fld id="{819E4E9D-3B76-449B-A41B-923636E5A94C}"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More than </a:t>
            </a:r>
            <a:r>
              <a:rPr lang="en-US" b="1" dirty="0" smtClean="0"/>
              <a:t>600 people </a:t>
            </a:r>
            <a:r>
              <a:rPr lang="en-US" dirty="0" smtClean="0"/>
              <a:t>had to be evacuated from their home</a:t>
            </a:r>
          </a:p>
          <a:p>
            <a:pPr>
              <a:buFont typeface="Arial" pitchFamily="34" charset="0"/>
              <a:buChar char="•"/>
            </a:pPr>
            <a:r>
              <a:rPr lang="en-US" b="1" dirty="0" smtClean="0"/>
              <a:t>2000 were treated for dioxin poisoning</a:t>
            </a:r>
          </a:p>
          <a:p>
            <a:endParaRPr lang="fr-BE" dirty="0"/>
          </a:p>
        </p:txBody>
      </p:sp>
      <p:sp>
        <p:nvSpPr>
          <p:cNvPr id="4" name="Slide Number Placeholder 3"/>
          <p:cNvSpPr>
            <a:spLocks noGrp="1"/>
          </p:cNvSpPr>
          <p:nvPr>
            <p:ph type="sldNum" sz="quarter" idx="10"/>
          </p:nvPr>
        </p:nvSpPr>
        <p:spPr/>
        <p:txBody>
          <a:bodyPr/>
          <a:lstStyle/>
          <a:p>
            <a:pPr>
              <a:defRPr/>
            </a:pPr>
            <a:fld id="{819E4E9D-3B76-449B-A41B-923636E5A94C}"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pPr>
              <a:defRPr/>
            </a:pPr>
            <a:fld id="{819E4E9D-3B76-449B-A41B-923636E5A94C}"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Plutôt dispersion…</a:t>
            </a:r>
            <a:endParaRPr lang="fr-BE" dirty="0"/>
          </a:p>
        </p:txBody>
      </p:sp>
      <p:sp>
        <p:nvSpPr>
          <p:cNvPr id="4" name="Slide Number Placeholder 3"/>
          <p:cNvSpPr>
            <a:spLocks noGrp="1"/>
          </p:cNvSpPr>
          <p:nvPr>
            <p:ph type="sldNum" sz="quarter" idx="10"/>
          </p:nvPr>
        </p:nvSpPr>
        <p:spPr/>
        <p:txBody>
          <a:bodyPr/>
          <a:lstStyle/>
          <a:p>
            <a:pPr>
              <a:defRPr/>
            </a:pPr>
            <a:fld id="{819E4E9D-3B76-449B-A41B-923636E5A94C}"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sz="1200" kern="1200" baseline="0" dirty="0" err="1" smtClean="0">
                <a:solidFill>
                  <a:schemeClr val="tx1"/>
                </a:solidFill>
                <a:latin typeface="Arial" charset="0"/>
                <a:ea typeface="+mn-ea"/>
                <a:cs typeface="+mn-cs"/>
              </a:rPr>
              <a:t>Sensor</a:t>
            </a:r>
            <a:r>
              <a:rPr lang="fr-BE" sz="1200" kern="1200" baseline="0" dirty="0" smtClean="0">
                <a:solidFill>
                  <a:schemeClr val="tx1"/>
                </a:solidFill>
                <a:latin typeface="Arial" charset="0"/>
                <a:ea typeface="+mn-ea"/>
                <a:cs typeface="+mn-cs"/>
              </a:rPr>
              <a:t> Observation Service</a:t>
            </a:r>
            <a:endParaRPr lang="fr-BE" dirty="0"/>
          </a:p>
        </p:txBody>
      </p:sp>
      <p:sp>
        <p:nvSpPr>
          <p:cNvPr id="4" name="Slide Number Placeholder 3"/>
          <p:cNvSpPr>
            <a:spLocks noGrp="1"/>
          </p:cNvSpPr>
          <p:nvPr>
            <p:ph type="sldNum" sz="quarter" idx="10"/>
          </p:nvPr>
        </p:nvSpPr>
        <p:spPr/>
        <p:txBody>
          <a:bodyPr/>
          <a:lstStyle/>
          <a:p>
            <a:pPr>
              <a:defRPr/>
            </a:pPr>
            <a:fld id="{819E4E9D-3B76-449B-A41B-923636E5A94C}" type="slidenum">
              <a:rPr lang="en-US" smtClean="0"/>
              <a:pPr>
                <a:defRPr/>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sz="1200" kern="1200" baseline="0" dirty="0" err="1" smtClean="0">
                <a:solidFill>
                  <a:schemeClr val="tx1"/>
                </a:solidFill>
                <a:latin typeface="Arial" charset="0"/>
                <a:ea typeface="+mn-ea"/>
                <a:cs typeface="+mn-cs"/>
              </a:rPr>
              <a:t>Such</a:t>
            </a:r>
            <a:r>
              <a:rPr lang="fr-BE" sz="1200" kern="1200" baseline="0" dirty="0" smtClean="0">
                <a:solidFill>
                  <a:schemeClr val="tx1"/>
                </a:solidFill>
                <a:latin typeface="Arial" charset="0"/>
                <a:ea typeface="+mn-ea"/>
                <a:cs typeface="+mn-cs"/>
              </a:rPr>
              <a:t> </a:t>
            </a:r>
            <a:r>
              <a:rPr lang="fr-BE" sz="1200" kern="1200" baseline="0" dirty="0" err="1" smtClean="0">
                <a:solidFill>
                  <a:schemeClr val="tx1"/>
                </a:solidFill>
                <a:latin typeface="Arial" charset="0"/>
                <a:ea typeface="+mn-ea"/>
                <a:cs typeface="+mn-cs"/>
              </a:rPr>
              <a:t>models</a:t>
            </a:r>
            <a:r>
              <a:rPr lang="fr-BE" sz="1200" kern="1200" baseline="0" dirty="0" smtClean="0">
                <a:solidFill>
                  <a:schemeClr val="tx1"/>
                </a:solidFill>
                <a:latin typeface="Arial" charset="0"/>
                <a:ea typeface="+mn-ea"/>
                <a:cs typeface="+mn-cs"/>
              </a:rPr>
              <a:t> </a:t>
            </a:r>
            <a:r>
              <a:rPr lang="fr-BE" sz="1200" kern="1200" baseline="0" dirty="0" err="1" smtClean="0">
                <a:solidFill>
                  <a:schemeClr val="tx1"/>
                </a:solidFill>
                <a:latin typeface="Arial" charset="0"/>
                <a:ea typeface="+mn-ea"/>
                <a:cs typeface="+mn-cs"/>
              </a:rPr>
              <a:t>provide</a:t>
            </a:r>
            <a:r>
              <a:rPr lang="fr-BE" sz="1200" kern="1200" baseline="0" dirty="0" smtClean="0">
                <a:solidFill>
                  <a:schemeClr val="tx1"/>
                </a:solidFill>
                <a:latin typeface="Arial" charset="0"/>
                <a:ea typeface="+mn-ea"/>
                <a:cs typeface="+mn-cs"/>
              </a:rPr>
              <a:t> the </a:t>
            </a:r>
            <a:r>
              <a:rPr lang="en-US" sz="1200" kern="1200" baseline="0" dirty="0" smtClean="0">
                <a:solidFill>
                  <a:schemeClr val="tx1"/>
                </a:solidFill>
                <a:latin typeface="Arial" charset="0"/>
                <a:ea typeface="+mn-ea"/>
                <a:cs typeface="+mn-cs"/>
              </a:rPr>
              <a:t>necessary input for the more specialized pollution models. Moreover, we believe that, besides the </a:t>
            </a:r>
            <a:r>
              <a:rPr lang="en-US" sz="1200" kern="1200" baseline="0" dirty="0" err="1" smtClean="0">
                <a:solidFill>
                  <a:schemeClr val="tx1"/>
                </a:solidFill>
                <a:latin typeface="Arial" charset="0"/>
                <a:ea typeface="+mn-ea"/>
                <a:cs typeface="+mn-cs"/>
              </a:rPr>
              <a:t>chemicalreaction</a:t>
            </a:r>
            <a:r>
              <a:rPr lang="en-US" sz="1200" kern="1200" baseline="0" dirty="0" smtClean="0">
                <a:solidFill>
                  <a:schemeClr val="tx1"/>
                </a:solidFill>
                <a:latin typeface="Arial" charset="0"/>
                <a:ea typeface="+mn-ea"/>
                <a:cs typeface="+mn-cs"/>
              </a:rPr>
              <a:t> model output, a simple index taking into account only meteorological conditions may be useful for briefing decision makers who do not have a good knowledge </a:t>
            </a:r>
            <a:r>
              <a:rPr lang="fr-BE" sz="1200" kern="1200" baseline="0" dirty="0" smtClean="0">
                <a:solidFill>
                  <a:schemeClr val="tx1"/>
                </a:solidFill>
                <a:latin typeface="Arial" charset="0"/>
                <a:ea typeface="+mn-ea"/>
                <a:cs typeface="+mn-cs"/>
              </a:rPr>
              <a:t>of the </a:t>
            </a:r>
            <a:r>
              <a:rPr lang="fr-BE" sz="1200" kern="1200" baseline="0" dirty="0" err="1" smtClean="0">
                <a:solidFill>
                  <a:schemeClr val="tx1"/>
                </a:solidFill>
                <a:latin typeface="Arial" charset="0"/>
                <a:ea typeface="+mn-ea"/>
                <a:cs typeface="+mn-cs"/>
              </a:rPr>
              <a:t>atmospheric</a:t>
            </a:r>
            <a:r>
              <a:rPr lang="fr-BE" sz="1200" kern="1200" baseline="0" dirty="0" smtClean="0">
                <a:solidFill>
                  <a:schemeClr val="tx1"/>
                </a:solidFill>
                <a:latin typeface="Arial" charset="0"/>
                <a:ea typeface="+mn-ea"/>
                <a:cs typeface="+mn-cs"/>
              </a:rPr>
              <a:t> sciences.</a:t>
            </a:r>
            <a:endParaRPr lang="fr-BE" dirty="0"/>
          </a:p>
        </p:txBody>
      </p:sp>
      <p:sp>
        <p:nvSpPr>
          <p:cNvPr id="4" name="Slide Number Placeholder 3"/>
          <p:cNvSpPr>
            <a:spLocks noGrp="1"/>
          </p:cNvSpPr>
          <p:nvPr>
            <p:ph type="sldNum" sz="quarter" idx="10"/>
          </p:nvPr>
        </p:nvSpPr>
        <p:spPr/>
        <p:txBody>
          <a:bodyPr/>
          <a:lstStyle/>
          <a:p>
            <a:pPr>
              <a:defRPr/>
            </a:pPr>
            <a:fld id="{819E4E9D-3B76-449B-A41B-923636E5A94C}"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1554" name="Picture 2" descr="Erdas PPT Title art 2-19-08"/>
          <p:cNvPicPr>
            <a:picLocks noChangeAspect="1" noChangeArrowheads="1"/>
          </p:cNvPicPr>
          <p:nvPr userDrawn="1"/>
        </p:nvPicPr>
        <p:blipFill>
          <a:blip r:embed="rId2" cstate="print"/>
          <a:srcRect/>
          <a:stretch>
            <a:fillRect/>
          </a:stretch>
        </p:blipFill>
        <p:spPr bwMode="auto">
          <a:xfrm>
            <a:off x="-1588" y="-3175"/>
            <a:ext cx="9147176" cy="6864350"/>
          </a:xfrm>
          <a:prstGeom prst="rect">
            <a:avLst/>
          </a:prstGeom>
          <a:noFill/>
        </p:spPr>
      </p:pic>
      <p:sp>
        <p:nvSpPr>
          <p:cNvPr id="151555" name="Rectangle 3"/>
          <p:cNvSpPr>
            <a:spLocks noGrp="1" noChangeArrowheads="1"/>
          </p:cNvSpPr>
          <p:nvPr>
            <p:ph type="ftr" sz="quarter" idx="3"/>
          </p:nvPr>
        </p:nvSpPr>
        <p:spPr>
          <a:xfrm>
            <a:off x="228600" y="6362700"/>
            <a:ext cx="4343400" cy="457200"/>
          </a:xfrm>
        </p:spPr>
        <p:txBody>
          <a:bodyPr/>
          <a:lstStyle>
            <a:lvl1pPr algn="l">
              <a:defRPr/>
            </a:lvl1pPr>
          </a:lstStyle>
          <a:p>
            <a:r>
              <a:rPr lang="en-US"/>
              <a:t/>
            </a:r>
            <a:br>
              <a:rPr lang="en-US"/>
            </a:br>
            <a:r>
              <a:rPr lang="en-US"/>
              <a:t>© ERDAS, Inc. A Hexagon Company. All Rights Reserved</a:t>
            </a:r>
          </a:p>
        </p:txBody>
      </p:sp>
      <p:sp>
        <p:nvSpPr>
          <p:cNvPr id="151556" name="Rectangle 4"/>
          <p:cNvSpPr>
            <a:spLocks noGrp="1" noChangeArrowheads="1"/>
          </p:cNvSpPr>
          <p:nvPr>
            <p:ph type="ctrTitle"/>
          </p:nvPr>
        </p:nvSpPr>
        <p:spPr>
          <a:xfrm>
            <a:off x="2286000" y="1676400"/>
            <a:ext cx="4876800" cy="1143000"/>
          </a:xfrm>
        </p:spPr>
        <p:txBody>
          <a:bodyPr/>
          <a:lstStyle>
            <a:lvl1pPr algn="r">
              <a:defRPr sz="4400">
                <a:solidFill>
                  <a:schemeClr val="bg1"/>
                </a:solidFill>
              </a:defRPr>
            </a:lvl1pPr>
          </a:lstStyle>
          <a:p>
            <a:r>
              <a:rPr lang="en-US"/>
              <a:t>Click to edit Master title style</a:t>
            </a:r>
          </a:p>
        </p:txBody>
      </p:sp>
      <p:sp>
        <p:nvSpPr>
          <p:cNvPr id="151557" name="Rectangle 5"/>
          <p:cNvSpPr>
            <a:spLocks noGrp="1" noChangeArrowheads="1"/>
          </p:cNvSpPr>
          <p:nvPr>
            <p:ph type="subTitle" idx="1"/>
          </p:nvPr>
        </p:nvSpPr>
        <p:spPr>
          <a:xfrm>
            <a:off x="4495800" y="5181600"/>
            <a:ext cx="2667000" cy="609600"/>
          </a:xfrm>
        </p:spPr>
        <p:txBody>
          <a:bodyPr/>
          <a:lstStyle>
            <a:lvl1pPr marL="0" indent="0" algn="r">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Footer Placeholder 3"/>
          <p:cNvSpPr>
            <a:spLocks noGrp="1"/>
          </p:cNvSpPr>
          <p:nvPr>
            <p:ph type="ftr" sz="quarter" idx="10"/>
          </p:nvPr>
        </p:nvSpPr>
        <p:spPr/>
        <p:txBody>
          <a:bodyPr/>
          <a:lstStyle>
            <a:lvl1pPr>
              <a:defRPr/>
            </a:lvl1pPr>
          </a:lstStyle>
          <a:p>
            <a:r>
              <a:rPr lang="en-US"/>
              <a:t>© ERDAS, Inc. A Hexagon Company. All Rights Reserved</a:t>
            </a:r>
          </a:p>
        </p:txBody>
      </p:sp>
      <p:sp>
        <p:nvSpPr>
          <p:cNvPr id="5" name="Slide Number Placeholder 4"/>
          <p:cNvSpPr>
            <a:spLocks noGrp="1"/>
          </p:cNvSpPr>
          <p:nvPr>
            <p:ph type="sldNum" sz="quarter" idx="11"/>
          </p:nvPr>
        </p:nvSpPr>
        <p:spPr/>
        <p:txBody>
          <a:bodyPr/>
          <a:lstStyle>
            <a:lvl1pPr>
              <a:defRPr/>
            </a:lvl1pPr>
          </a:lstStyle>
          <a:p>
            <a:fld id="{CFA3216F-ADAE-4879-A7E8-1E7C1CE1186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67425" y="50800"/>
            <a:ext cx="1946275" cy="5473700"/>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228600" y="50800"/>
            <a:ext cx="5686425" cy="5473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Footer Placeholder 3"/>
          <p:cNvSpPr>
            <a:spLocks noGrp="1"/>
          </p:cNvSpPr>
          <p:nvPr>
            <p:ph type="ftr" sz="quarter" idx="10"/>
          </p:nvPr>
        </p:nvSpPr>
        <p:spPr/>
        <p:txBody>
          <a:bodyPr/>
          <a:lstStyle>
            <a:lvl1pPr>
              <a:defRPr/>
            </a:lvl1pPr>
          </a:lstStyle>
          <a:p>
            <a:r>
              <a:rPr lang="en-US"/>
              <a:t>© ERDAS, Inc. A Hexagon Company. All Rights Reserved</a:t>
            </a:r>
          </a:p>
        </p:txBody>
      </p:sp>
      <p:sp>
        <p:nvSpPr>
          <p:cNvPr id="5" name="Slide Number Placeholder 4"/>
          <p:cNvSpPr>
            <a:spLocks noGrp="1"/>
          </p:cNvSpPr>
          <p:nvPr>
            <p:ph type="sldNum" sz="quarter" idx="11"/>
          </p:nvPr>
        </p:nvSpPr>
        <p:spPr/>
        <p:txBody>
          <a:bodyPr/>
          <a:lstStyle>
            <a:lvl1pPr>
              <a:defRPr/>
            </a:lvl1pPr>
          </a:lstStyle>
          <a:p>
            <a:fld id="{C0E39820-B7EF-4C8C-B1A4-6EFBF0160C0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Footer Placeholder 3"/>
          <p:cNvSpPr>
            <a:spLocks noGrp="1"/>
          </p:cNvSpPr>
          <p:nvPr>
            <p:ph type="ftr" sz="quarter" idx="10"/>
          </p:nvPr>
        </p:nvSpPr>
        <p:spPr/>
        <p:txBody>
          <a:bodyPr/>
          <a:lstStyle>
            <a:lvl1pPr>
              <a:defRPr/>
            </a:lvl1pPr>
          </a:lstStyle>
          <a:p>
            <a:r>
              <a:rPr lang="en-US" dirty="0"/>
              <a:t>© ERDAS, Inc. A Hexagon Company. All Rights Reserved</a:t>
            </a:r>
          </a:p>
        </p:txBody>
      </p:sp>
      <p:sp>
        <p:nvSpPr>
          <p:cNvPr id="5" name="Slide Number Placeholder 4"/>
          <p:cNvSpPr>
            <a:spLocks noGrp="1"/>
          </p:cNvSpPr>
          <p:nvPr>
            <p:ph type="sldNum" sz="quarter" idx="11"/>
          </p:nvPr>
        </p:nvSpPr>
        <p:spPr/>
        <p:txBody>
          <a:bodyPr/>
          <a:lstStyle>
            <a:lvl1pPr>
              <a:defRPr/>
            </a:lvl1pPr>
          </a:lstStyle>
          <a:p>
            <a:fld id="{DD87E7FF-3B95-457C-8B45-71E945457B0B}" type="slidenum">
              <a:rPr lang="en-US"/>
              <a:pPr/>
              <a:t>‹#›</a:t>
            </a:fld>
            <a:endParaRPr lang="en-US"/>
          </a:p>
        </p:txBody>
      </p:sp>
      <p:pic>
        <p:nvPicPr>
          <p:cNvPr id="6" name="Picture 10" descr="3wsa"/>
          <p:cNvPicPr>
            <a:picLocks noChangeAspect="1" noChangeArrowheads="1"/>
          </p:cNvPicPr>
          <p:nvPr userDrawn="1"/>
        </p:nvPicPr>
        <p:blipFill>
          <a:blip r:embed="rId2" cstate="print"/>
          <a:srcRect/>
          <a:stretch>
            <a:fillRect/>
          </a:stretch>
        </p:blipFill>
        <p:spPr bwMode="auto">
          <a:xfrm>
            <a:off x="0" y="5867400"/>
            <a:ext cx="1476375" cy="523875"/>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 ERDAS, Inc. A Hexagon Company. All Rights Reserved</a:t>
            </a:r>
          </a:p>
        </p:txBody>
      </p:sp>
      <p:sp>
        <p:nvSpPr>
          <p:cNvPr id="5" name="Slide Number Placeholder 4"/>
          <p:cNvSpPr>
            <a:spLocks noGrp="1"/>
          </p:cNvSpPr>
          <p:nvPr>
            <p:ph type="sldNum" sz="quarter" idx="11"/>
          </p:nvPr>
        </p:nvSpPr>
        <p:spPr/>
        <p:txBody>
          <a:bodyPr/>
          <a:lstStyle>
            <a:lvl1pPr>
              <a:defRPr/>
            </a:lvl1pPr>
          </a:lstStyle>
          <a:p>
            <a:fld id="{0EF5949B-0207-4D66-9F91-BA883EB608A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228600" y="9525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000500" y="9525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Footer Placeholder 4"/>
          <p:cNvSpPr>
            <a:spLocks noGrp="1"/>
          </p:cNvSpPr>
          <p:nvPr>
            <p:ph type="ftr" sz="quarter" idx="10"/>
          </p:nvPr>
        </p:nvSpPr>
        <p:spPr/>
        <p:txBody>
          <a:bodyPr/>
          <a:lstStyle>
            <a:lvl1pPr>
              <a:defRPr/>
            </a:lvl1pPr>
          </a:lstStyle>
          <a:p>
            <a:r>
              <a:rPr lang="en-US"/>
              <a:t>© ERDAS, Inc. A Hexagon Company. All Rights Reserved</a:t>
            </a:r>
          </a:p>
        </p:txBody>
      </p:sp>
      <p:sp>
        <p:nvSpPr>
          <p:cNvPr id="6" name="Slide Number Placeholder 5"/>
          <p:cNvSpPr>
            <a:spLocks noGrp="1"/>
          </p:cNvSpPr>
          <p:nvPr>
            <p:ph type="sldNum" sz="quarter" idx="11"/>
          </p:nvPr>
        </p:nvSpPr>
        <p:spPr/>
        <p:txBody>
          <a:bodyPr/>
          <a:lstStyle>
            <a:lvl1pPr>
              <a:defRPr/>
            </a:lvl1pPr>
          </a:lstStyle>
          <a:p>
            <a:fld id="{0E21FEAA-314B-49FF-A8F9-B79CFEC6BDD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Footer Placeholder 6"/>
          <p:cNvSpPr>
            <a:spLocks noGrp="1"/>
          </p:cNvSpPr>
          <p:nvPr>
            <p:ph type="ftr" sz="quarter" idx="10"/>
          </p:nvPr>
        </p:nvSpPr>
        <p:spPr/>
        <p:txBody>
          <a:bodyPr/>
          <a:lstStyle>
            <a:lvl1pPr>
              <a:defRPr/>
            </a:lvl1pPr>
          </a:lstStyle>
          <a:p>
            <a:r>
              <a:rPr lang="en-US"/>
              <a:t>© ERDAS, Inc. A Hexagon Company. All Rights Reserved</a:t>
            </a:r>
          </a:p>
        </p:txBody>
      </p:sp>
      <p:sp>
        <p:nvSpPr>
          <p:cNvPr id="8" name="Slide Number Placeholder 7"/>
          <p:cNvSpPr>
            <a:spLocks noGrp="1"/>
          </p:cNvSpPr>
          <p:nvPr>
            <p:ph type="sldNum" sz="quarter" idx="11"/>
          </p:nvPr>
        </p:nvSpPr>
        <p:spPr/>
        <p:txBody>
          <a:bodyPr/>
          <a:lstStyle>
            <a:lvl1pPr>
              <a:defRPr/>
            </a:lvl1pPr>
          </a:lstStyle>
          <a:p>
            <a:fld id="{4CF9EBE1-1772-453E-9E85-2DE65B4E5DD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Footer Placeholder 2"/>
          <p:cNvSpPr>
            <a:spLocks noGrp="1"/>
          </p:cNvSpPr>
          <p:nvPr>
            <p:ph type="ftr" sz="quarter" idx="10"/>
          </p:nvPr>
        </p:nvSpPr>
        <p:spPr/>
        <p:txBody>
          <a:bodyPr/>
          <a:lstStyle>
            <a:lvl1pPr>
              <a:defRPr/>
            </a:lvl1pPr>
          </a:lstStyle>
          <a:p>
            <a:r>
              <a:rPr lang="en-US"/>
              <a:t>© ERDAS, Inc. A Hexagon Company. All Rights Reserved</a:t>
            </a:r>
          </a:p>
        </p:txBody>
      </p:sp>
      <p:sp>
        <p:nvSpPr>
          <p:cNvPr id="4" name="Slide Number Placeholder 3"/>
          <p:cNvSpPr>
            <a:spLocks noGrp="1"/>
          </p:cNvSpPr>
          <p:nvPr>
            <p:ph type="sldNum" sz="quarter" idx="11"/>
          </p:nvPr>
        </p:nvSpPr>
        <p:spPr/>
        <p:txBody>
          <a:bodyPr/>
          <a:lstStyle>
            <a:lvl1pPr>
              <a:defRPr/>
            </a:lvl1pPr>
          </a:lstStyle>
          <a:p>
            <a:fld id="{33AE809F-4374-4174-A064-E0526EAC913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 ERDAS, Inc. A Hexagon Company. All Rights Reserved</a:t>
            </a:r>
          </a:p>
        </p:txBody>
      </p:sp>
      <p:sp>
        <p:nvSpPr>
          <p:cNvPr id="3" name="Slide Number Placeholder 2"/>
          <p:cNvSpPr>
            <a:spLocks noGrp="1"/>
          </p:cNvSpPr>
          <p:nvPr>
            <p:ph type="sldNum" sz="quarter" idx="11"/>
          </p:nvPr>
        </p:nvSpPr>
        <p:spPr/>
        <p:txBody>
          <a:bodyPr/>
          <a:lstStyle>
            <a:lvl1pPr>
              <a:defRPr/>
            </a:lvl1pPr>
          </a:lstStyle>
          <a:p>
            <a:fld id="{BC3B948E-AA1D-4DF4-8DE5-202135970EE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 ERDAS, Inc. A Hexagon Company. All Rights Reserved</a:t>
            </a:r>
          </a:p>
        </p:txBody>
      </p:sp>
      <p:sp>
        <p:nvSpPr>
          <p:cNvPr id="6" name="Slide Number Placeholder 5"/>
          <p:cNvSpPr>
            <a:spLocks noGrp="1"/>
          </p:cNvSpPr>
          <p:nvPr>
            <p:ph type="sldNum" sz="quarter" idx="11"/>
          </p:nvPr>
        </p:nvSpPr>
        <p:spPr/>
        <p:txBody>
          <a:bodyPr/>
          <a:lstStyle>
            <a:lvl1pPr>
              <a:defRPr/>
            </a:lvl1pPr>
          </a:lstStyle>
          <a:p>
            <a:fld id="{C97D7F67-F794-4AC4-9E41-6780105B5B0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 ERDAS, Inc. A Hexagon Company. All Rights Reserved</a:t>
            </a:r>
          </a:p>
        </p:txBody>
      </p:sp>
      <p:sp>
        <p:nvSpPr>
          <p:cNvPr id="6" name="Slide Number Placeholder 5"/>
          <p:cNvSpPr>
            <a:spLocks noGrp="1"/>
          </p:cNvSpPr>
          <p:nvPr>
            <p:ph type="sldNum" sz="quarter" idx="11"/>
          </p:nvPr>
        </p:nvSpPr>
        <p:spPr/>
        <p:txBody>
          <a:bodyPr/>
          <a:lstStyle>
            <a:lvl1pPr>
              <a:defRPr/>
            </a:lvl1pPr>
          </a:lstStyle>
          <a:p>
            <a:fld id="{DE0A93FC-8E02-4A43-990B-4697DCCB455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0530" name="Picture 2" descr="Erdas PPT Inside"/>
          <p:cNvPicPr>
            <a:picLocks noChangeAspect="1" noChangeArrowheads="1"/>
          </p:cNvPicPr>
          <p:nvPr userDrawn="1"/>
        </p:nvPicPr>
        <p:blipFill>
          <a:blip r:embed="rId13" cstate="print"/>
          <a:srcRect/>
          <a:stretch>
            <a:fillRect/>
          </a:stretch>
        </p:blipFill>
        <p:spPr bwMode="auto">
          <a:xfrm>
            <a:off x="-1588" y="-3175"/>
            <a:ext cx="9147176" cy="6864350"/>
          </a:xfrm>
          <a:prstGeom prst="rect">
            <a:avLst/>
          </a:prstGeom>
          <a:noFill/>
        </p:spPr>
      </p:pic>
      <p:sp>
        <p:nvSpPr>
          <p:cNvPr id="150531" name="Rectangle 3"/>
          <p:cNvSpPr>
            <a:spLocks noGrp="1" noChangeArrowheads="1"/>
          </p:cNvSpPr>
          <p:nvPr>
            <p:ph type="ftr" sz="quarter" idx="3"/>
          </p:nvPr>
        </p:nvSpPr>
        <p:spPr bwMode="auto">
          <a:xfrm>
            <a:off x="4114800" y="6502400"/>
            <a:ext cx="4343400" cy="317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900">
                <a:solidFill>
                  <a:schemeClr val="bg1"/>
                </a:solidFill>
                <a:ea typeface="+mn-ea"/>
              </a:defRPr>
            </a:lvl1pPr>
          </a:lstStyle>
          <a:p>
            <a:r>
              <a:rPr lang="en-US"/>
              <a:t>© ERDAS, Inc. A Hexagon Company. All Rights Reserved</a:t>
            </a:r>
          </a:p>
        </p:txBody>
      </p:sp>
      <p:sp>
        <p:nvSpPr>
          <p:cNvPr id="150532" name="Rectangle 4"/>
          <p:cNvSpPr>
            <a:spLocks noGrp="1" noChangeArrowheads="1"/>
          </p:cNvSpPr>
          <p:nvPr>
            <p:ph type="sldNum" sz="quarter" idx="4"/>
          </p:nvPr>
        </p:nvSpPr>
        <p:spPr bwMode="auto">
          <a:xfrm>
            <a:off x="8534400" y="6502400"/>
            <a:ext cx="609600" cy="27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0"/>
              </a:spcBef>
              <a:defRPr sz="900">
                <a:solidFill>
                  <a:schemeClr val="bg1"/>
                </a:solidFill>
                <a:ea typeface="+mn-ea"/>
              </a:defRPr>
            </a:lvl1pPr>
          </a:lstStyle>
          <a:p>
            <a:fld id="{EFF5A865-EF95-44D9-950A-16D4A8D4D877}" type="slidenum">
              <a:rPr lang="en-US"/>
              <a:pPr/>
              <a:t>‹#›</a:t>
            </a:fld>
            <a:endParaRPr lang="en-US"/>
          </a:p>
        </p:txBody>
      </p:sp>
      <p:sp>
        <p:nvSpPr>
          <p:cNvPr id="150533" name="Rectangle 5"/>
          <p:cNvSpPr>
            <a:spLocks noGrp="1" noChangeArrowheads="1"/>
          </p:cNvSpPr>
          <p:nvPr>
            <p:ph type="title"/>
          </p:nvPr>
        </p:nvSpPr>
        <p:spPr bwMode="auto">
          <a:xfrm>
            <a:off x="241300" y="50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0534" name="Rectangle 6"/>
          <p:cNvSpPr>
            <a:spLocks noGrp="1" noChangeArrowheads="1"/>
          </p:cNvSpPr>
          <p:nvPr>
            <p:ph type="body" idx="1"/>
          </p:nvPr>
        </p:nvSpPr>
        <p:spPr bwMode="auto">
          <a:xfrm>
            <a:off x="228600" y="952500"/>
            <a:ext cx="7391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endParaRPr lang="en-US" smtClean="0"/>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fontAlgn="base">
        <a:spcBef>
          <a:spcPct val="0"/>
        </a:spcBef>
        <a:spcAft>
          <a:spcPct val="0"/>
        </a:spcAft>
        <a:defRPr sz="3600">
          <a:solidFill>
            <a:srgbClr val="BF6428"/>
          </a:solidFill>
          <a:latin typeface="+mj-lt"/>
          <a:ea typeface="+mj-ea"/>
          <a:cs typeface="+mj-cs"/>
        </a:defRPr>
      </a:lvl1pPr>
      <a:lvl2pPr algn="l" rtl="0" fontAlgn="base">
        <a:spcBef>
          <a:spcPct val="0"/>
        </a:spcBef>
        <a:spcAft>
          <a:spcPct val="0"/>
        </a:spcAft>
        <a:defRPr sz="3600">
          <a:solidFill>
            <a:srgbClr val="BF6428"/>
          </a:solidFill>
          <a:latin typeface="Trebuchet MS" pitchFamily="34" charset="0"/>
          <a:ea typeface="Geneva" pitchFamily="48" charset="-128"/>
        </a:defRPr>
      </a:lvl2pPr>
      <a:lvl3pPr algn="l" rtl="0" fontAlgn="base">
        <a:spcBef>
          <a:spcPct val="0"/>
        </a:spcBef>
        <a:spcAft>
          <a:spcPct val="0"/>
        </a:spcAft>
        <a:defRPr sz="3600">
          <a:solidFill>
            <a:srgbClr val="BF6428"/>
          </a:solidFill>
          <a:latin typeface="Trebuchet MS" pitchFamily="34" charset="0"/>
          <a:ea typeface="Geneva" pitchFamily="48" charset="-128"/>
        </a:defRPr>
      </a:lvl3pPr>
      <a:lvl4pPr algn="l" rtl="0" fontAlgn="base">
        <a:spcBef>
          <a:spcPct val="0"/>
        </a:spcBef>
        <a:spcAft>
          <a:spcPct val="0"/>
        </a:spcAft>
        <a:defRPr sz="3600">
          <a:solidFill>
            <a:srgbClr val="BF6428"/>
          </a:solidFill>
          <a:latin typeface="Trebuchet MS" pitchFamily="34" charset="0"/>
          <a:ea typeface="Geneva" pitchFamily="48" charset="-128"/>
        </a:defRPr>
      </a:lvl4pPr>
      <a:lvl5pPr algn="l" rtl="0" fontAlgn="base">
        <a:spcBef>
          <a:spcPct val="0"/>
        </a:spcBef>
        <a:spcAft>
          <a:spcPct val="0"/>
        </a:spcAft>
        <a:defRPr sz="3600">
          <a:solidFill>
            <a:srgbClr val="BF6428"/>
          </a:solidFill>
          <a:latin typeface="Trebuchet MS" pitchFamily="34" charset="0"/>
          <a:ea typeface="Geneva" pitchFamily="48" charset="-128"/>
        </a:defRPr>
      </a:lvl5pPr>
      <a:lvl6pPr marL="457200" algn="l" rtl="0" fontAlgn="base">
        <a:spcBef>
          <a:spcPct val="0"/>
        </a:spcBef>
        <a:spcAft>
          <a:spcPct val="0"/>
        </a:spcAft>
        <a:defRPr sz="3600">
          <a:solidFill>
            <a:srgbClr val="BF6428"/>
          </a:solidFill>
          <a:latin typeface="Trebuchet MS" pitchFamily="34" charset="0"/>
          <a:ea typeface="Geneva" pitchFamily="48" charset="-128"/>
        </a:defRPr>
      </a:lvl6pPr>
      <a:lvl7pPr marL="914400" algn="l" rtl="0" fontAlgn="base">
        <a:spcBef>
          <a:spcPct val="0"/>
        </a:spcBef>
        <a:spcAft>
          <a:spcPct val="0"/>
        </a:spcAft>
        <a:defRPr sz="3600">
          <a:solidFill>
            <a:srgbClr val="BF6428"/>
          </a:solidFill>
          <a:latin typeface="Trebuchet MS" pitchFamily="34" charset="0"/>
          <a:ea typeface="Geneva" pitchFamily="48" charset="-128"/>
        </a:defRPr>
      </a:lvl7pPr>
      <a:lvl8pPr marL="1371600" algn="l" rtl="0" fontAlgn="base">
        <a:spcBef>
          <a:spcPct val="0"/>
        </a:spcBef>
        <a:spcAft>
          <a:spcPct val="0"/>
        </a:spcAft>
        <a:defRPr sz="3600">
          <a:solidFill>
            <a:srgbClr val="BF6428"/>
          </a:solidFill>
          <a:latin typeface="Trebuchet MS" pitchFamily="34" charset="0"/>
          <a:ea typeface="Geneva" pitchFamily="48" charset="-128"/>
        </a:defRPr>
      </a:lvl8pPr>
      <a:lvl9pPr marL="1828800" algn="l" rtl="0" fontAlgn="base">
        <a:spcBef>
          <a:spcPct val="0"/>
        </a:spcBef>
        <a:spcAft>
          <a:spcPct val="0"/>
        </a:spcAft>
        <a:defRPr sz="3600">
          <a:solidFill>
            <a:srgbClr val="BF6428"/>
          </a:solidFill>
          <a:latin typeface="Trebuchet MS" pitchFamily="34" charset="0"/>
          <a:ea typeface="Geneva" pitchFamily="48" charset="-128"/>
        </a:defRPr>
      </a:lvl9pPr>
    </p:titleStyle>
    <p:bodyStyle>
      <a:lvl1pPr marL="457200" indent="-457200" algn="l" rtl="0" fontAlgn="base">
        <a:spcBef>
          <a:spcPct val="20000"/>
        </a:spcBef>
        <a:spcAft>
          <a:spcPct val="0"/>
        </a:spcAft>
        <a:defRPr sz="2100">
          <a:solidFill>
            <a:srgbClr val="0080B2"/>
          </a:solidFill>
          <a:latin typeface="+mn-lt"/>
          <a:ea typeface="+mn-ea"/>
          <a:cs typeface="+mn-cs"/>
        </a:defRPr>
      </a:lvl1pPr>
      <a:lvl2pPr marL="685800" indent="-114300" algn="l" rtl="0" fontAlgn="base">
        <a:spcBef>
          <a:spcPct val="20000"/>
        </a:spcBef>
        <a:spcAft>
          <a:spcPct val="0"/>
        </a:spcAft>
        <a:buFont typeface="Times" pitchFamily="18" charset="0"/>
        <a:buChar char="•"/>
        <a:defRPr sz="1600">
          <a:solidFill>
            <a:srgbClr val="0080B2"/>
          </a:solidFill>
          <a:latin typeface="+mn-lt"/>
          <a:ea typeface="+mn-ea"/>
        </a:defRPr>
      </a:lvl2pPr>
      <a:lvl3pPr marL="1028700" indent="-114300" algn="l" rtl="0" fontAlgn="base">
        <a:spcBef>
          <a:spcPct val="20000"/>
        </a:spcBef>
        <a:spcAft>
          <a:spcPct val="0"/>
        </a:spcAft>
        <a:buFont typeface="Times CY" pitchFamily="48" charset="-52"/>
        <a:buChar char="–"/>
        <a:defRPr sz="1400">
          <a:solidFill>
            <a:srgbClr val="4C4C4C"/>
          </a:solidFill>
          <a:latin typeface="+mn-lt"/>
          <a:ea typeface="+mn-ea"/>
        </a:defRPr>
      </a:lvl3pPr>
      <a:lvl4pPr marL="1549400" indent="-177800" algn="l" rtl="0" fontAlgn="base">
        <a:spcBef>
          <a:spcPct val="20000"/>
        </a:spcBef>
        <a:spcAft>
          <a:spcPct val="0"/>
        </a:spcAft>
        <a:buChar char="–"/>
        <a:defRPr sz="1200">
          <a:solidFill>
            <a:srgbClr val="0080B2"/>
          </a:solidFill>
          <a:latin typeface="+mn-lt"/>
          <a:ea typeface="+mn-ea"/>
        </a:defRPr>
      </a:lvl4pPr>
      <a:lvl5pPr marL="2057400" indent="-228600" algn="l" rtl="0" fontAlgn="base">
        <a:spcBef>
          <a:spcPct val="20000"/>
        </a:spcBef>
        <a:spcAft>
          <a:spcPct val="0"/>
        </a:spcAft>
        <a:defRPr sz="1000">
          <a:solidFill>
            <a:schemeClr val="tx1"/>
          </a:solidFill>
          <a:latin typeface="+mn-lt"/>
          <a:ea typeface="+mn-ea"/>
        </a:defRPr>
      </a:lvl5pPr>
      <a:lvl6pPr marL="2514600" indent="-228600" algn="l" rtl="0" fontAlgn="base">
        <a:spcBef>
          <a:spcPct val="20000"/>
        </a:spcBef>
        <a:spcAft>
          <a:spcPct val="0"/>
        </a:spcAft>
        <a:defRPr sz="1000">
          <a:solidFill>
            <a:schemeClr val="tx1"/>
          </a:solidFill>
          <a:latin typeface="+mn-lt"/>
          <a:ea typeface="+mn-ea"/>
        </a:defRPr>
      </a:lvl6pPr>
      <a:lvl7pPr marL="2971800" indent="-228600" algn="l" rtl="0" fontAlgn="base">
        <a:spcBef>
          <a:spcPct val="20000"/>
        </a:spcBef>
        <a:spcAft>
          <a:spcPct val="0"/>
        </a:spcAft>
        <a:defRPr sz="1000">
          <a:solidFill>
            <a:schemeClr val="tx1"/>
          </a:solidFill>
          <a:latin typeface="+mn-lt"/>
          <a:ea typeface="+mn-ea"/>
        </a:defRPr>
      </a:lvl7pPr>
      <a:lvl8pPr marL="3429000" indent="-228600" algn="l" rtl="0" fontAlgn="base">
        <a:spcBef>
          <a:spcPct val="20000"/>
        </a:spcBef>
        <a:spcAft>
          <a:spcPct val="0"/>
        </a:spcAft>
        <a:defRPr sz="1000">
          <a:solidFill>
            <a:schemeClr val="tx1"/>
          </a:solidFill>
          <a:latin typeface="+mn-lt"/>
          <a:ea typeface="+mn-ea"/>
        </a:defRPr>
      </a:lvl8pPr>
      <a:lvl9pPr marL="3886200" indent="-228600" algn="l" rtl="0" fontAlgn="base">
        <a:spcBef>
          <a:spcPct val="20000"/>
        </a:spcBef>
        <a:spcAft>
          <a:spcPct val="0"/>
        </a:spcAft>
        <a:defRPr sz="1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lain.kabamba@erdas.com" TargetMode="External"/><Relationship Id="rId2" Type="http://schemas.openxmlformats.org/officeDocument/2006/relationships/hyperlink" Target="mailto:yannick.vandeloise@spacebel.be" TargetMode="External"/><Relationship Id="rId1" Type="http://schemas.openxmlformats.org/officeDocument/2006/relationships/slideLayout" Target="../slideLayouts/slideLayout2.xml"/><Relationship Id="rId4" Type="http://schemas.openxmlformats.org/officeDocument/2006/relationships/hyperlink" Target="http://services.eoporta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a:xfrm>
            <a:off x="685800" y="1600200"/>
            <a:ext cx="6477000" cy="1524000"/>
          </a:xfrm>
        </p:spPr>
        <p:txBody>
          <a:bodyPr/>
          <a:lstStyle/>
          <a:p>
            <a:r>
              <a:rPr lang="en-US" dirty="0" smtClean="0"/>
              <a:t>3WSA Project</a:t>
            </a:r>
            <a:br>
              <a:rPr lang="en-US" dirty="0" smtClean="0"/>
            </a:br>
            <a:r>
              <a:rPr lang="en-US" dirty="0" smtClean="0"/>
              <a:t> </a:t>
            </a:r>
            <a:r>
              <a:rPr lang="en-US" sz="2400" b="1" dirty="0" err="1" smtClean="0"/>
              <a:t>Meteo</a:t>
            </a:r>
            <a:r>
              <a:rPr lang="en-US" sz="2400" b="1" dirty="0" smtClean="0"/>
              <a:t> web-</a:t>
            </a:r>
            <a:r>
              <a:rPr lang="en-US" sz="2400" b="1" dirty="0" err="1" smtClean="0"/>
              <a:t>sevice</a:t>
            </a:r>
            <a:r>
              <a:rPr lang="en-US" sz="2400" b="1" dirty="0" smtClean="0"/>
              <a:t> for Atmospheric dispersion of pollutants</a:t>
            </a:r>
            <a:br>
              <a:rPr lang="en-US" sz="2400" b="1" dirty="0" smtClean="0"/>
            </a:br>
            <a:endParaRPr lang="en-US" dirty="0"/>
          </a:p>
        </p:txBody>
      </p:sp>
      <p:sp>
        <p:nvSpPr>
          <p:cNvPr id="156675" name="Rectangle 3"/>
          <p:cNvSpPr>
            <a:spLocks noGrp="1" noChangeArrowheads="1"/>
          </p:cNvSpPr>
          <p:nvPr>
            <p:ph type="subTitle" idx="1"/>
          </p:nvPr>
        </p:nvSpPr>
        <p:spPr>
          <a:xfrm>
            <a:off x="1981200" y="4724400"/>
            <a:ext cx="5715000" cy="609600"/>
          </a:xfrm>
        </p:spPr>
        <p:txBody>
          <a:bodyPr/>
          <a:lstStyle/>
          <a:p>
            <a:r>
              <a:rPr lang="en-US" sz="1600" dirty="0" smtClean="0"/>
              <a:t>Alain Kabamba</a:t>
            </a:r>
          </a:p>
          <a:p>
            <a:r>
              <a:rPr lang="en-US" sz="1600" dirty="0" smtClean="0"/>
              <a:t>Enterprise Solutions Project Manager ERDAS</a:t>
            </a:r>
          </a:p>
          <a:p>
            <a:r>
              <a:rPr lang="fr-BE" sz="1600" dirty="0" err="1" smtClean="0"/>
              <a:t>Contributor</a:t>
            </a:r>
            <a:r>
              <a:rPr lang="fr-BE" sz="1600" dirty="0" smtClean="0"/>
              <a:t>: Yannick </a:t>
            </a:r>
            <a:r>
              <a:rPr lang="fr-BE" sz="1600" dirty="0" smtClean="0"/>
              <a:t>Vandeloise &amp; Arnaud </a:t>
            </a:r>
            <a:r>
              <a:rPr lang="fr-BE" sz="1600" dirty="0" err="1" smtClean="0"/>
              <a:t>Degroof</a:t>
            </a:r>
            <a:r>
              <a:rPr lang="fr-BE" sz="1600" dirty="0" smtClean="0"/>
              <a:t> – SPACEBEL</a:t>
            </a:r>
          </a:p>
          <a:p>
            <a:r>
              <a:rPr lang="fr-BE" sz="1600" b="1" dirty="0" smtClean="0"/>
              <a:t>OGC TC </a:t>
            </a:r>
            <a:r>
              <a:rPr lang="fr-BE" sz="1600" b="1" dirty="0" err="1" smtClean="0"/>
              <a:t>MetOc</a:t>
            </a:r>
            <a:r>
              <a:rPr lang="fr-BE" sz="1600" b="1" dirty="0" smtClean="0"/>
              <a:t> WG</a:t>
            </a:r>
          </a:p>
          <a:p>
            <a:r>
              <a:rPr lang="fr-BE" sz="1600" b="1" dirty="0" smtClean="0"/>
              <a:t>10th March 2010</a:t>
            </a:r>
          </a:p>
          <a:p>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smtClean="0"/>
              <a:t>3WSA Implementation based on ESA SSE &amp; ERDAS technology</a:t>
            </a:r>
          </a:p>
        </p:txBody>
      </p:sp>
      <p:sp>
        <p:nvSpPr>
          <p:cNvPr id="5127" name="AutoShape 7"/>
          <p:cNvSpPr>
            <a:spLocks noChangeArrowheads="1"/>
          </p:cNvSpPr>
          <p:nvPr/>
        </p:nvSpPr>
        <p:spPr bwMode="auto">
          <a:xfrm rot="10800000">
            <a:off x="122238" y="3357563"/>
            <a:ext cx="6980237" cy="792162"/>
          </a:xfrm>
          <a:prstGeom prst="leftArrow">
            <a:avLst>
              <a:gd name="adj1" fmla="val 65148"/>
              <a:gd name="adj2" fmla="val 67801"/>
            </a:avLst>
          </a:prstGeom>
          <a:solidFill>
            <a:schemeClr val="accent2"/>
          </a:solidFill>
          <a:ln w="12700">
            <a:noFill/>
            <a:miter lim="800000"/>
            <a:headEnd/>
            <a:tailEnd/>
          </a:ln>
          <a:effectLst/>
        </p:spPr>
        <p:txBody>
          <a:bodyPr anchor="ctr">
            <a:spAutoFit/>
          </a:bodyPr>
          <a:lstStyle/>
          <a:p>
            <a:endParaRPr lang="fr-BE"/>
          </a:p>
        </p:txBody>
      </p:sp>
      <p:sp>
        <p:nvSpPr>
          <p:cNvPr id="5129" name="Text Box 9"/>
          <p:cNvSpPr txBox="1">
            <a:spLocks noChangeArrowheads="1"/>
          </p:cNvSpPr>
          <p:nvPr/>
        </p:nvSpPr>
        <p:spPr bwMode="auto">
          <a:xfrm>
            <a:off x="1033463" y="1255713"/>
            <a:ext cx="3744912" cy="274637"/>
          </a:xfrm>
          <a:prstGeom prst="rect">
            <a:avLst/>
          </a:prstGeom>
          <a:noFill/>
          <a:ln w="12700">
            <a:noFill/>
            <a:miter lim="800000"/>
            <a:headEnd type="none" w="sm" len="sm"/>
            <a:tailEnd type="none" w="sm" len="sm"/>
          </a:ln>
          <a:effectLst/>
        </p:spPr>
        <p:txBody>
          <a:bodyPr anchor="ctr">
            <a:spAutoFit/>
          </a:bodyPr>
          <a:lstStyle/>
          <a:p>
            <a:pPr algn="ctr" eaLnBrk="0" hangingPunct="0"/>
            <a:r>
              <a:rPr lang="en-US" sz="1200" b="1">
                <a:solidFill>
                  <a:srgbClr val="333399"/>
                </a:solidFill>
                <a:latin typeface="Tahoma" pitchFamily="34" charset="0"/>
              </a:rPr>
              <a:t>Meteorological data </a:t>
            </a:r>
          </a:p>
        </p:txBody>
      </p:sp>
      <p:sp>
        <p:nvSpPr>
          <p:cNvPr id="5132" name="Line 12"/>
          <p:cNvSpPr>
            <a:spLocks noChangeShapeType="1"/>
          </p:cNvSpPr>
          <p:nvPr/>
        </p:nvSpPr>
        <p:spPr bwMode="auto">
          <a:xfrm>
            <a:off x="1447800" y="4005263"/>
            <a:ext cx="0" cy="954087"/>
          </a:xfrm>
          <a:prstGeom prst="line">
            <a:avLst/>
          </a:prstGeom>
          <a:noFill/>
          <a:ln w="57150">
            <a:solidFill>
              <a:schemeClr val="accent2"/>
            </a:solidFill>
            <a:round/>
            <a:headEnd type="triangle" w="med" len="med"/>
            <a:tailEnd/>
          </a:ln>
          <a:effectLst/>
        </p:spPr>
        <p:txBody>
          <a:bodyPr>
            <a:spAutoFit/>
          </a:bodyPr>
          <a:lstStyle/>
          <a:p>
            <a:endParaRPr lang="fr-BE"/>
          </a:p>
        </p:txBody>
      </p:sp>
      <p:sp>
        <p:nvSpPr>
          <p:cNvPr id="5136" name="Line 16"/>
          <p:cNvSpPr>
            <a:spLocks noChangeShapeType="1"/>
          </p:cNvSpPr>
          <p:nvPr/>
        </p:nvSpPr>
        <p:spPr bwMode="auto">
          <a:xfrm flipV="1">
            <a:off x="2700338" y="2276475"/>
            <a:ext cx="0" cy="1223963"/>
          </a:xfrm>
          <a:prstGeom prst="line">
            <a:avLst/>
          </a:prstGeom>
          <a:noFill/>
          <a:ln w="57150">
            <a:solidFill>
              <a:schemeClr val="accent2"/>
            </a:solidFill>
            <a:round/>
            <a:headEnd type="triangle" w="med" len="med"/>
            <a:tailEnd/>
          </a:ln>
          <a:effectLst/>
        </p:spPr>
        <p:txBody>
          <a:bodyPr>
            <a:spAutoFit/>
          </a:bodyPr>
          <a:lstStyle/>
          <a:p>
            <a:endParaRPr lang="fr-BE"/>
          </a:p>
        </p:txBody>
      </p:sp>
      <p:sp>
        <p:nvSpPr>
          <p:cNvPr id="5137" name="Text Box 17"/>
          <p:cNvSpPr txBox="1">
            <a:spLocks noChangeArrowheads="1"/>
          </p:cNvSpPr>
          <p:nvPr/>
        </p:nvSpPr>
        <p:spPr bwMode="auto">
          <a:xfrm>
            <a:off x="2051050" y="3572218"/>
            <a:ext cx="4654550" cy="323165"/>
          </a:xfrm>
          <a:prstGeom prst="rect">
            <a:avLst/>
          </a:prstGeom>
          <a:noFill/>
          <a:ln w="12700">
            <a:noFill/>
            <a:miter lim="800000"/>
            <a:headEnd type="none" w="sm" len="sm"/>
            <a:tailEnd type="none" w="sm" len="sm"/>
          </a:ln>
          <a:effectLst/>
        </p:spPr>
        <p:txBody>
          <a:bodyPr wrap="square" anchor="ctr">
            <a:spAutoFit/>
          </a:bodyPr>
          <a:lstStyle/>
          <a:p>
            <a:pPr algn="ctr" eaLnBrk="0" hangingPunct="0"/>
            <a:r>
              <a:rPr lang="en-US" sz="1500" b="1" dirty="0">
                <a:solidFill>
                  <a:schemeClr val="bg1"/>
                </a:solidFill>
                <a:latin typeface="Verdana" pitchFamily="34" charset="0"/>
              </a:rPr>
              <a:t>BPEL </a:t>
            </a:r>
            <a:r>
              <a:rPr lang="en-US" sz="1500" b="1" dirty="0" smtClean="0">
                <a:solidFill>
                  <a:schemeClr val="bg1"/>
                </a:solidFill>
                <a:latin typeface="Verdana" pitchFamily="34" charset="0"/>
              </a:rPr>
              <a:t>Workflow (Services chaining)</a:t>
            </a:r>
            <a:endParaRPr lang="en-US" sz="1500" b="1" dirty="0">
              <a:solidFill>
                <a:schemeClr val="bg1"/>
              </a:solidFill>
              <a:latin typeface="Verdana" pitchFamily="34" charset="0"/>
            </a:endParaRPr>
          </a:p>
        </p:txBody>
      </p:sp>
      <p:sp>
        <p:nvSpPr>
          <p:cNvPr id="5139" name="Line 19"/>
          <p:cNvSpPr>
            <a:spLocks noChangeShapeType="1"/>
          </p:cNvSpPr>
          <p:nvPr/>
        </p:nvSpPr>
        <p:spPr bwMode="auto">
          <a:xfrm>
            <a:off x="4154488" y="4005263"/>
            <a:ext cx="0" cy="755650"/>
          </a:xfrm>
          <a:prstGeom prst="line">
            <a:avLst/>
          </a:prstGeom>
          <a:noFill/>
          <a:ln w="57150">
            <a:solidFill>
              <a:schemeClr val="accent2"/>
            </a:solidFill>
            <a:round/>
            <a:headEnd type="triangle" w="med" len="med"/>
            <a:tailEnd type="triangle" w="med" len="med"/>
          </a:ln>
          <a:effectLst/>
        </p:spPr>
        <p:txBody>
          <a:bodyPr>
            <a:spAutoFit/>
          </a:bodyPr>
          <a:lstStyle/>
          <a:p>
            <a:endParaRPr lang="fr-BE"/>
          </a:p>
        </p:txBody>
      </p:sp>
      <p:pic>
        <p:nvPicPr>
          <p:cNvPr id="5140" name="Picture 20" descr="dem"/>
          <p:cNvPicPr>
            <a:picLocks noChangeAspect="1" noChangeArrowheads="1"/>
          </p:cNvPicPr>
          <p:nvPr/>
        </p:nvPicPr>
        <p:blipFill>
          <a:blip r:embed="rId2" cstate="print"/>
          <a:srcRect/>
          <a:stretch>
            <a:fillRect/>
          </a:stretch>
        </p:blipFill>
        <p:spPr bwMode="auto">
          <a:xfrm>
            <a:off x="560388" y="4897438"/>
            <a:ext cx="1389062" cy="1044575"/>
          </a:xfrm>
          <a:prstGeom prst="rect">
            <a:avLst/>
          </a:prstGeom>
          <a:ln>
            <a:noFill/>
          </a:ln>
          <a:effectLst>
            <a:outerShdw blurRad="292100" dist="139700" dir="2700000" algn="tl" rotWithShape="0">
              <a:srgbClr val="333333">
                <a:alpha val="65000"/>
              </a:srgbClr>
            </a:outerShdw>
          </a:effectLst>
        </p:spPr>
      </p:pic>
      <p:pic>
        <p:nvPicPr>
          <p:cNvPr id="5141" name="Picture 21" descr="SOS_database"/>
          <p:cNvPicPr>
            <a:picLocks noChangeAspect="1" noChangeArrowheads="1"/>
          </p:cNvPicPr>
          <p:nvPr/>
        </p:nvPicPr>
        <p:blipFill>
          <a:blip r:embed="rId3" cstate="print"/>
          <a:srcRect/>
          <a:stretch>
            <a:fillRect/>
          </a:stretch>
        </p:blipFill>
        <p:spPr bwMode="auto">
          <a:xfrm>
            <a:off x="1133475" y="1560513"/>
            <a:ext cx="3548063" cy="715962"/>
          </a:xfrm>
          <a:prstGeom prst="rect">
            <a:avLst/>
          </a:prstGeom>
          <a:noFill/>
        </p:spPr>
      </p:pic>
      <p:sp>
        <p:nvSpPr>
          <p:cNvPr id="5142" name="AutoShape 22"/>
          <p:cNvSpPr>
            <a:spLocks noChangeArrowheads="1"/>
          </p:cNvSpPr>
          <p:nvPr/>
        </p:nvSpPr>
        <p:spPr bwMode="auto">
          <a:xfrm rot="10800000">
            <a:off x="2751138" y="4652963"/>
            <a:ext cx="3744912" cy="649287"/>
          </a:xfrm>
          <a:prstGeom prst="leftArrow">
            <a:avLst>
              <a:gd name="adj1" fmla="val 65148"/>
              <a:gd name="adj2" fmla="val 44379"/>
            </a:avLst>
          </a:prstGeom>
          <a:solidFill>
            <a:schemeClr val="bg2"/>
          </a:solidFill>
          <a:ln w="12700">
            <a:noFill/>
            <a:miter lim="800000"/>
            <a:headEnd/>
            <a:tailEnd/>
          </a:ln>
          <a:effectLst/>
        </p:spPr>
        <p:txBody>
          <a:bodyPr anchor="ctr">
            <a:spAutoFit/>
          </a:bodyPr>
          <a:lstStyle/>
          <a:p>
            <a:endParaRPr lang="fr-BE"/>
          </a:p>
        </p:txBody>
      </p:sp>
      <p:sp>
        <p:nvSpPr>
          <p:cNvPr id="5143" name="Text Box 23"/>
          <p:cNvSpPr txBox="1">
            <a:spLocks noChangeArrowheads="1"/>
          </p:cNvSpPr>
          <p:nvPr/>
        </p:nvSpPr>
        <p:spPr bwMode="auto">
          <a:xfrm>
            <a:off x="3040063" y="4795838"/>
            <a:ext cx="3024187" cy="320675"/>
          </a:xfrm>
          <a:prstGeom prst="rect">
            <a:avLst/>
          </a:prstGeom>
          <a:noFill/>
          <a:ln w="12700">
            <a:noFill/>
            <a:miter lim="800000"/>
            <a:headEnd type="none" w="sm" len="sm"/>
            <a:tailEnd type="none" w="sm" len="sm"/>
          </a:ln>
          <a:effectLst/>
        </p:spPr>
        <p:txBody>
          <a:bodyPr anchor="ctr">
            <a:spAutoFit/>
          </a:bodyPr>
          <a:lstStyle/>
          <a:p>
            <a:pPr algn="ctr" eaLnBrk="0" hangingPunct="0"/>
            <a:r>
              <a:rPr lang="en-US" sz="1500" b="1">
                <a:solidFill>
                  <a:schemeClr val="bg1"/>
                </a:solidFill>
                <a:latin typeface="Verdana" pitchFamily="34" charset="0"/>
              </a:rPr>
              <a:t>Process</a:t>
            </a:r>
          </a:p>
        </p:txBody>
      </p:sp>
      <p:sp>
        <p:nvSpPr>
          <p:cNvPr id="5144" name="Line 24"/>
          <p:cNvSpPr>
            <a:spLocks noChangeShapeType="1"/>
          </p:cNvSpPr>
          <p:nvPr/>
        </p:nvSpPr>
        <p:spPr bwMode="auto">
          <a:xfrm>
            <a:off x="2967038" y="5084763"/>
            <a:ext cx="0" cy="647700"/>
          </a:xfrm>
          <a:prstGeom prst="line">
            <a:avLst/>
          </a:prstGeom>
          <a:noFill/>
          <a:ln w="57150">
            <a:solidFill>
              <a:schemeClr val="bg2"/>
            </a:solidFill>
            <a:round/>
            <a:headEnd/>
            <a:tailEnd/>
          </a:ln>
          <a:effectLst/>
        </p:spPr>
        <p:txBody>
          <a:bodyPr>
            <a:spAutoFit/>
          </a:bodyPr>
          <a:lstStyle/>
          <a:p>
            <a:endParaRPr lang="fr-BE"/>
          </a:p>
        </p:txBody>
      </p:sp>
      <p:sp>
        <p:nvSpPr>
          <p:cNvPr id="5145" name="Line 25"/>
          <p:cNvSpPr>
            <a:spLocks noChangeShapeType="1"/>
          </p:cNvSpPr>
          <p:nvPr/>
        </p:nvSpPr>
        <p:spPr bwMode="auto">
          <a:xfrm>
            <a:off x="3975100" y="5084763"/>
            <a:ext cx="0" cy="287337"/>
          </a:xfrm>
          <a:prstGeom prst="line">
            <a:avLst/>
          </a:prstGeom>
          <a:noFill/>
          <a:ln w="57150">
            <a:solidFill>
              <a:schemeClr val="bg2"/>
            </a:solidFill>
            <a:round/>
            <a:headEnd/>
            <a:tailEnd/>
          </a:ln>
          <a:effectLst/>
        </p:spPr>
        <p:txBody>
          <a:bodyPr>
            <a:spAutoFit/>
          </a:bodyPr>
          <a:lstStyle/>
          <a:p>
            <a:endParaRPr lang="fr-BE"/>
          </a:p>
        </p:txBody>
      </p:sp>
      <p:sp>
        <p:nvSpPr>
          <p:cNvPr id="5146" name="Line 26"/>
          <p:cNvSpPr>
            <a:spLocks noChangeShapeType="1"/>
          </p:cNvSpPr>
          <p:nvPr/>
        </p:nvSpPr>
        <p:spPr bwMode="auto">
          <a:xfrm>
            <a:off x="4983163" y="5084763"/>
            <a:ext cx="0" cy="647700"/>
          </a:xfrm>
          <a:prstGeom prst="line">
            <a:avLst/>
          </a:prstGeom>
          <a:noFill/>
          <a:ln w="57150">
            <a:solidFill>
              <a:schemeClr val="bg2"/>
            </a:solidFill>
            <a:round/>
            <a:headEnd/>
            <a:tailEnd/>
          </a:ln>
          <a:effectLst/>
        </p:spPr>
        <p:txBody>
          <a:bodyPr>
            <a:spAutoFit/>
          </a:bodyPr>
          <a:lstStyle/>
          <a:p>
            <a:endParaRPr lang="fr-BE"/>
          </a:p>
        </p:txBody>
      </p:sp>
      <p:sp>
        <p:nvSpPr>
          <p:cNvPr id="5147" name="Line 27"/>
          <p:cNvSpPr>
            <a:spLocks noChangeShapeType="1"/>
          </p:cNvSpPr>
          <p:nvPr/>
        </p:nvSpPr>
        <p:spPr bwMode="auto">
          <a:xfrm>
            <a:off x="5991225" y="5084763"/>
            <a:ext cx="0" cy="287337"/>
          </a:xfrm>
          <a:prstGeom prst="line">
            <a:avLst/>
          </a:prstGeom>
          <a:noFill/>
          <a:ln w="57150">
            <a:solidFill>
              <a:schemeClr val="bg2"/>
            </a:solidFill>
            <a:round/>
            <a:headEnd/>
            <a:tailEnd/>
          </a:ln>
          <a:effectLst/>
        </p:spPr>
        <p:txBody>
          <a:bodyPr>
            <a:spAutoFit/>
          </a:bodyPr>
          <a:lstStyle/>
          <a:p>
            <a:endParaRPr lang="fr-BE"/>
          </a:p>
        </p:txBody>
      </p:sp>
      <p:pic>
        <p:nvPicPr>
          <p:cNvPr id="5149" name="Picture 29" descr="austal"/>
          <p:cNvPicPr>
            <a:picLocks noChangeAspect="1" noChangeArrowheads="1"/>
          </p:cNvPicPr>
          <p:nvPr/>
        </p:nvPicPr>
        <p:blipFill>
          <a:blip r:embed="rId4" cstate="print"/>
          <a:srcRect/>
          <a:stretch>
            <a:fillRect/>
          </a:stretch>
        </p:blipFill>
        <p:spPr bwMode="auto">
          <a:xfrm>
            <a:off x="3398838" y="5445125"/>
            <a:ext cx="1195387" cy="206375"/>
          </a:xfrm>
          <a:prstGeom prst="rect">
            <a:avLst/>
          </a:prstGeom>
          <a:noFill/>
          <a:ln w="6350">
            <a:noFill/>
            <a:miter lim="800000"/>
            <a:headEnd/>
            <a:tailEnd/>
          </a:ln>
        </p:spPr>
      </p:pic>
      <p:sp>
        <p:nvSpPr>
          <p:cNvPr id="5150" name="Rectangle 30"/>
          <p:cNvSpPr>
            <a:spLocks noChangeAspect="1" noChangeArrowheads="1"/>
          </p:cNvSpPr>
          <p:nvPr/>
        </p:nvSpPr>
        <p:spPr bwMode="auto">
          <a:xfrm>
            <a:off x="2390775" y="5732463"/>
            <a:ext cx="1152525" cy="395287"/>
          </a:xfrm>
          <a:prstGeom prst="rect">
            <a:avLst/>
          </a:prstGeom>
          <a:solidFill>
            <a:srgbClr val="008000">
              <a:alpha val="45000"/>
            </a:srgbClr>
          </a:solidFill>
          <a:ln w="9525">
            <a:noFill/>
            <a:miter lim="800000"/>
            <a:headEnd/>
            <a:tailEnd/>
          </a:ln>
          <a:effectLst/>
        </p:spPr>
        <p:txBody>
          <a:bodyPr wrap="none" anchor="ctr"/>
          <a:lstStyle/>
          <a:p>
            <a:pPr algn="ctr"/>
            <a:r>
              <a:rPr lang="en-US" sz="1200">
                <a:solidFill>
                  <a:srgbClr val="008000"/>
                </a:solidFill>
                <a:latin typeface="Comic Sans MS" pitchFamily="66" charset="0"/>
              </a:rPr>
              <a:t>Pre-treatment</a:t>
            </a:r>
          </a:p>
        </p:txBody>
      </p:sp>
      <p:sp>
        <p:nvSpPr>
          <p:cNvPr id="5151" name="Rectangle 31"/>
          <p:cNvSpPr>
            <a:spLocks noChangeAspect="1" noChangeArrowheads="1"/>
          </p:cNvSpPr>
          <p:nvPr/>
        </p:nvSpPr>
        <p:spPr bwMode="auto">
          <a:xfrm>
            <a:off x="4406900" y="5732463"/>
            <a:ext cx="1160463" cy="395287"/>
          </a:xfrm>
          <a:prstGeom prst="rect">
            <a:avLst/>
          </a:prstGeom>
          <a:solidFill>
            <a:srgbClr val="008000">
              <a:alpha val="45000"/>
            </a:srgbClr>
          </a:solidFill>
          <a:ln w="9525">
            <a:noFill/>
            <a:miter lim="800000"/>
            <a:headEnd/>
            <a:tailEnd/>
          </a:ln>
          <a:effectLst/>
        </p:spPr>
        <p:txBody>
          <a:bodyPr wrap="none" anchor="ctr"/>
          <a:lstStyle/>
          <a:p>
            <a:pPr algn="ctr"/>
            <a:r>
              <a:rPr lang="en-US" sz="1200">
                <a:solidFill>
                  <a:srgbClr val="008000"/>
                </a:solidFill>
                <a:latin typeface="Comic Sans MS" pitchFamily="66" charset="0"/>
              </a:rPr>
              <a:t>Post-treatment</a:t>
            </a:r>
          </a:p>
        </p:txBody>
      </p:sp>
      <p:pic>
        <p:nvPicPr>
          <p:cNvPr id="5154" name="Picture 34" descr="gadal"/>
          <p:cNvPicPr>
            <a:picLocks noChangeAspect="1" noChangeArrowheads="1"/>
          </p:cNvPicPr>
          <p:nvPr/>
        </p:nvPicPr>
        <p:blipFill>
          <a:blip r:embed="rId5" cstate="print"/>
          <a:srcRect/>
          <a:stretch>
            <a:fillRect/>
          </a:stretch>
        </p:blipFill>
        <p:spPr bwMode="auto">
          <a:xfrm>
            <a:off x="5775325" y="5372100"/>
            <a:ext cx="457200" cy="509588"/>
          </a:xfrm>
          <a:prstGeom prst="rect">
            <a:avLst/>
          </a:prstGeom>
          <a:noFill/>
        </p:spPr>
      </p:pic>
      <p:pic>
        <p:nvPicPr>
          <p:cNvPr id="5156" name="Picture 36"/>
          <p:cNvPicPr>
            <a:picLocks noChangeAspect="1" noChangeArrowheads="1"/>
          </p:cNvPicPr>
          <p:nvPr/>
        </p:nvPicPr>
        <p:blipFill>
          <a:blip r:embed="rId6" cstate="print"/>
          <a:srcRect t="3458"/>
          <a:stretch>
            <a:fillRect/>
          </a:stretch>
        </p:blipFill>
        <p:spPr bwMode="auto">
          <a:xfrm>
            <a:off x="1254125" y="3540125"/>
            <a:ext cx="1154113" cy="409575"/>
          </a:xfrm>
          <a:prstGeom prst="rect">
            <a:avLst/>
          </a:prstGeom>
          <a:noFill/>
          <a:ln w="9525">
            <a:noFill/>
            <a:miter lim="800000"/>
            <a:headEnd/>
            <a:tailEnd/>
          </a:ln>
          <a:effectLst/>
        </p:spPr>
      </p:pic>
      <p:sp>
        <p:nvSpPr>
          <p:cNvPr id="5157" name="Line 37"/>
          <p:cNvSpPr>
            <a:spLocks noChangeShapeType="1"/>
          </p:cNvSpPr>
          <p:nvPr/>
        </p:nvSpPr>
        <p:spPr bwMode="auto">
          <a:xfrm flipH="1" flipV="1">
            <a:off x="5421313" y="2717800"/>
            <a:ext cx="6350" cy="812800"/>
          </a:xfrm>
          <a:prstGeom prst="line">
            <a:avLst/>
          </a:prstGeom>
          <a:noFill/>
          <a:ln w="57150">
            <a:solidFill>
              <a:schemeClr val="accent2"/>
            </a:solidFill>
            <a:round/>
            <a:headEnd/>
            <a:tailEnd type="triangle" w="med" len="med"/>
          </a:ln>
          <a:effectLst/>
        </p:spPr>
        <p:txBody>
          <a:bodyPr>
            <a:spAutoFit/>
          </a:bodyPr>
          <a:lstStyle/>
          <a:p>
            <a:endParaRPr lang="fr-BE"/>
          </a:p>
        </p:txBody>
      </p:sp>
      <p:sp>
        <p:nvSpPr>
          <p:cNvPr id="5162" name="Text Box 42"/>
          <p:cNvSpPr txBox="1">
            <a:spLocks noChangeArrowheads="1"/>
          </p:cNvSpPr>
          <p:nvPr/>
        </p:nvSpPr>
        <p:spPr bwMode="auto">
          <a:xfrm>
            <a:off x="-152400" y="4495800"/>
            <a:ext cx="1655762" cy="457200"/>
          </a:xfrm>
          <a:prstGeom prst="rect">
            <a:avLst/>
          </a:prstGeom>
          <a:noFill/>
          <a:ln w="12700">
            <a:noFill/>
            <a:miter lim="800000"/>
            <a:headEnd type="none" w="sm" len="sm"/>
            <a:tailEnd type="none" w="sm" len="sm"/>
          </a:ln>
          <a:effectLst/>
        </p:spPr>
        <p:txBody>
          <a:bodyPr anchor="ctr">
            <a:spAutoFit/>
          </a:bodyPr>
          <a:lstStyle/>
          <a:p>
            <a:pPr algn="ctr" eaLnBrk="0" hangingPunct="0"/>
            <a:r>
              <a:rPr lang="en-US" sz="1200" b="1" dirty="0">
                <a:solidFill>
                  <a:srgbClr val="333399"/>
                </a:solidFill>
                <a:latin typeface="Tahoma" pitchFamily="34" charset="0"/>
              </a:rPr>
              <a:t>Digital elevation model</a:t>
            </a:r>
          </a:p>
        </p:txBody>
      </p:sp>
      <p:pic>
        <p:nvPicPr>
          <p:cNvPr id="5175" name="Picture 55" descr="rep"/>
          <p:cNvPicPr>
            <a:picLocks noChangeAspect="1" noChangeArrowheads="1"/>
          </p:cNvPicPr>
          <p:nvPr/>
        </p:nvPicPr>
        <p:blipFill>
          <a:blip r:embed="rId7" cstate="print"/>
          <a:srcRect/>
          <a:stretch>
            <a:fillRect/>
          </a:stretch>
        </p:blipFill>
        <p:spPr bwMode="auto">
          <a:xfrm>
            <a:off x="157163" y="2457450"/>
            <a:ext cx="468312" cy="392113"/>
          </a:xfrm>
          <a:prstGeom prst="rect">
            <a:avLst/>
          </a:prstGeom>
          <a:noFill/>
        </p:spPr>
      </p:pic>
      <p:sp>
        <p:nvSpPr>
          <p:cNvPr id="5176" name="Text Box 56"/>
          <p:cNvSpPr txBox="1">
            <a:spLocks noChangeArrowheads="1"/>
          </p:cNvSpPr>
          <p:nvPr/>
        </p:nvSpPr>
        <p:spPr bwMode="auto">
          <a:xfrm>
            <a:off x="527050" y="2519363"/>
            <a:ext cx="1368425" cy="274637"/>
          </a:xfrm>
          <a:prstGeom prst="rect">
            <a:avLst/>
          </a:prstGeom>
          <a:noFill/>
          <a:ln w="12700">
            <a:noFill/>
            <a:miter lim="800000"/>
            <a:headEnd type="none" w="sm" len="sm"/>
            <a:tailEnd type="none" w="sm" len="sm"/>
          </a:ln>
          <a:effectLst/>
        </p:spPr>
        <p:txBody>
          <a:bodyPr anchor="ctr">
            <a:spAutoFit/>
          </a:bodyPr>
          <a:lstStyle/>
          <a:p>
            <a:pPr algn="ctr" eaLnBrk="0" hangingPunct="0"/>
            <a:r>
              <a:rPr lang="en-US" sz="1200" b="1">
                <a:solidFill>
                  <a:srgbClr val="336699"/>
                </a:solidFill>
                <a:latin typeface="Tahoma" pitchFamily="34" charset="0"/>
              </a:rPr>
              <a:t>Expert inputs</a:t>
            </a:r>
          </a:p>
        </p:txBody>
      </p:sp>
      <p:pic>
        <p:nvPicPr>
          <p:cNvPr id="5179" name="Picture 59" descr="j0292020"/>
          <p:cNvPicPr>
            <a:picLocks noChangeAspect="1" noChangeArrowheads="1"/>
          </p:cNvPicPr>
          <p:nvPr/>
        </p:nvPicPr>
        <p:blipFill>
          <a:blip r:embed="rId8" cstate="print"/>
          <a:srcRect/>
          <a:stretch>
            <a:fillRect/>
          </a:stretch>
        </p:blipFill>
        <p:spPr bwMode="auto">
          <a:xfrm>
            <a:off x="7092950" y="1268413"/>
            <a:ext cx="647700" cy="615950"/>
          </a:xfrm>
          <a:prstGeom prst="rect">
            <a:avLst/>
          </a:prstGeom>
          <a:noFill/>
        </p:spPr>
      </p:pic>
      <p:sp>
        <p:nvSpPr>
          <p:cNvPr id="5181" name="Text Box 61"/>
          <p:cNvSpPr txBox="1">
            <a:spLocks noChangeArrowheads="1"/>
          </p:cNvSpPr>
          <p:nvPr/>
        </p:nvSpPr>
        <p:spPr bwMode="auto">
          <a:xfrm>
            <a:off x="6588125" y="1920875"/>
            <a:ext cx="2555875" cy="730250"/>
          </a:xfrm>
          <a:prstGeom prst="rect">
            <a:avLst/>
          </a:prstGeom>
          <a:noFill/>
          <a:ln w="12700">
            <a:noFill/>
            <a:miter lim="800000"/>
            <a:headEnd type="none" w="sm" len="sm"/>
            <a:tailEnd type="none" w="sm" len="sm"/>
          </a:ln>
          <a:effectLst/>
        </p:spPr>
        <p:txBody>
          <a:bodyPr anchor="ctr">
            <a:spAutoFit/>
          </a:bodyPr>
          <a:lstStyle/>
          <a:p>
            <a:pPr algn="ctr" eaLnBrk="0" hangingPunct="0"/>
            <a:r>
              <a:rPr lang="en-US" sz="1400" b="1">
                <a:solidFill>
                  <a:srgbClr val="336699"/>
                </a:solidFill>
                <a:latin typeface="Tahoma" pitchFamily="34" charset="0"/>
              </a:rPr>
              <a:t>Study of atmospheric dispersion  of pollutant plume</a:t>
            </a:r>
          </a:p>
        </p:txBody>
      </p:sp>
      <p:sp>
        <p:nvSpPr>
          <p:cNvPr id="5182" name="Text Box 62"/>
          <p:cNvSpPr txBox="1">
            <a:spLocks noChangeArrowheads="1"/>
          </p:cNvSpPr>
          <p:nvPr/>
        </p:nvSpPr>
        <p:spPr bwMode="auto">
          <a:xfrm>
            <a:off x="7786688" y="1344613"/>
            <a:ext cx="962025" cy="549275"/>
          </a:xfrm>
          <a:prstGeom prst="rect">
            <a:avLst/>
          </a:prstGeom>
          <a:noFill/>
          <a:ln w="12700">
            <a:noFill/>
            <a:miter lim="800000"/>
            <a:headEnd type="none" w="sm" len="sm"/>
            <a:tailEnd type="none" w="sm" len="sm"/>
          </a:ln>
          <a:effectLst/>
        </p:spPr>
        <p:txBody>
          <a:bodyPr anchor="ctr">
            <a:spAutoFit/>
          </a:bodyPr>
          <a:lstStyle/>
          <a:p>
            <a:pPr eaLnBrk="0" hangingPunct="0"/>
            <a:r>
              <a:rPr lang="en-US" sz="1500" b="1">
                <a:solidFill>
                  <a:srgbClr val="336699"/>
                </a:solidFill>
                <a:latin typeface="Tahoma" pitchFamily="34" charset="0"/>
              </a:rPr>
              <a:t>Expert </a:t>
            </a:r>
          </a:p>
          <a:p>
            <a:pPr eaLnBrk="0" hangingPunct="0"/>
            <a:r>
              <a:rPr lang="en-US" sz="1500" b="1">
                <a:solidFill>
                  <a:srgbClr val="336699"/>
                </a:solidFill>
                <a:latin typeface="Tahoma" pitchFamily="34" charset="0"/>
              </a:rPr>
              <a:t>needs:</a:t>
            </a:r>
          </a:p>
        </p:txBody>
      </p:sp>
      <p:sp>
        <p:nvSpPr>
          <p:cNvPr id="5185" name="Line 65"/>
          <p:cNvSpPr>
            <a:spLocks noChangeShapeType="1"/>
          </p:cNvSpPr>
          <p:nvPr/>
        </p:nvSpPr>
        <p:spPr bwMode="auto">
          <a:xfrm flipV="1">
            <a:off x="646113" y="2884488"/>
            <a:ext cx="6350" cy="603250"/>
          </a:xfrm>
          <a:prstGeom prst="line">
            <a:avLst/>
          </a:prstGeom>
          <a:noFill/>
          <a:ln w="57150">
            <a:solidFill>
              <a:schemeClr val="accent2"/>
            </a:solidFill>
            <a:round/>
            <a:headEnd type="triangle" w="med" len="med"/>
            <a:tailEnd/>
          </a:ln>
          <a:effectLst/>
        </p:spPr>
        <p:txBody>
          <a:bodyPr>
            <a:spAutoFit/>
          </a:bodyPr>
          <a:lstStyle/>
          <a:p>
            <a:endParaRPr lang="fr-BE"/>
          </a:p>
        </p:txBody>
      </p:sp>
      <p:sp>
        <p:nvSpPr>
          <p:cNvPr id="5188" name="Text Box 68"/>
          <p:cNvSpPr txBox="1">
            <a:spLocks noChangeArrowheads="1"/>
          </p:cNvSpPr>
          <p:nvPr/>
        </p:nvSpPr>
        <p:spPr bwMode="auto">
          <a:xfrm>
            <a:off x="1458913" y="4232896"/>
            <a:ext cx="1208087" cy="692497"/>
          </a:xfrm>
          <a:prstGeom prst="rect">
            <a:avLst/>
          </a:prstGeom>
          <a:noFill/>
          <a:ln w="12700">
            <a:noFill/>
            <a:miter lim="800000"/>
            <a:headEnd type="none" w="sm" len="sm"/>
            <a:tailEnd type="none" w="sm" len="sm"/>
          </a:ln>
          <a:effectLst/>
        </p:spPr>
        <p:txBody>
          <a:bodyPr anchor="ctr">
            <a:spAutoFit/>
          </a:bodyPr>
          <a:lstStyle/>
          <a:p>
            <a:pPr eaLnBrk="0" hangingPunct="0"/>
            <a:r>
              <a:rPr lang="en-US" sz="1200" b="1" dirty="0">
                <a:solidFill>
                  <a:srgbClr val="FF0000"/>
                </a:solidFill>
                <a:latin typeface="Tahoma" pitchFamily="34" charset="0"/>
              </a:rPr>
              <a:t>WCS</a:t>
            </a:r>
          </a:p>
          <a:p>
            <a:r>
              <a:rPr lang="en-US" sz="900" b="1" dirty="0">
                <a:solidFill>
                  <a:srgbClr val="FF0000"/>
                </a:solidFill>
                <a:latin typeface="Tahoma" pitchFamily="34" charset="0"/>
              </a:rPr>
              <a:t>OGC </a:t>
            </a:r>
            <a:r>
              <a:rPr lang="en-US" sz="900" b="1" dirty="0" smtClean="0">
                <a:solidFill>
                  <a:srgbClr val="FF0000"/>
                </a:solidFill>
                <a:latin typeface="Tahoma" pitchFamily="34" charset="0"/>
              </a:rPr>
              <a:t> 03-065r6 </a:t>
            </a:r>
            <a:endParaRPr lang="en-US" sz="900" b="1" dirty="0">
              <a:solidFill>
                <a:srgbClr val="FF0000"/>
              </a:solidFill>
              <a:latin typeface="Tahoma" pitchFamily="34" charset="0"/>
            </a:endParaRPr>
          </a:p>
          <a:p>
            <a:pPr eaLnBrk="0" hangingPunct="0"/>
            <a:r>
              <a:rPr lang="en-US" sz="900" b="1" dirty="0">
                <a:solidFill>
                  <a:srgbClr val="FF0000"/>
                </a:solidFill>
                <a:latin typeface="Tahoma" pitchFamily="34" charset="0"/>
              </a:rPr>
              <a:t>version </a:t>
            </a:r>
            <a:r>
              <a:rPr lang="en-US" sz="900" b="1" dirty="0" smtClean="0">
                <a:solidFill>
                  <a:srgbClr val="FF0000"/>
                </a:solidFill>
                <a:latin typeface="Tahoma" pitchFamily="34" charset="0"/>
              </a:rPr>
              <a:t>1.0</a:t>
            </a:r>
            <a:endParaRPr lang="en-US" sz="900" b="1" dirty="0">
              <a:solidFill>
                <a:srgbClr val="FF0000"/>
              </a:solidFill>
              <a:latin typeface="Tahoma" pitchFamily="34" charset="0"/>
            </a:endParaRPr>
          </a:p>
        </p:txBody>
      </p:sp>
      <p:sp>
        <p:nvSpPr>
          <p:cNvPr id="5189" name="Text Box 69"/>
          <p:cNvSpPr txBox="1">
            <a:spLocks noChangeArrowheads="1"/>
          </p:cNvSpPr>
          <p:nvPr/>
        </p:nvSpPr>
        <p:spPr bwMode="auto">
          <a:xfrm>
            <a:off x="4152900" y="4108103"/>
            <a:ext cx="1011238" cy="692497"/>
          </a:xfrm>
          <a:prstGeom prst="rect">
            <a:avLst/>
          </a:prstGeom>
          <a:noFill/>
          <a:ln w="12700">
            <a:noFill/>
            <a:miter lim="800000"/>
            <a:headEnd type="none" w="sm" len="sm"/>
            <a:tailEnd type="none" w="sm" len="sm"/>
          </a:ln>
          <a:effectLst/>
        </p:spPr>
        <p:txBody>
          <a:bodyPr anchor="ctr">
            <a:spAutoFit/>
          </a:bodyPr>
          <a:lstStyle/>
          <a:p>
            <a:pPr eaLnBrk="0" hangingPunct="0"/>
            <a:r>
              <a:rPr lang="en-US" sz="1200" b="1" dirty="0">
                <a:solidFill>
                  <a:srgbClr val="FF0000"/>
                </a:solidFill>
                <a:latin typeface="Tahoma" pitchFamily="34" charset="0"/>
              </a:rPr>
              <a:t>WPS</a:t>
            </a:r>
          </a:p>
          <a:p>
            <a:r>
              <a:rPr lang="en-US" sz="900" b="1" dirty="0">
                <a:solidFill>
                  <a:srgbClr val="FF0000"/>
                </a:solidFill>
                <a:latin typeface="Tahoma" pitchFamily="34" charset="0"/>
              </a:rPr>
              <a:t>OGC </a:t>
            </a:r>
            <a:r>
              <a:rPr lang="en-US" sz="900" b="1" dirty="0" smtClean="0">
                <a:solidFill>
                  <a:srgbClr val="FF0000"/>
                </a:solidFill>
                <a:latin typeface="Tahoma" pitchFamily="34" charset="0"/>
              </a:rPr>
              <a:t>05-007r7</a:t>
            </a:r>
            <a:endParaRPr lang="en-US" sz="900" b="1" dirty="0">
              <a:solidFill>
                <a:srgbClr val="FF0000"/>
              </a:solidFill>
              <a:latin typeface="Tahoma" pitchFamily="34" charset="0"/>
            </a:endParaRPr>
          </a:p>
          <a:p>
            <a:pPr eaLnBrk="0" hangingPunct="0"/>
            <a:r>
              <a:rPr lang="en-US" sz="900" b="1" dirty="0">
                <a:solidFill>
                  <a:srgbClr val="FF0000"/>
                </a:solidFill>
                <a:latin typeface="Tahoma" pitchFamily="34" charset="0"/>
              </a:rPr>
              <a:t>version </a:t>
            </a:r>
            <a:r>
              <a:rPr lang="en-US" sz="900" b="1" dirty="0" smtClean="0">
                <a:solidFill>
                  <a:srgbClr val="FF0000"/>
                </a:solidFill>
                <a:latin typeface="Tahoma" pitchFamily="34" charset="0"/>
              </a:rPr>
              <a:t>1.0</a:t>
            </a:r>
            <a:endParaRPr lang="en-US" sz="900" b="1" dirty="0">
              <a:solidFill>
                <a:srgbClr val="FF0000"/>
              </a:solidFill>
              <a:latin typeface="Tahoma" pitchFamily="34" charset="0"/>
            </a:endParaRPr>
          </a:p>
        </p:txBody>
      </p:sp>
      <p:sp>
        <p:nvSpPr>
          <p:cNvPr id="5190" name="Text Box 70"/>
          <p:cNvSpPr txBox="1">
            <a:spLocks noChangeArrowheads="1"/>
          </p:cNvSpPr>
          <p:nvPr/>
        </p:nvSpPr>
        <p:spPr bwMode="auto">
          <a:xfrm>
            <a:off x="2695575" y="2286000"/>
            <a:ext cx="1533525" cy="547688"/>
          </a:xfrm>
          <a:prstGeom prst="rect">
            <a:avLst/>
          </a:prstGeom>
          <a:noFill/>
          <a:ln w="12700">
            <a:noFill/>
            <a:miter lim="800000"/>
            <a:headEnd type="none" w="sm" len="sm"/>
            <a:tailEnd type="none" w="sm" len="sm"/>
          </a:ln>
          <a:effectLst/>
        </p:spPr>
        <p:txBody>
          <a:bodyPr anchor="ctr">
            <a:spAutoFit/>
          </a:bodyPr>
          <a:lstStyle/>
          <a:p>
            <a:pPr eaLnBrk="0" hangingPunct="0"/>
            <a:r>
              <a:rPr lang="en-US" sz="1200" b="1">
                <a:solidFill>
                  <a:srgbClr val="FF0000"/>
                </a:solidFill>
                <a:latin typeface="Tahoma" pitchFamily="34" charset="0"/>
              </a:rPr>
              <a:t>SOS</a:t>
            </a:r>
          </a:p>
          <a:p>
            <a:pPr eaLnBrk="0" hangingPunct="0"/>
            <a:r>
              <a:rPr lang="en-US" sz="900" b="1">
                <a:solidFill>
                  <a:srgbClr val="FF0000"/>
                </a:solidFill>
                <a:latin typeface="Tahoma" pitchFamily="34" charset="0"/>
              </a:rPr>
              <a:t>OGC 06-009r4</a:t>
            </a:r>
          </a:p>
          <a:p>
            <a:pPr eaLnBrk="0" hangingPunct="0"/>
            <a:r>
              <a:rPr lang="en-US" sz="900" b="1">
                <a:solidFill>
                  <a:srgbClr val="FF0000"/>
                </a:solidFill>
                <a:latin typeface="Tahoma" pitchFamily="34" charset="0"/>
              </a:rPr>
              <a:t>version 0.1.2b</a:t>
            </a:r>
          </a:p>
        </p:txBody>
      </p:sp>
      <p:sp>
        <p:nvSpPr>
          <p:cNvPr id="5191" name="Text Box 71"/>
          <p:cNvSpPr txBox="1">
            <a:spLocks noChangeArrowheads="1"/>
          </p:cNvSpPr>
          <p:nvPr/>
        </p:nvSpPr>
        <p:spPr bwMode="auto">
          <a:xfrm>
            <a:off x="5467350" y="2607296"/>
            <a:ext cx="1368425" cy="692497"/>
          </a:xfrm>
          <a:prstGeom prst="rect">
            <a:avLst/>
          </a:prstGeom>
          <a:noFill/>
          <a:ln w="12700">
            <a:noFill/>
            <a:miter lim="800000"/>
            <a:headEnd type="none" w="sm" len="sm"/>
            <a:tailEnd type="none" w="sm" len="sm"/>
          </a:ln>
          <a:effectLst/>
        </p:spPr>
        <p:txBody>
          <a:bodyPr anchor="ctr">
            <a:spAutoFit/>
          </a:bodyPr>
          <a:lstStyle/>
          <a:p>
            <a:pPr eaLnBrk="0" hangingPunct="0"/>
            <a:r>
              <a:rPr lang="en-US" sz="1200" b="1" dirty="0">
                <a:solidFill>
                  <a:srgbClr val="FF0000"/>
                </a:solidFill>
                <a:latin typeface="Tahoma" pitchFamily="34" charset="0"/>
              </a:rPr>
              <a:t>WMS</a:t>
            </a:r>
          </a:p>
          <a:p>
            <a:r>
              <a:rPr lang="en-US" sz="900" b="1" dirty="0">
                <a:solidFill>
                  <a:srgbClr val="FF0000"/>
                </a:solidFill>
                <a:latin typeface="Tahoma" pitchFamily="34" charset="0"/>
              </a:rPr>
              <a:t>OGC </a:t>
            </a:r>
            <a:r>
              <a:rPr lang="en-US" sz="900" b="1" dirty="0" smtClean="0">
                <a:solidFill>
                  <a:srgbClr val="FF0000"/>
                </a:solidFill>
                <a:latin typeface="Tahoma" pitchFamily="34" charset="0"/>
              </a:rPr>
              <a:t>06-042 </a:t>
            </a:r>
            <a:endParaRPr lang="en-US" sz="900" b="1" dirty="0">
              <a:solidFill>
                <a:srgbClr val="FF0000"/>
              </a:solidFill>
              <a:latin typeface="Tahoma" pitchFamily="34" charset="0"/>
            </a:endParaRPr>
          </a:p>
          <a:p>
            <a:pPr eaLnBrk="0" hangingPunct="0"/>
            <a:r>
              <a:rPr lang="en-US" sz="900" b="1" dirty="0">
                <a:solidFill>
                  <a:srgbClr val="FF0000"/>
                </a:solidFill>
                <a:latin typeface="Tahoma" pitchFamily="34" charset="0"/>
              </a:rPr>
              <a:t>version </a:t>
            </a:r>
            <a:r>
              <a:rPr lang="en-US" sz="900" b="1" dirty="0" smtClean="0">
                <a:solidFill>
                  <a:srgbClr val="FF0000"/>
                </a:solidFill>
                <a:latin typeface="Tahoma" pitchFamily="34" charset="0"/>
              </a:rPr>
              <a:t>1.3</a:t>
            </a:r>
            <a:endParaRPr lang="en-US" sz="900" b="1" dirty="0">
              <a:solidFill>
                <a:srgbClr val="FF0000"/>
              </a:solidFill>
              <a:latin typeface="Tahoma" pitchFamily="34" charset="0"/>
            </a:endParaRPr>
          </a:p>
        </p:txBody>
      </p:sp>
      <p:sp>
        <p:nvSpPr>
          <p:cNvPr id="5192" name="AutoShape 72"/>
          <p:cNvSpPr>
            <a:spLocks noChangeArrowheads="1"/>
          </p:cNvSpPr>
          <p:nvPr/>
        </p:nvSpPr>
        <p:spPr bwMode="auto">
          <a:xfrm>
            <a:off x="5037138" y="2051050"/>
            <a:ext cx="735012" cy="657225"/>
          </a:xfrm>
          <a:prstGeom prst="can">
            <a:avLst>
              <a:gd name="adj" fmla="val 25000"/>
            </a:avLst>
          </a:prstGeom>
          <a:solidFill>
            <a:srgbClr val="008000">
              <a:alpha val="45000"/>
            </a:srgbClr>
          </a:solidFill>
          <a:ln w="9525">
            <a:noFill/>
            <a:round/>
            <a:headEnd/>
            <a:tailEnd/>
          </a:ln>
          <a:effectLst/>
        </p:spPr>
        <p:txBody>
          <a:bodyPr wrap="none" anchor="ctr"/>
          <a:lstStyle/>
          <a:p>
            <a:endParaRPr lang="fr-BE"/>
          </a:p>
        </p:txBody>
      </p:sp>
      <p:pic>
        <p:nvPicPr>
          <p:cNvPr id="5193" name="Picture 73" descr="plume0"/>
          <p:cNvPicPr>
            <a:picLocks noChangeAspect="1" noChangeArrowheads="1"/>
          </p:cNvPicPr>
          <p:nvPr/>
        </p:nvPicPr>
        <p:blipFill>
          <a:blip r:embed="rId9" cstate="print"/>
          <a:srcRect/>
          <a:stretch>
            <a:fillRect/>
          </a:stretch>
        </p:blipFill>
        <p:spPr bwMode="auto">
          <a:xfrm>
            <a:off x="6605588" y="4538663"/>
            <a:ext cx="1263650" cy="1457325"/>
          </a:xfrm>
          <a:prstGeom prst="rect">
            <a:avLst/>
          </a:prstGeom>
          <a:noFill/>
        </p:spPr>
      </p:pic>
      <p:pic>
        <p:nvPicPr>
          <p:cNvPr id="5194" name="Picture 74" descr="plume0_dem"/>
          <p:cNvPicPr>
            <a:picLocks noChangeAspect="1" noChangeArrowheads="1"/>
          </p:cNvPicPr>
          <p:nvPr/>
        </p:nvPicPr>
        <p:blipFill>
          <a:blip r:embed="rId10" cstate="print"/>
          <a:srcRect/>
          <a:stretch>
            <a:fillRect/>
          </a:stretch>
        </p:blipFill>
        <p:spPr bwMode="auto">
          <a:xfrm>
            <a:off x="7196138" y="2638425"/>
            <a:ext cx="1619250" cy="1646238"/>
          </a:xfrm>
          <a:prstGeom prst="rect">
            <a:avLst/>
          </a:prstGeom>
          <a:ln>
            <a:noFill/>
          </a:ln>
          <a:effectLst>
            <a:outerShdw blurRad="292100" dist="139700" dir="2700000" algn="tl" rotWithShape="0">
              <a:srgbClr val="333333">
                <a:alpha val="65000"/>
              </a:srgbClr>
            </a:outerShdw>
          </a:effectLst>
        </p:spPr>
      </p:pic>
      <p:pic>
        <p:nvPicPr>
          <p:cNvPr id="5198" name="Picture 78" descr="ESA_logo_bleu"/>
          <p:cNvPicPr>
            <a:picLocks noChangeAspect="1" noChangeArrowheads="1"/>
          </p:cNvPicPr>
          <p:nvPr/>
        </p:nvPicPr>
        <p:blipFill>
          <a:blip r:embed="rId11" cstate="print"/>
          <a:srcRect/>
          <a:stretch>
            <a:fillRect/>
          </a:stretch>
        </p:blipFill>
        <p:spPr bwMode="auto">
          <a:xfrm>
            <a:off x="195263" y="3540125"/>
            <a:ext cx="1147762" cy="411163"/>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8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9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1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5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4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1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4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1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18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19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15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19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19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P spid="5129" grpId="0"/>
      <p:bldP spid="5132" grpId="0" animBg="1"/>
      <p:bldP spid="5136" grpId="0" animBg="1"/>
      <p:bldP spid="5137" grpId="0"/>
      <p:bldP spid="5139" grpId="0" animBg="1"/>
      <p:bldP spid="5142" grpId="0" animBg="1"/>
      <p:bldP spid="5143" grpId="0"/>
      <p:bldP spid="5144" grpId="0" animBg="1"/>
      <p:bldP spid="5145" grpId="0" animBg="1"/>
      <p:bldP spid="5146" grpId="0" animBg="1"/>
      <p:bldP spid="5147" grpId="0" animBg="1"/>
      <p:bldP spid="5150" grpId="0" animBg="1"/>
      <p:bldP spid="5151" grpId="0" animBg="1"/>
      <p:bldP spid="5157" grpId="0" animBg="1"/>
      <p:bldP spid="5162" grpId="0"/>
      <p:bldP spid="5176" grpId="0"/>
      <p:bldP spid="5181" grpId="0"/>
      <p:bldP spid="5182" grpId="0"/>
      <p:bldP spid="5185" grpId="0" animBg="1"/>
      <p:bldP spid="5188" grpId="0"/>
      <p:bldP spid="5189" grpId="0"/>
      <p:bldP spid="5190" grpId="0"/>
      <p:bldP spid="5191" grpId="0"/>
      <p:bldP spid="51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smtClean="0"/>
              <a:t>3WSA Case study : </a:t>
            </a:r>
            <a:r>
              <a:rPr lang="en-US" b="1" dirty="0" err="1" smtClean="0"/>
              <a:t>Engis</a:t>
            </a:r>
            <a:r>
              <a:rPr lang="en-US" b="1" dirty="0" smtClean="0"/>
              <a:t> (Belgium)</a:t>
            </a:r>
            <a:endParaRPr lang="en-US" b="1" dirty="0"/>
          </a:p>
        </p:txBody>
      </p:sp>
      <p:pic>
        <p:nvPicPr>
          <p:cNvPr id="6152" name="Picture 8" descr="Engis_GE"/>
          <p:cNvPicPr>
            <a:picLocks noChangeAspect="1" noChangeArrowheads="1"/>
          </p:cNvPicPr>
          <p:nvPr/>
        </p:nvPicPr>
        <p:blipFill>
          <a:blip r:embed="rId2" cstate="print"/>
          <a:srcRect/>
          <a:stretch>
            <a:fillRect/>
          </a:stretch>
        </p:blipFill>
        <p:spPr bwMode="auto">
          <a:xfrm>
            <a:off x="323850" y="1268413"/>
            <a:ext cx="6589713" cy="4337050"/>
          </a:xfrm>
          <a:prstGeom prst="rect">
            <a:avLst/>
          </a:prstGeom>
          <a:ln>
            <a:noFill/>
          </a:ln>
          <a:effectLst>
            <a:outerShdw blurRad="292100" dist="139700" dir="2700000" algn="tl" rotWithShape="0">
              <a:srgbClr val="333333">
                <a:alpha val="65000"/>
              </a:srgbClr>
            </a:outerShdw>
          </a:effectLst>
        </p:spPr>
      </p:pic>
      <p:sp>
        <p:nvSpPr>
          <p:cNvPr id="6153" name="Text Box 9"/>
          <p:cNvSpPr txBox="1">
            <a:spLocks noChangeArrowheads="1"/>
          </p:cNvSpPr>
          <p:nvPr/>
        </p:nvSpPr>
        <p:spPr bwMode="auto">
          <a:xfrm>
            <a:off x="323850" y="5661025"/>
            <a:ext cx="4537075" cy="366713"/>
          </a:xfrm>
          <a:prstGeom prst="rect">
            <a:avLst/>
          </a:prstGeom>
          <a:noFill/>
          <a:ln w="9525">
            <a:noFill/>
            <a:miter lim="800000"/>
            <a:headEnd/>
            <a:tailEnd/>
          </a:ln>
          <a:effectLst/>
        </p:spPr>
        <p:txBody>
          <a:bodyPr>
            <a:spAutoFit/>
          </a:bodyPr>
          <a:lstStyle/>
          <a:p>
            <a:pPr>
              <a:spcBef>
                <a:spcPct val="50000"/>
              </a:spcBef>
              <a:buFontTx/>
              <a:buChar char="•"/>
            </a:pPr>
            <a:r>
              <a:rPr lang="fr-BE"/>
              <a:t> Several industries (SEVESO and others)</a:t>
            </a:r>
            <a:endParaRPr lang="en-US"/>
          </a:p>
        </p:txBody>
      </p:sp>
      <p:pic>
        <p:nvPicPr>
          <p:cNvPr id="6154" name="Picture 2"/>
          <p:cNvPicPr>
            <a:picLocks noChangeAspect="1" noChangeArrowheads="1"/>
          </p:cNvPicPr>
          <p:nvPr/>
        </p:nvPicPr>
        <p:blipFill>
          <a:blip r:embed="rId3" cstate="print"/>
          <a:srcRect/>
          <a:stretch>
            <a:fillRect/>
          </a:stretch>
        </p:blipFill>
        <p:spPr bwMode="auto">
          <a:xfrm>
            <a:off x="5003800" y="2781300"/>
            <a:ext cx="4000500" cy="3935413"/>
          </a:xfrm>
          <a:prstGeom prst="rect">
            <a:avLst/>
          </a:prstGeom>
          <a:ln>
            <a:noFill/>
          </a:ln>
          <a:effectLst>
            <a:outerShdw blurRad="292100" dist="139700" dir="2700000" algn="tl" rotWithShape="0">
              <a:srgbClr val="333333">
                <a:alpha val="65000"/>
              </a:srgbClr>
            </a:outerShdw>
          </a:effectLst>
        </p:spPr>
      </p:pic>
      <p:pic>
        <p:nvPicPr>
          <p:cNvPr id="6155" name="Picture 3"/>
          <p:cNvPicPr>
            <a:picLocks noChangeAspect="1" noChangeArrowheads="1"/>
          </p:cNvPicPr>
          <p:nvPr/>
        </p:nvPicPr>
        <p:blipFill>
          <a:blip r:embed="rId4" cstate="print"/>
          <a:srcRect/>
          <a:stretch>
            <a:fillRect/>
          </a:stretch>
        </p:blipFill>
        <p:spPr bwMode="auto">
          <a:xfrm>
            <a:off x="7086600" y="1143000"/>
            <a:ext cx="1916113" cy="2857500"/>
          </a:xfrm>
          <a:prstGeom prst="rect">
            <a:avLst/>
          </a:prstGeom>
          <a:ln>
            <a:noFill/>
          </a:ln>
          <a:effectLst>
            <a:outerShdw blurRad="292100" dist="139700" dir="2700000" algn="tl" rotWithShape="0">
              <a:srgbClr val="333333">
                <a:alpha val="65000"/>
              </a:srgbClr>
            </a:outerShdw>
          </a:effectLst>
        </p:spPr>
      </p:pic>
      <p:sp>
        <p:nvSpPr>
          <p:cNvPr id="6156" name="AutoShape 12"/>
          <p:cNvSpPr>
            <a:spLocks noChangeArrowheads="1"/>
          </p:cNvSpPr>
          <p:nvPr/>
        </p:nvSpPr>
        <p:spPr bwMode="auto">
          <a:xfrm>
            <a:off x="2043113" y="3721100"/>
            <a:ext cx="88900" cy="88900"/>
          </a:xfrm>
          <a:prstGeom prst="flowChartConnector">
            <a:avLst/>
          </a:prstGeom>
          <a:solidFill>
            <a:srgbClr val="FFCC00"/>
          </a:solidFill>
          <a:ln w="9525">
            <a:solidFill>
              <a:srgbClr val="FFCC00"/>
            </a:solidFill>
            <a:round/>
            <a:headEnd/>
            <a:tailEnd/>
          </a:ln>
          <a:effectLst/>
        </p:spPr>
        <p:txBody>
          <a:bodyPr wrap="none" anchor="ctr"/>
          <a:lstStyle/>
          <a:p>
            <a:endParaRPr lang="fr-BE"/>
          </a:p>
        </p:txBody>
      </p:sp>
      <p:sp>
        <p:nvSpPr>
          <p:cNvPr id="6158" name="Line 14"/>
          <p:cNvSpPr>
            <a:spLocks noChangeShapeType="1"/>
          </p:cNvSpPr>
          <p:nvPr/>
        </p:nvSpPr>
        <p:spPr bwMode="auto">
          <a:xfrm>
            <a:off x="2095500" y="3771900"/>
            <a:ext cx="4905375" cy="952500"/>
          </a:xfrm>
          <a:prstGeom prst="line">
            <a:avLst/>
          </a:prstGeom>
          <a:noFill/>
          <a:ln w="9525">
            <a:solidFill>
              <a:srgbClr val="FF0000"/>
            </a:solidFill>
            <a:round/>
            <a:headEnd type="triangle" w="med" len="med"/>
            <a:tailEnd type="triangle" w="med" len="med"/>
          </a:ln>
          <a:effectLst/>
        </p:spPr>
        <p:txBody>
          <a:bodyPr/>
          <a:lstStyle/>
          <a:p>
            <a:endParaRPr lang="fr-BE"/>
          </a:p>
        </p:txBody>
      </p:sp>
      <p:pic>
        <p:nvPicPr>
          <p:cNvPr id="6159" name="Picture 15"/>
          <p:cNvPicPr>
            <a:picLocks noChangeAspect="1" noChangeArrowheads="1"/>
          </p:cNvPicPr>
          <p:nvPr/>
        </p:nvPicPr>
        <p:blipFill>
          <a:blip r:embed="rId5" cstate="print"/>
          <a:srcRect/>
          <a:stretch>
            <a:fillRect/>
          </a:stretch>
        </p:blipFill>
        <p:spPr bwMode="auto">
          <a:xfrm>
            <a:off x="85725" y="1127125"/>
            <a:ext cx="2657475" cy="19939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nimBg="1"/>
      <p:bldP spid="61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49" name="Picture 57" descr="dem_360"/>
          <p:cNvPicPr>
            <a:picLocks noChangeAspect="1" noChangeArrowheads="1"/>
          </p:cNvPicPr>
          <p:nvPr/>
        </p:nvPicPr>
        <p:blipFill>
          <a:blip r:embed="rId2" cstate="print"/>
          <a:srcRect/>
          <a:stretch>
            <a:fillRect/>
          </a:stretch>
        </p:blipFill>
        <p:spPr bwMode="auto">
          <a:xfrm>
            <a:off x="5745163" y="4246563"/>
            <a:ext cx="2260600" cy="2249487"/>
          </a:xfrm>
          <a:prstGeom prst="rect">
            <a:avLst/>
          </a:prstGeom>
          <a:noFill/>
        </p:spPr>
      </p:pic>
      <p:pic>
        <p:nvPicPr>
          <p:cNvPr id="8248" name="Picture 56" descr="dem_360"/>
          <p:cNvPicPr>
            <a:picLocks noChangeAspect="1" noChangeArrowheads="1"/>
          </p:cNvPicPr>
          <p:nvPr/>
        </p:nvPicPr>
        <p:blipFill>
          <a:blip r:embed="rId2" cstate="print"/>
          <a:srcRect/>
          <a:stretch>
            <a:fillRect/>
          </a:stretch>
        </p:blipFill>
        <p:spPr bwMode="auto">
          <a:xfrm>
            <a:off x="1312863" y="4227513"/>
            <a:ext cx="2260600" cy="2249487"/>
          </a:xfrm>
          <a:prstGeom prst="rect">
            <a:avLst/>
          </a:prstGeom>
          <a:noFill/>
        </p:spPr>
      </p:pic>
      <p:pic>
        <p:nvPicPr>
          <p:cNvPr id="8247" name="Picture 55" descr="dem_360"/>
          <p:cNvPicPr>
            <a:picLocks noChangeAspect="1" noChangeArrowheads="1"/>
          </p:cNvPicPr>
          <p:nvPr/>
        </p:nvPicPr>
        <p:blipFill>
          <a:blip r:embed="rId2" cstate="print"/>
          <a:srcRect/>
          <a:stretch>
            <a:fillRect/>
          </a:stretch>
        </p:blipFill>
        <p:spPr bwMode="auto">
          <a:xfrm>
            <a:off x="5719763" y="1585913"/>
            <a:ext cx="2260600" cy="2249487"/>
          </a:xfrm>
          <a:prstGeom prst="rect">
            <a:avLst/>
          </a:prstGeom>
          <a:noFill/>
        </p:spPr>
      </p:pic>
      <p:pic>
        <p:nvPicPr>
          <p:cNvPr id="8239" name="Picture 47" descr="dem_360"/>
          <p:cNvPicPr>
            <a:picLocks noChangeAspect="1" noChangeArrowheads="1"/>
          </p:cNvPicPr>
          <p:nvPr/>
        </p:nvPicPr>
        <p:blipFill>
          <a:blip r:embed="rId2" cstate="print"/>
          <a:srcRect/>
          <a:stretch>
            <a:fillRect/>
          </a:stretch>
        </p:blipFill>
        <p:spPr bwMode="auto">
          <a:xfrm>
            <a:off x="1300163" y="1589088"/>
            <a:ext cx="2260600" cy="2249487"/>
          </a:xfrm>
          <a:prstGeom prst="rect">
            <a:avLst/>
          </a:prstGeom>
          <a:noFill/>
        </p:spPr>
      </p:pic>
      <p:sp>
        <p:nvSpPr>
          <p:cNvPr id="8194" name="Rectangle 2"/>
          <p:cNvSpPr>
            <a:spLocks noGrp="1" noChangeArrowheads="1"/>
          </p:cNvSpPr>
          <p:nvPr>
            <p:ph type="title"/>
          </p:nvPr>
        </p:nvSpPr>
        <p:spPr/>
        <p:txBody>
          <a:bodyPr/>
          <a:lstStyle/>
          <a:p>
            <a:r>
              <a:rPr lang="en-US" b="1" dirty="0" smtClean="0"/>
              <a:t>Examples (wind speed = 13 - 16 m/s)</a:t>
            </a:r>
          </a:p>
        </p:txBody>
      </p:sp>
      <p:sp>
        <p:nvSpPr>
          <p:cNvPr id="8231" name="Text Box 39"/>
          <p:cNvSpPr txBox="1">
            <a:spLocks noChangeArrowheads="1"/>
          </p:cNvSpPr>
          <p:nvPr/>
        </p:nvSpPr>
        <p:spPr bwMode="auto">
          <a:xfrm>
            <a:off x="1092200" y="1231900"/>
            <a:ext cx="2822575" cy="366713"/>
          </a:xfrm>
          <a:prstGeom prst="rect">
            <a:avLst/>
          </a:prstGeom>
          <a:noFill/>
          <a:ln w="9525">
            <a:noFill/>
            <a:miter lim="800000"/>
            <a:headEnd/>
            <a:tailEnd/>
          </a:ln>
          <a:effectLst/>
        </p:spPr>
        <p:txBody>
          <a:bodyPr>
            <a:spAutoFit/>
          </a:bodyPr>
          <a:lstStyle/>
          <a:p>
            <a:pPr>
              <a:spcBef>
                <a:spcPct val="50000"/>
              </a:spcBef>
            </a:pPr>
            <a:r>
              <a:rPr lang="fr-BE" dirty="0"/>
              <a:t>Wind direction (10° - 30°)</a:t>
            </a:r>
            <a:endParaRPr lang="en-US" dirty="0"/>
          </a:p>
        </p:txBody>
      </p:sp>
      <p:sp>
        <p:nvSpPr>
          <p:cNvPr id="8232" name="Text Box 40"/>
          <p:cNvSpPr txBox="1">
            <a:spLocks noChangeArrowheads="1"/>
          </p:cNvSpPr>
          <p:nvPr/>
        </p:nvSpPr>
        <p:spPr bwMode="auto">
          <a:xfrm>
            <a:off x="930275" y="3883025"/>
            <a:ext cx="3013075" cy="366713"/>
          </a:xfrm>
          <a:prstGeom prst="rect">
            <a:avLst/>
          </a:prstGeom>
          <a:noFill/>
          <a:ln w="9525">
            <a:noFill/>
            <a:miter lim="800000"/>
            <a:headEnd/>
            <a:tailEnd/>
          </a:ln>
          <a:effectLst/>
        </p:spPr>
        <p:txBody>
          <a:bodyPr>
            <a:spAutoFit/>
          </a:bodyPr>
          <a:lstStyle/>
          <a:p>
            <a:pPr>
              <a:spcBef>
                <a:spcPct val="50000"/>
              </a:spcBef>
            </a:pPr>
            <a:r>
              <a:rPr lang="fr-BE"/>
              <a:t>Wind direction (190° - 210°)</a:t>
            </a:r>
            <a:endParaRPr lang="en-US"/>
          </a:p>
        </p:txBody>
      </p:sp>
      <p:sp>
        <p:nvSpPr>
          <p:cNvPr id="8233" name="Text Box 41"/>
          <p:cNvSpPr txBox="1">
            <a:spLocks noChangeArrowheads="1"/>
          </p:cNvSpPr>
          <p:nvPr/>
        </p:nvSpPr>
        <p:spPr bwMode="auto">
          <a:xfrm>
            <a:off x="5356225" y="3889375"/>
            <a:ext cx="3152775" cy="366713"/>
          </a:xfrm>
          <a:prstGeom prst="rect">
            <a:avLst/>
          </a:prstGeom>
          <a:noFill/>
          <a:ln w="9525">
            <a:noFill/>
            <a:miter lim="800000"/>
            <a:headEnd/>
            <a:tailEnd/>
          </a:ln>
          <a:effectLst/>
        </p:spPr>
        <p:txBody>
          <a:bodyPr>
            <a:spAutoFit/>
          </a:bodyPr>
          <a:lstStyle/>
          <a:p>
            <a:pPr>
              <a:spcBef>
                <a:spcPct val="50000"/>
              </a:spcBef>
            </a:pPr>
            <a:r>
              <a:rPr lang="fr-BE"/>
              <a:t>Wind direction (280° - 300°)</a:t>
            </a:r>
            <a:endParaRPr lang="en-US"/>
          </a:p>
        </p:txBody>
      </p:sp>
      <p:sp>
        <p:nvSpPr>
          <p:cNvPr id="8234" name="Text Box 42"/>
          <p:cNvSpPr txBox="1">
            <a:spLocks noChangeArrowheads="1"/>
          </p:cNvSpPr>
          <p:nvPr/>
        </p:nvSpPr>
        <p:spPr bwMode="auto">
          <a:xfrm>
            <a:off x="5337175" y="1231900"/>
            <a:ext cx="3184525" cy="366713"/>
          </a:xfrm>
          <a:prstGeom prst="rect">
            <a:avLst/>
          </a:prstGeom>
          <a:noFill/>
          <a:ln w="9525">
            <a:noFill/>
            <a:miter lim="800000"/>
            <a:headEnd/>
            <a:tailEnd/>
          </a:ln>
          <a:effectLst/>
        </p:spPr>
        <p:txBody>
          <a:bodyPr>
            <a:spAutoFit/>
          </a:bodyPr>
          <a:lstStyle/>
          <a:p>
            <a:pPr>
              <a:spcBef>
                <a:spcPct val="50000"/>
              </a:spcBef>
            </a:pPr>
            <a:r>
              <a:rPr lang="fr-BE"/>
              <a:t>Wind direction (100° - 120°)</a:t>
            </a:r>
            <a:endParaRPr lang="en-US"/>
          </a:p>
        </p:txBody>
      </p:sp>
      <p:pic>
        <p:nvPicPr>
          <p:cNvPr id="8235" name="Picture 43" descr="plume90_dem"/>
          <p:cNvPicPr>
            <a:picLocks noChangeAspect="1" noChangeArrowheads="1"/>
          </p:cNvPicPr>
          <p:nvPr/>
        </p:nvPicPr>
        <p:blipFill>
          <a:blip r:embed="rId3" cstate="print"/>
          <a:srcRect/>
          <a:stretch>
            <a:fillRect/>
          </a:stretch>
        </p:blipFill>
        <p:spPr bwMode="auto">
          <a:xfrm>
            <a:off x="1300163" y="1601788"/>
            <a:ext cx="2255837" cy="2244725"/>
          </a:xfrm>
          <a:prstGeom prst="rect">
            <a:avLst/>
          </a:prstGeom>
          <a:ln>
            <a:noFill/>
          </a:ln>
          <a:effectLst>
            <a:outerShdw blurRad="292100" dist="139700" dir="2700000" algn="tl" rotWithShape="0">
              <a:srgbClr val="333333">
                <a:alpha val="65000"/>
              </a:srgbClr>
            </a:outerShdw>
          </a:effectLst>
        </p:spPr>
      </p:pic>
      <p:pic>
        <p:nvPicPr>
          <p:cNvPr id="8236" name="Picture 44" descr="plume180_dem"/>
          <p:cNvPicPr>
            <a:picLocks noChangeAspect="1" noChangeArrowheads="1"/>
          </p:cNvPicPr>
          <p:nvPr/>
        </p:nvPicPr>
        <p:blipFill>
          <a:blip r:embed="rId4" cstate="print"/>
          <a:srcRect/>
          <a:stretch>
            <a:fillRect/>
          </a:stretch>
        </p:blipFill>
        <p:spPr bwMode="auto">
          <a:xfrm>
            <a:off x="5719763" y="1589088"/>
            <a:ext cx="2260600" cy="2249487"/>
          </a:xfrm>
          <a:prstGeom prst="rect">
            <a:avLst/>
          </a:prstGeom>
          <a:ln>
            <a:noFill/>
          </a:ln>
          <a:effectLst>
            <a:outerShdw blurRad="292100" dist="139700" dir="2700000" algn="tl" rotWithShape="0">
              <a:srgbClr val="333333">
                <a:alpha val="65000"/>
              </a:srgbClr>
            </a:outerShdw>
          </a:effectLst>
        </p:spPr>
      </p:pic>
      <p:pic>
        <p:nvPicPr>
          <p:cNvPr id="8237" name="Picture 45" descr="plume270_dem"/>
          <p:cNvPicPr>
            <a:picLocks noChangeAspect="1" noChangeArrowheads="1"/>
          </p:cNvPicPr>
          <p:nvPr/>
        </p:nvPicPr>
        <p:blipFill>
          <a:blip r:embed="rId5" cstate="print"/>
          <a:srcRect/>
          <a:stretch>
            <a:fillRect/>
          </a:stretch>
        </p:blipFill>
        <p:spPr bwMode="auto">
          <a:xfrm>
            <a:off x="1325563" y="4243388"/>
            <a:ext cx="2260600" cy="2249487"/>
          </a:xfrm>
          <a:prstGeom prst="rect">
            <a:avLst/>
          </a:prstGeom>
          <a:ln>
            <a:noFill/>
          </a:ln>
          <a:effectLst>
            <a:outerShdw blurRad="292100" dist="139700" dir="2700000" algn="tl" rotWithShape="0">
              <a:srgbClr val="333333">
                <a:alpha val="65000"/>
              </a:srgbClr>
            </a:outerShdw>
          </a:effectLst>
        </p:spPr>
      </p:pic>
      <p:pic>
        <p:nvPicPr>
          <p:cNvPr id="8238" name="Picture 46" descr="plume360_dem"/>
          <p:cNvPicPr>
            <a:picLocks noChangeAspect="1" noChangeArrowheads="1"/>
          </p:cNvPicPr>
          <p:nvPr/>
        </p:nvPicPr>
        <p:blipFill>
          <a:blip r:embed="rId6" cstate="print"/>
          <a:srcRect/>
          <a:stretch>
            <a:fillRect/>
          </a:stretch>
        </p:blipFill>
        <p:spPr bwMode="auto">
          <a:xfrm>
            <a:off x="5745163" y="4256088"/>
            <a:ext cx="2260600" cy="22494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23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23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3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824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237"/>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824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2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238"/>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82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1" grpId="0"/>
      <p:bldP spid="8232" grpId="0"/>
      <p:bldP spid="8233" grpId="0"/>
      <p:bldP spid="82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err="1" smtClean="0"/>
              <a:t>Meteo</a:t>
            </a:r>
            <a:r>
              <a:rPr lang="en-US" b="1" dirty="0" smtClean="0"/>
              <a:t> data access</a:t>
            </a:r>
          </a:p>
        </p:txBody>
      </p:sp>
      <p:sp>
        <p:nvSpPr>
          <p:cNvPr id="7173" name="Text Box 5"/>
          <p:cNvSpPr txBox="1">
            <a:spLocks noChangeArrowheads="1"/>
          </p:cNvSpPr>
          <p:nvPr/>
        </p:nvSpPr>
        <p:spPr bwMode="auto">
          <a:xfrm>
            <a:off x="395288" y="1258669"/>
            <a:ext cx="7848600" cy="646331"/>
          </a:xfrm>
          <a:prstGeom prst="rect">
            <a:avLst/>
          </a:prstGeom>
          <a:noFill/>
          <a:ln w="9525">
            <a:noFill/>
            <a:miter lim="800000"/>
            <a:headEnd/>
            <a:tailEnd/>
          </a:ln>
          <a:effectLst/>
        </p:spPr>
        <p:txBody>
          <a:bodyPr>
            <a:spAutoFit/>
          </a:bodyPr>
          <a:lstStyle/>
          <a:p>
            <a:pPr algn="l">
              <a:buFont typeface="Wingdings" pitchFamily="2" charset="2"/>
              <a:buNone/>
            </a:pPr>
            <a:r>
              <a:rPr lang="en-US" sz="1800" dirty="0" smtClean="0"/>
              <a:t>It </a:t>
            </a:r>
            <a:r>
              <a:rPr lang="en-US" sz="1800" dirty="0"/>
              <a:t>is not possible to access the meteorological </a:t>
            </a:r>
            <a:r>
              <a:rPr lang="en-US" sz="1800" b="1" dirty="0"/>
              <a:t>data in real </a:t>
            </a:r>
            <a:r>
              <a:rPr lang="en-US" sz="1800" b="1" dirty="0" smtClean="0"/>
              <a:t>time in a standard way</a:t>
            </a:r>
            <a:endParaRPr lang="en-US" b="1" dirty="0"/>
          </a:p>
        </p:txBody>
      </p:sp>
      <p:sp>
        <p:nvSpPr>
          <p:cNvPr id="7175" name="Text Box 7"/>
          <p:cNvSpPr txBox="1">
            <a:spLocks noChangeArrowheads="1"/>
          </p:cNvSpPr>
          <p:nvPr/>
        </p:nvSpPr>
        <p:spPr bwMode="auto">
          <a:xfrm>
            <a:off x="468313" y="2286000"/>
            <a:ext cx="8207375" cy="461665"/>
          </a:xfrm>
          <a:prstGeom prst="rect">
            <a:avLst/>
          </a:prstGeom>
          <a:noFill/>
          <a:ln w="9525">
            <a:noFill/>
            <a:miter lim="800000"/>
            <a:headEnd/>
            <a:tailEnd/>
          </a:ln>
          <a:effectLst/>
        </p:spPr>
        <p:txBody>
          <a:bodyPr>
            <a:spAutoFit/>
          </a:bodyPr>
          <a:lstStyle/>
          <a:p>
            <a:pPr algn="l">
              <a:spcBef>
                <a:spcPct val="50000"/>
              </a:spcBef>
            </a:pPr>
            <a:r>
              <a:rPr lang="en-US" sz="2400" b="1" dirty="0">
                <a:solidFill>
                  <a:srgbClr val="003300"/>
                </a:solidFill>
              </a:rPr>
              <a:t>3WSA Solution</a:t>
            </a:r>
          </a:p>
        </p:txBody>
      </p:sp>
      <p:sp>
        <p:nvSpPr>
          <p:cNvPr id="7177" name="Text Box 9"/>
          <p:cNvSpPr txBox="1">
            <a:spLocks noChangeArrowheads="1"/>
          </p:cNvSpPr>
          <p:nvPr/>
        </p:nvSpPr>
        <p:spPr bwMode="auto">
          <a:xfrm>
            <a:off x="395288" y="2725738"/>
            <a:ext cx="8404225" cy="3277820"/>
          </a:xfrm>
          <a:prstGeom prst="rect">
            <a:avLst/>
          </a:prstGeom>
          <a:noFill/>
          <a:ln w="9525">
            <a:noFill/>
            <a:miter lim="800000"/>
            <a:headEnd/>
            <a:tailEnd/>
          </a:ln>
          <a:effectLst/>
        </p:spPr>
        <p:txBody>
          <a:bodyPr>
            <a:spAutoFit/>
          </a:bodyPr>
          <a:lstStyle/>
          <a:p>
            <a:pPr marL="342900" indent="-342900" algn="l">
              <a:buFont typeface="Wingdings" pitchFamily="2" charset="2"/>
              <a:buAutoNum type="arabicPeriod"/>
            </a:pPr>
            <a:r>
              <a:rPr lang="en-US" sz="1800" dirty="0" err="1"/>
              <a:t>Meteo</a:t>
            </a:r>
            <a:r>
              <a:rPr lang="en-US" sz="1800" dirty="0"/>
              <a:t> data </a:t>
            </a:r>
            <a:r>
              <a:rPr lang="en-US" sz="1800" dirty="0" smtClean="0"/>
              <a:t>(XSL format) acquisition </a:t>
            </a:r>
            <a:r>
              <a:rPr lang="en-US" sz="1800" dirty="0"/>
              <a:t>(Royal Meteorological Institute of Belgium )</a:t>
            </a:r>
          </a:p>
          <a:p>
            <a:pPr marL="342900" indent="-342900" algn="l">
              <a:buFont typeface="Wingdings" pitchFamily="2" charset="2"/>
              <a:buAutoNum type="arabicPeriod"/>
            </a:pPr>
            <a:r>
              <a:rPr lang="en-US" sz="1800" dirty="0"/>
              <a:t>Create </a:t>
            </a:r>
            <a:r>
              <a:rPr lang="en-US" sz="1800" dirty="0" err="1"/>
              <a:t>meteo</a:t>
            </a:r>
            <a:r>
              <a:rPr lang="en-US" sz="1800" dirty="0"/>
              <a:t> database</a:t>
            </a:r>
          </a:p>
          <a:p>
            <a:pPr marL="342900" indent="-342900" algn="l">
              <a:buFont typeface="Wingdings" pitchFamily="2" charset="2"/>
              <a:buAutoNum type="arabicPeriod"/>
            </a:pPr>
            <a:r>
              <a:rPr lang="en-US" sz="1800" dirty="0" smtClean="0"/>
              <a:t>Populated </a:t>
            </a:r>
            <a:r>
              <a:rPr lang="en-US" sz="1800" dirty="0"/>
              <a:t>the database</a:t>
            </a:r>
          </a:p>
          <a:p>
            <a:pPr marL="342900" indent="-342900" algn="l">
              <a:buFont typeface="Wingdings" pitchFamily="2" charset="2"/>
              <a:buAutoNum type="arabicPeriod"/>
            </a:pPr>
            <a:r>
              <a:rPr lang="en-US" sz="1800" dirty="0"/>
              <a:t>Create and deploy the SOS web </a:t>
            </a:r>
            <a:r>
              <a:rPr lang="en-US" sz="1800" dirty="0" smtClean="0"/>
              <a:t>application</a:t>
            </a:r>
          </a:p>
          <a:p>
            <a:pPr marL="342900" indent="-342900" algn="l">
              <a:buFont typeface="Wingdings" pitchFamily="2" charset="2"/>
              <a:buAutoNum type="arabicPeriod"/>
            </a:pPr>
            <a:r>
              <a:rPr lang="en-US" sz="1800" dirty="0" smtClean="0"/>
              <a:t>When the WPS retrieves the SOS data, it converts them into the AUSTAL2000 format </a:t>
            </a:r>
            <a:endParaRPr lang="en-US" sz="1800" dirty="0"/>
          </a:p>
          <a:p>
            <a:pPr marL="342900" indent="-342900" algn="l">
              <a:buFont typeface="Wingdings" pitchFamily="2" charset="2"/>
              <a:buNone/>
            </a:pPr>
            <a:r>
              <a:rPr lang="en-US" sz="1800" dirty="0">
                <a:solidFill>
                  <a:srgbClr val="FF0000"/>
                </a:solidFill>
                <a:sym typeface="Wingdings" pitchFamily="2" charset="2"/>
              </a:rPr>
              <a:t> </a:t>
            </a:r>
            <a:r>
              <a:rPr lang="en-US" sz="1800" dirty="0" smtClean="0">
                <a:solidFill>
                  <a:srgbClr val="FF0000"/>
                </a:solidFill>
                <a:sym typeface="Wingdings" pitchFamily="2" charset="2"/>
              </a:rPr>
              <a:t>Really complicated process!! </a:t>
            </a:r>
            <a:r>
              <a:rPr lang="en-US" sz="1800" dirty="0" err="1" smtClean="0">
                <a:solidFill>
                  <a:srgbClr val="FF0000"/>
                </a:solidFill>
                <a:sym typeface="Wingdings" pitchFamily="2" charset="2"/>
              </a:rPr>
              <a:t>Meteo</a:t>
            </a:r>
            <a:r>
              <a:rPr lang="en-US" sz="1800" dirty="0" smtClean="0">
                <a:solidFill>
                  <a:srgbClr val="FF0000"/>
                </a:solidFill>
                <a:sym typeface="Wingdings" pitchFamily="2" charset="2"/>
              </a:rPr>
              <a:t> Data should be accessed through an open standard interface</a:t>
            </a:r>
            <a:endParaRPr lang="en-US" sz="1800" dirty="0">
              <a:solidFill>
                <a:srgbClr val="FF0000"/>
              </a:solidFill>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Input </a:t>
            </a:r>
            <a:r>
              <a:rPr lang="fr-BE" dirty="0" err="1" smtClean="0"/>
              <a:t>meteo</a:t>
            </a:r>
            <a:r>
              <a:rPr lang="fr-BE" dirty="0" smtClean="0"/>
              <a:t> Data</a:t>
            </a:r>
            <a:endParaRPr lang="fr-BE" dirty="0"/>
          </a:p>
        </p:txBody>
      </p:sp>
      <p:sp>
        <p:nvSpPr>
          <p:cNvPr id="3" name="Content Placeholder 2"/>
          <p:cNvSpPr>
            <a:spLocks noGrp="1"/>
          </p:cNvSpPr>
          <p:nvPr>
            <p:ph idx="1"/>
          </p:nvPr>
        </p:nvSpPr>
        <p:spPr/>
        <p:txBody>
          <a:bodyPr/>
          <a:lstStyle/>
          <a:p>
            <a:pPr>
              <a:buFont typeface="Arial" pitchFamily="34" charset="0"/>
              <a:buChar char="•"/>
            </a:pPr>
            <a:r>
              <a:rPr lang="en-US" sz="2400" dirty="0" smtClean="0"/>
              <a:t>Royal </a:t>
            </a:r>
            <a:r>
              <a:rPr lang="en-US" sz="2400" b="1" dirty="0" smtClean="0"/>
              <a:t>Meteorological Institute of Belgium</a:t>
            </a:r>
            <a:r>
              <a:rPr lang="en-US" sz="2400" dirty="0" smtClean="0"/>
              <a:t> in XLS format…</a:t>
            </a:r>
          </a:p>
          <a:p>
            <a:pPr>
              <a:buFont typeface="Arial" pitchFamily="34" charset="0"/>
              <a:buChar char="•"/>
            </a:pPr>
            <a:r>
              <a:rPr lang="en-US" sz="2400" b="1" dirty="0" smtClean="0"/>
              <a:t>I would have expected more “standard” data like</a:t>
            </a:r>
            <a:endParaRPr lang="fr-BE" b="1" dirty="0" smtClean="0"/>
          </a:p>
          <a:p>
            <a:pPr lvl="1">
              <a:buFont typeface="Arial" pitchFamily="34" charset="0"/>
              <a:buChar char="•"/>
            </a:pPr>
            <a:r>
              <a:rPr lang="fr-BE" b="1" dirty="0" smtClean="0"/>
              <a:t>METAR</a:t>
            </a:r>
            <a:r>
              <a:rPr lang="fr-BE" dirty="0" smtClean="0"/>
              <a:t> - </a:t>
            </a:r>
            <a:r>
              <a:rPr lang="fr-BE" dirty="0" err="1" smtClean="0"/>
              <a:t>METeorological</a:t>
            </a:r>
            <a:r>
              <a:rPr lang="fr-BE" dirty="0" smtClean="0"/>
              <a:t> </a:t>
            </a:r>
            <a:r>
              <a:rPr lang="fr-BE" dirty="0" err="1" smtClean="0"/>
              <a:t>Airport</a:t>
            </a:r>
            <a:r>
              <a:rPr lang="fr-BE" dirty="0" smtClean="0"/>
              <a:t> Report of the International Civil Aviation </a:t>
            </a:r>
            <a:r>
              <a:rPr lang="fr-BE" dirty="0" err="1" smtClean="0"/>
              <a:t>Organization</a:t>
            </a:r>
            <a:r>
              <a:rPr lang="fr-BE" dirty="0" smtClean="0"/>
              <a:t> (ICAO)</a:t>
            </a:r>
          </a:p>
          <a:p>
            <a:pPr lvl="1">
              <a:buFont typeface="Arial" pitchFamily="34" charset="0"/>
              <a:buChar char="•"/>
            </a:pPr>
            <a:endParaRPr lang="fr-BE" dirty="0" smtClean="0"/>
          </a:p>
          <a:p>
            <a:pPr lvl="1">
              <a:buFont typeface="Arial" pitchFamily="34" charset="0"/>
              <a:buChar char="•"/>
            </a:pPr>
            <a:r>
              <a:rPr lang="fr-BE" b="1" dirty="0" smtClean="0"/>
              <a:t>BUFR</a:t>
            </a:r>
            <a:r>
              <a:rPr lang="fr-BE" dirty="0" smtClean="0"/>
              <a:t> - </a:t>
            </a:r>
            <a:r>
              <a:rPr lang="en-US" dirty="0" smtClean="0"/>
              <a:t>Binary Universal Form for the Representation of meteorological data </a:t>
            </a:r>
            <a:r>
              <a:rPr lang="fr-BE" dirty="0" smtClean="0"/>
              <a:t>of the World </a:t>
            </a:r>
            <a:r>
              <a:rPr lang="fr-BE" dirty="0" err="1" smtClean="0"/>
              <a:t>Meteorological</a:t>
            </a:r>
            <a:r>
              <a:rPr lang="fr-BE" dirty="0" smtClean="0"/>
              <a:t> </a:t>
            </a:r>
            <a:r>
              <a:rPr lang="fr-BE" dirty="0" err="1" smtClean="0"/>
              <a:t>Organization</a:t>
            </a:r>
            <a:r>
              <a:rPr lang="fr-BE" dirty="0" smtClean="0"/>
              <a:t> (WMO)</a:t>
            </a:r>
          </a:p>
          <a:p>
            <a:pPr lvl="1">
              <a:buFont typeface="Arial" pitchFamily="34" charset="0"/>
              <a:buChar char="•"/>
            </a:pPr>
            <a:endParaRPr lang="fr-BE" dirty="0" smtClean="0"/>
          </a:p>
          <a:p>
            <a:pPr lvl="1">
              <a:buFont typeface="Arial" pitchFamily="34" charset="0"/>
              <a:buChar char="•"/>
            </a:pPr>
            <a:r>
              <a:rPr lang="fr-BE" b="1" dirty="0" smtClean="0"/>
              <a:t>RAOB</a:t>
            </a:r>
            <a:r>
              <a:rPr lang="fr-BE" dirty="0" smtClean="0"/>
              <a:t> - </a:t>
            </a:r>
            <a:r>
              <a:rPr lang="fr-BE" dirty="0" err="1" smtClean="0"/>
              <a:t>RAdiosonde</a:t>
            </a:r>
            <a:r>
              <a:rPr lang="fr-BE" dirty="0" smtClean="0"/>
              <a:t> Observation data format of the </a:t>
            </a:r>
            <a:r>
              <a:rPr lang="fr-BE" dirty="0" err="1" smtClean="0"/>
              <a:t>Environmental</a:t>
            </a:r>
            <a:r>
              <a:rPr lang="fr-BE" dirty="0" smtClean="0"/>
              <a:t> </a:t>
            </a:r>
            <a:r>
              <a:rPr lang="fr-BE" dirty="0" err="1" smtClean="0"/>
              <a:t>Research</a:t>
            </a:r>
            <a:r>
              <a:rPr lang="fr-BE" dirty="0" smtClean="0"/>
              <a:t> Services (ERS)</a:t>
            </a:r>
          </a:p>
          <a:p>
            <a:pPr lvl="1">
              <a:buFont typeface="Arial" pitchFamily="34" charset="0"/>
              <a:buChar char="•"/>
            </a:pPr>
            <a:endParaRPr lang="fr-BE" dirty="0" smtClean="0"/>
          </a:p>
          <a:p>
            <a:pPr lvl="1">
              <a:buFont typeface="Arial" pitchFamily="34" charset="0"/>
              <a:buChar char="•"/>
            </a:pPr>
            <a:r>
              <a:rPr lang="fr-BE" dirty="0" smtClean="0"/>
              <a:t>…</a:t>
            </a:r>
          </a:p>
          <a:p>
            <a:pPr>
              <a:buFont typeface="Arial" pitchFamily="34" charset="0"/>
              <a:buChar char="•"/>
            </a:pPr>
            <a:endParaRPr lang="fr-BE" dirty="0" smtClean="0"/>
          </a:p>
          <a:p>
            <a:pPr>
              <a:buFont typeface="Arial" pitchFamily="34" charset="0"/>
              <a:buChar char="•"/>
            </a:pPr>
            <a:endParaRPr lang="fr-BE" dirty="0" smtClean="0"/>
          </a:p>
          <a:p>
            <a:pPr>
              <a:buFont typeface="Arial" pitchFamily="34" charset="0"/>
              <a:buChar char="•"/>
            </a:pPr>
            <a:endParaRPr lang="fr-B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3WSA OGC SOS</a:t>
            </a:r>
            <a:endParaRPr lang="fr-BE" dirty="0"/>
          </a:p>
        </p:txBody>
      </p:sp>
      <p:sp>
        <p:nvSpPr>
          <p:cNvPr id="3" name="Content Placeholder 2"/>
          <p:cNvSpPr>
            <a:spLocks noGrp="1"/>
          </p:cNvSpPr>
          <p:nvPr>
            <p:ph idx="1"/>
          </p:nvPr>
        </p:nvSpPr>
        <p:spPr/>
        <p:txBody>
          <a:bodyPr/>
          <a:lstStyle/>
          <a:p>
            <a:pPr>
              <a:buFont typeface="Arial" pitchFamily="34" charset="0"/>
              <a:buChar char="•"/>
            </a:pPr>
            <a:endParaRPr lang="en-US" dirty="0" smtClean="0"/>
          </a:p>
          <a:p>
            <a:pPr>
              <a:buFont typeface="Arial" pitchFamily="34" charset="0"/>
              <a:buChar char="•"/>
            </a:pPr>
            <a:r>
              <a:rPr lang="en-US" dirty="0" smtClean="0"/>
              <a:t>Based on the OGC Observation &amp; Measurements pattern</a:t>
            </a:r>
          </a:p>
          <a:p>
            <a:pPr>
              <a:buFont typeface="Arial" pitchFamily="34" charset="0"/>
              <a:buChar char="•"/>
            </a:pPr>
            <a:r>
              <a:rPr lang="fr-BE" dirty="0" smtClean="0"/>
              <a:t>O&amp;M model </a:t>
            </a:r>
            <a:r>
              <a:rPr lang="fr-BE" dirty="0" err="1" smtClean="0"/>
              <a:t>suits</a:t>
            </a:r>
            <a:r>
              <a:rPr lang="fr-BE" dirty="0" smtClean="0"/>
              <a:t> </a:t>
            </a:r>
            <a:r>
              <a:rPr lang="fr-BE" dirty="0" err="1" smtClean="0"/>
              <a:t>meteorological</a:t>
            </a:r>
            <a:r>
              <a:rPr lang="fr-BE" dirty="0" smtClean="0"/>
              <a:t> observations (</a:t>
            </a:r>
            <a:r>
              <a:rPr lang="fr-BE" dirty="0" err="1" smtClean="0"/>
              <a:t>like</a:t>
            </a:r>
            <a:r>
              <a:rPr lang="fr-BE" dirty="0" smtClean="0"/>
              <a:t> </a:t>
            </a:r>
            <a:r>
              <a:rPr lang="fr-BE" dirty="0" err="1" smtClean="0"/>
              <a:t>windspeed</a:t>
            </a:r>
            <a:r>
              <a:rPr lang="fr-BE" dirty="0" smtClean="0"/>
              <a:t>, direction) </a:t>
            </a:r>
            <a:r>
              <a:rPr lang="en-US" dirty="0" smtClean="0"/>
              <a:t>well especially our use case, but its properties need to be very specific </a:t>
            </a:r>
            <a:r>
              <a:rPr lang="fr-BE" dirty="0" smtClean="0"/>
              <a:t>to </a:t>
            </a:r>
            <a:r>
              <a:rPr lang="fr-BE" dirty="0" err="1" smtClean="0"/>
              <a:t>enable</a:t>
            </a:r>
            <a:r>
              <a:rPr lang="fr-BE" dirty="0" smtClean="0"/>
              <a:t> </a:t>
            </a:r>
            <a:r>
              <a:rPr lang="fr-BE" dirty="0" err="1" smtClean="0"/>
              <a:t>interoperability</a:t>
            </a:r>
            <a:r>
              <a:rPr lang="fr-BE" dirty="0" smtClean="0"/>
              <a:t> in </a:t>
            </a:r>
            <a:r>
              <a:rPr lang="fr-BE" dirty="0" smtClean="0"/>
              <a:t>the </a:t>
            </a:r>
            <a:r>
              <a:rPr lang="fr-BE" dirty="0" err="1" smtClean="0"/>
              <a:t>meteorology</a:t>
            </a:r>
            <a:r>
              <a:rPr lang="fr-BE" dirty="0" smtClean="0"/>
              <a:t> </a:t>
            </a:r>
            <a:r>
              <a:rPr lang="fr-BE" dirty="0" err="1" smtClean="0"/>
              <a:t>community</a:t>
            </a:r>
            <a:endParaRPr lang="fr-BE" dirty="0" smtClean="0"/>
          </a:p>
          <a:p>
            <a:pPr>
              <a:buFont typeface="Arial" pitchFamily="34" charset="0"/>
              <a:buChar char="•"/>
            </a:pPr>
            <a:r>
              <a:rPr lang="fr-BE" dirty="0" err="1" smtClean="0"/>
              <a:t>Meteo</a:t>
            </a:r>
            <a:r>
              <a:rPr lang="fr-BE" dirty="0" smtClean="0"/>
              <a:t> stations = </a:t>
            </a:r>
            <a:r>
              <a:rPr lang="fr-BE" dirty="0" err="1" smtClean="0"/>
              <a:t>sensors</a:t>
            </a:r>
            <a:r>
              <a:rPr lang="fr-BE" dirty="0" smtClean="0"/>
              <a:t> of </a:t>
            </a:r>
            <a:r>
              <a:rPr lang="fr-BE" dirty="0" err="1" smtClean="0"/>
              <a:t>our</a:t>
            </a:r>
            <a:r>
              <a:rPr lang="fr-BE" dirty="0" smtClean="0"/>
              <a:t> SOS, not </a:t>
            </a:r>
            <a:r>
              <a:rPr lang="fr-BE" dirty="0" err="1" smtClean="0"/>
              <a:t>really</a:t>
            </a:r>
            <a:r>
              <a:rPr lang="fr-BE" dirty="0" smtClean="0"/>
              <a:t> </a:t>
            </a:r>
            <a:r>
              <a:rPr lang="fr-BE" dirty="0" err="1" smtClean="0"/>
              <a:t>suitable</a:t>
            </a:r>
            <a:r>
              <a:rPr lang="fr-BE" dirty="0" smtClean="0"/>
              <a:t> for </a:t>
            </a:r>
            <a:r>
              <a:rPr lang="fr-BE" dirty="0" err="1" smtClean="0"/>
              <a:t>Atmospheric</a:t>
            </a:r>
            <a:r>
              <a:rPr lang="fr-BE" dirty="0" smtClean="0"/>
              <a:t> dispersion </a:t>
            </a:r>
            <a:r>
              <a:rPr lang="fr-BE" dirty="0" err="1" smtClean="0"/>
              <a:t>which</a:t>
            </a:r>
            <a:r>
              <a:rPr lang="fr-BE" dirty="0" smtClean="0"/>
              <a:t> </a:t>
            </a:r>
            <a:r>
              <a:rPr lang="fr-BE" dirty="0" err="1" smtClean="0"/>
              <a:t>requires</a:t>
            </a:r>
            <a:r>
              <a:rPr lang="fr-BE" dirty="0" smtClean="0"/>
              <a:t> more values in </a:t>
            </a:r>
            <a:r>
              <a:rPr lang="fr-BE" dirty="0" err="1" smtClean="0"/>
              <a:t>space</a:t>
            </a:r>
            <a:r>
              <a:rPr lang="fr-BE" dirty="0" smtClean="0"/>
              <a:t>.</a:t>
            </a:r>
          </a:p>
          <a:p>
            <a:pPr>
              <a:buFont typeface="Arial" pitchFamily="34" charset="0"/>
              <a:buChar char="•"/>
            </a:pPr>
            <a:r>
              <a:rPr lang="fr-BE" dirty="0" smtClean="0"/>
              <a:t>For </a:t>
            </a:r>
            <a:r>
              <a:rPr lang="fr-BE" dirty="0" err="1" smtClean="0"/>
              <a:t>our</a:t>
            </a:r>
            <a:r>
              <a:rPr lang="fr-BE" dirty="0" smtClean="0"/>
              <a:t> use case SOS </a:t>
            </a:r>
            <a:r>
              <a:rPr lang="fr-BE" dirty="0" err="1" smtClean="0"/>
              <a:t>was</a:t>
            </a:r>
            <a:r>
              <a:rPr lang="fr-BE" dirty="0" smtClean="0"/>
              <a:t> OK for </a:t>
            </a:r>
            <a:r>
              <a:rPr lang="fr-BE" dirty="0" err="1" smtClean="0"/>
              <a:t>filtering</a:t>
            </a:r>
            <a:r>
              <a:rPr lang="fr-BE" dirty="0" smtClean="0"/>
              <a:t> data (</a:t>
            </a:r>
            <a:r>
              <a:rPr lang="fr-BE" dirty="0" err="1" smtClean="0"/>
              <a:t>phenomena</a:t>
            </a:r>
            <a:r>
              <a:rPr lang="fr-BE" dirty="0" smtClean="0"/>
              <a:t>, time, spatial)</a:t>
            </a:r>
          </a:p>
          <a:p>
            <a:endParaRPr lang="fr-BE" dirty="0" smtClean="0"/>
          </a:p>
          <a:p>
            <a:pPr>
              <a:buFont typeface="Arial" pitchFamily="34" charset="0"/>
              <a:buChar char="•"/>
            </a:pPr>
            <a:endParaRPr lang="fr-BE" dirty="0" smtClean="0"/>
          </a:p>
          <a:p>
            <a:pPr>
              <a:buFont typeface="Arial" pitchFamily="34" charset="0"/>
              <a:buChar char="•"/>
            </a:pPr>
            <a:endParaRPr lang="fr-B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Result</a:t>
            </a:r>
            <a:r>
              <a:rPr lang="fr-BE" dirty="0" smtClean="0"/>
              <a:t> of a </a:t>
            </a:r>
            <a:r>
              <a:rPr lang="fr-BE" dirty="0" err="1" smtClean="0"/>
              <a:t>GetObservation</a:t>
            </a:r>
            <a:endParaRPr lang="fr-BE" dirty="0"/>
          </a:p>
        </p:txBody>
      </p:sp>
      <p:sp>
        <p:nvSpPr>
          <p:cNvPr id="3" name="Content Placeholder 2"/>
          <p:cNvSpPr>
            <a:spLocks noGrp="1"/>
          </p:cNvSpPr>
          <p:nvPr>
            <p:ph idx="1"/>
          </p:nvPr>
        </p:nvSpPr>
        <p:spPr/>
        <p:txBody>
          <a:bodyPr/>
          <a:lstStyle/>
          <a:p>
            <a:endParaRPr lang="fr-BE"/>
          </a:p>
        </p:txBody>
      </p:sp>
      <p:pic>
        <p:nvPicPr>
          <p:cNvPr id="1026" name="Picture 2"/>
          <p:cNvPicPr>
            <a:picLocks noChangeAspect="1" noChangeArrowheads="1"/>
          </p:cNvPicPr>
          <p:nvPr/>
        </p:nvPicPr>
        <p:blipFill>
          <a:blip r:embed="rId2" cstate="print"/>
          <a:srcRect t="20313" r="52797" b="3367"/>
          <a:stretch>
            <a:fillRect/>
          </a:stretch>
        </p:blipFill>
        <p:spPr bwMode="auto">
          <a:xfrm>
            <a:off x="1676400" y="838200"/>
            <a:ext cx="5791200" cy="570727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Result</a:t>
            </a:r>
            <a:r>
              <a:rPr lang="fr-BE" dirty="0" smtClean="0"/>
              <a:t> of a </a:t>
            </a:r>
            <a:r>
              <a:rPr lang="fr-BE" dirty="0" err="1" smtClean="0"/>
              <a:t>GetObservation</a:t>
            </a:r>
            <a:endParaRPr lang="fr-BE" dirty="0"/>
          </a:p>
        </p:txBody>
      </p:sp>
      <p:sp>
        <p:nvSpPr>
          <p:cNvPr id="3" name="Content Placeholder 2"/>
          <p:cNvSpPr>
            <a:spLocks noGrp="1"/>
          </p:cNvSpPr>
          <p:nvPr>
            <p:ph idx="1"/>
          </p:nvPr>
        </p:nvSpPr>
        <p:spPr/>
        <p:txBody>
          <a:bodyPr/>
          <a:lstStyle/>
          <a:p>
            <a:endParaRPr lang="fr-BE"/>
          </a:p>
        </p:txBody>
      </p:sp>
      <p:pic>
        <p:nvPicPr>
          <p:cNvPr id="2050" name="Picture 2"/>
          <p:cNvPicPr>
            <a:picLocks noChangeAspect="1" noChangeArrowheads="1"/>
          </p:cNvPicPr>
          <p:nvPr/>
        </p:nvPicPr>
        <p:blipFill>
          <a:blip r:embed="rId2" cstate="print"/>
          <a:srcRect t="35938" r="50952" b="16406"/>
          <a:stretch>
            <a:fillRect/>
          </a:stretch>
        </p:blipFill>
        <p:spPr bwMode="auto">
          <a:xfrm>
            <a:off x="457200" y="1066800"/>
            <a:ext cx="7848600" cy="4648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Input </a:t>
            </a:r>
            <a:r>
              <a:rPr lang="fr-BE" dirty="0" err="1" smtClean="0"/>
              <a:t>Meteo</a:t>
            </a:r>
            <a:r>
              <a:rPr lang="fr-BE" dirty="0" smtClean="0"/>
              <a:t> data </a:t>
            </a:r>
            <a:r>
              <a:rPr lang="fr-BE" sz="2400" dirty="0" smtClean="0"/>
              <a:t>(format </a:t>
            </a:r>
            <a:r>
              <a:rPr lang="fr-BE" sz="2400" b="1" dirty="0" err="1" smtClean="0"/>
              <a:t>akterm</a:t>
            </a:r>
            <a:r>
              <a:rPr lang="fr-BE" sz="2400" dirty="0" smtClean="0"/>
              <a:t> of the </a:t>
            </a:r>
            <a:r>
              <a:rPr lang="fr-BE" sz="2400" dirty="0" err="1" smtClean="0"/>
              <a:t>German</a:t>
            </a:r>
            <a:r>
              <a:rPr lang="fr-BE" sz="2400" dirty="0" smtClean="0"/>
              <a:t> DWD) </a:t>
            </a:r>
            <a:r>
              <a:rPr lang="fr-BE" sz="2400" dirty="0" err="1" smtClean="0"/>
              <a:t>needed</a:t>
            </a:r>
            <a:r>
              <a:rPr lang="fr-BE" sz="2400" dirty="0" smtClean="0"/>
              <a:t> by AUSTAL2000</a:t>
            </a:r>
            <a:endParaRPr lang="fr-BE" dirty="0"/>
          </a:p>
        </p:txBody>
      </p:sp>
      <p:sp>
        <p:nvSpPr>
          <p:cNvPr id="3" name="Content Placeholder 2"/>
          <p:cNvSpPr>
            <a:spLocks noGrp="1"/>
          </p:cNvSpPr>
          <p:nvPr>
            <p:ph idx="1"/>
          </p:nvPr>
        </p:nvSpPr>
        <p:spPr>
          <a:xfrm>
            <a:off x="228600" y="1295400"/>
            <a:ext cx="6934200" cy="4572000"/>
          </a:xfrm>
        </p:spPr>
        <p:txBody>
          <a:bodyPr/>
          <a:lstStyle/>
          <a:p>
            <a:r>
              <a:rPr lang="fr-BE" sz="1800" dirty="0" smtClean="0"/>
              <a:t>* AKTERM-test                   </a:t>
            </a:r>
          </a:p>
          <a:p>
            <a:r>
              <a:rPr lang="fr-BE" sz="1800" dirty="0" smtClean="0"/>
              <a:t>* Time </a:t>
            </a:r>
            <a:r>
              <a:rPr lang="fr-BE" sz="1800" dirty="0" err="1" smtClean="0"/>
              <a:t>period</a:t>
            </a:r>
            <a:r>
              <a:rPr lang="fr-BE" sz="1800" dirty="0" smtClean="0"/>
              <a:t> 01/06/2006 to 01/06/2006                                                  </a:t>
            </a:r>
          </a:p>
          <a:p>
            <a:r>
              <a:rPr lang="fr-BE" sz="1800" dirty="0" smtClean="0"/>
              <a:t>* </a:t>
            </a:r>
            <a:r>
              <a:rPr lang="fr-BE" sz="1800" dirty="0" err="1" smtClean="0"/>
              <a:t>anonymisierte</a:t>
            </a:r>
            <a:r>
              <a:rPr lang="fr-BE" sz="1800" dirty="0" smtClean="0"/>
              <a:t>                                        </a:t>
            </a:r>
          </a:p>
          <a:p>
            <a:r>
              <a:rPr lang="fr-BE" sz="1800" dirty="0" smtClean="0"/>
              <a:t>+ </a:t>
            </a:r>
            <a:r>
              <a:rPr lang="fr-BE" sz="1800" dirty="0" err="1" smtClean="0"/>
              <a:t>Anemometerhoehen</a:t>
            </a:r>
            <a:r>
              <a:rPr lang="fr-BE" sz="1800" dirty="0" smtClean="0"/>
              <a:t> (0.1 m):   32   41   57   74   98  144  200  244  283</a:t>
            </a:r>
          </a:p>
          <a:p>
            <a:endParaRPr lang="fr-BE" sz="1800" dirty="0" smtClean="0"/>
          </a:p>
          <a:p>
            <a:r>
              <a:rPr lang="fr-BE" sz="1800" dirty="0" smtClean="0"/>
              <a:t>AK 06478 2006 01 06 00 </a:t>
            </a:r>
            <a:r>
              <a:rPr lang="fr-BE" sz="1800" dirty="0" err="1" smtClean="0"/>
              <a:t>00</a:t>
            </a:r>
            <a:r>
              <a:rPr lang="fr-BE" sz="1800" dirty="0" smtClean="0"/>
              <a:t> 1 1 290  3 1 3 1 -999 9</a:t>
            </a:r>
          </a:p>
          <a:p>
            <a:r>
              <a:rPr lang="fr-BE" sz="1800" dirty="0" smtClean="0"/>
              <a:t>AK 06478 2006 01 06 01 00 1 1 280  3 1 3 1 -999 9</a:t>
            </a:r>
          </a:p>
          <a:p>
            <a:r>
              <a:rPr lang="fr-BE" sz="1800" dirty="0" smtClean="0"/>
              <a:t>AK 06478 2006 01 06 02 00 1 1 280  3 1 3 1 -999 9</a:t>
            </a:r>
          </a:p>
          <a:p>
            <a:r>
              <a:rPr lang="fr-BE" sz="1800" dirty="0" smtClean="0"/>
              <a:t>AK 06478 2006 01 06 03 00 1 1 280  3 1 3 1 -999 9</a:t>
            </a:r>
          </a:p>
          <a:p>
            <a:endParaRPr lang="fr-BE" sz="1800" dirty="0" smtClean="0"/>
          </a:p>
          <a:p>
            <a:endParaRPr lang="fr-BE" sz="1800" dirty="0"/>
          </a:p>
        </p:txBody>
      </p:sp>
      <p:pic>
        <p:nvPicPr>
          <p:cNvPr id="7170" name="Picture 2"/>
          <p:cNvPicPr>
            <a:picLocks noChangeAspect="1" noChangeArrowheads="1"/>
          </p:cNvPicPr>
          <p:nvPr/>
        </p:nvPicPr>
        <p:blipFill>
          <a:blip r:embed="rId2" cstate="print"/>
          <a:srcRect l="54762" t="23619" r="29048" b="59619"/>
          <a:stretch>
            <a:fillRect/>
          </a:stretch>
        </p:blipFill>
        <p:spPr bwMode="auto">
          <a:xfrm>
            <a:off x="5638800" y="2743200"/>
            <a:ext cx="3179618" cy="20574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219200" y="5410200"/>
            <a:ext cx="7086600" cy="738664"/>
          </a:xfrm>
          <a:prstGeom prst="rect">
            <a:avLst/>
          </a:prstGeom>
        </p:spPr>
        <p:txBody>
          <a:bodyPr wrap="square">
            <a:spAutoFit/>
          </a:bodyPr>
          <a:lstStyle/>
          <a:p>
            <a:r>
              <a:rPr lang="en-US" dirty="0" smtClean="0"/>
              <a:t>Germany's National Meteorological Service,</a:t>
            </a:r>
            <a:br>
              <a:rPr lang="en-US" dirty="0" smtClean="0"/>
            </a:br>
            <a:r>
              <a:rPr lang="en-US" dirty="0" smtClean="0"/>
              <a:t>the </a:t>
            </a:r>
            <a:r>
              <a:rPr lang="en-US" dirty="0" err="1" smtClean="0"/>
              <a:t>Deutscher</a:t>
            </a:r>
            <a:r>
              <a:rPr lang="en-US" dirty="0" smtClean="0"/>
              <a:t> </a:t>
            </a:r>
            <a:r>
              <a:rPr lang="en-US" dirty="0" err="1" smtClean="0"/>
              <a:t>Wetterdienst</a:t>
            </a:r>
            <a:r>
              <a:rPr lang="en-US" dirty="0" smtClean="0"/>
              <a:t> (</a:t>
            </a:r>
            <a:r>
              <a:rPr lang="en-US" b="1" dirty="0" smtClean="0"/>
              <a:t>DWD</a:t>
            </a:r>
            <a:r>
              <a:rPr lang="en-US" dirty="0" smtClean="0"/>
              <a:t>), is responsible for meeting meteorological requirements arising from all areas of economy and society in Germany.</a:t>
            </a:r>
            <a:endParaRPr lang="fr-B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Wind </a:t>
            </a:r>
            <a:r>
              <a:rPr lang="fr-BE" dirty="0" err="1" smtClean="0"/>
              <a:t>map</a:t>
            </a:r>
            <a:r>
              <a:rPr lang="fr-BE" dirty="0" smtClean="0"/>
              <a:t> ALADIN model- </a:t>
            </a:r>
            <a:r>
              <a:rPr lang="fr-BE" dirty="0" err="1" smtClean="0"/>
              <a:t>Belgium</a:t>
            </a:r>
            <a:endParaRPr lang="fr-BE" dirty="0"/>
          </a:p>
        </p:txBody>
      </p:sp>
      <p:sp>
        <p:nvSpPr>
          <p:cNvPr id="6" name="Content Placeholder 2"/>
          <p:cNvSpPr>
            <a:spLocks noGrp="1"/>
          </p:cNvSpPr>
          <p:nvPr>
            <p:ph idx="1"/>
          </p:nvPr>
        </p:nvSpPr>
        <p:spPr>
          <a:xfrm>
            <a:off x="228600" y="1066800"/>
            <a:ext cx="6934200" cy="4572000"/>
          </a:xfrm>
        </p:spPr>
        <p:txBody>
          <a:bodyPr/>
          <a:lstStyle/>
          <a:p>
            <a:r>
              <a:rPr lang="fr-BE" sz="1800" dirty="0" smtClean="0"/>
              <a:t>More </a:t>
            </a:r>
            <a:r>
              <a:rPr lang="fr-BE" sz="1800" dirty="0" err="1" smtClean="0"/>
              <a:t>precise</a:t>
            </a:r>
            <a:r>
              <a:rPr lang="fr-BE" sz="1800" dirty="0" smtClean="0"/>
              <a:t> </a:t>
            </a:r>
            <a:r>
              <a:rPr lang="fr-BE" sz="1800" dirty="0" err="1" smtClean="0"/>
              <a:t>results</a:t>
            </a:r>
            <a:r>
              <a:rPr lang="fr-BE" sz="1800" dirty="0" smtClean="0"/>
              <a:t> by </a:t>
            </a:r>
            <a:r>
              <a:rPr lang="fr-BE" sz="1800" dirty="0" err="1" smtClean="0"/>
              <a:t>applying</a:t>
            </a:r>
            <a:r>
              <a:rPr lang="fr-BE" sz="1800" dirty="0" smtClean="0"/>
              <a:t> the model </a:t>
            </a:r>
            <a:r>
              <a:rPr lang="fr-BE" sz="1800" dirty="0" err="1" smtClean="0"/>
              <a:t>called</a:t>
            </a:r>
            <a:r>
              <a:rPr lang="fr-BE" sz="1800" dirty="0" smtClean="0"/>
              <a:t> ALADIN (Aire Limitée </a:t>
            </a:r>
            <a:r>
              <a:rPr lang="fr-BE" sz="1800" dirty="0" err="1" smtClean="0"/>
              <a:t>Adaption</a:t>
            </a:r>
            <a:r>
              <a:rPr lang="fr-BE" sz="1800" dirty="0" smtClean="0"/>
              <a:t> Dynamique Développement International) 	</a:t>
            </a:r>
            <a:endParaRPr lang="fr-BE" sz="1800" dirty="0"/>
          </a:p>
        </p:txBody>
      </p:sp>
      <p:pic>
        <p:nvPicPr>
          <p:cNvPr id="1028" name="Picture 4"/>
          <p:cNvPicPr>
            <a:picLocks noChangeAspect="1" noChangeArrowheads="1"/>
          </p:cNvPicPr>
          <p:nvPr/>
        </p:nvPicPr>
        <p:blipFill>
          <a:blip r:embed="rId3" cstate="print"/>
          <a:srcRect/>
          <a:stretch>
            <a:fillRect/>
          </a:stretch>
        </p:blipFill>
        <p:spPr bwMode="auto">
          <a:xfrm>
            <a:off x="1981200" y="1981200"/>
            <a:ext cx="4076700" cy="40277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04800" y="1295400"/>
            <a:ext cx="8229600" cy="4525963"/>
          </a:xfrm>
        </p:spPr>
        <p:txBody>
          <a:bodyPr/>
          <a:lstStyle/>
          <a:p>
            <a:pPr>
              <a:lnSpc>
                <a:spcPct val="80000"/>
              </a:lnSpc>
              <a:buFont typeface="Arial" pitchFamily="34" charset="0"/>
              <a:buChar char="•"/>
            </a:pPr>
            <a:r>
              <a:rPr lang="en-US" sz="2000" dirty="0" smtClean="0"/>
              <a:t>3WSA stands for </a:t>
            </a:r>
            <a:r>
              <a:rPr lang="en-US" sz="2000" b="1" dirty="0"/>
              <a:t>Wallonia World Wide Space Applications</a:t>
            </a:r>
            <a:r>
              <a:rPr lang="en-US" sz="2000" dirty="0"/>
              <a:t/>
            </a:r>
            <a:br>
              <a:rPr lang="en-US" sz="2000" dirty="0"/>
            </a:br>
            <a:endParaRPr lang="en-US" sz="2000" dirty="0"/>
          </a:p>
          <a:p>
            <a:pPr>
              <a:lnSpc>
                <a:spcPct val="80000"/>
              </a:lnSpc>
              <a:buFont typeface="Arial" pitchFamily="34" charset="0"/>
              <a:buChar char="•"/>
            </a:pPr>
            <a:r>
              <a:rPr lang="en-US" sz="2000" dirty="0"/>
              <a:t>Partners: SPACEBEL (lead), ERDAS, WALPHOT, CETIC, AMOS, CSL (</a:t>
            </a:r>
            <a:r>
              <a:rPr lang="en-US" sz="2000" dirty="0" err="1"/>
              <a:t>ULg</a:t>
            </a:r>
            <a:r>
              <a:rPr lang="en-US" sz="2000" dirty="0"/>
              <a:t>), CREACTION, VITROCISET, AQUAPOLE (</a:t>
            </a:r>
            <a:r>
              <a:rPr lang="en-US" sz="2000" dirty="0" err="1"/>
              <a:t>ULg</a:t>
            </a:r>
            <a:r>
              <a:rPr lang="en-US" sz="2000" dirty="0"/>
              <a:t>)</a:t>
            </a:r>
            <a:br>
              <a:rPr lang="en-US" sz="2000" dirty="0"/>
            </a:br>
            <a:endParaRPr lang="en-US" sz="2000" dirty="0"/>
          </a:p>
          <a:p>
            <a:pPr>
              <a:lnSpc>
                <a:spcPct val="80000"/>
              </a:lnSpc>
              <a:buFont typeface="Arial" pitchFamily="34" charset="0"/>
              <a:buChar char="•"/>
            </a:pPr>
            <a:r>
              <a:rPr lang="en-US" sz="2000" dirty="0"/>
              <a:t>Planning: November 2007 - December 2010</a:t>
            </a:r>
          </a:p>
          <a:p>
            <a:pPr>
              <a:lnSpc>
                <a:spcPct val="80000"/>
              </a:lnSpc>
              <a:buFont typeface="Arial" pitchFamily="34" charset="0"/>
              <a:buChar char="•"/>
            </a:pPr>
            <a:endParaRPr lang="en-US" sz="2000" dirty="0"/>
          </a:p>
          <a:p>
            <a:pPr>
              <a:lnSpc>
                <a:spcPct val="80000"/>
              </a:lnSpc>
              <a:buFont typeface="Arial" pitchFamily="34" charset="0"/>
              <a:buChar char="•"/>
            </a:pPr>
            <a:r>
              <a:rPr lang="en-US" sz="2000" dirty="0"/>
              <a:t>Founding: </a:t>
            </a:r>
            <a:r>
              <a:rPr lang="en-US" sz="2000" dirty="0" smtClean="0"/>
              <a:t>Belgian Walloon </a:t>
            </a:r>
            <a:r>
              <a:rPr lang="en-US" sz="2000" dirty="0"/>
              <a:t>Region </a:t>
            </a:r>
            <a:r>
              <a:rPr lang="en-US" sz="2000" dirty="0" smtClean="0"/>
              <a:t>- Plan </a:t>
            </a:r>
            <a:r>
              <a:rPr lang="en-US" sz="2000" dirty="0"/>
              <a:t>Marshall</a:t>
            </a:r>
          </a:p>
          <a:p>
            <a:pPr>
              <a:lnSpc>
                <a:spcPct val="80000"/>
              </a:lnSpc>
              <a:buFont typeface="Arial" pitchFamily="34" charset="0"/>
              <a:buChar char="•"/>
            </a:pPr>
            <a:endParaRPr lang="en-US" sz="2000" dirty="0"/>
          </a:p>
          <a:p>
            <a:pPr>
              <a:lnSpc>
                <a:spcPct val="80000"/>
              </a:lnSpc>
              <a:buFont typeface="Arial" pitchFamily="34" charset="0"/>
              <a:buChar char="•"/>
            </a:pPr>
            <a:r>
              <a:rPr lang="en-US" sz="2000" dirty="0"/>
              <a:t>Goal: </a:t>
            </a:r>
            <a:r>
              <a:rPr lang="en-US" sz="2000" i="1" dirty="0"/>
              <a:t>the development of a generic software platform providing access to useful data and services in the context of environment, security and mobility management</a:t>
            </a:r>
          </a:p>
          <a:p>
            <a:pPr>
              <a:lnSpc>
                <a:spcPct val="80000"/>
              </a:lnSpc>
              <a:buFont typeface="Arial" pitchFamily="34" charset="0"/>
              <a:buChar char="•"/>
            </a:pPr>
            <a:endParaRPr lang="en-US" sz="2000" dirty="0"/>
          </a:p>
          <a:p>
            <a:pPr>
              <a:lnSpc>
                <a:spcPct val="80000"/>
              </a:lnSpc>
              <a:buFont typeface="Arial" pitchFamily="34" charset="0"/>
              <a:buChar char="•"/>
            </a:pPr>
            <a:r>
              <a:rPr lang="en-US" sz="2000" dirty="0"/>
              <a:t>Technology: ESA SSE, Web portal, Web Services, OGC standards</a:t>
            </a:r>
          </a:p>
          <a:p>
            <a:pPr>
              <a:lnSpc>
                <a:spcPct val="80000"/>
              </a:lnSpc>
              <a:buFont typeface="Arial" pitchFamily="34" charset="0"/>
              <a:buChar char="•"/>
            </a:pPr>
            <a:endParaRPr lang="en-US" sz="2000" dirty="0"/>
          </a:p>
        </p:txBody>
      </p:sp>
      <p:sp>
        <p:nvSpPr>
          <p:cNvPr id="5" name="Rectangle 2"/>
          <p:cNvSpPr>
            <a:spLocks noGrp="1" noChangeArrowheads="1"/>
          </p:cNvSpPr>
          <p:nvPr>
            <p:ph type="title"/>
          </p:nvPr>
        </p:nvSpPr>
        <p:spPr>
          <a:xfrm>
            <a:off x="241300" y="50800"/>
            <a:ext cx="7772400" cy="1143000"/>
          </a:xfrm>
        </p:spPr>
        <p:txBody>
          <a:bodyPr/>
          <a:lstStyle/>
          <a:p>
            <a:r>
              <a:rPr lang="en-US" b="1" dirty="0" smtClean="0"/>
              <a:t>The </a:t>
            </a:r>
            <a:r>
              <a:rPr lang="en-US" b="1" dirty="0"/>
              <a:t>3WSA </a:t>
            </a:r>
            <a:r>
              <a:rPr lang="en-US" b="1" dirty="0" smtClean="0"/>
              <a:t>research Project</a:t>
            </a:r>
            <a:endParaRPr lang="en-US"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Our questions…</a:t>
            </a:r>
            <a:br>
              <a:rPr lang="en-US" dirty="0" smtClean="0"/>
            </a:br>
            <a:endParaRPr lang="fr-BE" dirty="0"/>
          </a:p>
        </p:txBody>
      </p:sp>
      <p:pic>
        <p:nvPicPr>
          <p:cNvPr id="2050" name="Picture 2"/>
          <p:cNvPicPr>
            <a:picLocks noChangeAspect="1" noChangeArrowheads="1"/>
          </p:cNvPicPr>
          <p:nvPr/>
        </p:nvPicPr>
        <p:blipFill>
          <a:blip r:embed="rId2" cstate="print"/>
          <a:srcRect r="8000"/>
          <a:stretch>
            <a:fillRect/>
          </a:stretch>
        </p:blipFill>
        <p:spPr bwMode="auto">
          <a:xfrm>
            <a:off x="6096000" y="1828800"/>
            <a:ext cx="2628900" cy="3810000"/>
          </a:xfrm>
          <a:prstGeom prst="rect">
            <a:avLst/>
          </a:prstGeom>
          <a:noFill/>
          <a:ln w="9525">
            <a:noFill/>
            <a:miter lim="800000"/>
            <a:headEnd/>
            <a:tailEnd/>
          </a:ln>
        </p:spPr>
      </p:pic>
      <p:sp>
        <p:nvSpPr>
          <p:cNvPr id="3" name="Content Placeholder 2"/>
          <p:cNvSpPr>
            <a:spLocks noGrp="1"/>
          </p:cNvSpPr>
          <p:nvPr>
            <p:ph idx="1"/>
          </p:nvPr>
        </p:nvSpPr>
        <p:spPr>
          <a:xfrm>
            <a:off x="228600" y="457200"/>
            <a:ext cx="6629400" cy="4572000"/>
          </a:xfrm>
        </p:spPr>
        <p:txBody>
          <a:bodyPr/>
          <a:lstStyle/>
          <a:p>
            <a:endParaRPr lang="en-US" dirty="0" smtClean="0"/>
          </a:p>
          <a:p>
            <a:pPr>
              <a:buFont typeface="+mj-lt"/>
              <a:buAutoNum type="arabicPeriod"/>
            </a:pPr>
            <a:r>
              <a:rPr lang="en-US" dirty="0" smtClean="0"/>
              <a:t>Which OGC standard should be used by the meteorological Institutes or organizations to deliver data by the means of web service?</a:t>
            </a:r>
          </a:p>
          <a:p>
            <a:pPr lvl="1">
              <a:buFont typeface="Arial" pitchFamily="34" charset="0"/>
              <a:buChar char="•"/>
            </a:pPr>
            <a:r>
              <a:rPr lang="en-US" dirty="0" smtClean="0"/>
              <a:t> </a:t>
            </a:r>
            <a:r>
              <a:rPr lang="en-US" b="1" dirty="0" smtClean="0"/>
              <a:t>OGC SOS (</a:t>
            </a:r>
            <a:r>
              <a:rPr lang="fr-BE" b="1" dirty="0" err="1" smtClean="0"/>
              <a:t>Sensor</a:t>
            </a:r>
            <a:r>
              <a:rPr lang="fr-BE" b="1" dirty="0" smtClean="0"/>
              <a:t> Observation Service) </a:t>
            </a:r>
            <a:endParaRPr lang="en-US" b="1" dirty="0" smtClean="0"/>
          </a:p>
          <a:p>
            <a:pPr lvl="1">
              <a:buFont typeface="Arial" pitchFamily="34" charset="0"/>
              <a:buChar char="•"/>
            </a:pPr>
            <a:r>
              <a:rPr lang="en-US" b="1" dirty="0" smtClean="0"/>
              <a:t> OGC WCS (Web Coverage Service)</a:t>
            </a:r>
          </a:p>
          <a:p>
            <a:pPr lvl="1">
              <a:buFont typeface="Arial" pitchFamily="34" charset="0"/>
              <a:buChar char="•"/>
            </a:pPr>
            <a:r>
              <a:rPr lang="en-US" b="1" dirty="0" smtClean="0"/>
              <a:t> OGC WFS (Web Feature Service)</a:t>
            </a:r>
          </a:p>
          <a:p>
            <a:endParaRPr lang="en-US" dirty="0" smtClean="0"/>
          </a:p>
          <a:p>
            <a:pPr>
              <a:buFont typeface="+mj-lt"/>
              <a:buAutoNum type="arabicPeriod" startAt="2"/>
            </a:pPr>
            <a:r>
              <a:rPr lang="en-US" dirty="0" smtClean="0"/>
              <a:t>These OGC interfaces describes interfaces for accessing data but not the data model - What data model should be used to insure interoperability?</a:t>
            </a:r>
          </a:p>
          <a:p>
            <a:pPr>
              <a:buFont typeface="+mj-lt"/>
              <a:buAutoNum type="arabicPeriod" startAt="2"/>
            </a:pPr>
            <a:endParaRPr lang="en-US" dirty="0" smtClean="0"/>
          </a:p>
          <a:p>
            <a:pPr>
              <a:buFont typeface="+mj-lt"/>
              <a:buAutoNum type="arabicPeriod" startAt="2"/>
            </a:pPr>
            <a:r>
              <a:rPr lang="en-US" dirty="0" smtClean="0"/>
              <a:t>Which standard format should be used to exchange </a:t>
            </a:r>
            <a:r>
              <a:rPr lang="en-US" dirty="0" err="1" smtClean="0"/>
              <a:t>Meteo</a:t>
            </a:r>
            <a:r>
              <a:rPr lang="en-US" dirty="0" smtClean="0"/>
              <a:t> data? Gridded data (WCS)? GML Observation? Observations &amp; Measurements?</a:t>
            </a:r>
          </a:p>
          <a:p>
            <a:pPr>
              <a:buFont typeface="+mj-lt"/>
              <a:buAutoNum type="arabicPeriod" startAt="2"/>
            </a:pPr>
            <a:endParaRPr lang="en-US" dirty="0" smtClean="0"/>
          </a:p>
          <a:p>
            <a:endParaRPr lang="fr-B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228600" y="1295400"/>
            <a:ext cx="7391400" cy="4572000"/>
          </a:xfrm>
        </p:spPr>
        <p:txBody>
          <a:bodyPr/>
          <a:lstStyle/>
          <a:p>
            <a:pPr>
              <a:lnSpc>
                <a:spcPct val="90000"/>
              </a:lnSpc>
            </a:pPr>
            <a:r>
              <a:rPr lang="en-US" dirty="0"/>
              <a:t>3WSA Contacts:</a:t>
            </a:r>
            <a:br>
              <a:rPr lang="en-US" dirty="0"/>
            </a:br>
            <a:endParaRPr lang="en-US" dirty="0"/>
          </a:p>
          <a:p>
            <a:pPr lvl="1">
              <a:lnSpc>
                <a:spcPct val="90000"/>
              </a:lnSpc>
            </a:pPr>
            <a:r>
              <a:rPr lang="en-US" dirty="0"/>
              <a:t>Yannick Vandeloise SPACEBEL</a:t>
            </a:r>
            <a:br>
              <a:rPr lang="en-US" dirty="0"/>
            </a:br>
            <a:r>
              <a:rPr lang="en-US" dirty="0">
                <a:hlinkClick r:id="rId2"/>
              </a:rPr>
              <a:t>yannick.vandeloise@spacebel.be</a:t>
            </a:r>
            <a:r>
              <a:rPr lang="en-US" dirty="0"/>
              <a:t/>
            </a:r>
            <a:br>
              <a:rPr lang="en-US" dirty="0"/>
            </a:br>
            <a:endParaRPr lang="en-US" dirty="0"/>
          </a:p>
          <a:p>
            <a:pPr lvl="1">
              <a:lnSpc>
                <a:spcPct val="90000"/>
              </a:lnSpc>
            </a:pPr>
            <a:r>
              <a:rPr lang="en-US" dirty="0"/>
              <a:t>Alain Kabamba ERDAS</a:t>
            </a:r>
            <a:br>
              <a:rPr lang="en-US" dirty="0"/>
            </a:br>
            <a:r>
              <a:rPr lang="en-US" dirty="0">
                <a:hlinkClick r:id="rId3"/>
              </a:rPr>
              <a:t>alain.kabamba@erdas.com</a:t>
            </a:r>
            <a:r>
              <a:rPr lang="en-US" dirty="0"/>
              <a:t> </a:t>
            </a:r>
            <a:br>
              <a:rPr lang="en-US" dirty="0"/>
            </a:br>
            <a:endParaRPr lang="en-US" dirty="0"/>
          </a:p>
          <a:p>
            <a:pPr>
              <a:lnSpc>
                <a:spcPct val="90000"/>
              </a:lnSpc>
            </a:pPr>
            <a:r>
              <a:rPr lang="en-US" dirty="0"/>
              <a:t>ESA SSE portal</a:t>
            </a:r>
            <a:br>
              <a:rPr lang="en-US" dirty="0"/>
            </a:br>
            <a:r>
              <a:rPr lang="en-US" dirty="0"/>
              <a:t>URL: </a:t>
            </a:r>
            <a:r>
              <a:rPr lang="en-US" dirty="0">
                <a:hlinkClick r:id="rId4"/>
              </a:rPr>
              <a:t>http://services.eoportal.org</a:t>
            </a:r>
            <a:r>
              <a:rPr lang="en-US" dirty="0"/>
              <a:t> </a:t>
            </a:r>
          </a:p>
        </p:txBody>
      </p:sp>
      <p:sp>
        <p:nvSpPr>
          <p:cNvPr id="11268" name="Rectangle 4"/>
          <p:cNvSpPr>
            <a:spLocks noGrp="1" noChangeArrowheads="1"/>
          </p:cNvSpPr>
          <p:nvPr>
            <p:ph type="title"/>
          </p:nvPr>
        </p:nvSpPr>
        <p:spPr>
          <a:noFill/>
          <a:ln/>
        </p:spPr>
        <p:txBody>
          <a:bodyPr/>
          <a:lstStyle/>
          <a:p>
            <a:r>
              <a:rPr lang="en-US" dirty="0" smtClean="0"/>
              <a:t>3WSA Contacts</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3WSA concept</a:t>
            </a:r>
            <a:br>
              <a:rPr lang="en-US" b="1" dirty="0" smtClean="0"/>
            </a:br>
            <a:endParaRPr lang="fr-BE" dirty="0"/>
          </a:p>
        </p:txBody>
      </p:sp>
      <p:sp>
        <p:nvSpPr>
          <p:cNvPr id="30" name="Left-Right Arrow 29"/>
          <p:cNvSpPr/>
          <p:nvPr/>
        </p:nvSpPr>
        <p:spPr bwMode="auto">
          <a:xfrm>
            <a:off x="6096000" y="3429000"/>
            <a:ext cx="914400" cy="611386"/>
          </a:xfrm>
          <a:prstGeom prst="leftRightArrow">
            <a:avLst/>
          </a:prstGeom>
          <a:solidFill>
            <a:srgbClr val="C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BE" sz="1400" b="0" i="0" u="none" strike="noStrike" cap="none" normalizeH="0" baseline="0" smtClean="0">
              <a:ln>
                <a:noFill/>
              </a:ln>
              <a:solidFill>
                <a:schemeClr val="tx1"/>
              </a:solidFill>
              <a:effectLst/>
              <a:latin typeface="Arial" charset="0"/>
            </a:endParaRPr>
          </a:p>
        </p:txBody>
      </p:sp>
      <p:sp>
        <p:nvSpPr>
          <p:cNvPr id="44" name="TextBox 43"/>
          <p:cNvSpPr txBox="1"/>
          <p:nvPr/>
        </p:nvSpPr>
        <p:spPr>
          <a:xfrm>
            <a:off x="6400800" y="609600"/>
            <a:ext cx="870752" cy="307777"/>
          </a:xfrm>
          <a:prstGeom prst="rect">
            <a:avLst/>
          </a:prstGeom>
          <a:noFill/>
        </p:spPr>
        <p:txBody>
          <a:bodyPr wrap="none" rtlCol="0">
            <a:spAutoFit/>
          </a:bodyPr>
          <a:lstStyle/>
          <a:p>
            <a:r>
              <a:rPr lang="fr-BE" b="1" dirty="0" err="1" smtClean="0"/>
              <a:t>Citizens</a:t>
            </a:r>
            <a:endParaRPr lang="fr-BE" b="1" dirty="0"/>
          </a:p>
        </p:txBody>
      </p:sp>
      <p:grpSp>
        <p:nvGrpSpPr>
          <p:cNvPr id="50" name="Group 49"/>
          <p:cNvGrpSpPr/>
          <p:nvPr/>
        </p:nvGrpSpPr>
        <p:grpSpPr>
          <a:xfrm>
            <a:off x="532395" y="152400"/>
            <a:ext cx="8230605" cy="4942820"/>
            <a:chOff x="152400" y="-9926"/>
            <a:chExt cx="8686800" cy="5316466"/>
          </a:xfrm>
        </p:grpSpPr>
        <p:sp>
          <p:nvSpPr>
            <p:cNvPr id="5" name="Rectangle 4"/>
            <p:cNvSpPr/>
            <p:nvPr/>
          </p:nvSpPr>
          <p:spPr bwMode="auto">
            <a:xfrm>
              <a:off x="2403899" y="2807880"/>
              <a:ext cx="3600000" cy="151013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BE" sz="1400" b="0"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2566166" y="3842205"/>
              <a:ext cx="3200400" cy="307777"/>
            </a:xfrm>
            <a:prstGeom prst="rect">
              <a:avLst/>
            </a:prstGeom>
            <a:solidFill>
              <a:srgbClr val="FFFFC5"/>
            </a:solid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BE" sz="1400" b="0" i="0" u="none" strike="noStrike" cap="none" normalizeH="0" baseline="0" dirty="0" err="1" smtClean="0">
                  <a:ln>
                    <a:noFill/>
                  </a:ln>
                  <a:solidFill>
                    <a:schemeClr val="tx1"/>
                  </a:solidFill>
                  <a:effectLst/>
                  <a:latin typeface="Arial" charset="0"/>
                </a:rPr>
                <a:t>Interoperability</a:t>
              </a:r>
              <a:r>
                <a:rPr kumimoji="0" lang="fr-BE" sz="1400" b="0" i="0" u="none" strike="noStrike" cap="none" normalizeH="0" dirty="0" smtClean="0">
                  <a:ln>
                    <a:noFill/>
                  </a:ln>
                  <a:solidFill>
                    <a:schemeClr val="tx1"/>
                  </a:solidFill>
                  <a:effectLst/>
                  <a:latin typeface="Arial" charset="0"/>
                </a:rPr>
                <a:t> - Standard Services</a:t>
              </a:r>
              <a:endParaRPr kumimoji="0" lang="fr-BE" sz="14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2485744" y="3104563"/>
              <a:ext cx="1790236" cy="5627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Arial" charset="0"/>
                </a:rPr>
                <a:t>Multi-applications </a:t>
              </a:r>
            </a:p>
            <a:p>
              <a:pPr marL="0" marR="0" indent="0" algn="ctr" defTabSz="914400" rtl="0" eaLnBrk="0" fontAlgn="base" latinLnBrk="0" hangingPunct="0">
                <a:lnSpc>
                  <a:spcPct val="100000"/>
                </a:lnSpc>
                <a:spcBef>
                  <a:spcPts val="0"/>
                </a:spcBef>
                <a:spcAft>
                  <a:spcPct val="0"/>
                </a:spcAft>
                <a:buClrTx/>
                <a:buSzTx/>
                <a:buFontTx/>
                <a:buNone/>
                <a:tabLst/>
              </a:pPr>
              <a:r>
                <a:rPr kumimoji="0" lang="fr-BE" sz="1400" b="0" i="0" u="none" strike="noStrike" cap="none" normalizeH="0" baseline="0" dirty="0" smtClean="0">
                  <a:ln>
                    <a:noFill/>
                  </a:ln>
                  <a:solidFill>
                    <a:schemeClr val="tx1"/>
                  </a:solidFill>
                  <a:effectLst/>
                  <a:latin typeface="Arial" charset="0"/>
                </a:rPr>
                <a:t>Support</a:t>
              </a:r>
              <a:r>
                <a:rPr kumimoji="0" lang="fr-BE" sz="1400" b="0" i="0" u="none" strike="noStrike" cap="none" normalizeH="0" dirty="0" smtClean="0">
                  <a:ln>
                    <a:noFill/>
                  </a:ln>
                  <a:solidFill>
                    <a:schemeClr val="tx1"/>
                  </a:solidFill>
                  <a:effectLst/>
                  <a:latin typeface="Arial" charset="0"/>
                </a:rPr>
                <a:t> Service</a:t>
              </a:r>
              <a:endParaRPr kumimoji="0" lang="fr-BE" sz="14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4335484" y="3104563"/>
              <a:ext cx="1502714" cy="5627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Arial" charset="0"/>
                </a:rPr>
                <a:t>Mobile</a:t>
              </a:r>
              <a:r>
                <a:rPr kumimoji="0" lang="fr-BE" sz="1400" b="0" i="0" u="none" strike="noStrike" cap="none" normalizeH="0" dirty="0" smtClean="0">
                  <a:ln>
                    <a:noFill/>
                  </a:ln>
                  <a:solidFill>
                    <a:schemeClr val="tx1"/>
                  </a:solidFill>
                  <a:effectLst/>
                  <a:latin typeface="Arial" charset="0"/>
                </a:rPr>
                <a:t> </a:t>
              </a:r>
              <a:r>
                <a:rPr kumimoji="0" lang="fr-BE" sz="1400" b="0" i="0" u="none" strike="noStrike" cap="none" normalizeH="0" baseline="0" dirty="0" err="1" smtClean="0">
                  <a:ln>
                    <a:noFill/>
                  </a:ln>
                  <a:solidFill>
                    <a:schemeClr val="tx1"/>
                  </a:solidFill>
                  <a:effectLst/>
                  <a:latin typeface="Arial" charset="0"/>
                </a:rPr>
                <a:t>tracking</a:t>
              </a:r>
              <a:r>
                <a:rPr kumimoji="0" lang="fr-BE" sz="1400" b="0" i="0" u="none" strike="noStrike" cap="none" normalizeH="0" baseline="0" dirty="0" smtClean="0">
                  <a:ln>
                    <a:noFill/>
                  </a:ln>
                  <a:solidFill>
                    <a:schemeClr val="tx1"/>
                  </a:solidFill>
                  <a:effectLst/>
                  <a:latin typeface="Arial" charset="0"/>
                </a:rPr>
                <a:t> &amp;</a:t>
              </a:r>
              <a:r>
                <a:rPr kumimoji="0" lang="fr-BE" sz="1400" b="0" i="0" u="none" strike="noStrike" cap="none" normalizeH="0" dirty="0" smtClean="0">
                  <a:ln>
                    <a:noFill/>
                  </a:ln>
                  <a:solidFill>
                    <a:schemeClr val="tx1"/>
                  </a:solidFill>
                  <a:effectLst/>
                  <a:latin typeface="Arial" charset="0"/>
                </a:rPr>
                <a:t> Messaging</a:t>
              </a:r>
              <a:endParaRPr kumimoji="0" lang="fr-BE" sz="14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2566166" y="2776722"/>
              <a:ext cx="3276600" cy="307777"/>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BE" sz="1400" b="1" i="0" u="none" strike="noStrike" cap="none" normalizeH="0" baseline="0" dirty="0" smtClean="0">
                  <a:ln>
                    <a:noFill/>
                  </a:ln>
                  <a:solidFill>
                    <a:srgbClr val="C00000"/>
                  </a:solidFill>
                  <a:effectLst/>
                  <a:latin typeface="Arial" charset="0"/>
                </a:rPr>
                <a:t>3WSA Platform</a:t>
              </a:r>
            </a:p>
          </p:txBody>
        </p:sp>
        <p:pic>
          <p:nvPicPr>
            <p:cNvPr id="4098" name="Picture 2"/>
            <p:cNvPicPr>
              <a:picLocks noChangeAspect="1" noChangeArrowheads="1"/>
            </p:cNvPicPr>
            <p:nvPr/>
          </p:nvPicPr>
          <p:blipFill>
            <a:blip r:embed="rId2" cstate="print"/>
            <a:srcRect/>
            <a:stretch>
              <a:fillRect/>
            </a:stretch>
          </p:blipFill>
          <p:spPr bwMode="auto">
            <a:xfrm>
              <a:off x="1038119" y="909126"/>
              <a:ext cx="1628881" cy="1085497"/>
            </a:xfrm>
            <a:prstGeom prst="rect">
              <a:avLst/>
            </a:prstGeom>
            <a:ln>
              <a:noFill/>
            </a:ln>
            <a:effectLst>
              <a:outerShdw blurRad="292100" dist="139700" dir="2700000" algn="tl" rotWithShape="0">
                <a:srgbClr val="333333">
                  <a:alpha val="65000"/>
                </a:srgbClr>
              </a:outerShdw>
            </a:effectLst>
          </p:spPr>
        </p:pic>
        <p:sp>
          <p:nvSpPr>
            <p:cNvPr id="10" name="Cloud 9"/>
            <p:cNvSpPr/>
            <p:nvPr/>
          </p:nvSpPr>
          <p:spPr bwMode="auto">
            <a:xfrm>
              <a:off x="3048707" y="1957120"/>
              <a:ext cx="2437693" cy="503927"/>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Arial" charset="0"/>
                </a:rPr>
                <a:t>Internet/Intranet</a:t>
              </a:r>
            </a:p>
          </p:txBody>
        </p:sp>
        <p:pic>
          <p:nvPicPr>
            <p:cNvPr id="4099" name="Picture 3"/>
            <p:cNvPicPr>
              <a:picLocks noChangeAspect="1" noChangeArrowheads="1"/>
            </p:cNvPicPr>
            <p:nvPr/>
          </p:nvPicPr>
          <p:blipFill>
            <a:blip r:embed="rId3" cstate="print"/>
            <a:srcRect/>
            <a:stretch>
              <a:fillRect/>
            </a:stretch>
          </p:blipFill>
          <p:spPr bwMode="auto">
            <a:xfrm>
              <a:off x="3611672" y="402862"/>
              <a:ext cx="1447623" cy="1206352"/>
            </a:xfrm>
            <a:prstGeom prst="rect">
              <a:avLst/>
            </a:prstGeom>
            <a:ln>
              <a:noFill/>
            </a:ln>
            <a:effectLst>
              <a:outerShdw blurRad="292100" dist="139700" dir="2700000" algn="tl" rotWithShape="0">
                <a:srgbClr val="333333">
                  <a:alpha val="65000"/>
                </a:srgbClr>
              </a:outerShdw>
            </a:effectLst>
          </p:spPr>
        </p:pic>
        <p:pic>
          <p:nvPicPr>
            <p:cNvPr id="4100" name="Picture 4"/>
            <p:cNvPicPr>
              <a:picLocks noChangeAspect="1" noChangeArrowheads="1"/>
            </p:cNvPicPr>
            <p:nvPr/>
          </p:nvPicPr>
          <p:blipFill>
            <a:blip r:embed="rId4" cstate="print"/>
            <a:srcRect/>
            <a:stretch>
              <a:fillRect/>
            </a:stretch>
          </p:blipFill>
          <p:spPr bwMode="auto">
            <a:xfrm>
              <a:off x="6034049" y="838200"/>
              <a:ext cx="1679222" cy="1133475"/>
            </a:xfrm>
            <a:prstGeom prst="rect">
              <a:avLst/>
            </a:prstGeom>
            <a:ln>
              <a:noFill/>
            </a:ln>
            <a:effectLst>
              <a:outerShdw blurRad="292100" dist="139700" dir="2700000" algn="tl" rotWithShape="0">
                <a:srgbClr val="333333">
                  <a:alpha val="65000"/>
                </a:srgbClr>
              </a:outerShdw>
            </a:effectLst>
          </p:spPr>
        </p:pic>
        <p:sp>
          <p:nvSpPr>
            <p:cNvPr id="22" name="Rectangle 21"/>
            <p:cNvSpPr/>
            <p:nvPr/>
          </p:nvSpPr>
          <p:spPr bwMode="auto">
            <a:xfrm>
              <a:off x="153461" y="2530841"/>
              <a:ext cx="1367200" cy="79450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r>
                <a:rPr lang="fr-BE" dirty="0" smtClean="0"/>
                <a:t>Network of </a:t>
              </a:r>
              <a:r>
                <a:rPr lang="fr-BE" dirty="0" err="1" smtClean="0"/>
                <a:t>terrestrial</a:t>
              </a:r>
              <a:r>
                <a:rPr lang="fr-BE" dirty="0" smtClean="0"/>
                <a:t> </a:t>
              </a:r>
              <a:r>
                <a:rPr lang="fr-BE" dirty="0" err="1" smtClean="0"/>
                <a:t>sensors</a:t>
              </a:r>
              <a:endParaRPr kumimoji="0" lang="fr-BE" sz="1400" b="0"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152400" y="3432404"/>
              <a:ext cx="1409801" cy="73866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r>
                <a:rPr lang="fr-BE" dirty="0" err="1" smtClean="0"/>
                <a:t>Remote</a:t>
              </a:r>
              <a:r>
                <a:rPr lang="fr-BE" dirty="0" smtClean="0"/>
                <a:t> </a:t>
              </a:r>
              <a:r>
                <a:rPr lang="fr-BE" dirty="0" err="1" smtClean="0"/>
                <a:t>Sensing</a:t>
              </a:r>
              <a:r>
                <a:rPr lang="fr-BE" dirty="0" smtClean="0"/>
                <a:t> Satellites</a:t>
              </a:r>
              <a:endParaRPr kumimoji="0" lang="fr-BE" sz="14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153461" y="4333967"/>
              <a:ext cx="1367200" cy="56277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r>
                <a:rPr lang="fr-BE" dirty="0" err="1" smtClean="0"/>
                <a:t>Geolocation</a:t>
              </a:r>
              <a:r>
                <a:rPr lang="fr-BE" dirty="0" smtClean="0"/>
                <a:t> (GALILEO)</a:t>
              </a:r>
              <a:endParaRPr lang="fr-BE" dirty="0"/>
            </a:p>
          </p:txBody>
        </p:sp>
        <p:sp>
          <p:nvSpPr>
            <p:cNvPr id="25" name="Rectangle 24"/>
            <p:cNvSpPr/>
            <p:nvPr/>
          </p:nvSpPr>
          <p:spPr bwMode="auto">
            <a:xfrm>
              <a:off x="2324896" y="4743768"/>
              <a:ext cx="1491629" cy="56277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fr-BE" dirty="0" smtClean="0"/>
                <a:t>communication satellites</a:t>
              </a:r>
              <a:endParaRPr kumimoji="0" lang="fr-BE" sz="1400" b="0" i="0" u="none" strike="noStrike" cap="none" normalizeH="0" baseline="0" dirty="0" smtClean="0">
                <a:ln>
                  <a:noFill/>
                </a:ln>
                <a:solidFill>
                  <a:schemeClr val="tx1"/>
                </a:solidFill>
                <a:effectLst/>
                <a:latin typeface="Arial" charset="0"/>
              </a:endParaRPr>
            </a:p>
          </p:txBody>
        </p:sp>
        <p:sp>
          <p:nvSpPr>
            <p:cNvPr id="26" name="Rectangle 25"/>
            <p:cNvSpPr/>
            <p:nvPr/>
          </p:nvSpPr>
          <p:spPr bwMode="auto">
            <a:xfrm>
              <a:off x="3933366" y="4743768"/>
              <a:ext cx="2315034" cy="56277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fr-BE" dirty="0" smtClean="0"/>
                <a:t>Infrastructure and </a:t>
              </a:r>
              <a:r>
                <a:rPr lang="fr-BE" dirty="0" err="1" smtClean="0"/>
                <a:t>logistic</a:t>
              </a:r>
              <a:r>
                <a:rPr lang="fr-BE" dirty="0" smtClean="0"/>
                <a:t> support</a:t>
              </a:r>
              <a:endParaRPr kumimoji="0" lang="fr-BE" sz="1400" b="0" i="0" u="none" strike="noStrike" cap="none" normalizeH="0" baseline="0" dirty="0" smtClean="0">
                <a:ln>
                  <a:noFill/>
                </a:ln>
                <a:solidFill>
                  <a:schemeClr val="tx1"/>
                </a:solidFill>
                <a:effectLst/>
                <a:latin typeface="Arial" charset="0"/>
              </a:endParaRPr>
            </a:p>
          </p:txBody>
        </p:sp>
        <p:sp>
          <p:nvSpPr>
            <p:cNvPr id="27" name="Rectangle 26"/>
            <p:cNvSpPr/>
            <p:nvPr/>
          </p:nvSpPr>
          <p:spPr bwMode="auto">
            <a:xfrm>
              <a:off x="7010400" y="2612801"/>
              <a:ext cx="1828800" cy="2416611"/>
            </a:xfrm>
            <a:prstGeom prst="rect">
              <a:avLst/>
            </a:prstGeom>
            <a:solidFill>
              <a:srgbClr val="FFD9D9"/>
            </a:solidFill>
            <a:ln w="38100">
              <a:solidFill>
                <a:srgbClr val="C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algn="l"/>
              <a:r>
                <a:rPr lang="fr-BE" b="1" dirty="0" smtClean="0"/>
                <a:t>Applications</a:t>
              </a:r>
            </a:p>
            <a:p>
              <a:pPr algn="l">
                <a:buFont typeface="Arial" pitchFamily="34" charset="0"/>
                <a:buChar char="•"/>
              </a:pPr>
              <a:r>
                <a:rPr lang="en-US" dirty="0" smtClean="0"/>
                <a:t>Land Security</a:t>
              </a:r>
            </a:p>
            <a:p>
              <a:pPr algn="l">
                <a:buFont typeface="Arial" pitchFamily="34" charset="0"/>
                <a:buChar char="•"/>
              </a:pPr>
              <a:r>
                <a:rPr lang="en-US" dirty="0" smtClean="0"/>
                <a:t>People Safety</a:t>
              </a:r>
            </a:p>
            <a:p>
              <a:pPr algn="l">
                <a:buFont typeface="Arial" pitchFamily="34" charset="0"/>
                <a:buChar char="•"/>
              </a:pPr>
              <a:r>
                <a:rPr lang="en-US" dirty="0" smtClean="0"/>
                <a:t> </a:t>
              </a:r>
              <a:r>
                <a:rPr lang="en-US" b="1" dirty="0" smtClean="0">
                  <a:solidFill>
                    <a:schemeClr val="tx1"/>
                  </a:solidFill>
                </a:rPr>
                <a:t>Industrial Risks</a:t>
              </a:r>
            </a:p>
            <a:p>
              <a:pPr algn="l">
                <a:buFont typeface="Arial" pitchFamily="34" charset="0"/>
                <a:buChar char="•"/>
              </a:pPr>
              <a:r>
                <a:rPr lang="en-US" dirty="0" smtClean="0"/>
                <a:t>Natural Hazards</a:t>
              </a:r>
            </a:p>
            <a:p>
              <a:pPr algn="l">
                <a:buFont typeface="Arial" pitchFamily="34" charset="0"/>
                <a:buChar char="•"/>
              </a:pPr>
              <a:r>
                <a:rPr lang="en-US" dirty="0" smtClean="0"/>
                <a:t>Environment</a:t>
              </a:r>
            </a:p>
            <a:p>
              <a:pPr algn="l">
                <a:buFont typeface="Arial" pitchFamily="34" charset="0"/>
                <a:buChar char="•"/>
              </a:pPr>
              <a:r>
                <a:rPr lang="en-US" dirty="0" smtClean="0"/>
                <a:t>Mobility</a:t>
              </a:r>
              <a:endParaRPr kumimoji="0" lang="fr-BE" sz="1400" b="0" i="0" u="none" strike="noStrike" cap="none" normalizeH="0" baseline="0" dirty="0" smtClean="0">
                <a:ln>
                  <a:noFill/>
                </a:ln>
                <a:solidFill>
                  <a:schemeClr val="tx1"/>
                </a:solidFill>
                <a:effectLst/>
                <a:latin typeface="Arial" charset="0"/>
              </a:endParaRPr>
            </a:p>
          </p:txBody>
        </p:sp>
        <p:cxnSp>
          <p:nvCxnSpPr>
            <p:cNvPr id="31" name="Straight Arrow Connector 30"/>
            <p:cNvCxnSpPr>
              <a:stCxn id="22" idx="3"/>
            </p:cNvCxnSpPr>
            <p:nvPr/>
          </p:nvCxnSpPr>
          <p:spPr bwMode="auto">
            <a:xfrm>
              <a:off x="1520660" y="2928093"/>
              <a:ext cx="884659" cy="17647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bwMode="auto">
            <a:xfrm rot="5400000">
              <a:off x="3180695" y="2585428"/>
              <a:ext cx="381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bwMode="auto">
            <a:xfrm rot="5400000">
              <a:off x="4915694" y="2585428"/>
              <a:ext cx="381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440237" y="563795"/>
              <a:ext cx="841898" cy="307777"/>
            </a:xfrm>
            <a:prstGeom prst="rect">
              <a:avLst/>
            </a:prstGeom>
            <a:noFill/>
          </p:spPr>
          <p:txBody>
            <a:bodyPr wrap="none" rtlCol="0">
              <a:spAutoFit/>
            </a:bodyPr>
            <a:lstStyle/>
            <a:p>
              <a:r>
                <a:rPr lang="fr-BE" b="1" dirty="0" smtClean="0"/>
                <a:t>Experts</a:t>
              </a:r>
              <a:endParaRPr lang="fr-BE" b="1" dirty="0"/>
            </a:p>
          </p:txBody>
        </p:sp>
        <p:sp>
          <p:nvSpPr>
            <p:cNvPr id="42" name="TextBox 41"/>
            <p:cNvSpPr txBox="1"/>
            <p:nvPr/>
          </p:nvSpPr>
          <p:spPr>
            <a:xfrm>
              <a:off x="3531248" y="-9926"/>
              <a:ext cx="1608133" cy="307777"/>
            </a:xfrm>
            <a:prstGeom prst="rect">
              <a:avLst/>
            </a:prstGeom>
            <a:noFill/>
          </p:spPr>
          <p:txBody>
            <a:bodyPr wrap="none" rtlCol="0">
              <a:spAutoFit/>
            </a:bodyPr>
            <a:lstStyle/>
            <a:p>
              <a:r>
                <a:rPr lang="fr-BE" b="1" dirty="0" err="1" smtClean="0"/>
                <a:t>Decision</a:t>
              </a:r>
              <a:r>
                <a:rPr lang="fr-BE" b="1" dirty="0" smtClean="0"/>
                <a:t> </a:t>
              </a:r>
              <a:r>
                <a:rPr lang="fr-BE" b="1" dirty="0" err="1" smtClean="0"/>
                <a:t>makers</a:t>
              </a:r>
              <a:endParaRPr lang="fr-BE" b="1" dirty="0"/>
            </a:p>
          </p:txBody>
        </p:sp>
      </p:grpSp>
      <p:sp>
        <p:nvSpPr>
          <p:cNvPr id="45" name="Rectangle 44"/>
          <p:cNvSpPr/>
          <p:nvPr/>
        </p:nvSpPr>
        <p:spPr>
          <a:xfrm>
            <a:off x="1524000" y="5410200"/>
            <a:ext cx="6781800" cy="830997"/>
          </a:xfrm>
          <a:prstGeom prst="rect">
            <a:avLst/>
          </a:prstGeom>
        </p:spPr>
        <p:txBody>
          <a:bodyPr wrap="square">
            <a:spAutoFit/>
          </a:bodyPr>
          <a:lstStyle/>
          <a:p>
            <a:pPr algn="l">
              <a:lnSpc>
                <a:spcPct val="80000"/>
              </a:lnSpc>
            </a:pPr>
            <a:r>
              <a:rPr lang="en-US" sz="1800" b="1" dirty="0" smtClean="0"/>
              <a:t>3WSA Demonstrator:</a:t>
            </a:r>
            <a:r>
              <a:rPr lang="en-US" sz="1800" dirty="0" smtClean="0"/>
              <a:t> </a:t>
            </a:r>
          </a:p>
          <a:p>
            <a:pPr lvl="1" algn="l">
              <a:lnSpc>
                <a:spcPct val="80000"/>
              </a:lnSpc>
            </a:pPr>
            <a:r>
              <a:rPr lang="en-US" sz="1600" b="1" dirty="0" smtClean="0">
                <a:solidFill>
                  <a:srgbClr val="C00000"/>
                </a:solidFill>
              </a:rPr>
              <a:t>SEVESO risk management system </a:t>
            </a:r>
            <a:r>
              <a:rPr lang="en-US" sz="1600" dirty="0" smtClean="0"/>
              <a:t>- Including an </a:t>
            </a:r>
            <a:r>
              <a:rPr lang="en-US" sz="1600" b="1" dirty="0" smtClean="0"/>
              <a:t>atmospheric dispersion model of pollutants</a:t>
            </a:r>
            <a:endParaRPr lang="en-US" sz="1600" b="1" dirty="0"/>
          </a:p>
        </p:txBody>
      </p:sp>
      <p:sp>
        <p:nvSpPr>
          <p:cNvPr id="48" name="Rectangle 47"/>
          <p:cNvSpPr/>
          <p:nvPr/>
        </p:nvSpPr>
        <p:spPr bwMode="auto">
          <a:xfrm>
            <a:off x="7086600" y="3581400"/>
            <a:ext cx="1600200" cy="304800"/>
          </a:xfrm>
          <a:prstGeom prst="rect">
            <a:avLst/>
          </a:prstGeom>
          <a:solidFill>
            <a:srgbClr val="FF0000">
              <a:alpha val="2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BE" sz="1400" b="0" i="0" u="none" strike="noStrike" cap="none" normalizeH="0" baseline="0" smtClean="0">
              <a:ln>
                <a:noFill/>
              </a:ln>
              <a:solidFill>
                <a:schemeClr val="tx1"/>
              </a:solidFill>
              <a:effectLst/>
              <a:latin typeface="Arial" charset="0"/>
            </a:endParaRPr>
          </a:p>
        </p:txBody>
      </p:sp>
      <p:cxnSp>
        <p:nvCxnSpPr>
          <p:cNvPr id="43" name="Straight Arrow Connector 42"/>
          <p:cNvCxnSpPr/>
          <p:nvPr/>
        </p:nvCxnSpPr>
        <p:spPr bwMode="auto">
          <a:xfrm>
            <a:off x="1905000" y="3581400"/>
            <a:ext cx="76200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a:stCxn id="24" idx="3"/>
          </p:cNvCxnSpPr>
          <p:nvPr/>
        </p:nvCxnSpPr>
        <p:spPr bwMode="auto">
          <a:xfrm flipV="1">
            <a:off x="1828800" y="3886199"/>
            <a:ext cx="838200" cy="56641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62" name="Straight Arrow Connector 61"/>
          <p:cNvCxnSpPr>
            <a:stCxn id="25" idx="0"/>
          </p:cNvCxnSpPr>
          <p:nvPr/>
        </p:nvCxnSpPr>
        <p:spPr bwMode="auto">
          <a:xfrm rot="5400000" flipH="1" flipV="1">
            <a:off x="3117372" y="4371076"/>
            <a:ext cx="381000" cy="20849"/>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64" name="Straight Arrow Connector 63"/>
          <p:cNvCxnSpPr>
            <a:stCxn id="26" idx="0"/>
          </p:cNvCxnSpPr>
          <p:nvPr/>
        </p:nvCxnSpPr>
        <p:spPr bwMode="auto">
          <a:xfrm rot="16200000" flipV="1">
            <a:off x="5006066" y="4366536"/>
            <a:ext cx="381000" cy="29927"/>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71" name="Straight Arrow Connector 70"/>
          <p:cNvCxnSpPr/>
          <p:nvPr/>
        </p:nvCxnSpPr>
        <p:spPr bwMode="auto">
          <a:xfrm rot="5400000" flipH="1" flipV="1">
            <a:off x="4343400" y="1828006"/>
            <a:ext cx="3048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72" name="Straight Arrow Connector 71"/>
          <p:cNvCxnSpPr/>
          <p:nvPr/>
        </p:nvCxnSpPr>
        <p:spPr bwMode="auto">
          <a:xfrm flipV="1">
            <a:off x="5562600" y="1643388"/>
            <a:ext cx="458788" cy="41401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74" name="Straight Arrow Connector 73"/>
          <p:cNvCxnSpPr/>
          <p:nvPr/>
        </p:nvCxnSpPr>
        <p:spPr bwMode="auto">
          <a:xfrm rot="10800000">
            <a:off x="2971800" y="1643388"/>
            <a:ext cx="457200" cy="41401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82" name="Straight Arrow Connector 81"/>
          <p:cNvCxnSpPr/>
          <p:nvPr/>
        </p:nvCxnSpPr>
        <p:spPr bwMode="auto">
          <a:xfrm rot="5400000">
            <a:off x="4267993" y="2590007"/>
            <a:ext cx="30480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1976: Seveso </a:t>
            </a:r>
            <a:r>
              <a:rPr lang="fr-BE" dirty="0" err="1" smtClean="0"/>
              <a:t>disaster</a:t>
            </a:r>
            <a:r>
              <a:rPr lang="fr-BE" b="1" dirty="0" smtClean="0"/>
              <a:t>, </a:t>
            </a:r>
            <a:r>
              <a:rPr lang="fr-BE" b="1" dirty="0" err="1" smtClean="0"/>
              <a:t>Italy</a:t>
            </a:r>
            <a:endParaRPr lang="fr-BE" dirty="0"/>
          </a:p>
        </p:txBody>
      </p:sp>
      <p:sp>
        <p:nvSpPr>
          <p:cNvPr id="3" name="Content Placeholder 2"/>
          <p:cNvSpPr>
            <a:spLocks noGrp="1"/>
          </p:cNvSpPr>
          <p:nvPr>
            <p:ph idx="1"/>
          </p:nvPr>
        </p:nvSpPr>
        <p:spPr>
          <a:xfrm>
            <a:off x="76200" y="952500"/>
            <a:ext cx="4038600" cy="4572000"/>
          </a:xfrm>
        </p:spPr>
        <p:txBody>
          <a:bodyPr/>
          <a:lstStyle/>
          <a:p>
            <a:r>
              <a:rPr lang="en-US" dirty="0" smtClean="0"/>
              <a:t>	</a:t>
            </a:r>
          </a:p>
          <a:p>
            <a:endParaRPr lang="en-US" dirty="0" smtClean="0"/>
          </a:p>
          <a:p>
            <a:r>
              <a:rPr lang="en-US" dirty="0" smtClean="0"/>
              <a:t>	In 1976, an important industrial accident happened at a chemical plant in </a:t>
            </a:r>
            <a:r>
              <a:rPr lang="en-US" b="1" dirty="0" err="1" smtClean="0"/>
              <a:t>Seveso</a:t>
            </a:r>
            <a:r>
              <a:rPr lang="en-US" b="1" dirty="0" smtClean="0"/>
              <a:t>, Italy</a:t>
            </a:r>
            <a:r>
              <a:rPr lang="en-US" dirty="0" smtClean="0"/>
              <a:t>, manufacturing </a:t>
            </a:r>
            <a:r>
              <a:rPr lang="en-US" dirty="0" err="1" smtClean="0"/>
              <a:t>pesticies</a:t>
            </a:r>
            <a:r>
              <a:rPr lang="en-US" dirty="0" smtClean="0"/>
              <a:t> and herbicides. </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4191000" y="914400"/>
            <a:ext cx="4447764" cy="5181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1976: Seveso </a:t>
            </a:r>
            <a:r>
              <a:rPr lang="fr-BE" dirty="0" err="1" smtClean="0"/>
              <a:t>disaster</a:t>
            </a:r>
            <a:r>
              <a:rPr lang="fr-BE" b="1" dirty="0" smtClean="0"/>
              <a:t>, </a:t>
            </a:r>
            <a:r>
              <a:rPr lang="fr-BE" b="1" dirty="0" err="1" smtClean="0"/>
              <a:t>Italy</a:t>
            </a:r>
            <a:endParaRPr lang="fr-BE" dirty="0"/>
          </a:p>
        </p:txBody>
      </p:sp>
      <p:sp>
        <p:nvSpPr>
          <p:cNvPr id="3" name="Content Placeholder 2"/>
          <p:cNvSpPr>
            <a:spLocks noGrp="1"/>
          </p:cNvSpPr>
          <p:nvPr>
            <p:ph idx="1"/>
          </p:nvPr>
        </p:nvSpPr>
        <p:spPr>
          <a:xfrm>
            <a:off x="228600" y="952500"/>
            <a:ext cx="4038600" cy="4572000"/>
          </a:xfrm>
        </p:spPr>
        <p:txBody>
          <a:bodyPr/>
          <a:lstStyle/>
          <a:p>
            <a:r>
              <a:rPr lang="en-US" dirty="0" smtClean="0"/>
              <a:t>	</a:t>
            </a:r>
          </a:p>
          <a:p>
            <a:r>
              <a:rPr lang="en-US" dirty="0" smtClean="0"/>
              <a:t>	Large quantities of the substance, lethal to man even in microgram doses, were dispersed in the environment which resulted in an immediate contamination of some ten square miles of land and vegetation</a:t>
            </a:r>
          </a:p>
          <a:p>
            <a:endParaRPr lang="fr-BE" dirty="0"/>
          </a:p>
        </p:txBody>
      </p:sp>
      <p:pic>
        <p:nvPicPr>
          <p:cNvPr id="3075" name="Picture 3"/>
          <p:cNvPicPr>
            <a:picLocks noChangeAspect="1" noChangeArrowheads="1"/>
          </p:cNvPicPr>
          <p:nvPr/>
        </p:nvPicPr>
        <p:blipFill>
          <a:blip r:embed="rId3" cstate="print"/>
          <a:srcRect b="10857"/>
          <a:stretch>
            <a:fillRect/>
          </a:stretch>
        </p:blipFill>
        <p:spPr bwMode="auto">
          <a:xfrm>
            <a:off x="4648200" y="990600"/>
            <a:ext cx="4201990" cy="5638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Seveso</a:t>
            </a:r>
            <a:r>
              <a:rPr lang="en-US" dirty="0" smtClean="0"/>
              <a:t> Directives</a:t>
            </a:r>
            <a:endParaRPr lang="fr-BE" dirty="0"/>
          </a:p>
        </p:txBody>
      </p:sp>
      <p:sp>
        <p:nvSpPr>
          <p:cNvPr id="3" name="Content Placeholder 2"/>
          <p:cNvSpPr>
            <a:spLocks noGrp="1"/>
          </p:cNvSpPr>
          <p:nvPr>
            <p:ph idx="1"/>
          </p:nvPr>
        </p:nvSpPr>
        <p:spPr>
          <a:xfrm>
            <a:off x="838200" y="2286000"/>
            <a:ext cx="8229600" cy="3009900"/>
          </a:xfrm>
        </p:spPr>
        <p:txBody>
          <a:bodyPr/>
          <a:lstStyle/>
          <a:p>
            <a:pPr>
              <a:buFont typeface="Arial" pitchFamily="34" charset="0"/>
              <a:buChar char="•"/>
            </a:pPr>
            <a:r>
              <a:rPr lang="en-US" dirty="0" smtClean="0"/>
              <a:t>In Europe, the </a:t>
            </a:r>
            <a:r>
              <a:rPr lang="en-US" dirty="0" err="1" smtClean="0"/>
              <a:t>Seveso</a:t>
            </a:r>
            <a:r>
              <a:rPr lang="en-US" dirty="0" smtClean="0"/>
              <a:t> accident lead to the adoption of legislation aimed at the prevention and control of such accidents</a:t>
            </a:r>
          </a:p>
          <a:p>
            <a:pPr>
              <a:buFont typeface="Arial" pitchFamily="34" charset="0"/>
              <a:buChar char="•"/>
            </a:pPr>
            <a:r>
              <a:rPr lang="en-US" dirty="0" smtClean="0"/>
              <a:t>In 1982, the first EU Directive 82/501/EEC - so-called </a:t>
            </a:r>
            <a:r>
              <a:rPr lang="en-US" dirty="0" err="1" smtClean="0"/>
              <a:t>Seveso</a:t>
            </a:r>
            <a:r>
              <a:rPr lang="en-US" dirty="0" smtClean="0"/>
              <a:t> Directive - was adopted. </a:t>
            </a:r>
          </a:p>
          <a:p>
            <a:pPr>
              <a:buFont typeface="Arial" pitchFamily="34" charset="0"/>
              <a:buChar char="•"/>
            </a:pPr>
            <a:r>
              <a:rPr lang="en-US" dirty="0" smtClean="0"/>
              <a:t>On 9 December 1996, the </a:t>
            </a:r>
            <a:r>
              <a:rPr lang="en-US" dirty="0" err="1" smtClean="0"/>
              <a:t>Seveso</a:t>
            </a:r>
            <a:r>
              <a:rPr lang="en-US" dirty="0" smtClean="0"/>
              <a:t> Directive was replaced by Council Directive 96/82/EC, so-called </a:t>
            </a:r>
            <a:r>
              <a:rPr lang="en-US" dirty="0" err="1" smtClean="0"/>
              <a:t>Seveso</a:t>
            </a:r>
            <a:r>
              <a:rPr lang="en-US" dirty="0" smtClean="0"/>
              <a:t>-II Directive</a:t>
            </a:r>
          </a:p>
          <a:p>
            <a:pPr>
              <a:buFont typeface="Arial" pitchFamily="34" charset="0"/>
              <a:buChar char="•"/>
            </a:pPr>
            <a:r>
              <a:rPr lang="en-US" dirty="0" smtClean="0"/>
              <a:t>Firstly, the Directive aims at the </a:t>
            </a:r>
            <a:r>
              <a:rPr lang="en-US" b="1" dirty="0" smtClean="0"/>
              <a:t>prevention of major-accident hazards involving dangerous substances</a:t>
            </a:r>
          </a:p>
          <a:p>
            <a:pPr>
              <a:buFont typeface="Arial" pitchFamily="34" charset="0"/>
              <a:buChar char="•"/>
            </a:pPr>
            <a:r>
              <a:rPr lang="en-US" dirty="0" smtClean="0"/>
              <a:t>Secondly, as accidents do continue to occur, the Directive aims at the </a:t>
            </a:r>
            <a:r>
              <a:rPr lang="en-US" b="1" dirty="0" smtClean="0"/>
              <a:t>limitation of the consequences of such accidents</a:t>
            </a:r>
            <a:r>
              <a:rPr lang="en-US" dirty="0" smtClean="0"/>
              <a:t> not only for man (safety and health aspects) but also for the environment (environmental aspect)</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04800" y="914400"/>
            <a:ext cx="7334250"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The </a:t>
            </a:r>
            <a:r>
              <a:rPr lang="fr-BE" dirty="0" err="1" smtClean="0"/>
              <a:t>disaster</a:t>
            </a:r>
            <a:r>
              <a:rPr lang="fr-BE" dirty="0" smtClean="0"/>
              <a:t> management </a:t>
            </a:r>
            <a:r>
              <a:rPr lang="fr-BE" dirty="0" err="1" smtClean="0"/>
              <a:t>workflow</a:t>
            </a:r>
            <a:r>
              <a:rPr lang="fr-BE" dirty="0" smtClean="0"/>
              <a:t/>
            </a:r>
            <a:br>
              <a:rPr lang="fr-BE" dirty="0" smtClean="0"/>
            </a:br>
            <a:endParaRPr lang="fr-BE" dirty="0"/>
          </a:p>
        </p:txBody>
      </p:sp>
      <p:cxnSp>
        <p:nvCxnSpPr>
          <p:cNvPr id="7" name="Straight Arrow Connector 6"/>
          <p:cNvCxnSpPr/>
          <p:nvPr/>
        </p:nvCxnSpPr>
        <p:spPr bwMode="auto">
          <a:xfrm>
            <a:off x="609600" y="3257210"/>
            <a:ext cx="7162800" cy="1939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bwMode="auto">
          <a:xfrm rot="5400000">
            <a:off x="1144600" y="3505200"/>
            <a:ext cx="30480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bwMode="auto">
          <a:xfrm rot="5400000">
            <a:off x="3581800" y="3467100"/>
            <a:ext cx="3124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913714" y="1524000"/>
            <a:ext cx="1067921" cy="400110"/>
          </a:xfrm>
          <a:prstGeom prst="rect">
            <a:avLst/>
          </a:prstGeom>
        </p:spPr>
        <p:txBody>
          <a:bodyPr wrap="none" anchor="b">
            <a:spAutoFit/>
          </a:bodyPr>
          <a:lstStyle/>
          <a:p>
            <a:r>
              <a:rPr lang="fr-BE" sz="2000" b="1" dirty="0" err="1" smtClean="0"/>
              <a:t>Before</a:t>
            </a:r>
            <a:r>
              <a:rPr lang="fr-BE" sz="2000" dirty="0" smtClean="0"/>
              <a:t> </a:t>
            </a:r>
            <a:endParaRPr lang="fr-BE" sz="2000" dirty="0"/>
          </a:p>
        </p:txBody>
      </p:sp>
      <p:sp>
        <p:nvSpPr>
          <p:cNvPr id="12" name="Rectangle 11"/>
          <p:cNvSpPr/>
          <p:nvPr/>
        </p:nvSpPr>
        <p:spPr>
          <a:xfrm>
            <a:off x="3211796" y="1524000"/>
            <a:ext cx="1196161" cy="400110"/>
          </a:xfrm>
          <a:prstGeom prst="rect">
            <a:avLst/>
          </a:prstGeom>
        </p:spPr>
        <p:txBody>
          <a:bodyPr wrap="none" anchor="b">
            <a:spAutoFit/>
          </a:bodyPr>
          <a:lstStyle/>
          <a:p>
            <a:r>
              <a:rPr lang="fr-BE" sz="2000" b="1" dirty="0" err="1" smtClean="0"/>
              <a:t>Disaster</a:t>
            </a:r>
            <a:endParaRPr lang="fr-BE" sz="2000" b="1" dirty="0"/>
          </a:p>
        </p:txBody>
      </p:sp>
      <p:sp>
        <p:nvSpPr>
          <p:cNvPr id="13" name="Rectangle 12"/>
          <p:cNvSpPr/>
          <p:nvPr/>
        </p:nvSpPr>
        <p:spPr>
          <a:xfrm>
            <a:off x="6085581" y="1524000"/>
            <a:ext cx="782587" cy="400110"/>
          </a:xfrm>
          <a:prstGeom prst="rect">
            <a:avLst/>
          </a:prstGeom>
        </p:spPr>
        <p:txBody>
          <a:bodyPr wrap="none" anchor="b">
            <a:spAutoFit/>
          </a:bodyPr>
          <a:lstStyle/>
          <a:p>
            <a:r>
              <a:rPr lang="fr-BE" sz="2000" b="1" dirty="0" err="1" smtClean="0"/>
              <a:t>After</a:t>
            </a:r>
            <a:endParaRPr lang="fr-BE" sz="2000" b="1" dirty="0"/>
          </a:p>
        </p:txBody>
      </p:sp>
      <p:pic>
        <p:nvPicPr>
          <p:cNvPr id="5123" name="Picture 3"/>
          <p:cNvPicPr>
            <a:picLocks noChangeAspect="1" noChangeArrowheads="1"/>
          </p:cNvPicPr>
          <p:nvPr/>
        </p:nvPicPr>
        <p:blipFill>
          <a:blip r:embed="rId2" cstate="print"/>
          <a:srcRect/>
          <a:stretch>
            <a:fillRect/>
          </a:stretch>
        </p:blipFill>
        <p:spPr bwMode="auto">
          <a:xfrm>
            <a:off x="3124200" y="2000310"/>
            <a:ext cx="1428750" cy="121920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3429000" y="3323985"/>
            <a:ext cx="847725" cy="1285875"/>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838200" y="2076510"/>
            <a:ext cx="1428750" cy="1076325"/>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914400" y="3476385"/>
            <a:ext cx="1123950" cy="981075"/>
          </a:xfrm>
          <a:prstGeom prst="rect">
            <a:avLst/>
          </a:prstGeom>
          <a:noFill/>
          <a:ln w="9525">
            <a:noFill/>
            <a:miter lim="800000"/>
            <a:headEnd/>
            <a:tailEnd/>
          </a:ln>
        </p:spPr>
      </p:pic>
      <p:pic>
        <p:nvPicPr>
          <p:cNvPr id="5127" name="Picture 7"/>
          <p:cNvPicPr>
            <a:picLocks noChangeAspect="1" noChangeArrowheads="1"/>
          </p:cNvPicPr>
          <p:nvPr/>
        </p:nvPicPr>
        <p:blipFill>
          <a:blip r:embed="rId6" cstate="print"/>
          <a:srcRect/>
          <a:stretch>
            <a:fillRect/>
          </a:stretch>
        </p:blipFill>
        <p:spPr bwMode="auto">
          <a:xfrm>
            <a:off x="5715000" y="2076510"/>
            <a:ext cx="1428750" cy="952500"/>
          </a:xfrm>
          <a:prstGeom prst="rect">
            <a:avLst/>
          </a:prstGeom>
          <a:noFill/>
          <a:ln w="9525">
            <a:noFill/>
            <a:miter lim="800000"/>
            <a:headEnd/>
            <a:tailEnd/>
          </a:ln>
        </p:spPr>
      </p:pic>
      <p:pic>
        <p:nvPicPr>
          <p:cNvPr id="5128" name="Picture 8"/>
          <p:cNvPicPr>
            <a:picLocks noChangeAspect="1" noChangeArrowheads="1"/>
          </p:cNvPicPr>
          <p:nvPr/>
        </p:nvPicPr>
        <p:blipFill>
          <a:blip r:embed="rId7" cstate="print"/>
          <a:srcRect/>
          <a:stretch>
            <a:fillRect/>
          </a:stretch>
        </p:blipFill>
        <p:spPr bwMode="auto">
          <a:xfrm>
            <a:off x="5867400" y="3400185"/>
            <a:ext cx="1114425" cy="1238250"/>
          </a:xfrm>
          <a:prstGeom prst="rect">
            <a:avLst/>
          </a:prstGeom>
          <a:noFill/>
          <a:ln w="9525">
            <a:noFill/>
            <a:miter lim="800000"/>
            <a:headEnd/>
            <a:tailEnd/>
          </a:ln>
        </p:spPr>
      </p:pic>
      <p:sp>
        <p:nvSpPr>
          <p:cNvPr id="25" name="Rectangle 24"/>
          <p:cNvSpPr/>
          <p:nvPr/>
        </p:nvSpPr>
        <p:spPr>
          <a:xfrm>
            <a:off x="762000" y="4648200"/>
            <a:ext cx="1452642" cy="1323439"/>
          </a:xfrm>
          <a:prstGeom prst="rect">
            <a:avLst/>
          </a:prstGeom>
        </p:spPr>
        <p:txBody>
          <a:bodyPr wrap="none" anchor="b">
            <a:spAutoFit/>
          </a:bodyPr>
          <a:lstStyle/>
          <a:p>
            <a:r>
              <a:rPr lang="fr-BE" sz="2000" b="1" dirty="0" err="1" smtClean="0"/>
              <a:t>Preparing</a:t>
            </a:r>
            <a:r>
              <a:rPr lang="fr-BE" sz="2000" b="1" dirty="0" smtClean="0"/>
              <a:t> </a:t>
            </a:r>
          </a:p>
          <a:p>
            <a:r>
              <a:rPr lang="fr-BE" sz="2000" b="1" dirty="0" err="1" smtClean="0"/>
              <a:t>disaster</a:t>
            </a:r>
            <a:r>
              <a:rPr lang="fr-BE" sz="2000" b="1" dirty="0" smtClean="0"/>
              <a:t> </a:t>
            </a:r>
          </a:p>
          <a:p>
            <a:r>
              <a:rPr lang="fr-BE" sz="2000" b="1" dirty="0" smtClean="0"/>
              <a:t>scenarios</a:t>
            </a:r>
            <a:endParaRPr lang="fr-BE" sz="2000" dirty="0"/>
          </a:p>
        </p:txBody>
      </p:sp>
      <p:sp>
        <p:nvSpPr>
          <p:cNvPr id="26" name="Rectangle 25"/>
          <p:cNvSpPr/>
          <p:nvPr/>
        </p:nvSpPr>
        <p:spPr>
          <a:xfrm>
            <a:off x="3124200" y="4800600"/>
            <a:ext cx="1866217" cy="861774"/>
          </a:xfrm>
          <a:prstGeom prst="rect">
            <a:avLst/>
          </a:prstGeom>
        </p:spPr>
        <p:txBody>
          <a:bodyPr wrap="none" anchor="b">
            <a:noAutofit/>
          </a:bodyPr>
          <a:lstStyle/>
          <a:p>
            <a:r>
              <a:rPr lang="fr-BE" sz="2000" b="1" dirty="0" err="1" smtClean="0"/>
              <a:t>Emmergency</a:t>
            </a:r>
            <a:r>
              <a:rPr lang="fr-BE" sz="2000" b="1" dirty="0" smtClean="0"/>
              <a:t> </a:t>
            </a:r>
          </a:p>
          <a:p>
            <a:r>
              <a:rPr lang="fr-BE" sz="2000" b="1" dirty="0" smtClean="0"/>
              <a:t>actions</a:t>
            </a:r>
            <a:endParaRPr lang="fr-BE" sz="2000" b="1" dirty="0"/>
          </a:p>
        </p:txBody>
      </p:sp>
      <p:sp>
        <p:nvSpPr>
          <p:cNvPr id="27" name="Rectangle 26"/>
          <p:cNvSpPr/>
          <p:nvPr/>
        </p:nvSpPr>
        <p:spPr>
          <a:xfrm>
            <a:off x="5551493" y="4648200"/>
            <a:ext cx="1835760" cy="861774"/>
          </a:xfrm>
          <a:prstGeom prst="rect">
            <a:avLst/>
          </a:prstGeom>
        </p:spPr>
        <p:txBody>
          <a:bodyPr wrap="none" anchor="b">
            <a:spAutoFit/>
          </a:bodyPr>
          <a:lstStyle/>
          <a:p>
            <a:r>
              <a:rPr lang="fr-BE" sz="2000" b="1" dirty="0" smtClean="0"/>
              <a:t>Monitoring</a:t>
            </a:r>
          </a:p>
          <a:p>
            <a:r>
              <a:rPr lang="fr-BE" sz="2000" b="1" dirty="0" err="1" smtClean="0"/>
              <a:t>Other</a:t>
            </a:r>
            <a:r>
              <a:rPr lang="fr-BE" sz="2000" b="1" dirty="0" smtClean="0"/>
              <a:t> actions</a:t>
            </a:r>
            <a:endParaRPr lang="fr-BE" sz="2000" b="1" dirty="0"/>
          </a:p>
        </p:txBody>
      </p:sp>
      <p:sp>
        <p:nvSpPr>
          <p:cNvPr id="29" name="Rectangle 28"/>
          <p:cNvSpPr/>
          <p:nvPr/>
        </p:nvSpPr>
        <p:spPr bwMode="auto">
          <a:xfrm>
            <a:off x="566400" y="990600"/>
            <a:ext cx="1872000" cy="5105400"/>
          </a:xfrm>
          <a:prstGeom prst="rect">
            <a:avLst/>
          </a:prstGeom>
          <a:solidFill>
            <a:srgbClr val="00B050">
              <a:alpha val="16863"/>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BE" sz="1400" b="0" i="0" u="none" strike="noStrike" cap="none" normalizeH="0" baseline="0" smtClean="0">
              <a:ln>
                <a:noFill/>
              </a:ln>
              <a:solidFill>
                <a:schemeClr val="tx1"/>
              </a:solidFill>
              <a:effectLst/>
              <a:latin typeface="Arial" charset="0"/>
            </a:endParaRPr>
          </a:p>
        </p:txBody>
      </p:sp>
      <p:sp>
        <p:nvSpPr>
          <p:cNvPr id="30" name="Line Callout 1 29"/>
          <p:cNvSpPr/>
          <p:nvPr/>
        </p:nvSpPr>
        <p:spPr bwMode="auto">
          <a:xfrm>
            <a:off x="2286000" y="6074658"/>
            <a:ext cx="6462025" cy="630942"/>
          </a:xfrm>
          <a:prstGeom prst="borderCallout1">
            <a:avLst>
              <a:gd name="adj1" fmla="val 18750"/>
              <a:gd name="adj2" fmla="val -8333"/>
              <a:gd name="adj3" fmla="val 55566"/>
              <a:gd name="adj4" fmla="val -459"/>
            </a:avLst>
          </a:prstGeom>
          <a:solidFill>
            <a:srgbClr val="FFFFC5"/>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spAutoFit/>
          </a:bodyPr>
          <a:lstStyle/>
          <a:p>
            <a:pPr marL="342900" marR="0" indent="-342900" algn="ctr" defTabSz="914400" rtl="0" eaLnBrk="0" fontAlgn="base" latinLnBrk="0" hangingPunct="0">
              <a:lnSpc>
                <a:spcPct val="100000"/>
              </a:lnSpc>
              <a:spcBef>
                <a:spcPct val="50000"/>
              </a:spcBef>
              <a:spcAft>
                <a:spcPct val="0"/>
              </a:spcAft>
              <a:buClrTx/>
              <a:buSzTx/>
              <a:buFontTx/>
              <a:buAutoNum type="arabicPeriod"/>
              <a:tabLst/>
            </a:pPr>
            <a:r>
              <a:rPr kumimoji="0" lang="fr-BE" sz="1400" b="0" i="0" u="none" strike="noStrike" cap="none" normalizeH="0" baseline="0" dirty="0" smtClean="0">
                <a:ln>
                  <a:noFill/>
                </a:ln>
                <a:solidFill>
                  <a:schemeClr val="tx1"/>
                </a:solidFill>
                <a:effectLst/>
                <a:latin typeface="Arial" charset="0"/>
              </a:rPr>
              <a:t>Data</a:t>
            </a:r>
            <a:r>
              <a:rPr kumimoji="0" lang="fr-BE" sz="1400" b="0" i="0" u="none" strike="noStrike" cap="none" normalizeH="0" dirty="0" smtClean="0">
                <a:ln>
                  <a:noFill/>
                </a:ln>
                <a:solidFill>
                  <a:schemeClr val="tx1"/>
                </a:solidFill>
                <a:effectLst/>
                <a:latin typeface="Arial" charset="0"/>
              </a:rPr>
              <a:t> Collection (Seveso sites, </a:t>
            </a:r>
            <a:r>
              <a:rPr kumimoji="0" lang="fr-BE" sz="1400" b="0" i="0" u="none" strike="noStrike" cap="none" normalizeH="0" dirty="0" err="1" smtClean="0">
                <a:ln>
                  <a:noFill/>
                </a:ln>
                <a:solidFill>
                  <a:schemeClr val="tx1"/>
                </a:solidFill>
                <a:effectLst/>
                <a:latin typeface="Arial" charset="0"/>
              </a:rPr>
              <a:t>roads</a:t>
            </a:r>
            <a:r>
              <a:rPr kumimoji="0" lang="fr-BE" sz="1400" b="0" i="0" u="none" strike="noStrike" cap="none" normalizeH="0" dirty="0" smtClean="0">
                <a:ln>
                  <a:noFill/>
                </a:ln>
                <a:solidFill>
                  <a:schemeClr val="tx1"/>
                </a:solidFill>
                <a:effectLst/>
                <a:latin typeface="Arial" charset="0"/>
              </a:rPr>
              <a:t>, buildings, </a:t>
            </a:r>
            <a:r>
              <a:rPr kumimoji="0" lang="fr-BE" sz="1400" b="0" i="0" u="none" strike="noStrike" cap="none" normalizeH="0" dirty="0" err="1" smtClean="0">
                <a:ln>
                  <a:noFill/>
                </a:ln>
                <a:solidFill>
                  <a:schemeClr val="tx1"/>
                </a:solidFill>
                <a:effectLst/>
                <a:latin typeface="Arial" charset="0"/>
              </a:rPr>
              <a:t>POIs</a:t>
            </a:r>
            <a:r>
              <a:rPr kumimoji="0" lang="fr-BE" sz="1400" b="0" i="0" u="none" strike="noStrike" cap="none" normalizeH="0" dirty="0" smtClean="0">
                <a:ln>
                  <a:noFill/>
                </a:ln>
                <a:solidFill>
                  <a:schemeClr val="tx1"/>
                </a:solidFill>
                <a:effectLst/>
                <a:latin typeface="Arial" charset="0"/>
              </a:rPr>
              <a:t>, </a:t>
            </a:r>
            <a:r>
              <a:rPr kumimoji="0" lang="fr-BE" sz="1400" b="0" i="0" u="none" strike="noStrike" cap="none" normalizeH="0" dirty="0" err="1" smtClean="0">
                <a:ln>
                  <a:noFill/>
                </a:ln>
                <a:solidFill>
                  <a:schemeClr val="tx1"/>
                </a:solidFill>
                <a:effectLst/>
                <a:latin typeface="Arial" charset="0"/>
              </a:rPr>
              <a:t>dangerous</a:t>
            </a:r>
            <a:r>
              <a:rPr kumimoji="0" lang="fr-BE" sz="1400" b="0" i="0" u="none" strike="noStrike" cap="none" normalizeH="0" dirty="0" smtClean="0">
                <a:ln>
                  <a:noFill/>
                </a:ln>
                <a:solidFill>
                  <a:schemeClr val="tx1"/>
                </a:solidFill>
                <a:effectLst/>
                <a:latin typeface="Arial" charset="0"/>
              </a:rPr>
              <a:t> </a:t>
            </a:r>
            <a:r>
              <a:rPr kumimoji="0" lang="fr-BE" sz="1400" b="0" i="0" u="none" strike="noStrike" cap="none" normalizeH="0" dirty="0" err="1" smtClean="0">
                <a:ln>
                  <a:noFill/>
                </a:ln>
                <a:solidFill>
                  <a:schemeClr val="tx1"/>
                </a:solidFill>
                <a:effectLst/>
                <a:latin typeface="Arial" charset="0"/>
              </a:rPr>
              <a:t>products</a:t>
            </a:r>
            <a:r>
              <a:rPr kumimoji="0" lang="fr-BE" sz="1400" b="0" i="0" u="none" strike="noStrike" cap="none" normalizeH="0" dirty="0" smtClean="0">
                <a:ln>
                  <a:noFill/>
                </a:ln>
                <a:solidFill>
                  <a:schemeClr val="tx1"/>
                </a:solidFill>
                <a:effectLst/>
                <a:latin typeface="Arial" charset="0"/>
              </a:rPr>
              <a:t>)</a:t>
            </a:r>
          </a:p>
          <a:p>
            <a:pPr marL="342900" marR="0" indent="-342900" algn="l" defTabSz="914400" rtl="0" eaLnBrk="0" fontAlgn="base" latinLnBrk="0" hangingPunct="0">
              <a:lnSpc>
                <a:spcPct val="100000"/>
              </a:lnSpc>
              <a:spcBef>
                <a:spcPct val="50000"/>
              </a:spcBef>
              <a:spcAft>
                <a:spcPct val="0"/>
              </a:spcAft>
              <a:buClrTx/>
              <a:buSzTx/>
              <a:buFontTx/>
              <a:buAutoNum type="arabicPeriod"/>
              <a:tabLst/>
            </a:pPr>
            <a:r>
              <a:rPr kumimoji="0" lang="fr-BE" sz="1400" b="0" i="0" u="none" strike="noStrike" cap="none" normalizeH="0" baseline="0" dirty="0" err="1" smtClean="0">
                <a:ln>
                  <a:noFill/>
                </a:ln>
                <a:solidFill>
                  <a:schemeClr val="tx1"/>
                </a:solidFill>
                <a:effectLst/>
                <a:latin typeface="Arial" charset="0"/>
              </a:rPr>
              <a:t>Precalculation</a:t>
            </a:r>
            <a:r>
              <a:rPr kumimoji="0" lang="fr-BE" sz="1400" b="0" i="0" u="none" strike="noStrike" cap="none" normalizeH="0" baseline="0" dirty="0" smtClean="0">
                <a:ln>
                  <a:noFill/>
                </a:ln>
                <a:solidFill>
                  <a:schemeClr val="tx1"/>
                </a:solidFill>
                <a:effectLst/>
                <a:latin typeface="Arial" charset="0"/>
              </a:rPr>
              <a:t> of the </a:t>
            </a:r>
            <a:r>
              <a:rPr kumimoji="0" lang="fr-BE" sz="1400" b="0" i="0" u="none" strike="noStrike" cap="none" normalizeH="0" baseline="0" dirty="0" err="1" smtClean="0">
                <a:ln>
                  <a:noFill/>
                </a:ln>
                <a:solidFill>
                  <a:schemeClr val="tx1"/>
                </a:solidFill>
                <a:effectLst/>
                <a:latin typeface="Arial" charset="0"/>
              </a:rPr>
              <a:t>disaster</a:t>
            </a:r>
            <a:r>
              <a:rPr kumimoji="0" lang="fr-BE" sz="1400" b="0" i="0" u="none" strike="noStrike" cap="none" normalizeH="0" baseline="0" dirty="0" smtClean="0">
                <a:ln>
                  <a:noFill/>
                </a:ln>
                <a:solidFill>
                  <a:schemeClr val="tx1"/>
                </a:solidFill>
                <a:effectLst/>
                <a:latin typeface="Arial" charset="0"/>
              </a:rPr>
              <a:t> impact (plume,</a:t>
            </a:r>
            <a:r>
              <a:rPr kumimoji="0" lang="fr-BE" sz="1400" b="0" i="0" u="none" strike="noStrike" cap="none" normalizeH="0" dirty="0" smtClean="0">
                <a:ln>
                  <a:noFill/>
                </a:ln>
                <a:solidFill>
                  <a:schemeClr val="tx1"/>
                </a:solidFill>
                <a:effectLst/>
                <a:latin typeface="Arial" charset="0"/>
              </a:rPr>
              <a:t> dispersion etc..)</a:t>
            </a:r>
            <a:endParaRPr kumimoji="0" lang="fr-BE" sz="14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2947850" y="990600"/>
            <a:ext cx="1872000" cy="5105400"/>
          </a:xfrm>
          <a:prstGeom prst="rect">
            <a:avLst/>
          </a:prstGeom>
          <a:solidFill>
            <a:srgbClr val="FF0000">
              <a:alpha val="16863"/>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BE" sz="14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5486400" y="990600"/>
            <a:ext cx="1872000" cy="5105400"/>
          </a:xfrm>
          <a:prstGeom prst="rect">
            <a:avLst/>
          </a:prstGeom>
          <a:solidFill>
            <a:srgbClr val="00B050">
              <a:alpha val="16863"/>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BE" sz="1400" b="0" i="0" u="none" strike="noStrike" cap="none" normalizeH="0" baseline="0" smtClean="0">
              <a:ln>
                <a:noFill/>
              </a:ln>
              <a:solidFill>
                <a:schemeClr val="tx1"/>
              </a:solidFill>
              <a:effectLst/>
              <a:latin typeface="Arial" charset="0"/>
            </a:endParaRPr>
          </a:p>
        </p:txBody>
      </p:sp>
      <p:sp>
        <p:nvSpPr>
          <p:cNvPr id="35" name="TextBox 34"/>
          <p:cNvSpPr txBox="1"/>
          <p:nvPr/>
        </p:nvSpPr>
        <p:spPr>
          <a:xfrm>
            <a:off x="609600" y="914400"/>
            <a:ext cx="1905000" cy="738664"/>
          </a:xfrm>
          <a:prstGeom prst="rect">
            <a:avLst/>
          </a:prstGeom>
          <a:noFill/>
        </p:spPr>
        <p:txBody>
          <a:bodyPr wrap="square" rtlCol="0">
            <a:spAutoFit/>
          </a:bodyPr>
          <a:lstStyle/>
          <a:p>
            <a:r>
              <a:rPr lang="fr-BE" dirty="0" smtClean="0">
                <a:solidFill>
                  <a:srgbClr val="C00000"/>
                </a:solidFill>
                <a:effectLst>
                  <a:outerShdw blurRad="38100" dist="38100" dir="2700000" algn="tl">
                    <a:srgbClr val="000000">
                      <a:alpha val="43137"/>
                    </a:srgbClr>
                  </a:outerShdw>
                </a:effectLst>
              </a:rPr>
              <a:t>This </a:t>
            </a:r>
            <a:r>
              <a:rPr lang="fr-BE" dirty="0" err="1" smtClean="0">
                <a:solidFill>
                  <a:srgbClr val="C00000"/>
                </a:solidFill>
                <a:effectLst>
                  <a:outerShdw blurRad="38100" dist="38100" dir="2700000" algn="tl">
                    <a:srgbClr val="000000">
                      <a:alpha val="43137"/>
                    </a:srgbClr>
                  </a:outerShdw>
                </a:effectLst>
              </a:rPr>
              <a:t>is</a:t>
            </a:r>
            <a:r>
              <a:rPr lang="fr-BE" dirty="0" smtClean="0">
                <a:solidFill>
                  <a:srgbClr val="C00000"/>
                </a:solidFill>
                <a:effectLst>
                  <a:outerShdw blurRad="38100" dist="38100" dir="2700000" algn="tl">
                    <a:srgbClr val="000000">
                      <a:alpha val="43137"/>
                    </a:srgbClr>
                  </a:outerShdw>
                </a:effectLst>
              </a:rPr>
              <a:t> </a:t>
            </a:r>
            <a:r>
              <a:rPr lang="fr-BE" dirty="0" err="1" smtClean="0">
                <a:solidFill>
                  <a:srgbClr val="C00000"/>
                </a:solidFill>
                <a:effectLst>
                  <a:outerShdw blurRad="38100" dist="38100" dir="2700000" algn="tl">
                    <a:srgbClr val="000000">
                      <a:alpha val="43137"/>
                    </a:srgbClr>
                  </a:outerShdw>
                </a:effectLst>
              </a:rPr>
              <a:t>what</a:t>
            </a:r>
            <a:r>
              <a:rPr lang="fr-BE" dirty="0" smtClean="0">
                <a:solidFill>
                  <a:srgbClr val="C00000"/>
                </a:solidFill>
                <a:effectLst>
                  <a:outerShdw blurRad="38100" dist="38100" dir="2700000" algn="tl">
                    <a:srgbClr val="000000">
                      <a:alpha val="43137"/>
                    </a:srgbClr>
                  </a:outerShdw>
                </a:effectLst>
              </a:rPr>
              <a:t> </a:t>
            </a:r>
            <a:r>
              <a:rPr lang="fr-BE" dirty="0" err="1" smtClean="0">
                <a:solidFill>
                  <a:srgbClr val="C00000"/>
                </a:solidFill>
                <a:effectLst>
                  <a:outerShdw blurRad="38100" dist="38100" dir="2700000" algn="tl">
                    <a:srgbClr val="000000">
                      <a:alpha val="43137"/>
                    </a:srgbClr>
                  </a:outerShdw>
                </a:effectLst>
              </a:rPr>
              <a:t>is</a:t>
            </a:r>
            <a:r>
              <a:rPr lang="fr-BE" dirty="0" smtClean="0">
                <a:solidFill>
                  <a:srgbClr val="C00000"/>
                </a:solidFill>
                <a:effectLst>
                  <a:outerShdw blurRad="38100" dist="38100" dir="2700000" algn="tl">
                    <a:srgbClr val="000000">
                      <a:alpha val="43137"/>
                    </a:srgbClr>
                  </a:outerShdw>
                </a:effectLst>
              </a:rPr>
              <a:t> </a:t>
            </a:r>
            <a:r>
              <a:rPr lang="fr-BE" dirty="0" err="1" smtClean="0">
                <a:solidFill>
                  <a:srgbClr val="C00000"/>
                </a:solidFill>
                <a:effectLst>
                  <a:outerShdw blurRad="38100" dist="38100" dir="2700000" algn="tl">
                    <a:srgbClr val="000000">
                      <a:alpha val="43137"/>
                    </a:srgbClr>
                  </a:outerShdw>
                </a:effectLst>
              </a:rPr>
              <a:t>done</a:t>
            </a:r>
            <a:r>
              <a:rPr lang="fr-BE" dirty="0" smtClean="0">
                <a:solidFill>
                  <a:srgbClr val="C00000"/>
                </a:solidFill>
                <a:effectLst>
                  <a:outerShdw blurRad="38100" dist="38100" dir="2700000" algn="tl">
                    <a:srgbClr val="000000">
                      <a:alpha val="43137"/>
                    </a:srgbClr>
                  </a:outerShdw>
                </a:effectLst>
              </a:rPr>
              <a:t> </a:t>
            </a:r>
            <a:r>
              <a:rPr lang="fr-BE" dirty="0" err="1" smtClean="0">
                <a:solidFill>
                  <a:srgbClr val="C00000"/>
                </a:solidFill>
                <a:effectLst>
                  <a:outerShdw blurRad="38100" dist="38100" dir="2700000" algn="tl">
                    <a:srgbClr val="000000">
                      <a:alpha val="43137"/>
                    </a:srgbClr>
                  </a:outerShdw>
                </a:effectLst>
              </a:rPr>
              <a:t>today</a:t>
            </a:r>
            <a:r>
              <a:rPr lang="fr-BE" dirty="0" smtClean="0">
                <a:solidFill>
                  <a:srgbClr val="C00000"/>
                </a:solidFill>
                <a:effectLst>
                  <a:outerShdw blurRad="38100" dist="38100" dir="2700000" algn="tl">
                    <a:srgbClr val="000000">
                      <a:alpha val="43137"/>
                    </a:srgbClr>
                  </a:outerShdw>
                </a:effectLst>
              </a:rPr>
              <a:t>   3WSA </a:t>
            </a:r>
            <a:r>
              <a:rPr lang="fr-BE" dirty="0" err="1" smtClean="0">
                <a:solidFill>
                  <a:srgbClr val="C00000"/>
                </a:solidFill>
                <a:effectLst>
                  <a:outerShdw blurRad="38100" dist="38100" dir="2700000" algn="tl">
                    <a:srgbClr val="000000">
                      <a:alpha val="43137"/>
                    </a:srgbClr>
                  </a:outerShdw>
                </a:effectLst>
              </a:rPr>
              <a:t>can</a:t>
            </a:r>
            <a:r>
              <a:rPr lang="fr-BE" dirty="0" smtClean="0">
                <a:solidFill>
                  <a:srgbClr val="C00000"/>
                </a:solidFill>
                <a:effectLst>
                  <a:outerShdw blurRad="38100" dist="38100" dir="2700000" algn="tl">
                    <a:srgbClr val="000000">
                      <a:alpha val="43137"/>
                    </a:srgbClr>
                  </a:outerShdw>
                </a:effectLst>
              </a:rPr>
              <a:t> </a:t>
            </a:r>
            <a:r>
              <a:rPr lang="fr-BE" dirty="0" err="1" smtClean="0">
                <a:solidFill>
                  <a:srgbClr val="C00000"/>
                </a:solidFill>
                <a:effectLst>
                  <a:outerShdw blurRad="38100" dist="38100" dir="2700000" algn="tl">
                    <a:srgbClr val="000000">
                      <a:alpha val="43137"/>
                    </a:srgbClr>
                  </a:outerShdw>
                </a:effectLst>
              </a:rPr>
              <a:t>add</a:t>
            </a:r>
            <a:r>
              <a:rPr lang="fr-BE" dirty="0" smtClean="0">
                <a:solidFill>
                  <a:srgbClr val="C00000"/>
                </a:solidFill>
                <a:effectLst>
                  <a:outerShdw blurRad="38100" dist="38100" dir="2700000" algn="tl">
                    <a:srgbClr val="000000">
                      <a:alpha val="43137"/>
                    </a:srgbClr>
                  </a:outerShdw>
                </a:effectLst>
              </a:rPr>
              <a:t> </a:t>
            </a:r>
            <a:r>
              <a:rPr lang="fr-BE" dirty="0" err="1" smtClean="0">
                <a:solidFill>
                  <a:srgbClr val="C00000"/>
                </a:solidFill>
                <a:effectLst>
                  <a:outerShdw blurRad="38100" dist="38100" dir="2700000" algn="tl">
                    <a:srgbClr val="000000">
                      <a:alpha val="43137"/>
                    </a:srgbClr>
                  </a:outerShdw>
                </a:effectLst>
              </a:rPr>
              <a:t>some</a:t>
            </a:r>
            <a:r>
              <a:rPr lang="fr-BE" dirty="0" smtClean="0">
                <a:solidFill>
                  <a:srgbClr val="C00000"/>
                </a:solidFill>
                <a:effectLst>
                  <a:outerShdw blurRad="38100" dist="38100" dir="2700000" algn="tl">
                    <a:srgbClr val="000000">
                      <a:alpha val="43137"/>
                    </a:srgbClr>
                  </a:outerShdw>
                </a:effectLst>
              </a:rPr>
              <a:t> value</a:t>
            </a:r>
            <a:endParaRPr lang="fr-BE" dirty="0">
              <a:solidFill>
                <a:srgbClr val="C00000"/>
              </a:solidFill>
              <a:effectLst>
                <a:outerShdw blurRad="38100" dist="38100" dir="2700000" algn="tl">
                  <a:srgbClr val="000000">
                    <a:alpha val="43137"/>
                  </a:srgbClr>
                </a:outerShdw>
              </a:effectLst>
            </a:endParaRPr>
          </a:p>
        </p:txBody>
      </p:sp>
      <p:sp>
        <p:nvSpPr>
          <p:cNvPr id="36" name="TextBox 35"/>
          <p:cNvSpPr txBox="1"/>
          <p:nvPr/>
        </p:nvSpPr>
        <p:spPr>
          <a:xfrm>
            <a:off x="5334000" y="937736"/>
            <a:ext cx="2228272" cy="738664"/>
          </a:xfrm>
          <a:prstGeom prst="rect">
            <a:avLst/>
          </a:prstGeom>
          <a:noFill/>
        </p:spPr>
        <p:txBody>
          <a:bodyPr wrap="square" rtlCol="0">
            <a:spAutoFit/>
          </a:bodyPr>
          <a:lstStyle/>
          <a:p>
            <a:r>
              <a:rPr lang="fr-BE" dirty="0" smtClean="0">
                <a:solidFill>
                  <a:srgbClr val="C00000"/>
                </a:solidFill>
                <a:effectLst>
                  <a:outerShdw blurRad="38100" dist="38100" dir="2700000" algn="tl">
                    <a:srgbClr val="000000">
                      <a:alpha val="43137"/>
                    </a:srgbClr>
                  </a:outerShdw>
                </a:effectLst>
              </a:rPr>
              <a:t>3WSA </a:t>
            </a:r>
            <a:r>
              <a:rPr lang="fr-BE" dirty="0" err="1" smtClean="0">
                <a:solidFill>
                  <a:srgbClr val="C00000"/>
                </a:solidFill>
                <a:effectLst>
                  <a:outerShdw blurRad="38100" dist="38100" dir="2700000" algn="tl">
                    <a:srgbClr val="000000">
                      <a:alpha val="43137"/>
                    </a:srgbClr>
                  </a:outerShdw>
                </a:effectLst>
              </a:rPr>
              <a:t>can</a:t>
            </a:r>
            <a:r>
              <a:rPr lang="fr-BE" dirty="0" smtClean="0">
                <a:solidFill>
                  <a:srgbClr val="C00000"/>
                </a:solidFill>
                <a:effectLst>
                  <a:outerShdw blurRad="38100" dist="38100" dir="2700000" algn="tl">
                    <a:srgbClr val="000000">
                      <a:alpha val="43137"/>
                    </a:srgbClr>
                  </a:outerShdw>
                </a:effectLst>
              </a:rPr>
              <a:t> </a:t>
            </a:r>
            <a:r>
              <a:rPr lang="fr-BE" dirty="0" err="1" smtClean="0">
                <a:solidFill>
                  <a:srgbClr val="C00000"/>
                </a:solidFill>
                <a:effectLst>
                  <a:outerShdw blurRad="38100" dist="38100" dir="2700000" algn="tl">
                    <a:srgbClr val="000000">
                      <a:alpha val="43137"/>
                    </a:srgbClr>
                  </a:outerShdw>
                </a:effectLst>
              </a:rPr>
              <a:t>add</a:t>
            </a:r>
            <a:r>
              <a:rPr lang="fr-BE" dirty="0" smtClean="0">
                <a:solidFill>
                  <a:srgbClr val="C00000"/>
                </a:solidFill>
                <a:effectLst>
                  <a:outerShdw blurRad="38100" dist="38100" dir="2700000" algn="tl">
                    <a:srgbClr val="000000">
                      <a:alpha val="43137"/>
                    </a:srgbClr>
                  </a:outerShdw>
                </a:effectLst>
              </a:rPr>
              <a:t> </a:t>
            </a:r>
            <a:r>
              <a:rPr lang="fr-BE" dirty="0" err="1" smtClean="0">
                <a:solidFill>
                  <a:srgbClr val="C00000"/>
                </a:solidFill>
                <a:effectLst>
                  <a:outerShdw blurRad="38100" dist="38100" dir="2700000" algn="tl">
                    <a:srgbClr val="000000">
                      <a:alpha val="43137"/>
                    </a:srgbClr>
                  </a:outerShdw>
                </a:effectLst>
              </a:rPr>
              <a:t>some</a:t>
            </a:r>
            <a:r>
              <a:rPr lang="fr-BE" dirty="0" smtClean="0">
                <a:solidFill>
                  <a:srgbClr val="C00000"/>
                </a:solidFill>
                <a:effectLst>
                  <a:outerShdw blurRad="38100" dist="38100" dir="2700000" algn="tl">
                    <a:srgbClr val="000000">
                      <a:alpha val="43137"/>
                    </a:srgbClr>
                  </a:outerShdw>
                </a:effectLst>
              </a:rPr>
              <a:t> value </a:t>
            </a:r>
            <a:r>
              <a:rPr lang="fr-BE" dirty="0" err="1" smtClean="0">
                <a:solidFill>
                  <a:srgbClr val="C00000"/>
                </a:solidFill>
                <a:effectLst>
                  <a:outerShdw blurRad="38100" dist="38100" dir="2700000" algn="tl">
                    <a:srgbClr val="000000">
                      <a:alpha val="43137"/>
                    </a:srgbClr>
                  </a:outerShdw>
                </a:effectLst>
              </a:rPr>
              <a:t>here</a:t>
            </a:r>
            <a:r>
              <a:rPr lang="fr-BE" dirty="0" smtClean="0">
                <a:solidFill>
                  <a:srgbClr val="C00000"/>
                </a:solidFill>
                <a:effectLst>
                  <a:outerShdw blurRad="38100" dist="38100" dir="2700000" algn="tl">
                    <a:srgbClr val="000000">
                      <a:alpha val="43137"/>
                    </a:srgbClr>
                  </a:outerShdw>
                </a:effectLst>
              </a:rPr>
              <a:t> for </a:t>
            </a:r>
            <a:r>
              <a:rPr lang="fr-BE" dirty="0" err="1" smtClean="0">
                <a:solidFill>
                  <a:srgbClr val="C00000"/>
                </a:solidFill>
                <a:effectLst>
                  <a:outerShdw blurRad="38100" dist="38100" dir="2700000" algn="tl">
                    <a:srgbClr val="000000">
                      <a:alpha val="43137"/>
                    </a:srgbClr>
                  </a:outerShdw>
                </a:effectLst>
              </a:rPr>
              <a:t>decision</a:t>
            </a:r>
            <a:r>
              <a:rPr lang="fr-BE" dirty="0" smtClean="0">
                <a:solidFill>
                  <a:srgbClr val="C00000"/>
                </a:solidFill>
                <a:effectLst>
                  <a:outerShdw blurRad="38100" dist="38100" dir="2700000" algn="tl">
                    <a:srgbClr val="000000">
                      <a:alpha val="43137"/>
                    </a:srgbClr>
                  </a:outerShdw>
                </a:effectLst>
              </a:rPr>
              <a:t> </a:t>
            </a:r>
            <a:r>
              <a:rPr lang="fr-BE" dirty="0" err="1" smtClean="0">
                <a:solidFill>
                  <a:srgbClr val="C00000"/>
                </a:solidFill>
                <a:effectLst>
                  <a:outerShdw blurRad="38100" dist="38100" dir="2700000" algn="tl">
                    <a:srgbClr val="000000">
                      <a:alpha val="43137"/>
                    </a:srgbClr>
                  </a:outerShdw>
                </a:effectLst>
              </a:rPr>
              <a:t>makers</a:t>
            </a:r>
            <a:endParaRPr lang="fr-BE" dirty="0">
              <a:solidFill>
                <a:srgbClr val="C00000"/>
              </a:solidFill>
              <a:effectLst>
                <a:outerShdw blurRad="38100" dist="38100" dir="2700000" algn="tl">
                  <a:srgbClr val="000000">
                    <a:alpha val="43137"/>
                  </a:srgbClr>
                </a:outerShdw>
              </a:effectLst>
            </a:endParaRPr>
          </a:p>
        </p:txBody>
      </p:sp>
      <p:sp>
        <p:nvSpPr>
          <p:cNvPr id="37" name="TextBox 36"/>
          <p:cNvSpPr txBox="1"/>
          <p:nvPr/>
        </p:nvSpPr>
        <p:spPr>
          <a:xfrm>
            <a:off x="2971800" y="990600"/>
            <a:ext cx="1752600" cy="523220"/>
          </a:xfrm>
          <a:prstGeom prst="rect">
            <a:avLst/>
          </a:prstGeom>
          <a:noFill/>
        </p:spPr>
        <p:txBody>
          <a:bodyPr wrap="square" rtlCol="0">
            <a:spAutoFit/>
          </a:bodyPr>
          <a:lstStyle/>
          <a:p>
            <a:r>
              <a:rPr lang="fr-BE" dirty="0" smtClean="0">
                <a:solidFill>
                  <a:srgbClr val="C00000"/>
                </a:solidFill>
                <a:effectLst>
                  <a:outerShdw blurRad="38100" dist="38100" dir="2700000" algn="tl">
                    <a:srgbClr val="000000">
                      <a:alpha val="43137"/>
                    </a:srgbClr>
                  </a:outerShdw>
                </a:effectLst>
              </a:rPr>
              <a:t>This </a:t>
            </a:r>
            <a:r>
              <a:rPr lang="fr-BE" dirty="0" err="1" smtClean="0">
                <a:solidFill>
                  <a:srgbClr val="C00000"/>
                </a:solidFill>
                <a:effectLst>
                  <a:outerShdw blurRad="38100" dist="38100" dir="2700000" algn="tl">
                    <a:srgbClr val="000000">
                      <a:alpha val="43137"/>
                    </a:srgbClr>
                  </a:outerShdw>
                </a:effectLst>
              </a:rPr>
              <a:t>is</a:t>
            </a:r>
            <a:r>
              <a:rPr lang="fr-BE" dirty="0" smtClean="0">
                <a:solidFill>
                  <a:srgbClr val="C00000"/>
                </a:solidFill>
                <a:effectLst>
                  <a:outerShdw blurRad="38100" dist="38100" dir="2700000" algn="tl">
                    <a:srgbClr val="000000">
                      <a:alpha val="43137"/>
                    </a:srgbClr>
                  </a:outerShdw>
                </a:effectLst>
              </a:rPr>
              <a:t> the </a:t>
            </a:r>
            <a:r>
              <a:rPr lang="fr-BE" dirty="0" err="1" smtClean="0">
                <a:solidFill>
                  <a:srgbClr val="C00000"/>
                </a:solidFill>
                <a:effectLst>
                  <a:outerShdw blurRad="38100" dist="38100" dir="2700000" algn="tl">
                    <a:srgbClr val="000000">
                      <a:alpha val="43137"/>
                    </a:srgbClr>
                  </a:outerShdw>
                </a:effectLst>
              </a:rPr>
              <a:t>most</a:t>
            </a:r>
            <a:r>
              <a:rPr lang="fr-BE" dirty="0" smtClean="0">
                <a:solidFill>
                  <a:srgbClr val="C00000"/>
                </a:solidFill>
                <a:effectLst>
                  <a:outerShdw blurRad="38100" dist="38100" dir="2700000" algn="tl">
                    <a:srgbClr val="000000">
                      <a:alpha val="43137"/>
                    </a:srgbClr>
                  </a:outerShdw>
                </a:effectLst>
              </a:rPr>
              <a:t> </a:t>
            </a:r>
            <a:r>
              <a:rPr lang="fr-BE" dirty="0" err="1" smtClean="0">
                <a:solidFill>
                  <a:srgbClr val="C00000"/>
                </a:solidFill>
                <a:effectLst>
                  <a:outerShdw blurRad="38100" dist="38100" dir="2700000" algn="tl">
                    <a:srgbClr val="000000">
                      <a:alpha val="43137"/>
                    </a:srgbClr>
                  </a:outerShdw>
                </a:effectLst>
              </a:rPr>
              <a:t>decive</a:t>
            </a:r>
            <a:r>
              <a:rPr lang="fr-BE" dirty="0" smtClean="0">
                <a:solidFill>
                  <a:srgbClr val="C00000"/>
                </a:solidFill>
                <a:effectLst>
                  <a:outerShdw blurRad="38100" dist="38100" dir="2700000" algn="tl">
                    <a:srgbClr val="000000">
                      <a:alpha val="43137"/>
                    </a:srgbClr>
                  </a:outerShdw>
                </a:effectLst>
              </a:rPr>
              <a:t> time</a:t>
            </a:r>
            <a:endParaRPr lang="fr-BE" dirty="0">
              <a:solidFill>
                <a:srgbClr val="C00000"/>
              </a:solidFill>
              <a:effectLst>
                <a:outerShdw blurRad="38100" dist="38100" dir="2700000" algn="tl">
                  <a:srgbClr val="000000">
                    <a:alpha val="43137"/>
                  </a:srgbClr>
                </a:outerShdw>
              </a:effectLst>
            </a:endParaRPr>
          </a:p>
        </p:txBody>
      </p:sp>
      <p:sp>
        <p:nvSpPr>
          <p:cNvPr id="39" name="TextBox 38"/>
          <p:cNvSpPr txBox="1"/>
          <p:nvPr/>
        </p:nvSpPr>
        <p:spPr>
          <a:xfrm>
            <a:off x="7391400" y="3352800"/>
            <a:ext cx="685800" cy="369332"/>
          </a:xfrm>
          <a:prstGeom prst="rect">
            <a:avLst/>
          </a:prstGeom>
          <a:noFill/>
        </p:spPr>
        <p:txBody>
          <a:bodyPr wrap="square" rtlCol="0">
            <a:spAutoFit/>
          </a:bodyPr>
          <a:lstStyle/>
          <a:p>
            <a:r>
              <a:rPr lang="fr-BE" sz="1800" dirty="0" smtClean="0"/>
              <a:t>time</a:t>
            </a:r>
            <a:endParaRPr lang="fr-BE" sz="1800" dirty="0"/>
          </a:p>
        </p:txBody>
      </p:sp>
      <p:grpSp>
        <p:nvGrpSpPr>
          <p:cNvPr id="42" name="Group 41"/>
          <p:cNvGrpSpPr/>
          <p:nvPr/>
        </p:nvGrpSpPr>
        <p:grpSpPr>
          <a:xfrm>
            <a:off x="7449968" y="1676400"/>
            <a:ext cx="1486304" cy="936486"/>
            <a:chOff x="7449968" y="1676400"/>
            <a:chExt cx="1486304" cy="936486"/>
          </a:xfrm>
        </p:grpSpPr>
        <p:sp>
          <p:nvSpPr>
            <p:cNvPr id="34" name="Line Callout 1 33"/>
            <p:cNvSpPr/>
            <p:nvPr/>
          </p:nvSpPr>
          <p:spPr bwMode="auto">
            <a:xfrm>
              <a:off x="7449968" y="1905000"/>
              <a:ext cx="1486304" cy="707886"/>
            </a:xfrm>
            <a:prstGeom prst="borderCallout1">
              <a:avLst>
                <a:gd name="adj1" fmla="val 18750"/>
                <a:gd name="adj2" fmla="val -8333"/>
                <a:gd name="adj3" fmla="val -42633"/>
                <a:gd name="adj4" fmla="val -228582"/>
              </a:avLst>
            </a:prstGeom>
            <a:solidFill>
              <a:srgbClr val="FFFFC5"/>
            </a:solidFill>
            <a:ln w="28575">
              <a:solidFill>
                <a:srgbClr val="C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BE" sz="1600" b="0" i="0" u="none" strike="noStrike" cap="none" normalizeH="0" baseline="0" dirty="0" err="1" smtClean="0">
                  <a:ln>
                    <a:noFill/>
                  </a:ln>
                  <a:solidFill>
                    <a:schemeClr val="tx1"/>
                  </a:solidFill>
                  <a:effectLst/>
                  <a:latin typeface="Arial" charset="0"/>
                </a:rPr>
                <a:t>Meteo</a:t>
              </a:r>
              <a:r>
                <a:rPr kumimoji="0" lang="fr-BE" sz="1600" b="0" i="0" u="none" strike="noStrike" cap="none" normalizeH="0" baseline="0" dirty="0" smtClean="0">
                  <a:ln>
                    <a:noFill/>
                  </a:ln>
                  <a:solidFill>
                    <a:schemeClr val="tx1"/>
                  </a:solidFill>
                  <a:effectLst/>
                  <a:latin typeface="Arial" charset="0"/>
                </a:rPr>
                <a:t> data</a:t>
              </a:r>
              <a:r>
                <a:rPr kumimoji="0" lang="fr-BE" sz="1600" b="0" i="0" u="none" strike="noStrike" cap="none" normalizeH="0" dirty="0" smtClean="0">
                  <a:ln>
                    <a:noFill/>
                  </a:ln>
                  <a:solidFill>
                    <a:schemeClr val="tx1"/>
                  </a:solidFill>
                  <a:effectLst/>
                  <a:latin typeface="Arial" charset="0"/>
                </a:rPr>
                <a:t> in </a:t>
              </a:r>
            </a:p>
            <a:p>
              <a:pPr marL="0" marR="0" indent="0" algn="ctr" defTabSz="914400" rtl="0" eaLnBrk="0" fontAlgn="base" latinLnBrk="0" hangingPunct="0">
                <a:lnSpc>
                  <a:spcPct val="100000"/>
                </a:lnSpc>
                <a:spcBef>
                  <a:spcPct val="50000"/>
                </a:spcBef>
                <a:spcAft>
                  <a:spcPct val="0"/>
                </a:spcAft>
                <a:buClrTx/>
                <a:buSzTx/>
                <a:buFontTx/>
                <a:buNone/>
                <a:tabLst/>
              </a:pPr>
              <a:r>
                <a:rPr kumimoji="0" lang="fr-BE" sz="1600" b="0" i="0" u="none" strike="noStrike" cap="none" normalizeH="0" dirty="0" smtClean="0">
                  <a:ln>
                    <a:noFill/>
                  </a:ln>
                  <a:solidFill>
                    <a:schemeClr val="tx1"/>
                  </a:solidFill>
                  <a:effectLst/>
                  <a:latin typeface="Arial" charset="0"/>
                </a:rPr>
                <a:t>real time</a:t>
              </a:r>
              <a:endParaRPr kumimoji="0" lang="fr-BE" sz="1600" b="0" i="0" u="none" strike="noStrike" cap="none" normalizeH="0" baseline="0" dirty="0" smtClean="0">
                <a:ln>
                  <a:noFill/>
                </a:ln>
                <a:solidFill>
                  <a:schemeClr val="tx1"/>
                </a:solidFill>
                <a:effectLst/>
                <a:latin typeface="Arial" charset="0"/>
              </a:endParaRPr>
            </a:p>
          </p:txBody>
        </p:sp>
        <p:sp>
          <p:nvSpPr>
            <p:cNvPr id="40" name="Cloud 39"/>
            <p:cNvSpPr/>
            <p:nvPr/>
          </p:nvSpPr>
          <p:spPr bwMode="auto">
            <a:xfrm>
              <a:off x="8077200" y="1676400"/>
              <a:ext cx="381000" cy="304800"/>
            </a:xfrm>
            <a:prstGeom prst="cloud">
              <a:avLst/>
            </a:prstGeom>
            <a:solidFill>
              <a:schemeClr val="bg1"/>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BE" sz="1400" b="0" i="0" u="none" strike="noStrike" cap="none" normalizeH="0" baseline="0" smtClean="0">
                <a:ln>
                  <a:noFill/>
                </a:ln>
                <a:solidFill>
                  <a:schemeClr val="tx1"/>
                </a:solidFill>
                <a:effectLst/>
                <a:latin typeface="Arial" charset="0"/>
              </a:endParaRPr>
            </a:p>
          </p:txBody>
        </p:sp>
        <p:sp>
          <p:nvSpPr>
            <p:cNvPr id="41" name="Sun 40"/>
            <p:cNvSpPr/>
            <p:nvPr/>
          </p:nvSpPr>
          <p:spPr bwMode="auto">
            <a:xfrm>
              <a:off x="8534400" y="1676400"/>
              <a:ext cx="304800" cy="304800"/>
            </a:xfrm>
            <a:prstGeom prst="sun">
              <a:avLst/>
            </a:prstGeom>
            <a:solidFill>
              <a:srgbClr val="FFFF00"/>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BE" sz="14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2"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1000" fill="hold"/>
                                        <p:tgtEl>
                                          <p:spTgt spid="30"/>
                                        </p:tgtEl>
                                        <p:attrNameLst>
                                          <p:attrName>ppt_x</p:attrName>
                                        </p:attrNameLst>
                                      </p:cBhvr>
                                      <p:tavLst>
                                        <p:tav tm="0">
                                          <p:val>
                                            <p:strVal val="#ppt_x"/>
                                          </p:val>
                                        </p:tav>
                                        <p:tav tm="100000">
                                          <p:val>
                                            <p:strVal val="#ppt_x"/>
                                          </p:val>
                                        </p:tav>
                                      </p:tavLst>
                                    </p:anim>
                                    <p:anim calcmode="lin" valueType="num">
                                      <p:cBhvr additive="base">
                                        <p:cTn id="15"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1000" fill="hold"/>
                                        <p:tgtEl>
                                          <p:spTgt spid="32"/>
                                        </p:tgtEl>
                                        <p:attrNameLst>
                                          <p:attrName>ppt_w</p:attrName>
                                        </p:attrNameLst>
                                      </p:cBhvr>
                                      <p:tavLst>
                                        <p:tav tm="0">
                                          <p:val>
                                            <p:fltVal val="0"/>
                                          </p:val>
                                        </p:tav>
                                        <p:tav tm="100000">
                                          <p:val>
                                            <p:strVal val="#ppt_w"/>
                                          </p:val>
                                        </p:tav>
                                      </p:tavLst>
                                    </p:anim>
                                    <p:anim calcmode="lin" valueType="num">
                                      <p:cBhvr>
                                        <p:cTn id="27" dur="1000" fill="hold"/>
                                        <p:tgtEl>
                                          <p:spTgt spid="32"/>
                                        </p:tgtEl>
                                        <p:attrNameLst>
                                          <p:attrName>ppt_h</p:attrName>
                                        </p:attrNameLst>
                                      </p:cBhvr>
                                      <p:tavLst>
                                        <p:tav tm="0">
                                          <p:val>
                                            <p:fltVal val="0"/>
                                          </p:val>
                                        </p:tav>
                                        <p:tav tm="100000">
                                          <p:val>
                                            <p:strVal val="#ppt_h"/>
                                          </p:val>
                                        </p:tav>
                                      </p:tavLst>
                                    </p:anim>
                                    <p:animEffect transition="in" filter="fade">
                                      <p:cBhvr>
                                        <p:cTn id="28" dur="10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ppt_w</p:attrName>
                                        </p:attrNameLst>
                                      </p:cBhvr>
                                      <p:tavLst>
                                        <p:tav tm="0">
                                          <p:val>
                                            <p:fltVal val="0"/>
                                          </p:val>
                                        </p:tav>
                                        <p:tav tm="100000">
                                          <p:val>
                                            <p:strVal val="#ppt_w"/>
                                          </p:val>
                                        </p:tav>
                                      </p:tavLst>
                                    </p:anim>
                                    <p:anim calcmode="lin" valueType="num">
                                      <p:cBhvr>
                                        <p:cTn id="40" dur="1000" fill="hold"/>
                                        <p:tgtEl>
                                          <p:spTgt spid="31"/>
                                        </p:tgtEl>
                                        <p:attrNameLst>
                                          <p:attrName>ppt_h</p:attrName>
                                        </p:attrNameLst>
                                      </p:cBhvr>
                                      <p:tavLst>
                                        <p:tav tm="0">
                                          <p:val>
                                            <p:fltVal val="0"/>
                                          </p:val>
                                        </p:tav>
                                        <p:tav tm="100000">
                                          <p:val>
                                            <p:strVal val="#ppt_h"/>
                                          </p:val>
                                        </p:tav>
                                      </p:tavLst>
                                    </p:anim>
                                    <p:animEffect transition="in" filter="fade">
                                      <p:cBhvr>
                                        <p:cTn id="41" dur="10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ppt_x"/>
                                          </p:val>
                                        </p:tav>
                                        <p:tav tm="100000">
                                          <p:val>
                                            <p:strVal val="#ppt_x"/>
                                          </p:val>
                                        </p:tav>
                                      </p:tavLst>
                                    </p:anim>
                                    <p:anim calcmode="lin" valueType="num">
                                      <p:cBhvr additive="base">
                                        <p:cTn id="4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2" animBg="1"/>
      <p:bldP spid="30" grpId="0" animBg="1"/>
      <p:bldP spid="31" grpId="0" animBg="1"/>
      <p:bldP spid="32" grpId="0" animBg="1"/>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So how the real time scenario </a:t>
            </a:r>
            <a:r>
              <a:rPr lang="fr-BE" dirty="0" err="1" smtClean="0"/>
              <a:t>will</a:t>
            </a:r>
            <a:r>
              <a:rPr lang="fr-BE" dirty="0" smtClean="0"/>
              <a:t> </a:t>
            </a:r>
            <a:r>
              <a:rPr lang="fr-BE" dirty="0" err="1" smtClean="0"/>
              <a:t>be</a:t>
            </a:r>
            <a:r>
              <a:rPr lang="fr-BE" dirty="0" smtClean="0"/>
              <a:t> </a:t>
            </a:r>
            <a:r>
              <a:rPr lang="fr-BE" dirty="0" err="1" smtClean="0"/>
              <a:t>implemented</a:t>
            </a:r>
            <a:r>
              <a:rPr lang="fr-BE" dirty="0" smtClean="0"/>
              <a:t> in the 3WSA </a:t>
            </a:r>
            <a:r>
              <a:rPr lang="fr-BE" dirty="0" err="1" smtClean="0"/>
              <a:t>demo</a:t>
            </a:r>
            <a:r>
              <a:rPr lang="fr-BE" dirty="0" smtClean="0"/>
              <a:t>? </a:t>
            </a:r>
            <a:endParaRPr lang="fr-BE" dirty="0"/>
          </a:p>
        </p:txBody>
      </p:sp>
      <p:sp>
        <p:nvSpPr>
          <p:cNvPr id="3" name="Content Placeholder 2"/>
          <p:cNvSpPr>
            <a:spLocks noGrp="1"/>
          </p:cNvSpPr>
          <p:nvPr>
            <p:ph idx="1"/>
          </p:nvPr>
        </p:nvSpPr>
        <p:spPr>
          <a:xfrm>
            <a:off x="228600" y="1143000"/>
            <a:ext cx="7391400" cy="4572000"/>
          </a:xfrm>
        </p:spPr>
        <p:txBody>
          <a:bodyPr/>
          <a:lstStyle/>
          <a:p>
            <a:r>
              <a:rPr lang="fr-BE" dirty="0" smtClean="0"/>
              <a:t>	</a:t>
            </a:r>
            <a:r>
              <a:rPr lang="fr-BE" dirty="0" err="1" smtClean="0"/>
              <a:t>We</a:t>
            </a:r>
            <a:r>
              <a:rPr lang="fr-BE" dirty="0" smtClean="0"/>
              <a:t> </a:t>
            </a:r>
            <a:r>
              <a:rPr lang="fr-BE" dirty="0" err="1" smtClean="0"/>
              <a:t>will</a:t>
            </a:r>
            <a:r>
              <a:rPr lang="fr-BE" dirty="0" smtClean="0"/>
              <a:t> use the OGC </a:t>
            </a:r>
            <a:r>
              <a:rPr lang="fr-BE" b="1" dirty="0" smtClean="0"/>
              <a:t>WPS</a:t>
            </a:r>
            <a:r>
              <a:rPr lang="fr-BE" dirty="0" smtClean="0"/>
              <a:t> (Web </a:t>
            </a:r>
            <a:r>
              <a:rPr lang="fr-BE" dirty="0" err="1" smtClean="0"/>
              <a:t>Processing</a:t>
            </a:r>
            <a:r>
              <a:rPr lang="fr-BE" dirty="0" smtClean="0"/>
              <a:t> Service) to </a:t>
            </a:r>
            <a:r>
              <a:rPr lang="fr-BE" b="1" dirty="0" err="1" smtClean="0"/>
              <a:t>calculate</a:t>
            </a:r>
            <a:r>
              <a:rPr lang="fr-BE" b="1" dirty="0" smtClean="0"/>
              <a:t> on the </a:t>
            </a:r>
            <a:r>
              <a:rPr lang="fr-BE" b="1" dirty="0" err="1" smtClean="0"/>
              <a:t>fly</a:t>
            </a:r>
            <a:r>
              <a:rPr lang="fr-BE" dirty="0" smtClean="0"/>
              <a:t> the </a:t>
            </a:r>
            <a:r>
              <a:rPr lang="fr-BE" dirty="0" err="1" smtClean="0"/>
              <a:t>Atmospheric</a:t>
            </a:r>
            <a:r>
              <a:rPr lang="fr-BE" dirty="0" smtClean="0"/>
              <a:t> dispersion of </a:t>
            </a:r>
            <a:r>
              <a:rPr lang="fr-BE" dirty="0" err="1" smtClean="0"/>
              <a:t>pollutants</a:t>
            </a:r>
            <a:r>
              <a:rPr lang="fr-BE" dirty="0" smtClean="0"/>
              <a:t> </a:t>
            </a:r>
            <a:r>
              <a:rPr lang="fr-BE" dirty="0" err="1" smtClean="0"/>
              <a:t>available</a:t>
            </a:r>
            <a:r>
              <a:rPr lang="fr-BE" dirty="0" smtClean="0"/>
              <a:t> on the SEVESO site </a:t>
            </a:r>
            <a:r>
              <a:rPr lang="fr-BE" dirty="0" err="1" smtClean="0"/>
              <a:t>with</a:t>
            </a:r>
            <a:r>
              <a:rPr lang="fr-BE" dirty="0" smtClean="0"/>
              <a:t> </a:t>
            </a:r>
            <a:r>
              <a:rPr lang="fr-BE" dirty="0" err="1" smtClean="0"/>
              <a:t>some</a:t>
            </a:r>
            <a:r>
              <a:rPr lang="fr-BE" dirty="0" smtClean="0"/>
              <a:t> </a:t>
            </a:r>
            <a:r>
              <a:rPr lang="fr-BE" b="1" dirty="0" err="1" smtClean="0"/>
              <a:t>meteo</a:t>
            </a:r>
            <a:r>
              <a:rPr lang="fr-BE" b="1" dirty="0" smtClean="0"/>
              <a:t> input – </a:t>
            </a:r>
            <a:r>
              <a:rPr lang="fr-BE" b="1" dirty="0" err="1" smtClean="0"/>
              <a:t>wind</a:t>
            </a:r>
            <a:r>
              <a:rPr lang="fr-BE" b="1" dirty="0" smtClean="0"/>
              <a:t> speed and direction</a:t>
            </a:r>
            <a:r>
              <a:rPr lang="fr-BE" dirty="0" smtClean="0"/>
              <a:t> </a:t>
            </a:r>
            <a:r>
              <a:rPr lang="fr-BE" sz="1800" i="1" dirty="0" smtClean="0"/>
              <a:t>(</a:t>
            </a:r>
            <a:r>
              <a:rPr lang="fr-BE" sz="1800" i="1" dirty="0" err="1" smtClean="0"/>
              <a:t>served</a:t>
            </a:r>
            <a:r>
              <a:rPr lang="fr-BE" sz="1800" i="1" dirty="0" smtClean="0"/>
              <a:t> </a:t>
            </a:r>
            <a:r>
              <a:rPr lang="fr-BE" sz="1800" i="1" dirty="0" err="1" smtClean="0"/>
              <a:t>through</a:t>
            </a:r>
            <a:r>
              <a:rPr lang="fr-BE" sz="1800" i="1" dirty="0" smtClean="0"/>
              <a:t> OGC SOS </a:t>
            </a:r>
            <a:r>
              <a:rPr lang="fr-BE" sz="1800" i="1" dirty="0" err="1" smtClean="0"/>
              <a:t>currently</a:t>
            </a:r>
            <a:r>
              <a:rPr lang="fr-BE" sz="1800" i="1" dirty="0" smtClean="0"/>
              <a:t> but </a:t>
            </a:r>
            <a:r>
              <a:rPr lang="fr-BE" sz="1800" i="1" dirty="0" err="1" smtClean="0"/>
              <a:t>could</a:t>
            </a:r>
            <a:r>
              <a:rPr lang="fr-BE" sz="1800" i="1" dirty="0" smtClean="0"/>
              <a:t> have been OGC WCS or OGC WFS)</a:t>
            </a:r>
            <a:r>
              <a:rPr lang="fr-BE" dirty="0" smtClean="0"/>
              <a:t>, </a:t>
            </a:r>
            <a:r>
              <a:rPr lang="fr-BE" dirty="0" err="1" smtClean="0"/>
              <a:t>elevation</a:t>
            </a:r>
            <a:r>
              <a:rPr lang="fr-BE" dirty="0" smtClean="0"/>
              <a:t> data input </a:t>
            </a:r>
            <a:r>
              <a:rPr lang="fr-BE" dirty="0" err="1" smtClean="0"/>
              <a:t>through</a:t>
            </a:r>
            <a:r>
              <a:rPr lang="fr-BE" dirty="0" smtClean="0"/>
              <a:t> OGC WCS… The </a:t>
            </a:r>
            <a:r>
              <a:rPr lang="fr-BE" dirty="0" err="1" smtClean="0"/>
              <a:t>processing</a:t>
            </a:r>
            <a:r>
              <a:rPr lang="fr-BE" dirty="0" smtClean="0"/>
              <a:t> </a:t>
            </a:r>
            <a:r>
              <a:rPr lang="fr-BE" dirty="0" err="1" smtClean="0"/>
              <a:t>engine</a:t>
            </a:r>
            <a:r>
              <a:rPr lang="fr-BE" dirty="0" smtClean="0"/>
              <a:t> </a:t>
            </a:r>
            <a:r>
              <a:rPr lang="fr-BE" dirty="0" err="1" smtClean="0"/>
              <a:t>is</a:t>
            </a:r>
            <a:r>
              <a:rPr lang="fr-BE" dirty="0" smtClean="0"/>
              <a:t> </a:t>
            </a:r>
            <a:r>
              <a:rPr lang="fr-BE" dirty="0" err="1" smtClean="0"/>
              <a:t>called</a:t>
            </a:r>
            <a:r>
              <a:rPr lang="fr-BE" dirty="0" smtClean="0"/>
              <a:t> </a:t>
            </a:r>
            <a:r>
              <a:rPr lang="fr-BE" b="1" dirty="0" smtClean="0"/>
              <a:t>AUSTAL2000</a:t>
            </a:r>
            <a:r>
              <a:rPr lang="fr-BE" dirty="0" smtClean="0"/>
              <a:t>.</a:t>
            </a:r>
            <a:endParaRPr lang="fr-BE" dirty="0"/>
          </a:p>
        </p:txBody>
      </p:sp>
      <p:grpSp>
        <p:nvGrpSpPr>
          <p:cNvPr id="17" name="Group 16"/>
          <p:cNvGrpSpPr/>
          <p:nvPr/>
        </p:nvGrpSpPr>
        <p:grpSpPr>
          <a:xfrm>
            <a:off x="1981200" y="3547746"/>
            <a:ext cx="5638800" cy="2624454"/>
            <a:chOff x="1143000" y="3276600"/>
            <a:chExt cx="6235554" cy="3234054"/>
          </a:xfrm>
        </p:grpSpPr>
        <p:pic>
          <p:nvPicPr>
            <p:cNvPr id="6146" name="Picture 2"/>
            <p:cNvPicPr>
              <a:picLocks noChangeAspect="1" noChangeArrowheads="1"/>
            </p:cNvPicPr>
            <p:nvPr/>
          </p:nvPicPr>
          <p:blipFill>
            <a:blip r:embed="rId3" cstate="print"/>
            <a:srcRect t="5146" b="5146"/>
            <a:stretch>
              <a:fillRect/>
            </a:stretch>
          </p:blipFill>
          <p:spPr bwMode="auto">
            <a:xfrm>
              <a:off x="1143000" y="3276600"/>
              <a:ext cx="6235554" cy="3234054"/>
            </a:xfrm>
            <a:prstGeom prst="rect">
              <a:avLst/>
            </a:prstGeom>
            <a:noFill/>
            <a:ln w="9525">
              <a:noFill/>
              <a:miter lim="800000"/>
              <a:headEnd/>
              <a:tailEnd/>
            </a:ln>
          </p:spPr>
        </p:pic>
        <p:cxnSp>
          <p:nvCxnSpPr>
            <p:cNvPr id="6" name="Straight Arrow Connector 5"/>
            <p:cNvCxnSpPr/>
            <p:nvPr/>
          </p:nvCxnSpPr>
          <p:spPr bwMode="auto">
            <a:xfrm rot="10800000" flipV="1">
              <a:off x="5410200" y="4038600"/>
              <a:ext cx="990600" cy="152400"/>
            </a:xfrm>
            <a:prstGeom prst="straightConnector1">
              <a:avLst/>
            </a:prstGeom>
            <a:noFill/>
            <a:ln w="9525" cap="flat" cmpd="sng" algn="ctr">
              <a:solidFill>
                <a:schemeClr val="bg1"/>
              </a:solidFill>
              <a:prstDash val="solid"/>
              <a:round/>
              <a:headEnd type="none" w="med" len="med"/>
              <a:tailEnd type="arrow"/>
            </a:ln>
            <a:effectLst/>
          </p:spPr>
        </p:cxnSp>
        <p:cxnSp>
          <p:nvCxnSpPr>
            <p:cNvPr id="8" name="Straight Arrow Connector 7"/>
            <p:cNvCxnSpPr/>
            <p:nvPr/>
          </p:nvCxnSpPr>
          <p:spPr bwMode="auto">
            <a:xfrm rot="10800000" flipV="1">
              <a:off x="4953000" y="3962400"/>
              <a:ext cx="990600" cy="152400"/>
            </a:xfrm>
            <a:prstGeom prst="straightConnector1">
              <a:avLst/>
            </a:prstGeom>
            <a:noFill/>
            <a:ln w="9525" cap="flat" cmpd="sng" algn="ctr">
              <a:solidFill>
                <a:schemeClr val="bg1"/>
              </a:solidFill>
              <a:prstDash val="solid"/>
              <a:round/>
              <a:headEnd type="none" w="med" len="med"/>
              <a:tailEnd type="arrow"/>
            </a:ln>
            <a:effectLst/>
          </p:spPr>
        </p:cxnSp>
        <p:cxnSp>
          <p:nvCxnSpPr>
            <p:cNvPr id="9" name="Straight Arrow Connector 8"/>
            <p:cNvCxnSpPr/>
            <p:nvPr/>
          </p:nvCxnSpPr>
          <p:spPr bwMode="auto">
            <a:xfrm rot="10800000" flipV="1">
              <a:off x="4495800" y="3886200"/>
              <a:ext cx="990600" cy="152400"/>
            </a:xfrm>
            <a:prstGeom prst="straightConnector1">
              <a:avLst/>
            </a:prstGeom>
            <a:noFill/>
            <a:ln w="9525" cap="flat" cmpd="sng" algn="ctr">
              <a:solidFill>
                <a:schemeClr val="bg1"/>
              </a:solidFill>
              <a:prstDash val="solid"/>
              <a:round/>
              <a:headEnd type="none" w="med" len="med"/>
              <a:tailEnd type="arrow"/>
            </a:ln>
            <a:effectLst/>
          </p:spPr>
        </p:cxnSp>
        <p:cxnSp>
          <p:nvCxnSpPr>
            <p:cNvPr id="10" name="Straight Arrow Connector 9"/>
            <p:cNvCxnSpPr/>
            <p:nvPr/>
          </p:nvCxnSpPr>
          <p:spPr bwMode="auto">
            <a:xfrm rot="10800000" flipV="1">
              <a:off x="4572000" y="4343400"/>
              <a:ext cx="990600" cy="152400"/>
            </a:xfrm>
            <a:prstGeom prst="straightConnector1">
              <a:avLst/>
            </a:prstGeom>
            <a:noFill/>
            <a:ln w="9525" cap="flat" cmpd="sng" algn="ctr">
              <a:solidFill>
                <a:schemeClr val="bg1"/>
              </a:solidFill>
              <a:prstDash val="solid"/>
              <a:round/>
              <a:headEnd type="none" w="med" len="med"/>
              <a:tailEnd type="arrow"/>
            </a:ln>
            <a:effectLst/>
          </p:spPr>
        </p:cxnSp>
        <p:cxnSp>
          <p:nvCxnSpPr>
            <p:cNvPr id="11" name="Straight Arrow Connector 10"/>
            <p:cNvCxnSpPr/>
            <p:nvPr/>
          </p:nvCxnSpPr>
          <p:spPr bwMode="auto">
            <a:xfrm rot="10800000" flipV="1">
              <a:off x="3657600" y="4191000"/>
              <a:ext cx="990600" cy="152400"/>
            </a:xfrm>
            <a:prstGeom prst="straightConnector1">
              <a:avLst/>
            </a:prstGeom>
            <a:noFill/>
            <a:ln w="9525" cap="flat" cmpd="sng" algn="ctr">
              <a:solidFill>
                <a:schemeClr val="bg1"/>
              </a:solidFill>
              <a:prstDash val="solid"/>
              <a:round/>
              <a:headEnd type="none" w="med" len="med"/>
              <a:tailEnd type="arrow"/>
            </a:ln>
            <a:effectLst/>
          </p:spPr>
        </p:cxnSp>
        <p:cxnSp>
          <p:nvCxnSpPr>
            <p:cNvPr id="12" name="Straight Arrow Connector 11"/>
            <p:cNvCxnSpPr/>
            <p:nvPr/>
          </p:nvCxnSpPr>
          <p:spPr bwMode="auto">
            <a:xfrm rot="10800000" flipV="1">
              <a:off x="4648200" y="4800600"/>
              <a:ext cx="990600" cy="152400"/>
            </a:xfrm>
            <a:prstGeom prst="straightConnector1">
              <a:avLst/>
            </a:prstGeom>
            <a:noFill/>
            <a:ln w="9525" cap="flat" cmpd="sng" algn="ctr">
              <a:solidFill>
                <a:schemeClr val="bg1">
                  <a:lumMod val="95000"/>
                </a:schemeClr>
              </a:solidFill>
              <a:prstDash val="solid"/>
              <a:round/>
              <a:headEnd type="none" w="med" len="med"/>
              <a:tailEnd type="arrow"/>
            </a:ln>
            <a:effectLst/>
          </p:spPr>
        </p:cxnSp>
        <p:cxnSp>
          <p:nvCxnSpPr>
            <p:cNvPr id="13" name="Straight Arrow Connector 12"/>
            <p:cNvCxnSpPr/>
            <p:nvPr/>
          </p:nvCxnSpPr>
          <p:spPr bwMode="auto">
            <a:xfrm rot="10800000" flipV="1">
              <a:off x="3733800" y="4648200"/>
              <a:ext cx="990600" cy="152400"/>
            </a:xfrm>
            <a:prstGeom prst="straightConnector1">
              <a:avLst/>
            </a:prstGeom>
            <a:noFill/>
            <a:ln w="9525" cap="flat" cmpd="sng" algn="ctr">
              <a:solidFill>
                <a:schemeClr val="bg1"/>
              </a:solidFill>
              <a:prstDash val="solid"/>
              <a:round/>
              <a:headEnd type="none" w="med" len="med"/>
              <a:tailEnd type="arrow"/>
            </a:ln>
            <a:effectLst/>
          </p:spPr>
        </p:cxnSp>
        <p:cxnSp>
          <p:nvCxnSpPr>
            <p:cNvPr id="14" name="Straight Arrow Connector 13"/>
            <p:cNvCxnSpPr/>
            <p:nvPr/>
          </p:nvCxnSpPr>
          <p:spPr bwMode="auto">
            <a:xfrm rot="10800000" flipV="1">
              <a:off x="5562600" y="4343400"/>
              <a:ext cx="990600" cy="152400"/>
            </a:xfrm>
            <a:prstGeom prst="straightConnector1">
              <a:avLst/>
            </a:prstGeom>
            <a:noFill/>
            <a:ln w="9525" cap="flat" cmpd="sng" algn="ctr">
              <a:solidFill>
                <a:schemeClr val="bg1"/>
              </a:solidFill>
              <a:prstDash val="solid"/>
              <a:round/>
              <a:headEnd type="none" w="med" len="med"/>
              <a:tailEnd type="arrow"/>
            </a:ln>
            <a:effectLst/>
          </p:spPr>
        </p:cxnSp>
        <p:cxnSp>
          <p:nvCxnSpPr>
            <p:cNvPr id="15" name="Straight Arrow Connector 14"/>
            <p:cNvCxnSpPr/>
            <p:nvPr/>
          </p:nvCxnSpPr>
          <p:spPr bwMode="auto">
            <a:xfrm rot="10800000" flipV="1">
              <a:off x="4800600" y="5105400"/>
              <a:ext cx="990600" cy="152400"/>
            </a:xfrm>
            <a:prstGeom prst="straightConnector1">
              <a:avLst/>
            </a:prstGeom>
            <a:noFill/>
            <a:ln w="9525" cap="flat" cmpd="sng" algn="ctr">
              <a:solidFill>
                <a:schemeClr val="bg1"/>
              </a:solidFill>
              <a:prstDash val="solid"/>
              <a:round/>
              <a:headEnd type="none" w="med" len="med"/>
              <a:tailEnd type="arrow"/>
            </a:ln>
            <a:effectLst/>
          </p:spPr>
        </p:cxnSp>
        <p:cxnSp>
          <p:nvCxnSpPr>
            <p:cNvPr id="16" name="Straight Arrow Connector 15"/>
            <p:cNvCxnSpPr/>
            <p:nvPr/>
          </p:nvCxnSpPr>
          <p:spPr bwMode="auto">
            <a:xfrm rot="10800000" flipV="1">
              <a:off x="3886200" y="4953000"/>
              <a:ext cx="990600" cy="152400"/>
            </a:xfrm>
            <a:prstGeom prst="straightConnector1">
              <a:avLst/>
            </a:prstGeom>
            <a:noFill/>
            <a:ln w="9525" cap="flat" cmpd="sng" algn="ctr">
              <a:solidFill>
                <a:schemeClr val="bg1"/>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Austal2000</a:t>
            </a:r>
          </a:p>
        </p:txBody>
      </p:sp>
      <p:sp>
        <p:nvSpPr>
          <p:cNvPr id="3078" name="Text Box 6"/>
          <p:cNvSpPr txBox="1">
            <a:spLocks noChangeArrowheads="1"/>
          </p:cNvSpPr>
          <p:nvPr/>
        </p:nvSpPr>
        <p:spPr bwMode="auto">
          <a:xfrm>
            <a:off x="395288" y="1196975"/>
            <a:ext cx="8353425" cy="1323439"/>
          </a:xfrm>
          <a:prstGeom prst="rect">
            <a:avLst/>
          </a:prstGeom>
          <a:solidFill>
            <a:schemeClr val="accent1">
              <a:lumMod val="75000"/>
            </a:schemeClr>
          </a:solidFill>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algn="l"/>
            <a:r>
              <a:rPr lang="en-US" sz="2000" dirty="0" smtClean="0">
                <a:solidFill>
                  <a:schemeClr val="bg1"/>
                </a:solidFill>
              </a:rPr>
              <a:t>AUSTAL2000 is an atmospheric dispersion model for simulating the dispersion of air pollutants in the ambient atmosphere. It was developed by </a:t>
            </a:r>
            <a:r>
              <a:rPr lang="en-US" sz="2000" dirty="0" err="1" smtClean="0">
                <a:solidFill>
                  <a:schemeClr val="bg1"/>
                </a:solidFill>
              </a:rPr>
              <a:t>Ing</a:t>
            </a:r>
            <a:r>
              <a:rPr lang="en-US" sz="2000" dirty="0" smtClean="0">
                <a:solidFill>
                  <a:schemeClr val="bg1"/>
                </a:solidFill>
              </a:rPr>
              <a:t>. </a:t>
            </a:r>
            <a:r>
              <a:rPr lang="en-US" sz="2000" dirty="0" err="1" smtClean="0">
                <a:solidFill>
                  <a:schemeClr val="bg1"/>
                </a:solidFill>
              </a:rPr>
              <a:t>Büro</a:t>
            </a:r>
            <a:r>
              <a:rPr lang="en-US" sz="2000" dirty="0" smtClean="0">
                <a:solidFill>
                  <a:schemeClr val="bg1"/>
                </a:solidFill>
              </a:rPr>
              <a:t> </a:t>
            </a:r>
            <a:r>
              <a:rPr lang="en-US" sz="2000" dirty="0" err="1" smtClean="0">
                <a:solidFill>
                  <a:schemeClr val="bg1"/>
                </a:solidFill>
              </a:rPr>
              <a:t>Janicke</a:t>
            </a:r>
            <a:r>
              <a:rPr lang="en-US" sz="2000" dirty="0" smtClean="0">
                <a:solidFill>
                  <a:schemeClr val="bg1"/>
                </a:solidFill>
              </a:rPr>
              <a:t> in </a:t>
            </a:r>
            <a:r>
              <a:rPr lang="en-US" sz="2000" dirty="0" err="1" smtClean="0">
                <a:solidFill>
                  <a:schemeClr val="bg1"/>
                </a:solidFill>
              </a:rPr>
              <a:t>Dunum</a:t>
            </a:r>
            <a:r>
              <a:rPr lang="en-US" sz="2000" dirty="0" smtClean="0">
                <a:solidFill>
                  <a:schemeClr val="bg1"/>
                </a:solidFill>
              </a:rPr>
              <a:t>, Germany under contract to the Federal Ministry for Environment, Nature Conservation and Nuclear Safety.</a:t>
            </a:r>
            <a:endParaRPr lang="en-US" sz="2000" dirty="0">
              <a:solidFill>
                <a:schemeClr val="bg1"/>
              </a:solidFill>
            </a:endParaRPr>
          </a:p>
        </p:txBody>
      </p:sp>
      <p:sp>
        <p:nvSpPr>
          <p:cNvPr id="3080" name="Text Box 8"/>
          <p:cNvSpPr txBox="1">
            <a:spLocks noChangeArrowheads="1"/>
          </p:cNvSpPr>
          <p:nvPr/>
        </p:nvSpPr>
        <p:spPr bwMode="auto">
          <a:xfrm>
            <a:off x="414338" y="2781300"/>
            <a:ext cx="8634412" cy="1785104"/>
          </a:xfrm>
          <a:prstGeom prst="rect">
            <a:avLst/>
          </a:prstGeom>
          <a:noFill/>
          <a:ln w="9525">
            <a:noFill/>
            <a:miter lim="800000"/>
            <a:headEnd/>
            <a:tailEnd/>
          </a:ln>
          <a:effectLst/>
        </p:spPr>
        <p:txBody>
          <a:bodyPr>
            <a:spAutoFit/>
          </a:bodyPr>
          <a:lstStyle/>
          <a:p>
            <a:pPr algn="l"/>
            <a:r>
              <a:rPr lang="en-US" sz="2400" dirty="0" smtClean="0">
                <a:solidFill>
                  <a:srgbClr val="003300"/>
                </a:solidFill>
                <a:effectLst>
                  <a:outerShdw blurRad="38100" dist="38100" dir="2700000" algn="tl">
                    <a:srgbClr val="C0C0C0"/>
                  </a:outerShdw>
                </a:effectLst>
              </a:rPr>
              <a:t>AUSTAL2000 Inputs</a:t>
            </a:r>
            <a:r>
              <a:rPr lang="en-US" sz="2400" dirty="0">
                <a:solidFill>
                  <a:srgbClr val="003300"/>
                </a:solidFill>
                <a:effectLst>
                  <a:outerShdw blurRad="38100" dist="38100" dir="2700000" algn="tl">
                    <a:srgbClr val="C0C0C0"/>
                  </a:outerShdw>
                </a:effectLst>
              </a:rPr>
              <a:t>:</a:t>
            </a:r>
          </a:p>
          <a:p>
            <a:pPr algn="l">
              <a:spcBef>
                <a:spcPts val="600"/>
              </a:spcBef>
              <a:buFontTx/>
              <a:buChar char="•"/>
            </a:pPr>
            <a:r>
              <a:rPr lang="en-US" sz="1600" dirty="0">
                <a:solidFill>
                  <a:srgbClr val="003300"/>
                </a:solidFill>
              </a:rPr>
              <a:t> Main input parameters (pollutant, emission sources, emission strengths,…)</a:t>
            </a:r>
          </a:p>
          <a:p>
            <a:pPr algn="l">
              <a:spcBef>
                <a:spcPts val="600"/>
              </a:spcBef>
              <a:buFontTx/>
              <a:buChar char="•"/>
            </a:pPr>
            <a:r>
              <a:rPr lang="en-US" sz="1600" dirty="0">
                <a:solidFill>
                  <a:srgbClr val="003300"/>
                </a:solidFill>
              </a:rPr>
              <a:t> </a:t>
            </a:r>
            <a:r>
              <a:rPr lang="en-US" sz="1600" b="1" dirty="0">
                <a:solidFill>
                  <a:srgbClr val="003300"/>
                </a:solidFill>
              </a:rPr>
              <a:t>Meteorological times series or dispersion class statistics (wind speed &amp; direction)</a:t>
            </a:r>
          </a:p>
          <a:p>
            <a:pPr algn="l">
              <a:spcBef>
                <a:spcPts val="600"/>
              </a:spcBef>
              <a:buFontTx/>
              <a:buChar char="•"/>
            </a:pPr>
            <a:r>
              <a:rPr lang="en-US" sz="1600" dirty="0">
                <a:solidFill>
                  <a:srgbClr val="003300"/>
                </a:solidFill>
              </a:rPr>
              <a:t> Roughness length</a:t>
            </a:r>
          </a:p>
          <a:p>
            <a:pPr algn="l">
              <a:spcBef>
                <a:spcPts val="600"/>
              </a:spcBef>
              <a:buFontTx/>
              <a:buChar char="•"/>
            </a:pPr>
            <a:r>
              <a:rPr lang="en-US" sz="1600" dirty="0">
                <a:solidFill>
                  <a:srgbClr val="003300"/>
                </a:solidFill>
              </a:rPr>
              <a:t> Digital elevation model</a:t>
            </a:r>
            <a:endParaRPr lang="en-US" sz="1800" dirty="0">
              <a:solidFill>
                <a:schemeClr val="bg1"/>
              </a:solidFill>
            </a:endParaRPr>
          </a:p>
        </p:txBody>
      </p:sp>
      <p:sp>
        <p:nvSpPr>
          <p:cNvPr id="3081" name="Text Box 9"/>
          <p:cNvSpPr txBox="1">
            <a:spLocks noChangeArrowheads="1"/>
          </p:cNvSpPr>
          <p:nvPr/>
        </p:nvSpPr>
        <p:spPr bwMode="auto">
          <a:xfrm>
            <a:off x="381000" y="4800600"/>
            <a:ext cx="7720013" cy="1277273"/>
          </a:xfrm>
          <a:prstGeom prst="rect">
            <a:avLst/>
          </a:prstGeom>
          <a:noFill/>
          <a:ln w="9525">
            <a:noFill/>
            <a:miter lim="800000"/>
            <a:headEnd/>
            <a:tailEnd/>
          </a:ln>
          <a:effectLst/>
        </p:spPr>
        <p:txBody>
          <a:bodyPr wrap="square">
            <a:spAutoFit/>
          </a:bodyPr>
          <a:lstStyle/>
          <a:p>
            <a:pPr algn="l"/>
            <a:r>
              <a:rPr lang="en-US" u="sng" dirty="0">
                <a:solidFill>
                  <a:srgbClr val="003300"/>
                </a:solidFill>
                <a:effectLst>
                  <a:outerShdw blurRad="38100" dist="38100" dir="2700000" algn="tl">
                    <a:srgbClr val="C0C0C0"/>
                  </a:outerShdw>
                </a:effectLst>
              </a:rPr>
              <a:t>Several gaseous substances are available:</a:t>
            </a:r>
            <a:r>
              <a:rPr lang="en-US" dirty="0">
                <a:solidFill>
                  <a:srgbClr val="003300"/>
                </a:solidFill>
              </a:rPr>
              <a:t> </a:t>
            </a:r>
            <a:r>
              <a:rPr lang="en-US" dirty="0" err="1">
                <a:solidFill>
                  <a:srgbClr val="003300"/>
                </a:solidFill>
              </a:rPr>
              <a:t>sulphur</a:t>
            </a:r>
            <a:r>
              <a:rPr lang="en-US" dirty="0">
                <a:solidFill>
                  <a:srgbClr val="003300"/>
                </a:solidFill>
              </a:rPr>
              <a:t> dioxide, nitrogen monoxide, nitrogen dioxide, nitrogen oxides, benzene, </a:t>
            </a:r>
            <a:r>
              <a:rPr lang="en-US" dirty="0" err="1">
                <a:solidFill>
                  <a:srgbClr val="003300"/>
                </a:solidFill>
              </a:rPr>
              <a:t>tetrachloroethylene</a:t>
            </a:r>
            <a:r>
              <a:rPr lang="en-US" dirty="0">
                <a:solidFill>
                  <a:srgbClr val="003300"/>
                </a:solidFill>
              </a:rPr>
              <a:t>, hydrogen fluoride, ammonia, mercury, unspecified, unrated </a:t>
            </a:r>
            <a:r>
              <a:rPr lang="en-US" dirty="0" err="1">
                <a:solidFill>
                  <a:srgbClr val="003300"/>
                </a:solidFill>
              </a:rPr>
              <a:t>odourant</a:t>
            </a:r>
            <a:r>
              <a:rPr lang="en-US" dirty="0">
                <a:solidFill>
                  <a:srgbClr val="003300"/>
                </a:solidFill>
              </a:rPr>
              <a:t> and rated </a:t>
            </a:r>
            <a:r>
              <a:rPr lang="en-US" dirty="0" err="1">
                <a:solidFill>
                  <a:srgbClr val="003300"/>
                </a:solidFill>
              </a:rPr>
              <a:t>odourant</a:t>
            </a:r>
            <a:r>
              <a:rPr lang="en-US" dirty="0">
                <a:solidFill>
                  <a:srgbClr val="003300"/>
                </a:solidFill>
              </a:rPr>
              <a:t> </a:t>
            </a:r>
          </a:p>
          <a:p>
            <a:r>
              <a:rPr lang="en-US" u="sng" dirty="0">
                <a:solidFill>
                  <a:srgbClr val="003300"/>
                </a:solidFill>
                <a:effectLst>
                  <a:outerShdw blurRad="38100" dist="38100" dir="2700000" algn="tl">
                    <a:srgbClr val="C0C0C0"/>
                  </a:outerShdw>
                </a:effectLst>
              </a:rPr>
              <a:t>For particulate matter</a:t>
            </a:r>
            <a:r>
              <a:rPr lang="en-US" dirty="0">
                <a:solidFill>
                  <a:srgbClr val="003300"/>
                </a:solidFill>
              </a:rPr>
              <a:t>, different classes of the aerodynamic diameter (1 to 4 and unknown) </a:t>
            </a:r>
            <a:r>
              <a:rPr lang="en-US" dirty="0" smtClean="0">
                <a:solidFill>
                  <a:srgbClr val="003300"/>
                </a:solidFill>
              </a:rPr>
              <a:t>can be </a:t>
            </a:r>
            <a:r>
              <a:rPr lang="en-US" dirty="0">
                <a:solidFill>
                  <a:srgbClr val="003300"/>
                </a:solidFill>
              </a:rPr>
              <a:t>distinguished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3081"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ebuchet MS"/>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31031</TotalTime>
  <Words>1165</Words>
  <Application>Microsoft Office PowerPoint</Application>
  <PresentationFormat>On-screen Show (4:3)</PresentationFormat>
  <Paragraphs>182</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 Presentation</vt:lpstr>
      <vt:lpstr>3WSA Project  Meteo web-sevice for Atmospheric dispersion of pollutants </vt:lpstr>
      <vt:lpstr>The 3WSA research Project</vt:lpstr>
      <vt:lpstr>3WSA concept </vt:lpstr>
      <vt:lpstr>1976: Seveso disaster, Italy</vt:lpstr>
      <vt:lpstr>1976: Seveso disaster, Italy</vt:lpstr>
      <vt:lpstr>The Seveso Directives</vt:lpstr>
      <vt:lpstr>The disaster management workflow </vt:lpstr>
      <vt:lpstr>So how the real time scenario will be implemented in the 3WSA demo? </vt:lpstr>
      <vt:lpstr>Austal2000</vt:lpstr>
      <vt:lpstr>3WSA Implementation based on ESA SSE &amp; ERDAS technology</vt:lpstr>
      <vt:lpstr>3WSA Case study : Engis (Belgium)</vt:lpstr>
      <vt:lpstr>Examples (wind speed = 13 - 16 m/s)</vt:lpstr>
      <vt:lpstr>Meteo data access</vt:lpstr>
      <vt:lpstr>Input meteo Data</vt:lpstr>
      <vt:lpstr>3WSA OGC SOS</vt:lpstr>
      <vt:lpstr>Result of a GetObservation</vt:lpstr>
      <vt:lpstr>Result of a GetObservation</vt:lpstr>
      <vt:lpstr>Input Meteo data (format akterm of the German DWD) needed by AUSTAL2000</vt:lpstr>
      <vt:lpstr>Wind map ALADIN model- Belgium</vt:lpstr>
      <vt:lpstr> Our questions… </vt:lpstr>
      <vt:lpstr>3WSA Contacts</vt:lpstr>
    </vt:vector>
  </TitlesOfParts>
  <Company>Leica geosystems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Ongoing Developments in the Industry</dc:title>
  <dc:creator>Kaushik Chakraborty</dc:creator>
  <cp:lastModifiedBy>akabamba</cp:lastModifiedBy>
  <cp:revision>1183</cp:revision>
  <dcterms:created xsi:type="dcterms:W3CDTF">2006-05-02T08:42:59Z</dcterms:created>
  <dcterms:modified xsi:type="dcterms:W3CDTF">2010-03-10T10:03:04Z</dcterms:modified>
</cp:coreProperties>
</file>