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345" r:id="rId3"/>
    <p:sldId id="346" r:id="rId4"/>
    <p:sldId id="347" r:id="rId5"/>
    <p:sldId id="348" r:id="rId6"/>
    <p:sldId id="349" r:id="rId7"/>
    <p:sldId id="365" r:id="rId8"/>
    <p:sldId id="366" r:id="rId9"/>
    <p:sldId id="350" r:id="rId10"/>
    <p:sldId id="351" r:id="rId11"/>
    <p:sldId id="358" r:id="rId12"/>
    <p:sldId id="352" r:id="rId13"/>
    <p:sldId id="357" r:id="rId14"/>
    <p:sldId id="353" r:id="rId15"/>
    <p:sldId id="362" r:id="rId16"/>
    <p:sldId id="363" r:id="rId17"/>
    <p:sldId id="355" r:id="rId18"/>
    <p:sldId id="364" r:id="rId19"/>
    <p:sldId id="354" r:id="rId20"/>
    <p:sldId id="359" r:id="rId21"/>
    <p:sldId id="360" r:id="rId22"/>
    <p:sldId id="275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7414" autoAdjust="0"/>
  </p:normalViewPr>
  <p:slideViewPr>
    <p:cSldViewPr snapToGrid="0">
      <p:cViewPr>
        <p:scale>
          <a:sx n="70" d="100"/>
          <a:sy n="70" d="100"/>
        </p:scale>
        <p:origin x="-708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65CD-894E-49EB-89E0-D0ABAB1DE8A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EF40-3601-4C24-815E-268EA31DA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7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0DA1-8750-4957-8DBC-8F47D25E902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05EA-7199-4AFF-8BD4-19755094CC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5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0"/>
            <a:ext cx="12194473" cy="68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311690-CEC2-407B-80A4-29FD75F0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08B95BB-A955-4626-AE33-2573413D8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7AC42B-5DFD-46D3-9A6B-6559FA16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5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4A5F65-A392-41D8-A554-D51439D1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1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BA10E-ED44-4075-8B5C-2DA4D9CA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98FA6C-AD1F-492E-8F25-6E845BBA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AE3B49-FE0F-4453-9770-8E55C1ED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8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1E4B2-8FFA-4207-B605-BF59E276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415C75-EEB1-45E5-ADD9-259FFE3F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3FACA8-00A9-45AF-A651-ED623BAB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17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B36DDF-DBF7-420C-A008-B5259AB1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52C12E4-EB9C-4490-A908-C8EDEAC05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610638-EB72-44AC-AECA-0D979280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xmlns="" id="{16F90FE4-3F8A-400F-B645-F8CC18B1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79" y="240856"/>
            <a:ext cx="10318491" cy="3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61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C14E867-1F6E-427C-B375-DDD329EFA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74BEF92-4DAE-4E88-A22A-87531AC35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6C6EE21-3FA1-4C2E-9A0D-C38195A25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16DCAAE-F66C-40D2-8ACF-8F0D6AB5B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66D6A2A-D6F6-4DF7-B2A0-BE7DC88C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  <p:sp>
        <p:nvSpPr>
          <p:cNvPr id="14" name="Marcador de título 1">
            <a:extLst>
              <a:ext uri="{FF2B5EF4-FFF2-40B4-BE49-F238E27FC236}">
                <a16:creationId xmlns:a16="http://schemas.microsoft.com/office/drawing/2014/main" xmlns="" id="{16F90FE4-3F8A-400F-B645-F8CC18B1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05" y="240856"/>
            <a:ext cx="10318491" cy="3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217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546FA4-F903-4B89-B682-B29DCEAE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5510FF3-2F75-4E4F-9DA8-9CBC8F57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AF1CC8B-7217-4988-A05D-A554BB29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Palma de Mallorca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263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A0B4B3-831A-47BF-B5F4-D0AFFC9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419D6E-B294-4809-A958-61FB4F8C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923FFBF-A272-4B8C-ACE6-38C10CD3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FEE6A18-7A9F-4019-8DE4-49411427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87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62080A-0E6D-41A4-8A9C-D06B90E7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A946A-B692-4F81-A971-08B66E4F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A3682F-3540-4B18-82F0-4788DB45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0E15F-3B84-4C05-A3F1-123C10C91B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25/27-10-2017</a:t>
            </a:r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Ciudad de Panamá (Panamá)</a:t>
            </a:r>
            <a:endParaRPr lang="es-ES" dirty="0"/>
          </a:p>
        </p:txBody>
      </p:sp>
      <p:pic>
        <p:nvPicPr>
          <p:cNvPr id="10" name="Picture 2" descr="Lisboa, Retoque, Ocaso, Tormenta, Ciudad, Portuga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r="30507" b="14325"/>
          <a:stretch/>
        </p:blipFill>
        <p:spPr bwMode="auto">
          <a:xfrm>
            <a:off x="6892118" y="601761"/>
            <a:ext cx="3875965" cy="51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reativecommons.org/licenses/by/3.0/e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6F90FE4-3F8A-400F-B645-F8CC18B1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81" y="240856"/>
            <a:ext cx="10318491" cy="3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F75397-7A0C-4BED-B6D7-AF491EC32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206" y="1431235"/>
            <a:ext cx="11161336" cy="458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1"/>
          <a:stretch/>
        </p:blipFill>
        <p:spPr bwMode="auto">
          <a:xfrm>
            <a:off x="0" y="0"/>
            <a:ext cx="1266825" cy="10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 userDrawn="1"/>
        </p:nvCxnSpPr>
        <p:spPr>
          <a:xfrm>
            <a:off x="273377" y="1498862"/>
            <a:ext cx="0" cy="467225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 userDrawn="1"/>
        </p:nvCxnSpPr>
        <p:spPr>
          <a:xfrm>
            <a:off x="268686" y="6171117"/>
            <a:ext cx="11640182" cy="34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 flipV="1">
            <a:off x="11906054" y="1480009"/>
            <a:ext cx="0" cy="46911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Marcador de fecha 3">
            <a:extLst>
              <a:ext uri="{FF2B5EF4-FFF2-40B4-BE49-F238E27FC236}">
                <a16:creationId xmlns:a16="http://schemas.microsoft.com/office/drawing/2014/main" xmlns="" id="{1294614C-71A7-41B4-8319-6BC249C775CF}"/>
              </a:ext>
            </a:extLst>
          </p:cNvPr>
          <p:cNvSpPr txBox="1">
            <a:spLocks/>
          </p:cNvSpPr>
          <p:nvPr userDrawn="1"/>
        </p:nvSpPr>
        <p:spPr>
          <a:xfrm>
            <a:off x="714555" y="6327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15/17-11-2017</a:t>
            </a:r>
            <a:endParaRPr lang="es-ES" sz="1600" b="1" dirty="0"/>
          </a:p>
        </p:txBody>
      </p:sp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xmlns="" id="{4B84E42C-278B-40A4-8572-D1E9FBAF0216}"/>
              </a:ext>
            </a:extLst>
          </p:cNvPr>
          <p:cNvSpPr txBox="1">
            <a:spLocks/>
          </p:cNvSpPr>
          <p:nvPr userDrawn="1"/>
        </p:nvSpPr>
        <p:spPr>
          <a:xfrm>
            <a:off x="4037610" y="6301715"/>
            <a:ext cx="412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Lisboa</a:t>
            </a:r>
            <a:r>
              <a:rPr lang="es-ES" sz="1600" b="1" baseline="0" dirty="0" smtClean="0"/>
              <a:t> (Portugal)</a:t>
            </a:r>
            <a:endParaRPr lang="es-ES" sz="1600" b="1" dirty="0"/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xmlns="" id="{6834959F-6498-44F1-92EE-E083C7395CDE}"/>
              </a:ext>
            </a:extLst>
          </p:cNvPr>
          <p:cNvSpPr txBox="1">
            <a:spLocks/>
          </p:cNvSpPr>
          <p:nvPr userDrawn="1"/>
        </p:nvSpPr>
        <p:spPr>
          <a:xfrm>
            <a:off x="9168442" y="63189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0E15F-3B84-4C05-A3F1-123C10C91BFD}" type="slidenum">
              <a:rPr lang="es-ES" sz="1600" b="1" smtClean="0"/>
              <a:pPr/>
              <a:t>‹Nº›</a:t>
            </a:fld>
            <a:endParaRPr lang="es-ES" sz="1600" b="1" dirty="0"/>
          </a:p>
        </p:txBody>
      </p:sp>
      <p:pic>
        <p:nvPicPr>
          <p:cNvPr id="11" name="Picture 3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1642" y="6362519"/>
            <a:ext cx="885825" cy="29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5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pengeospatial.org/as/15-104r5/15-104r5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bpages.sou.edu/~sahrk/dgg/pubs/gdggs03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acefillingcurves.wordpress.com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0"/>
            <a:ext cx="12194473" cy="68566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94409" y="3312724"/>
            <a:ext cx="502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OGC </a:t>
            </a:r>
            <a:r>
              <a:rPr lang="es-ES" sz="3200" dirty="0" smtClean="0">
                <a:solidFill>
                  <a:schemeClr val="bg1"/>
                </a:solidFill>
              </a:rPr>
              <a:t>DGGS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7506" y="4529727"/>
            <a:ext cx="9524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Antonio F. Rodríguez</a:t>
            </a:r>
          </a:p>
          <a:p>
            <a:pPr algn="ctr"/>
            <a:endParaRPr lang="es-ES" sz="14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69539" y="6334780"/>
            <a:ext cx="269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</a:rPr>
              <a:t>Lisboa, 2017-11-17</a:t>
            </a:r>
          </a:p>
          <a:p>
            <a:pPr algn="r"/>
            <a:endParaRPr lang="es-E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06652" y="5432261"/>
            <a:ext cx="570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FORO  ILAF  OGC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6" y="5418159"/>
            <a:ext cx="786072" cy="6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3081" y="240855"/>
            <a:ext cx="10318491" cy="864613"/>
          </a:xfrm>
        </p:spPr>
        <p:txBody>
          <a:bodyPr/>
          <a:lstStyle/>
          <a:p>
            <a:r>
              <a:rPr lang="es-ES" sz="3200" dirty="0" smtClean="0"/>
              <a:t>Definiciones</a:t>
            </a:r>
            <a:br>
              <a:rPr lang="es-ES" sz="3200" dirty="0" smtClean="0"/>
            </a:br>
            <a:r>
              <a:rPr lang="es-ES" i="1" dirty="0" err="1" smtClean="0">
                <a:solidFill>
                  <a:schemeClr val="tx1"/>
                </a:solidFill>
              </a:rPr>
              <a:t>Discrete</a:t>
            </a:r>
            <a:r>
              <a:rPr lang="es-ES" i="1" dirty="0" smtClean="0">
                <a:solidFill>
                  <a:schemeClr val="tx1"/>
                </a:solidFill>
              </a:rPr>
              <a:t> Global </a:t>
            </a:r>
            <a:r>
              <a:rPr lang="es-ES" i="1" dirty="0" err="1" smtClean="0">
                <a:solidFill>
                  <a:schemeClr val="tx1"/>
                </a:solidFill>
              </a:rPr>
              <a:t>Grid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System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Un </a:t>
            </a:r>
            <a:r>
              <a:rPr lang="es-ES" dirty="0" smtClean="0"/>
              <a:t>Sistema </a:t>
            </a:r>
            <a:r>
              <a:rPr lang="es-ES" dirty="0"/>
              <a:t>de </a:t>
            </a:r>
            <a:r>
              <a:rPr lang="es-ES" dirty="0" smtClean="0"/>
              <a:t>Mallas Globales Discretas (DGGS) se construye como una secuencia de </a:t>
            </a:r>
            <a:r>
              <a:rPr lang="es-ES" dirty="0" smtClean="0"/>
              <a:t>varias DGG</a:t>
            </a:r>
            <a:endParaRPr lang="es-ES" dirty="0" smtClean="0"/>
          </a:p>
          <a:p>
            <a:pPr lvl="1"/>
            <a:r>
              <a:rPr lang="es-ES" dirty="0" smtClean="0"/>
              <a:t>DGGS: una DGG inicial y varias DGG refinadas con celdillas cada vez menores</a:t>
            </a:r>
          </a:p>
          <a:p>
            <a:pPr lvl="2"/>
            <a:endParaRPr lang="es-ES" dirty="0" smtClean="0"/>
          </a:p>
          <a:p>
            <a:r>
              <a:rPr lang="es-ES" dirty="0" smtClean="0"/>
              <a:t>Tipos de arco</a:t>
            </a:r>
          </a:p>
          <a:p>
            <a:pPr lvl="1"/>
            <a:r>
              <a:rPr lang="es-ES" dirty="0" smtClean="0"/>
              <a:t>Entre vértices puede tomarse: geodésica, camino más corto, círculo menor…</a:t>
            </a:r>
          </a:p>
          <a:p>
            <a:pPr marL="1371600" lvl="3" indent="0">
              <a:buNone/>
            </a:pPr>
            <a:endParaRPr lang="es-ES" dirty="0" smtClean="0"/>
          </a:p>
          <a:p>
            <a:r>
              <a:rPr lang="es-ES" dirty="0" err="1" smtClean="0"/>
              <a:t>Geocodificación</a:t>
            </a:r>
            <a:endParaRPr lang="es-ES" dirty="0"/>
          </a:p>
          <a:p>
            <a:pPr lvl="1"/>
            <a:r>
              <a:rPr lang="es-ES" dirty="0" smtClean="0"/>
              <a:t>Proceso de asignar un id. Geodésico a una celdilla de un DGGS</a:t>
            </a:r>
          </a:p>
          <a:p>
            <a:pPr lvl="2"/>
            <a:endParaRPr lang="es-ES" dirty="0" smtClean="0"/>
          </a:p>
          <a:p>
            <a:r>
              <a:rPr lang="es-ES" dirty="0" smtClean="0"/>
              <a:t>Razón de refinamiento</a:t>
            </a:r>
          </a:p>
          <a:p>
            <a:pPr lvl="1"/>
            <a:r>
              <a:rPr lang="es-ES" dirty="0" smtClean="0"/>
              <a:t>Razón del nº </a:t>
            </a:r>
            <a:r>
              <a:rPr lang="es-ES" dirty="0" smtClean="0"/>
              <a:t>de celdillas hija en que se divide una </a:t>
            </a:r>
            <a:r>
              <a:rPr lang="es-ES" dirty="0" smtClean="0"/>
              <a:t>capa de celdilla </a:t>
            </a:r>
            <a:r>
              <a:rPr lang="es-ES" dirty="0" smtClean="0"/>
              <a:t>padre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47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Métodos de refinamiento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0" y="1760561"/>
            <a:ext cx="4907924" cy="191728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6" y="607094"/>
            <a:ext cx="5459103" cy="53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Requisitos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431235"/>
            <a:ext cx="11161336" cy="471025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Un DGGS debe tener un marco de referencia y unos algoritmos funcionales</a:t>
            </a:r>
          </a:p>
          <a:p>
            <a:pPr lvl="4"/>
            <a:endParaRPr lang="es-ES" sz="1100" dirty="0" smtClean="0"/>
          </a:p>
          <a:p>
            <a:r>
              <a:rPr lang="es-ES" dirty="0" smtClean="0"/>
              <a:t>Las celdillas de una </a:t>
            </a:r>
            <a:r>
              <a:rPr lang="es-ES" dirty="0" err="1" smtClean="0"/>
              <a:t>teselación</a:t>
            </a:r>
            <a:r>
              <a:rPr lang="es-ES" dirty="0" smtClean="0"/>
              <a:t> debe cubrir todo el globo sin huecos ni solapes</a:t>
            </a:r>
          </a:p>
          <a:p>
            <a:pPr lvl="4"/>
            <a:endParaRPr lang="es-ES" sz="1100" dirty="0" smtClean="0"/>
          </a:p>
          <a:p>
            <a:r>
              <a:rPr lang="es-ES" dirty="0" smtClean="0"/>
              <a:t>Se pueden extender todos los conceptos de la esfera al elipsoide</a:t>
            </a:r>
          </a:p>
          <a:p>
            <a:pPr lvl="3"/>
            <a:endParaRPr lang="es-ES" sz="1100" dirty="0" smtClean="0"/>
          </a:p>
          <a:p>
            <a:r>
              <a:rPr lang="es-ES" dirty="0" smtClean="0"/>
              <a:t>Las celdillas tienen igual numero de vértices que de arcos (3, 5, 6, 8) y su forma se deriva de los 5 sólidos de Platón y los 13 de Arquímedes</a:t>
            </a:r>
          </a:p>
          <a:p>
            <a:pPr lvl="3"/>
            <a:endParaRPr lang="es-ES" sz="1100" dirty="0" smtClean="0"/>
          </a:p>
          <a:p>
            <a:r>
              <a:rPr lang="es-ES" dirty="0" smtClean="0"/>
              <a:t>Para cada nivel de refinamiento se debe definir una precisión (incertidumbre del área/valor del área de 1 celdilla)</a:t>
            </a:r>
          </a:p>
          <a:p>
            <a:pPr lvl="3"/>
            <a:endParaRPr lang="es-ES" sz="1100" dirty="0" smtClean="0"/>
          </a:p>
          <a:p>
            <a:r>
              <a:rPr lang="es-ES" dirty="0" smtClean="0"/>
              <a:t>Las celdillas de un mismo nivel deben tener la misma área (dentro de la precisión definida)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53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Requisitos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431235"/>
            <a:ext cx="5239615" cy="4583066"/>
          </a:xfrm>
        </p:spPr>
        <p:txBody>
          <a:bodyPr/>
          <a:lstStyle/>
          <a:p>
            <a:r>
              <a:rPr lang="es-ES" dirty="0" smtClean="0"/>
              <a:t>Las celdillas pueden cambiar de forma de un nivel a otro</a:t>
            </a:r>
          </a:p>
          <a:p>
            <a:endParaRPr lang="es-ES" dirty="0"/>
          </a:p>
          <a:p>
            <a:r>
              <a:rPr lang="es-ES" dirty="0" smtClean="0"/>
              <a:t>Ej.: </a:t>
            </a:r>
            <a:r>
              <a:rPr lang="es-ES" dirty="0" err="1" smtClean="0"/>
              <a:t>Exágonos</a:t>
            </a:r>
            <a:r>
              <a:rPr lang="es-ES" dirty="0" smtClean="0"/>
              <a:t> y </a:t>
            </a:r>
            <a:r>
              <a:rPr lang="es-ES" dirty="0" err="1" smtClean="0"/>
              <a:t>pseudoexágonos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89045"/>
            <a:ext cx="5224534" cy="54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Requisitos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Un DGGS debe tener</a:t>
            </a:r>
          </a:p>
          <a:p>
            <a:pPr lvl="1"/>
            <a:r>
              <a:rPr lang="es-ES" dirty="0" smtClean="0"/>
              <a:t>Forma de celdilla</a:t>
            </a:r>
          </a:p>
          <a:p>
            <a:pPr lvl="1"/>
            <a:r>
              <a:rPr lang="es-ES" dirty="0" smtClean="0"/>
              <a:t>Una </a:t>
            </a:r>
            <a:r>
              <a:rPr lang="es-ES" dirty="0" err="1" smtClean="0"/>
              <a:t>teselación</a:t>
            </a:r>
            <a:r>
              <a:rPr lang="es-ES" dirty="0" smtClean="0"/>
              <a:t> inicial</a:t>
            </a:r>
          </a:p>
          <a:p>
            <a:pPr lvl="1"/>
            <a:r>
              <a:rPr lang="es-ES" dirty="0" smtClean="0"/>
              <a:t>Método de refinamiento</a:t>
            </a:r>
          </a:p>
          <a:p>
            <a:pPr lvl="1"/>
            <a:r>
              <a:rPr lang="es-ES" dirty="0" smtClean="0"/>
              <a:t>Algoritmo de indexación</a:t>
            </a:r>
          </a:p>
          <a:p>
            <a:pPr lvl="3"/>
            <a:endParaRPr lang="es-ES" dirty="0"/>
          </a:p>
          <a:p>
            <a:r>
              <a:rPr lang="es-ES" dirty="0" smtClean="0"/>
              <a:t>Cada celdilla de un nivel puede identificarse y localizarse por las coordenadas de su </a:t>
            </a:r>
            <a:r>
              <a:rPr lang="es-ES" dirty="0" err="1" smtClean="0"/>
              <a:t>centroide</a:t>
            </a:r>
            <a:r>
              <a:rPr lang="es-ES" dirty="0" smtClean="0"/>
              <a:t> (C. de G.)</a:t>
            </a:r>
          </a:p>
          <a:p>
            <a:pPr lvl="3"/>
            <a:endParaRPr lang="es-ES" dirty="0" smtClean="0"/>
          </a:p>
          <a:p>
            <a:r>
              <a:rPr lang="es-ES" dirty="0" smtClean="0"/>
              <a:t>Un DGGS debe tener algoritmos funcionales</a:t>
            </a:r>
          </a:p>
          <a:p>
            <a:pPr lvl="1"/>
            <a:r>
              <a:rPr lang="es-ES" dirty="0" smtClean="0"/>
              <a:t>Operaciones de </a:t>
            </a:r>
            <a:r>
              <a:rPr lang="es-ES" dirty="0" err="1" smtClean="0"/>
              <a:t>cuantización</a:t>
            </a:r>
            <a:r>
              <a:rPr lang="es-ES" dirty="0" smtClean="0"/>
              <a:t>: asignar datos a una celdilla y recuperarlos</a:t>
            </a:r>
          </a:p>
          <a:p>
            <a:pPr lvl="1"/>
            <a:r>
              <a:rPr lang="es-ES" dirty="0" smtClean="0"/>
              <a:t>Operaciones algebraicas, sobre los datos que contiene y para navegar por ellas</a:t>
            </a:r>
          </a:p>
          <a:p>
            <a:pPr lvl="1"/>
            <a:r>
              <a:rPr lang="es-ES" dirty="0" smtClean="0"/>
              <a:t>Operaciones de </a:t>
            </a:r>
            <a:r>
              <a:rPr lang="es-ES" dirty="0" err="1" smtClean="0"/>
              <a:t>interoperablidad</a:t>
            </a:r>
            <a:r>
              <a:rPr lang="es-ES" dirty="0" smtClean="0"/>
              <a:t>, para transformar datos a </a:t>
            </a:r>
            <a:r>
              <a:rPr lang="es-ES" dirty="0" smtClean="0"/>
              <a:t>otros GDDS </a:t>
            </a:r>
            <a:r>
              <a:rPr lang="es-ES" dirty="0" smtClean="0"/>
              <a:t>o a un CRS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2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Operaciones algebraicas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Operaciones algebraicas</a:t>
            </a:r>
          </a:p>
          <a:p>
            <a:pPr lvl="1"/>
            <a:r>
              <a:rPr lang="es-ES" dirty="0" smtClean="0"/>
              <a:t>Para moverse de una celdilla a otra</a:t>
            </a:r>
          </a:p>
          <a:p>
            <a:pPr lvl="2"/>
            <a:r>
              <a:rPr lang="es-ES" dirty="0" smtClean="0"/>
              <a:t>De celdilla-hija a celdilla-padre o al revés, de una celdilla a sus vecinas</a:t>
            </a:r>
          </a:p>
          <a:p>
            <a:pPr lvl="2"/>
            <a:endParaRPr lang="es-ES" dirty="0" smtClean="0"/>
          </a:p>
          <a:p>
            <a:pPr lvl="1"/>
            <a:r>
              <a:rPr lang="es-ES" dirty="0" smtClean="0"/>
              <a:t>Para hacer operaciones de análisis espacial</a:t>
            </a:r>
          </a:p>
          <a:p>
            <a:pPr lvl="2"/>
            <a:r>
              <a:rPr lang="es-ES" dirty="0" smtClean="0"/>
              <a:t>Por ejemplo para hallar relaciones topológicas entre celdillas con el Modelo de 9 intersecciones</a:t>
            </a:r>
          </a:p>
          <a:p>
            <a:pPr lvl="3"/>
            <a:r>
              <a:rPr lang="es-ES" dirty="0" smtClean="0"/>
              <a:t>Deducir relaciones topológicas entre dos objetos hallando las intersecciones de </a:t>
            </a:r>
          </a:p>
          <a:p>
            <a:pPr marL="1371600" lvl="3" indent="0">
              <a:buNone/>
            </a:pPr>
            <a:r>
              <a:rPr lang="es-ES" dirty="0" smtClean="0"/>
              <a:t>     interior, frontera y exterior </a:t>
            </a:r>
          </a:p>
          <a:p>
            <a:pPr marL="1371600" lvl="3" indent="0">
              <a:buNone/>
            </a:pPr>
            <a:r>
              <a:rPr lang="es-ES" dirty="0"/>
              <a:t> </a:t>
            </a:r>
            <a:r>
              <a:rPr lang="es-ES" dirty="0" smtClean="0"/>
              <a:t>    de </a:t>
            </a:r>
            <a:r>
              <a:rPr lang="es-ES" dirty="0" smtClean="0"/>
              <a:t>un objeto con los del otro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9159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Cuantización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Tipos de </a:t>
            </a:r>
            <a:r>
              <a:rPr lang="es-ES" dirty="0" err="1"/>
              <a:t>cuantización</a:t>
            </a:r>
            <a:endParaRPr lang="es-ES" dirty="0"/>
          </a:p>
          <a:p>
            <a:r>
              <a:rPr lang="es-ES" dirty="0"/>
              <a:t>A una celdilla se le puede asignar</a:t>
            </a:r>
          </a:p>
          <a:p>
            <a:pPr lvl="1"/>
            <a:r>
              <a:rPr lang="es-ES" dirty="0"/>
              <a:t>Una tesela, con datos a su vez dentro</a:t>
            </a:r>
          </a:p>
          <a:p>
            <a:pPr lvl="1"/>
            <a:r>
              <a:rPr lang="es-ES" dirty="0"/>
              <a:t>Valor de datos</a:t>
            </a:r>
          </a:p>
          <a:p>
            <a:pPr lvl="1"/>
            <a:r>
              <a:rPr lang="es-ES" dirty="0"/>
              <a:t>Unas coordenadas</a:t>
            </a:r>
          </a:p>
          <a:p>
            <a:pPr lvl="1"/>
            <a:r>
              <a:rPr lang="es-ES" dirty="0"/>
              <a:t>Una etiqueta</a:t>
            </a:r>
          </a:p>
          <a:p>
            <a:pPr lvl="1"/>
            <a:r>
              <a:rPr lang="es-ES" dirty="0"/>
              <a:t>Una </a:t>
            </a:r>
            <a:r>
              <a:rPr lang="es-ES" dirty="0" err="1"/>
              <a:t>renderización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64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Ventajas de los DGGS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431234"/>
            <a:ext cx="11161336" cy="4860383"/>
          </a:xfrm>
        </p:spPr>
        <p:txBody>
          <a:bodyPr>
            <a:normAutofit/>
          </a:bodyPr>
          <a:lstStyle/>
          <a:p>
            <a:r>
              <a:rPr lang="es-ES" dirty="0" smtClean="0"/>
              <a:t>Los DGGS sirven para datos </a:t>
            </a:r>
            <a:r>
              <a:rPr lang="es-ES" dirty="0" err="1" smtClean="0"/>
              <a:t>ráster</a:t>
            </a:r>
            <a:r>
              <a:rPr lang="es-ES" dirty="0" smtClean="0"/>
              <a:t>, vectoriales y para </a:t>
            </a:r>
            <a:r>
              <a:rPr lang="es-ES" dirty="0" smtClean="0"/>
              <a:t>mezclarlos</a:t>
            </a:r>
          </a:p>
          <a:p>
            <a:r>
              <a:rPr lang="es-ES" dirty="0" smtClean="0"/>
              <a:t>Puede ser una buena manera de ligar datos estadísticos y geográficos</a:t>
            </a:r>
          </a:p>
          <a:p>
            <a:r>
              <a:rPr lang="es-ES" dirty="0"/>
              <a:t>P</a:t>
            </a:r>
            <a:r>
              <a:rPr lang="es-ES" dirty="0" smtClean="0"/>
              <a:t>or fin unidades de distribución regulares y esféricas</a:t>
            </a:r>
            <a:endParaRPr lang="es-ES" dirty="0" smtClean="0"/>
          </a:p>
          <a:p>
            <a:r>
              <a:rPr lang="es-ES" dirty="0" smtClean="0"/>
              <a:t>Versatilidad</a:t>
            </a:r>
          </a:p>
          <a:p>
            <a:endParaRPr lang="es-ES" dirty="0" smtClean="0"/>
          </a:p>
          <a:p>
            <a:r>
              <a:rPr lang="es-ES" dirty="0" smtClean="0"/>
              <a:t>Los SIG van a poder aplicar directamente la geometría esférica</a:t>
            </a:r>
            <a:endParaRPr lang="es-ES" dirty="0" smtClean="0"/>
          </a:p>
          <a:p>
            <a:pPr lvl="2"/>
            <a:endParaRPr lang="es-ES" dirty="0" smtClean="0"/>
          </a:p>
          <a:p>
            <a:r>
              <a:rPr lang="es-ES" dirty="0" smtClean="0"/>
              <a:t>La Tierra no es plana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342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Algunos de los retos que se plantean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267458"/>
            <a:ext cx="11161336" cy="5426766"/>
          </a:xfrm>
        </p:spPr>
        <p:txBody>
          <a:bodyPr>
            <a:normAutofit/>
          </a:bodyPr>
          <a:lstStyle/>
          <a:p>
            <a:r>
              <a:rPr lang="es-ES" dirty="0" smtClean="0"/>
              <a:t>Poca consciencia de las DGGS y muy pocas </a:t>
            </a:r>
            <a:r>
              <a:rPr lang="es-ES" dirty="0" err="1" smtClean="0"/>
              <a:t>impmentaciones</a:t>
            </a:r>
            <a:r>
              <a:rPr lang="es-ES" dirty="0" smtClean="0"/>
              <a:t> (por ahora)</a:t>
            </a:r>
          </a:p>
          <a:p>
            <a:r>
              <a:rPr lang="es-ES" dirty="0" smtClean="0"/>
              <a:t>Resistencia al cambio</a:t>
            </a:r>
          </a:p>
          <a:p>
            <a:r>
              <a:rPr lang="es-ES" i="1" dirty="0" smtClean="0"/>
              <a:t>Software </a:t>
            </a:r>
            <a:r>
              <a:rPr lang="es-ES" dirty="0" smtClean="0"/>
              <a:t>por desarrollar</a:t>
            </a:r>
          </a:p>
          <a:p>
            <a:r>
              <a:rPr lang="es-ES" dirty="0" smtClean="0"/>
              <a:t>Software actual, grandes proveedores de datos (NMA, Globos virtuales, fuentes de imágenes de satélite…) no están preparados</a:t>
            </a:r>
          </a:p>
          <a:p>
            <a:r>
              <a:rPr lang="es-ES" dirty="0" smtClean="0"/>
              <a:t>Proceso largo y costoso  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 algn="r">
              <a:buNone/>
            </a:pPr>
            <a:endParaRPr lang="es-ES" sz="2000" dirty="0" smtClean="0"/>
          </a:p>
          <a:p>
            <a:pPr marL="0" indent="0" algn="r">
              <a:buNone/>
            </a:pPr>
            <a:r>
              <a:rPr lang="es-ES" sz="2000" dirty="0" smtClean="0"/>
              <a:t>Tomado de una presentación de </a:t>
            </a:r>
            <a:r>
              <a:rPr lang="es-ES" sz="2000" dirty="0" err="1" smtClean="0"/>
              <a:t>GeoScience</a:t>
            </a:r>
            <a:r>
              <a:rPr lang="es-ES" sz="2000" dirty="0" smtClean="0"/>
              <a:t> Australia </a:t>
            </a:r>
          </a:p>
          <a:p>
            <a:pPr marL="0" indent="0" algn="r">
              <a:buNone/>
            </a:pPr>
            <a:r>
              <a:rPr lang="es-ES" sz="2000" dirty="0" smtClean="0"/>
              <a:t>en un Encuentro de integración de IG + E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360498"/>
            <a:ext cx="3876177" cy="10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82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43" y="1760562"/>
            <a:ext cx="8708966" cy="2615880"/>
          </a:xfrm>
        </p:spPr>
      </p:pic>
    </p:spTree>
    <p:extLst>
      <p:ext uri="{BB962C8B-B14F-4D97-AF65-F5344CB8AC3E}">
        <p14:creationId xmlns:p14="http://schemas.microsoft.com/office/powerpoint/2010/main" val="62655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452" y="240856"/>
            <a:ext cx="10318491" cy="351312"/>
          </a:xfrm>
        </p:spPr>
        <p:txBody>
          <a:bodyPr>
            <a:noAutofit/>
          </a:bodyPr>
          <a:lstStyle/>
          <a:p>
            <a:r>
              <a:rPr lang="es-ES" sz="3200" dirty="0" smtClean="0"/>
              <a:t>DGGS </a:t>
            </a:r>
            <a:r>
              <a:rPr lang="es-ES" sz="3200" dirty="0" err="1" smtClean="0"/>
              <a:t>Specification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7979" y="1267462"/>
            <a:ext cx="10835197" cy="4583066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Discrete</a:t>
            </a:r>
            <a:r>
              <a:rPr lang="es-ES" sz="2400" dirty="0" smtClean="0"/>
              <a:t> Global </a:t>
            </a:r>
            <a:r>
              <a:rPr lang="es-ES" sz="2400" dirty="0" err="1" smtClean="0"/>
              <a:t>Grid</a:t>
            </a:r>
            <a:r>
              <a:rPr lang="es-ES" sz="2400" dirty="0" smtClean="0"/>
              <a:t> </a:t>
            </a:r>
            <a:r>
              <a:rPr lang="es-ES" sz="2400" dirty="0" err="1" smtClean="0"/>
              <a:t>Systems</a:t>
            </a:r>
            <a:r>
              <a:rPr lang="es-ES" sz="2400" dirty="0" smtClean="0"/>
              <a:t> </a:t>
            </a:r>
            <a:r>
              <a:rPr lang="es-ES" sz="2400" dirty="0" err="1" smtClean="0"/>
              <a:t>Abstract</a:t>
            </a:r>
            <a:r>
              <a:rPr lang="es-ES" sz="2400" dirty="0" smtClean="0"/>
              <a:t> </a:t>
            </a:r>
            <a:r>
              <a:rPr lang="es-ES" sz="2400" dirty="0" err="1" smtClean="0"/>
              <a:t>Specification</a:t>
            </a:r>
            <a:r>
              <a:rPr lang="es-ES" sz="2400" dirty="0" smtClean="0"/>
              <a:t> v1.0</a:t>
            </a:r>
          </a:p>
          <a:p>
            <a:pPr lvl="1"/>
            <a:r>
              <a:rPr lang="es-ES" sz="1600" dirty="0">
                <a:hlinkClick r:id="rId2"/>
              </a:rPr>
              <a:t>http://</a:t>
            </a:r>
            <a:r>
              <a:rPr lang="es-ES" sz="1600" dirty="0" smtClean="0">
                <a:hlinkClick r:id="rId2"/>
              </a:rPr>
              <a:t>docs.opengeospatial.org/as/15-104r5/15-104r5.html</a:t>
            </a:r>
            <a:r>
              <a:rPr lang="es-ES" sz="1600" dirty="0" smtClean="0"/>
              <a:t> </a:t>
            </a:r>
          </a:p>
          <a:p>
            <a:pPr lvl="1"/>
            <a:r>
              <a:rPr lang="es-ES" sz="2000" dirty="0" smtClean="0"/>
              <a:t>2017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Geoscience </a:t>
            </a:r>
            <a:r>
              <a:rPr lang="en-US" sz="2000" dirty="0"/>
              <a:t>Australia</a:t>
            </a:r>
          </a:p>
          <a:p>
            <a:pPr lvl="1"/>
            <a:r>
              <a:rPr lang="en-US" sz="2000" dirty="0"/>
              <a:t>    </a:t>
            </a:r>
            <a:r>
              <a:rPr lang="en-US" sz="2000" dirty="0" err="1"/>
              <a:t>Landcare</a:t>
            </a:r>
            <a:r>
              <a:rPr lang="en-US" sz="2000" dirty="0"/>
              <a:t> Research New Zealand</a:t>
            </a:r>
          </a:p>
          <a:p>
            <a:pPr lvl="1"/>
            <a:r>
              <a:rPr lang="en-US" sz="2000" dirty="0"/>
              <a:t>    University of Calgary</a:t>
            </a:r>
          </a:p>
          <a:p>
            <a:pPr lvl="1"/>
            <a:r>
              <a:rPr lang="en-US" sz="2000" dirty="0"/>
              <a:t>    PYXIS</a:t>
            </a:r>
          </a:p>
          <a:p>
            <a:pPr lvl="1"/>
            <a:r>
              <a:rPr lang="en-US" sz="2000" dirty="0"/>
              <a:t>    </a:t>
            </a:r>
            <a:r>
              <a:rPr lang="en-US" sz="2000" dirty="0" err="1"/>
              <a:t>SpaceCurve</a:t>
            </a:r>
            <a:endParaRPr lang="en-US" sz="2000" dirty="0"/>
          </a:p>
          <a:p>
            <a:pPr lvl="1"/>
            <a:r>
              <a:rPr lang="en-US" sz="2000" dirty="0"/>
              <a:t>    Zhengzhou Institute of Surveying &amp; Mapping</a:t>
            </a:r>
          </a:p>
          <a:p>
            <a:pPr lvl="1"/>
            <a:r>
              <a:rPr lang="en-US" sz="2000" dirty="0"/>
              <a:t>    </a:t>
            </a:r>
            <a:r>
              <a:rPr lang="en-US" sz="2000" dirty="0" smtClean="0"/>
              <a:t>ESRI</a:t>
            </a:r>
          </a:p>
        </p:txBody>
      </p:sp>
    </p:spTree>
    <p:extLst>
      <p:ext uri="{BB962C8B-B14F-4D97-AF65-F5344CB8AC3E}">
        <p14:creationId xmlns:p14="http://schemas.microsoft.com/office/powerpoint/2010/main" val="12604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Bibliografía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“Geodesic </a:t>
            </a:r>
            <a:r>
              <a:rPr lang="en-US" i="1" dirty="0"/>
              <a:t>Discrete Global Grid </a:t>
            </a:r>
            <a:r>
              <a:rPr lang="en-US" i="1" dirty="0" smtClean="0"/>
              <a:t>Systems”</a:t>
            </a:r>
            <a:r>
              <a:rPr lang="en-US" dirty="0" smtClean="0"/>
              <a:t> </a:t>
            </a:r>
            <a:r>
              <a:rPr lang="en-US" dirty="0"/>
              <a:t>de Kevin </a:t>
            </a:r>
            <a:r>
              <a:rPr lang="en-US" dirty="0" err="1"/>
              <a:t>Sahr</a:t>
            </a:r>
            <a:r>
              <a:rPr lang="en-US" dirty="0"/>
              <a:t>, Denis White, and A. Jon </a:t>
            </a:r>
            <a:r>
              <a:rPr lang="en-US" dirty="0" err="1" smtClean="0"/>
              <a:t>Kimerling</a:t>
            </a:r>
            <a:r>
              <a:rPr lang="en-US" dirty="0" smtClean="0"/>
              <a:t>, 2003</a:t>
            </a:r>
          </a:p>
          <a:p>
            <a:pPr lvl="1"/>
            <a:r>
              <a:rPr lang="es-ES" dirty="0">
                <a:hlinkClick r:id="rId2"/>
              </a:rPr>
              <a:t>http://webpages.sou.edu/~</a:t>
            </a:r>
            <a:r>
              <a:rPr lang="es-ES" dirty="0" smtClean="0">
                <a:hlinkClick r:id="rId2"/>
              </a:rPr>
              <a:t>sahrk/dgg/pubs/gdggs03.pdf</a:t>
            </a:r>
            <a:r>
              <a:rPr lang="es-ES" dirty="0" smtClean="0"/>
              <a:t> 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n-US" dirty="0"/>
              <a:t>“Discrete global grids for digital earth</a:t>
            </a:r>
            <a:r>
              <a:rPr lang="en-US" dirty="0" smtClean="0"/>
              <a:t>” de M F Goodchild, 2000</a:t>
            </a:r>
          </a:p>
          <a:p>
            <a:endParaRPr lang="en-US" dirty="0"/>
          </a:p>
          <a:p>
            <a:r>
              <a:rPr lang="en-US" dirty="0" smtClean="0"/>
              <a:t>Hasta 47 </a:t>
            </a:r>
            <a:r>
              <a:rPr lang="en-US" dirty="0" err="1" smtClean="0"/>
              <a:t>referencias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75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Conclusiones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Abstract</a:t>
            </a:r>
            <a:r>
              <a:rPr lang="es-ES" i="1" dirty="0" smtClean="0"/>
              <a:t> </a:t>
            </a:r>
            <a:r>
              <a:rPr lang="es-ES" i="1" dirty="0" err="1" smtClean="0"/>
              <a:t>Specification</a:t>
            </a:r>
            <a:endParaRPr lang="es-ES" i="1" dirty="0" smtClean="0"/>
          </a:p>
          <a:p>
            <a:pPr lvl="1"/>
            <a:r>
              <a:rPr lang="es-ES" dirty="0" smtClean="0"/>
              <a:t>Sienta las bases teóricas</a:t>
            </a:r>
          </a:p>
          <a:p>
            <a:endParaRPr lang="es-ES" dirty="0" smtClean="0"/>
          </a:p>
          <a:p>
            <a:r>
              <a:rPr lang="es-ES" dirty="0" smtClean="0"/>
              <a:t>DGSS </a:t>
            </a:r>
            <a:r>
              <a:rPr lang="es-ES" i="1" dirty="0" err="1" smtClean="0"/>
              <a:t>interoperability</a:t>
            </a:r>
            <a:r>
              <a:rPr lang="es-ES" i="1" dirty="0" smtClean="0"/>
              <a:t> Interface </a:t>
            </a:r>
            <a:r>
              <a:rPr lang="es-ES" i="1" dirty="0" err="1" smtClean="0"/>
              <a:t>Protocols</a:t>
            </a:r>
            <a:endParaRPr lang="es-ES" i="1" dirty="0" smtClean="0"/>
          </a:p>
          <a:p>
            <a:pPr lvl="1"/>
            <a:r>
              <a:rPr lang="es-ES" dirty="0" smtClean="0"/>
              <a:t>Futuro </a:t>
            </a:r>
            <a:r>
              <a:rPr lang="es-ES" i="1" dirty="0" smtClean="0"/>
              <a:t>OGC </a:t>
            </a:r>
            <a:r>
              <a:rPr lang="es-ES" i="1" dirty="0" err="1" smtClean="0"/>
              <a:t>Extension</a:t>
            </a:r>
            <a:r>
              <a:rPr lang="es-ES" i="1" dirty="0" smtClean="0"/>
              <a:t> Standard</a:t>
            </a:r>
            <a:endParaRPr lang="es-ES" i="1" dirty="0"/>
          </a:p>
          <a:p>
            <a:endParaRPr lang="es-ES" dirty="0" smtClean="0"/>
          </a:p>
          <a:p>
            <a:r>
              <a:rPr lang="es-ES" dirty="0" smtClean="0"/>
              <a:t>Hay toda una comunidad GDDS</a:t>
            </a:r>
          </a:p>
          <a:p>
            <a:endParaRPr lang="es-ES" dirty="0" smtClean="0"/>
          </a:p>
          <a:p>
            <a:r>
              <a:rPr lang="es-ES" dirty="0" smtClean="0"/>
              <a:t>Línea muy prometedora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238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b="8530"/>
          <a:stretch/>
        </p:blipFill>
        <p:spPr bwMode="auto">
          <a:xfrm>
            <a:off x="1615930" y="220101"/>
            <a:ext cx="9629825" cy="55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21360" y="2801952"/>
            <a:ext cx="4960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y apellidos</a:t>
            </a:r>
            <a:endParaRPr lang="es-ES" sz="2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719550" y="3081436"/>
            <a:ext cx="2789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correo@fomento.es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Resumen</a:t>
            </a:r>
            <a:endParaRPr lang="en-US" sz="2400" dirty="0"/>
          </a:p>
          <a:p>
            <a:pPr lvl="1"/>
            <a:r>
              <a:rPr lang="en-US" sz="2000" dirty="0"/>
              <a:t>Un DGGS </a:t>
            </a:r>
            <a:r>
              <a:rPr lang="en-US" sz="2000" dirty="0" err="1"/>
              <a:t>es</a:t>
            </a:r>
            <a:r>
              <a:rPr lang="en-US" sz="2000" dirty="0"/>
              <a:t> un </a:t>
            </a: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err="1"/>
              <a:t>referencias</a:t>
            </a:r>
            <a:r>
              <a:rPr lang="en-US" sz="2000" dirty="0"/>
              <a:t> </a:t>
            </a:r>
            <a:r>
              <a:rPr lang="en-US" sz="2000" dirty="0" err="1"/>
              <a:t>espaciales</a:t>
            </a:r>
            <a:r>
              <a:rPr lang="en-US" sz="2000" dirty="0"/>
              <a:t> que </a:t>
            </a:r>
            <a:r>
              <a:rPr lang="en-US" sz="2000" dirty="0" err="1"/>
              <a:t>utiliza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teselación</a:t>
            </a:r>
            <a:r>
              <a:rPr lang="en-US" sz="2000" dirty="0"/>
              <a:t> </a:t>
            </a:r>
            <a:r>
              <a:rPr lang="en-US" sz="2000" dirty="0" err="1"/>
              <a:t>jerárquica</a:t>
            </a:r>
            <a:r>
              <a:rPr lang="en-US" sz="2000" dirty="0"/>
              <a:t> de </a:t>
            </a:r>
            <a:r>
              <a:rPr lang="en-US" sz="2000" dirty="0" err="1" smtClean="0"/>
              <a:t>celdillas</a:t>
            </a:r>
            <a:r>
              <a:rPr lang="en-US" sz="2000" dirty="0" smtClean="0"/>
              <a:t> de </a:t>
            </a:r>
            <a:r>
              <a:rPr lang="en-US" sz="2000" dirty="0" err="1" smtClean="0"/>
              <a:t>igual</a:t>
            </a:r>
            <a:r>
              <a:rPr lang="en-US" sz="2000" dirty="0" smtClean="0"/>
              <a:t> </a:t>
            </a:r>
            <a:r>
              <a:rPr lang="en-US" sz="2000" dirty="0" err="1" smtClean="0"/>
              <a:t>área</a:t>
            </a:r>
            <a:r>
              <a:rPr lang="en-US" sz="2000" dirty="0" smtClean="0"/>
              <a:t> </a:t>
            </a:r>
            <a:r>
              <a:rPr lang="en-US" sz="2000" dirty="0"/>
              <a:t>que </a:t>
            </a:r>
            <a:r>
              <a:rPr lang="en-US" sz="2000" dirty="0" err="1"/>
              <a:t>particionan</a:t>
            </a:r>
            <a:r>
              <a:rPr lang="en-US" sz="2000" dirty="0"/>
              <a:t> e </a:t>
            </a:r>
            <a:r>
              <a:rPr lang="en-US" sz="2000" dirty="0" err="1"/>
              <a:t>indexan</a:t>
            </a:r>
            <a:r>
              <a:rPr lang="en-US" sz="2000" dirty="0"/>
              <a:t> el </a:t>
            </a:r>
            <a:r>
              <a:rPr lang="en-US" sz="2000" dirty="0" err="1"/>
              <a:t>globo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características</a:t>
            </a:r>
            <a:r>
              <a:rPr lang="en-US" sz="2000" dirty="0" smtClean="0"/>
              <a:t> </a:t>
            </a:r>
            <a:r>
              <a:rPr lang="en-US" sz="2000" dirty="0"/>
              <a:t>son</a:t>
            </a:r>
            <a:r>
              <a:rPr lang="en-US" sz="2000" dirty="0" smtClean="0"/>
              <a:t>:</a:t>
            </a:r>
          </a:p>
          <a:p>
            <a:pPr lvl="2"/>
            <a:r>
              <a:rPr lang="en-US" sz="1800" dirty="0" err="1" smtClean="0"/>
              <a:t>Estructura</a:t>
            </a:r>
            <a:r>
              <a:rPr lang="en-US" sz="1800" dirty="0" smtClean="0"/>
              <a:t> de </a:t>
            </a:r>
            <a:r>
              <a:rPr lang="en-US" sz="1800" dirty="0" err="1" smtClean="0"/>
              <a:t>celdillas</a:t>
            </a:r>
            <a:endParaRPr lang="en-US" sz="1800" dirty="0" smtClean="0"/>
          </a:p>
          <a:p>
            <a:pPr lvl="2"/>
            <a:r>
              <a:rPr lang="en-US" sz="1800" dirty="0" smtClean="0"/>
              <a:t>La </a:t>
            </a:r>
            <a:r>
              <a:rPr lang="en-US" sz="1800" dirty="0" err="1" smtClean="0"/>
              <a:t>geocodificación</a:t>
            </a:r>
            <a:endParaRPr lang="en-US" sz="1800" dirty="0" smtClean="0"/>
          </a:p>
          <a:p>
            <a:pPr lvl="2"/>
            <a:r>
              <a:rPr lang="en-US" sz="1800" dirty="0" smtClean="0"/>
              <a:t>Los </a:t>
            </a:r>
            <a:r>
              <a:rPr lang="en-US" sz="1800" dirty="0" err="1" smtClean="0"/>
              <a:t>algoritmos</a:t>
            </a:r>
            <a:r>
              <a:rPr lang="en-US" sz="1800" dirty="0" smtClean="0"/>
              <a:t> y las </a:t>
            </a:r>
            <a:r>
              <a:rPr lang="en-US" sz="1800" dirty="0" err="1" smtClean="0"/>
              <a:t>funciones</a:t>
            </a:r>
            <a:r>
              <a:rPr lang="en-US" sz="1800" dirty="0" smtClean="0"/>
              <a:t> </a:t>
            </a:r>
            <a:r>
              <a:rPr lang="en-US" sz="1800" dirty="0" err="1" smtClean="0"/>
              <a:t>matemáticas</a:t>
            </a:r>
            <a:r>
              <a:rPr lang="en-US" sz="1800" dirty="0" smtClean="0"/>
              <a:t> </a:t>
            </a:r>
            <a:r>
              <a:rPr lang="en-US" sz="1800" dirty="0" err="1" smtClean="0"/>
              <a:t>asociadas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documento</a:t>
            </a:r>
            <a:r>
              <a:rPr lang="en-US" sz="2000" dirty="0" smtClean="0"/>
              <a:t> se </a:t>
            </a:r>
            <a:r>
              <a:rPr lang="en-US" sz="2000" dirty="0" err="1" smtClean="0"/>
              <a:t>definen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dirty="0" smtClean="0"/>
              <a:t>El </a:t>
            </a:r>
            <a:r>
              <a:rPr lang="en-US" sz="1800" dirty="0" err="1" smtClean="0"/>
              <a:t>marco</a:t>
            </a:r>
            <a:r>
              <a:rPr lang="en-US" sz="1800" dirty="0" smtClean="0"/>
              <a:t> conceptual de </a:t>
            </a:r>
            <a:r>
              <a:rPr lang="en-US" sz="1800" dirty="0" err="1" smtClean="0"/>
              <a:t>los</a:t>
            </a:r>
            <a:r>
              <a:rPr lang="en-US" sz="1800" dirty="0"/>
              <a:t> </a:t>
            </a:r>
            <a:r>
              <a:rPr lang="en-US" sz="1800" dirty="0" err="1" smtClean="0"/>
              <a:t>componentes</a:t>
            </a:r>
            <a:r>
              <a:rPr lang="en-US" sz="1800" dirty="0" smtClean="0"/>
              <a:t> de un DGGS</a:t>
            </a:r>
          </a:p>
          <a:p>
            <a:pPr lvl="2"/>
            <a:r>
              <a:rPr lang="en-US" sz="1800" dirty="0" smtClean="0"/>
              <a:t>Y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variabilidad</a:t>
            </a:r>
            <a:endParaRPr lang="en-US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7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Idea básica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431235"/>
            <a:ext cx="11161336" cy="3413720"/>
          </a:xfrm>
        </p:spPr>
        <p:txBody>
          <a:bodyPr/>
          <a:lstStyle/>
          <a:p>
            <a:r>
              <a:rPr lang="es-ES" dirty="0" err="1" smtClean="0"/>
              <a:t>Teselar</a:t>
            </a:r>
            <a:r>
              <a:rPr lang="es-ES" dirty="0" smtClean="0"/>
              <a:t> la esfera con una jerarquía de poliedros regulares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		          tetraedro	   cubo	     octaedro         icosaedro       dodecaedro…</a:t>
            </a:r>
          </a:p>
          <a:p>
            <a:pPr marL="0" indent="0">
              <a:buNone/>
            </a:pP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66" y="2038777"/>
            <a:ext cx="6340752" cy="226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6478" y="5036023"/>
            <a:ext cx="11161336" cy="107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regreso de los sólidos </a:t>
            </a:r>
            <a:r>
              <a:rPr lang="es-ES" dirty="0" err="1" smtClean="0"/>
              <a:t>pitagoricos</a:t>
            </a:r>
            <a:endParaRPr lang="es-E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947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 smtClean="0"/>
              <a:t>Teselaciones</a:t>
            </a:r>
            <a:endParaRPr lang="es-E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57" y="3962472"/>
            <a:ext cx="5791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3" y="1353321"/>
            <a:ext cx="2305050" cy="24765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03" y="1353321"/>
            <a:ext cx="2236225" cy="2427614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76606" y="1215139"/>
            <a:ext cx="11161336" cy="458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Frente a </a:t>
            </a:r>
            <a:r>
              <a:rPr lang="es-ES" dirty="0" err="1" smtClean="0"/>
              <a:t>teselaciones</a:t>
            </a:r>
            <a:r>
              <a:rPr lang="es-ES" dirty="0" smtClean="0"/>
              <a:t> no regulares</a:t>
            </a:r>
          </a:p>
          <a:p>
            <a:pPr lvl="1"/>
            <a:r>
              <a:rPr lang="es-ES" dirty="0" smtClean="0"/>
              <a:t>Tamaño y forma variables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Teselaciones</a:t>
            </a:r>
            <a:r>
              <a:rPr lang="es-ES" dirty="0" smtClean="0"/>
              <a:t> regulares o </a:t>
            </a:r>
            <a:r>
              <a:rPr lang="es-ES" dirty="0" err="1" smtClean="0"/>
              <a:t>cuasirregulares</a:t>
            </a:r>
            <a:endParaRPr lang="es-ES" dirty="0" smtClean="0"/>
          </a:p>
          <a:p>
            <a:pPr lvl="1"/>
            <a:r>
              <a:rPr lang="es-ES" dirty="0" smtClean="0"/>
              <a:t>Triángulos</a:t>
            </a:r>
          </a:p>
          <a:p>
            <a:pPr lvl="1"/>
            <a:r>
              <a:rPr lang="es-ES" dirty="0" smtClean="0"/>
              <a:t>Hexágonos con 12 pentágonos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53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¿Y la indexación?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Se resuelve mediante curvas analíticas que van rellenando la superficie 2D de manera predecible como la curva de relleno de </a:t>
            </a:r>
            <a:r>
              <a:rPr lang="es-ES" dirty="0" err="1" smtClean="0"/>
              <a:t>Morton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Sistemas cartesianos: 	propiedades de n</a:t>
            </a:r>
            <a:r>
              <a:rPr lang="es-ES" baseline="30000" dirty="0" smtClean="0"/>
              <a:t>os</a:t>
            </a:r>
            <a:r>
              <a:rPr lang="es-ES" dirty="0" smtClean="0"/>
              <a:t> enteros y reales en el plano</a:t>
            </a:r>
          </a:p>
          <a:p>
            <a:r>
              <a:rPr lang="es-ES" dirty="0" smtClean="0"/>
              <a:t>DGGS</a:t>
            </a:r>
            <a:r>
              <a:rPr lang="es-ES" dirty="0" smtClean="0"/>
              <a:t>: 			propiedades de las curvas de relleno en la esfera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2481532"/>
            <a:ext cx="4722125" cy="21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Curvas de Relleno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Curva de </a:t>
            </a:r>
            <a:r>
              <a:rPr lang="es-ES" dirty="0" err="1" smtClean="0"/>
              <a:t>Peano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Curva de Hilbert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8" y="947493"/>
            <a:ext cx="5357385" cy="16342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6" y="2777691"/>
            <a:ext cx="5036026" cy="33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Curva de </a:t>
            </a:r>
            <a:r>
              <a:rPr lang="es-ES" sz="3200" dirty="0" err="1" smtClean="0"/>
              <a:t>Gosper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" y="1289730"/>
            <a:ext cx="5457825" cy="13716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97" y="777939"/>
            <a:ext cx="4705350" cy="2381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86" y="3307021"/>
            <a:ext cx="6780022" cy="23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33576" y="5789638"/>
            <a:ext cx="4414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Fuente</a:t>
            </a:r>
            <a:r>
              <a:rPr lang="es-ES" sz="1600" dirty="0" smtClean="0"/>
              <a:t>: </a:t>
            </a:r>
            <a:r>
              <a:rPr lang="es-ES" sz="1600" dirty="0" smtClean="0">
                <a:hlinkClick r:id="rId5"/>
              </a:rPr>
              <a:t>https</a:t>
            </a:r>
            <a:r>
              <a:rPr lang="es-ES" sz="1600" dirty="0">
                <a:hlinkClick r:id="rId5"/>
              </a:rPr>
              <a:t>://spacefillingcurves.wordpress.com</a:t>
            </a:r>
            <a:r>
              <a:rPr lang="es-ES" sz="1600" dirty="0" smtClean="0">
                <a:hlinkClick r:id="rId5"/>
              </a:rPr>
              <a:t>/</a:t>
            </a:r>
            <a:r>
              <a:rPr lang="es-E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9749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Alcance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206" y="1431235"/>
            <a:ext cx="11161336" cy="492862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especificación abstracta define:</a:t>
            </a:r>
          </a:p>
          <a:p>
            <a:pPr lvl="1"/>
            <a:r>
              <a:rPr lang="es-ES" dirty="0" smtClean="0"/>
              <a:t>El modelo esencial</a:t>
            </a:r>
          </a:p>
          <a:p>
            <a:pPr lvl="1"/>
            <a:r>
              <a:rPr lang="es-ES" dirty="0" smtClean="0"/>
              <a:t>Los requisitos esenciales</a:t>
            </a:r>
          </a:p>
          <a:p>
            <a:r>
              <a:rPr lang="es-ES" dirty="0" smtClean="0"/>
              <a:t>Que debe cumplir un OGC DGGS (Sistema de Malla Global Discreta)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Define</a:t>
            </a:r>
          </a:p>
          <a:p>
            <a:pPr lvl="1"/>
            <a:r>
              <a:rPr lang="es-ES" dirty="0" smtClean="0"/>
              <a:t>Un DGGS como S. de Referencia geocéntrico basado en una </a:t>
            </a:r>
            <a:r>
              <a:rPr lang="es-ES" dirty="0" err="1" smtClean="0"/>
              <a:t>teselación</a:t>
            </a:r>
            <a:r>
              <a:rPr lang="es-ES" dirty="0" smtClean="0"/>
              <a:t> jerárquica de celdillas de igual área</a:t>
            </a:r>
          </a:p>
          <a:p>
            <a:pPr lvl="1"/>
            <a:r>
              <a:rPr lang="es-ES" dirty="0" smtClean="0"/>
              <a:t>Qué características debe cumplir</a:t>
            </a:r>
          </a:p>
          <a:p>
            <a:pPr lvl="1"/>
            <a:r>
              <a:rPr lang="es-ES" dirty="0" smtClean="0"/>
              <a:t>Los algoritmos esenciales para utilizarlo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Habrá que definir en el futuro un registro de DGSS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1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836</Words>
  <Application>Microsoft Office PowerPoint</Application>
  <PresentationFormat>Personalizado</PresentationFormat>
  <Paragraphs>173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DGGS Specification</vt:lpstr>
      <vt:lpstr>Presentación de PowerPoint</vt:lpstr>
      <vt:lpstr>Idea básica</vt:lpstr>
      <vt:lpstr>Teselaciones</vt:lpstr>
      <vt:lpstr>¿Y la indexación?</vt:lpstr>
      <vt:lpstr>Curvas de Relleno</vt:lpstr>
      <vt:lpstr>Curva de Gosper</vt:lpstr>
      <vt:lpstr>Alcance</vt:lpstr>
      <vt:lpstr>Definiciones Discrete Global Grid System</vt:lpstr>
      <vt:lpstr>Métodos de refinamiento</vt:lpstr>
      <vt:lpstr>Requisitos</vt:lpstr>
      <vt:lpstr>Requisitos</vt:lpstr>
      <vt:lpstr>Requisitos</vt:lpstr>
      <vt:lpstr>Operaciones algebraicas</vt:lpstr>
      <vt:lpstr>Cuantización</vt:lpstr>
      <vt:lpstr>Ventajas de los DGGS</vt:lpstr>
      <vt:lpstr>Algunos de los retos que se plantean</vt:lpstr>
      <vt:lpstr>Presentación de PowerPoint</vt:lpstr>
      <vt:lpstr>Bibliografía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 v2 – Esquema XML</dc:title>
  <dc:creator>jesusb</dc:creator>
  <cp:lastModifiedBy>Revisor</cp:lastModifiedBy>
  <cp:revision>431</cp:revision>
  <dcterms:created xsi:type="dcterms:W3CDTF">2017-10-16T08:13:37Z</dcterms:created>
  <dcterms:modified xsi:type="dcterms:W3CDTF">2017-11-17T05:58:36Z</dcterms:modified>
</cp:coreProperties>
</file>