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3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/>
          </p:cNvSpPr>
          <p:nvPr/>
        </p:nvSpPr>
        <p:spPr bwMode="hidden">
          <a:xfrm>
            <a:off x="0" y="0"/>
            <a:ext cx="9144000" cy="5257800"/>
          </a:xfrm>
          <a:prstGeom prst="rect">
            <a:avLst/>
          </a:prstGeom>
          <a:gradFill rotWithShape="0">
            <a:gsLst>
              <a:gs pos="0">
                <a:srgbClr val="004575"/>
              </a:gs>
              <a:gs pos="100000">
                <a:srgbClr val="007AC2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1828800"/>
            <a:ext cx="6400800" cy="1271016"/>
          </a:xfrm>
        </p:spPr>
        <p:txBody>
          <a:bodyPr rIns="0" anchor="b">
            <a:noAutofit/>
          </a:bodyPr>
          <a:lstStyle>
            <a:lvl1pPr algn="l">
              <a:defRPr sz="5400" b="1" i="0">
                <a:solidFill>
                  <a:srgbClr val="FFFFFF"/>
                </a:solidFill>
                <a:latin typeface="+mj-lt"/>
                <a:cs typeface="Avenir LT Std 55 Roman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246120"/>
            <a:ext cx="6400800" cy="75895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2400" b="0" i="0">
                <a:solidFill>
                  <a:schemeClr val="bg1"/>
                </a:solidFill>
                <a:latin typeface="+mn-lt"/>
                <a:cs typeface="Avenir LT Std 65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Presenter(s)</a:t>
            </a:r>
          </a:p>
        </p:txBody>
      </p:sp>
    </p:spTree>
    <p:extLst>
      <p:ext uri="{BB962C8B-B14F-4D97-AF65-F5344CB8AC3E}">
        <p14:creationId xmlns:p14="http://schemas.microsoft.com/office/powerpoint/2010/main" val="21687010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687388"/>
            <a:ext cx="7313612" cy="365760"/>
          </a:xfrm>
        </p:spPr>
        <p:txBody>
          <a:bodyPr lIns="0" tIns="0" rIns="0" bIns="0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2813" y="1078992"/>
            <a:ext cx="7313612" cy="342900"/>
          </a:xfrm>
        </p:spPr>
        <p:txBody>
          <a:bodyPr lIns="0" tIns="0" rIns="0" bIns="0"/>
          <a:lstStyle>
            <a:lvl1pPr marL="0" indent="0">
              <a:buFontTx/>
              <a:buNone/>
              <a:defRPr lang="en-US" sz="1600" b="1" i="1">
                <a:solidFill>
                  <a:schemeClr val="accent2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ＭＳ Ｐゴシック" pitchFamily="-110" charset="-12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11225" y="5716588"/>
            <a:ext cx="7315200" cy="457200"/>
          </a:xfrm>
        </p:spPr>
        <p:txBody>
          <a:bodyPr anchor="b"/>
          <a:lstStyle>
            <a:lvl1pPr algn="r">
              <a:buFontTx/>
              <a:buNone/>
              <a:defRPr sz="1300" i="1">
                <a:solidFill>
                  <a:schemeClr val="accent2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/>
              <a:t>Click to edit tagline</a:t>
            </a:r>
          </a:p>
        </p:txBody>
      </p:sp>
    </p:spTree>
    <p:extLst>
      <p:ext uri="{BB962C8B-B14F-4D97-AF65-F5344CB8AC3E}">
        <p14:creationId xmlns:p14="http://schemas.microsoft.com/office/powerpoint/2010/main" val="315552350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/>
          </p:cNvSpPr>
          <p:nvPr/>
        </p:nvSpPr>
        <p:spPr bwMode="hidden">
          <a:xfrm>
            <a:off x="0" y="0"/>
            <a:ext cx="9144000" cy="5257800"/>
          </a:xfrm>
          <a:prstGeom prst="rect">
            <a:avLst/>
          </a:prstGeom>
          <a:gradFill rotWithShape="0">
            <a:gsLst>
              <a:gs pos="0">
                <a:srgbClr val="004575"/>
              </a:gs>
              <a:gs pos="100000">
                <a:srgbClr val="007AC2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1828800"/>
            <a:ext cx="6400800" cy="1271016"/>
          </a:xfrm>
        </p:spPr>
        <p:txBody>
          <a:bodyPr rIns="0" anchor="b">
            <a:noAutofit/>
          </a:bodyPr>
          <a:lstStyle>
            <a:lvl1pPr algn="l">
              <a:defRPr sz="5400" b="1" i="0">
                <a:solidFill>
                  <a:srgbClr val="FFFFFF"/>
                </a:solidFill>
                <a:latin typeface="+mj-lt"/>
                <a:cs typeface="Avenir LT Std 55 Roman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246120"/>
            <a:ext cx="6400800" cy="75895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2400" b="0" i="0">
                <a:solidFill>
                  <a:schemeClr val="bg1"/>
                </a:solidFill>
                <a:latin typeface="+mn-lt"/>
                <a:cs typeface="Avenir LT Std 65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Presenter(s)</a:t>
            </a:r>
          </a:p>
        </p:txBody>
      </p:sp>
    </p:spTree>
    <p:extLst>
      <p:ext uri="{BB962C8B-B14F-4D97-AF65-F5344CB8AC3E}">
        <p14:creationId xmlns:p14="http://schemas.microsoft.com/office/powerpoint/2010/main" val="20495938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57200"/>
            <a:ext cx="7315200" cy="484631"/>
          </a:xfrm>
        </p:spPr>
        <p:txBody>
          <a:bodyPr anchor="t"/>
          <a:lstStyle>
            <a:lvl1pPr>
              <a:defRPr lang="en-US" sz="3000" b="1" i="0" kern="1200" dirty="0">
                <a:solidFill>
                  <a:srgbClr val="007AC2"/>
                </a:solidFill>
                <a:latin typeface="+mj-lt"/>
                <a:ea typeface="+mj-ea"/>
                <a:cs typeface="Avenir LT Std 55 Roman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2421"/>
            <a:ext cx="5486400" cy="228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Pct val="80000"/>
              <a:buFontTx/>
              <a:buNone/>
              <a:tabLst/>
              <a:defRPr lang="en-US" sz="2600" b="0" i="0" kern="1200">
                <a:solidFill>
                  <a:schemeClr val="tx1"/>
                </a:solidFill>
                <a:latin typeface="+mn-lt"/>
                <a:ea typeface="+mn-ea"/>
                <a:cs typeface="Avenir LT Std 65 Medium" pitchFamily="34" charset="0"/>
              </a:defRPr>
            </a:lvl1pPr>
            <a:lvl2pPr marL="173038" indent="-173038">
              <a:defRPr/>
            </a:lvl2pPr>
            <a:lvl3pPr>
              <a:buFontTx/>
              <a:buNone/>
              <a:defRPr lang="en-US" sz="2400" b="0" i="0" kern="1200">
                <a:solidFill>
                  <a:schemeClr val="tx1"/>
                </a:solidFill>
                <a:latin typeface="Avenir LT Std 55 Roman"/>
                <a:ea typeface="+mn-ea"/>
                <a:cs typeface="Avenir LT Std 55 Roman"/>
              </a:defRPr>
            </a:lvl3pPr>
            <a:lvl4pPr>
              <a:defRPr/>
            </a:lvl4pPr>
            <a:lvl5pPr>
              <a:lnSpc>
                <a:spcPts val="1800"/>
              </a:lnSpc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LT Std 65 Medium"/>
                <a:ea typeface="+mn-ea"/>
                <a:cs typeface="Avenir LT Std 65 Medium"/>
              </a:rPr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41650555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ulle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0"/>
            <a:ext cx="9144000" cy="52578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Rectangle 1"/>
          <p:cNvSpPr>
            <a:spLocks/>
          </p:cNvSpPr>
          <p:nvPr userDrawn="1"/>
        </p:nvSpPr>
        <p:spPr bwMode="ltGray">
          <a:xfrm>
            <a:off x="0" y="5257800"/>
            <a:ext cx="9144000" cy="1600200"/>
          </a:xfrm>
          <a:prstGeom prst="rect">
            <a:avLst/>
          </a:prstGeom>
          <a:gradFill rotWithShape="0">
            <a:gsLst>
              <a:gs pos="0">
                <a:srgbClr val="003053"/>
              </a:gs>
              <a:gs pos="100000">
                <a:srgbClr val="0083D4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000" b="1" i="0" kern="1200">
                <a:solidFill>
                  <a:srgbClr val="007AC2"/>
                </a:solidFill>
                <a:latin typeface="+mj-lt"/>
                <a:ea typeface="+mj-ea"/>
                <a:cs typeface="Avenir LT Std 55 Roman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02336" indent="-173736">
              <a:lnSpc>
                <a:spcPts val="2700"/>
              </a:lnSpc>
              <a:spcAft>
                <a:spcPts val="1200"/>
              </a:spcAft>
              <a:defRPr sz="2400">
                <a:latin typeface="+mn-lt"/>
              </a:defRPr>
            </a:lvl2pPr>
            <a:lvl3pPr marL="569913" indent="-109538">
              <a:lnSpc>
                <a:spcPct val="100000"/>
              </a:lnSpc>
              <a:spcAft>
                <a:spcPts val="600"/>
              </a:spcAft>
              <a:defRPr sz="2400">
                <a:latin typeface="+mn-lt"/>
              </a:defRPr>
            </a:lvl3pPr>
            <a:lvl4pPr marL="800100" indent="-174625">
              <a:lnSpc>
                <a:spcPct val="100000"/>
              </a:lnSpc>
              <a:spcAft>
                <a:spcPts val="600"/>
              </a:spcAft>
              <a:defRPr sz="2400">
                <a:latin typeface="+mn-lt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998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itl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/>
          </p:cNvSpPr>
          <p:nvPr/>
        </p:nvSpPr>
        <p:spPr bwMode="ltGray">
          <a:xfrm>
            <a:off x="0" y="5257800"/>
            <a:ext cx="9144000" cy="1600200"/>
          </a:xfrm>
          <a:prstGeom prst="rect">
            <a:avLst/>
          </a:prstGeom>
          <a:gradFill rotWithShape="0">
            <a:gsLst>
              <a:gs pos="0">
                <a:srgbClr val="003053"/>
              </a:gs>
              <a:gs pos="100000">
                <a:srgbClr val="0083D4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1"/>
          <p:cNvSpPr>
            <a:spLocks/>
          </p:cNvSpPr>
          <p:nvPr/>
        </p:nvSpPr>
        <p:spPr bwMode="auto">
          <a:xfrm>
            <a:off x="0" y="0"/>
            <a:ext cx="9144000" cy="52578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600200"/>
            <a:ext cx="7315200" cy="2057400"/>
          </a:xfrm>
        </p:spPr>
        <p:txBody>
          <a:bodyPr anchor="t"/>
          <a:lstStyle>
            <a:lvl1pPr>
              <a:defRPr lang="en-US" sz="7200" b="1" i="0" kern="1200" baseline="0" dirty="0">
                <a:solidFill>
                  <a:srgbClr val="007AC2"/>
                </a:solidFill>
                <a:latin typeface="+mj-lt"/>
                <a:ea typeface="+mj-ea"/>
                <a:cs typeface="Avenir LT Std 55 Roman" pitchFamily="34" charset="0"/>
              </a:defRPr>
            </a:lvl1pPr>
          </a:lstStyle>
          <a:p>
            <a:r>
              <a:rPr lang="en-US" dirty="0"/>
              <a:t>BIG but short</a:t>
            </a:r>
            <a:br>
              <a:rPr lang="en-US" dirty="0"/>
            </a:br>
            <a:r>
              <a:rPr lang="en-US" dirty="0"/>
              <a:t>message here</a:t>
            </a:r>
          </a:p>
        </p:txBody>
      </p:sp>
    </p:spTree>
    <p:extLst>
      <p:ext uri="{BB962C8B-B14F-4D97-AF65-F5344CB8AC3E}">
        <p14:creationId xmlns:p14="http://schemas.microsoft.com/office/powerpoint/2010/main" val="42535883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/>
          </p:cNvSpPr>
          <p:nvPr/>
        </p:nvSpPr>
        <p:spPr bwMode="ltGray">
          <a:xfrm>
            <a:off x="0" y="5257800"/>
            <a:ext cx="9144000" cy="1600200"/>
          </a:xfrm>
          <a:prstGeom prst="rect">
            <a:avLst/>
          </a:prstGeom>
          <a:gradFill rotWithShape="0">
            <a:gsLst>
              <a:gs pos="0">
                <a:srgbClr val="003053"/>
              </a:gs>
              <a:gs pos="100000">
                <a:srgbClr val="0083D4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1"/>
          <p:cNvSpPr>
            <a:spLocks/>
          </p:cNvSpPr>
          <p:nvPr userDrawn="1"/>
        </p:nvSpPr>
        <p:spPr bwMode="auto">
          <a:xfrm>
            <a:off x="0" y="0"/>
            <a:ext cx="9144000" cy="52578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600200"/>
            <a:ext cx="5486400" cy="2057400"/>
          </a:xfrm>
        </p:spPr>
        <p:txBody>
          <a:bodyPr anchor="t"/>
          <a:lstStyle>
            <a:lvl1pPr marL="169863" indent="-169863">
              <a:lnSpc>
                <a:spcPts val="3700"/>
              </a:lnSpc>
              <a:spcAft>
                <a:spcPts val="300"/>
              </a:spcAft>
              <a:defRPr sz="3000" b="0" i="0" baseline="0">
                <a:solidFill>
                  <a:srgbClr val="000000"/>
                </a:solidFill>
                <a:latin typeface="+mn-lt"/>
                <a:cs typeface="Avenir LT Std 65 Medium"/>
              </a:defRPr>
            </a:lvl1pPr>
          </a:lstStyle>
          <a:p>
            <a:r>
              <a:rPr lang="en-US" dirty="0"/>
              <a:t>“Click to edit quote”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49070" y="4114800"/>
            <a:ext cx="3200400" cy="728662"/>
          </a:xfrm>
        </p:spPr>
        <p:txBody>
          <a:bodyPr anchor="t"/>
          <a:lstStyle>
            <a:lvl1pPr marL="0" indent="0" algn="r">
              <a:spcBef>
                <a:spcPts val="0"/>
              </a:spcBef>
              <a:spcAft>
                <a:spcPts val="300"/>
              </a:spcAft>
              <a:buFontTx/>
              <a:buNone/>
              <a:defRPr lang="en-US" sz="2600" b="0" i="0" kern="1200" baseline="0" dirty="0">
                <a:solidFill>
                  <a:srgbClr val="007AC2"/>
                </a:solidFill>
                <a:latin typeface="+mn-lt"/>
                <a:ea typeface="+mn-ea"/>
                <a:cs typeface="Avenir LT Std 65 Medium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2144390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57200"/>
            <a:ext cx="7312991" cy="484632"/>
          </a:xfr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1" i="0" kern="1200" baseline="0" dirty="0" smtClean="0">
                <a:solidFill>
                  <a:srgbClr val="007AC2"/>
                </a:solidFill>
                <a:latin typeface="+mj-lt"/>
                <a:ea typeface="+mj-ea"/>
                <a:cs typeface="Avenir LT Std 85 Heavy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6992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/>
          </p:cNvSpPr>
          <p:nvPr userDrawn="1"/>
        </p:nvSpPr>
        <p:spPr bwMode="ltGray">
          <a:xfrm>
            <a:off x="0" y="1787703"/>
            <a:ext cx="9144000" cy="5070297"/>
          </a:xfrm>
          <a:prstGeom prst="rect">
            <a:avLst/>
          </a:prstGeom>
          <a:gradFill flip="none" rotWithShape="1">
            <a:gsLst>
              <a:gs pos="12000">
                <a:srgbClr val="00B9F2"/>
              </a:gs>
              <a:gs pos="100000">
                <a:srgbClr val="00B9F2">
                  <a:alpha val="0"/>
                </a:srgbClr>
              </a:gs>
            </a:gsLst>
            <a:lin ang="16200000" scaled="0"/>
            <a:tileRect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57200"/>
            <a:ext cx="7312991" cy="484632"/>
          </a:xfr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1" i="0" kern="1200" baseline="0" dirty="0" smtClean="0">
                <a:solidFill>
                  <a:srgbClr val="007AC2"/>
                </a:solidFill>
                <a:latin typeface="+mj-lt"/>
                <a:ea typeface="+mj-ea"/>
                <a:cs typeface="Avenir LT Std 85 Heavy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alphaModFix amt="4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47249"/>
            <a:ext cx="9144000" cy="391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961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2127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/>
          </p:cNvSpPr>
          <p:nvPr/>
        </p:nvSpPr>
        <p:spPr bwMode="ltGray">
          <a:xfrm>
            <a:off x="0" y="5257800"/>
            <a:ext cx="9144000" cy="1600200"/>
          </a:xfrm>
          <a:prstGeom prst="rect">
            <a:avLst/>
          </a:prstGeom>
          <a:gradFill rotWithShape="0">
            <a:gsLst>
              <a:gs pos="0">
                <a:srgbClr val="662506"/>
              </a:gs>
              <a:gs pos="100000">
                <a:srgbClr val="C35327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2346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/>
          </p:cNvSpPr>
          <p:nvPr/>
        </p:nvSpPr>
        <p:spPr bwMode="auto">
          <a:xfrm>
            <a:off x="0" y="0"/>
            <a:ext cx="9144000" cy="52578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Rectangle 2"/>
          <p:cNvSpPr>
            <a:spLocks/>
          </p:cNvSpPr>
          <p:nvPr/>
        </p:nvSpPr>
        <p:spPr bwMode="ltGray">
          <a:xfrm>
            <a:off x="0" y="5257800"/>
            <a:ext cx="9144000" cy="1600200"/>
          </a:xfrm>
          <a:prstGeom prst="rect">
            <a:avLst/>
          </a:prstGeom>
          <a:gradFill rotWithShape="0">
            <a:gsLst>
              <a:gs pos="0">
                <a:srgbClr val="003053"/>
              </a:gs>
              <a:gs pos="100000">
                <a:srgbClr val="0083D4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57200"/>
            <a:ext cx="7315200" cy="484631"/>
          </a:xfrm>
        </p:spPr>
        <p:txBody>
          <a:bodyPr anchor="t"/>
          <a:lstStyle>
            <a:lvl1pPr>
              <a:defRPr lang="en-US" sz="3000" b="1" i="0" kern="1200" dirty="0">
                <a:solidFill>
                  <a:srgbClr val="007AC2"/>
                </a:solidFill>
                <a:latin typeface="+mj-lt"/>
                <a:ea typeface="+mj-ea"/>
                <a:cs typeface="Avenir LT Std 55 Roman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2421"/>
            <a:ext cx="5486400" cy="228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Pct val="80000"/>
              <a:buFontTx/>
              <a:buNone/>
              <a:tabLst/>
              <a:defRPr lang="en-US" sz="2600" b="0" i="0" kern="1200">
                <a:solidFill>
                  <a:schemeClr val="tx1"/>
                </a:solidFill>
                <a:latin typeface="+mn-lt"/>
                <a:ea typeface="+mn-ea"/>
                <a:cs typeface="Avenir LT Std 65 Medium" pitchFamily="34" charset="0"/>
              </a:defRPr>
            </a:lvl1pPr>
            <a:lvl2pPr marL="173038" indent="-173038">
              <a:defRPr/>
            </a:lvl2pPr>
            <a:lvl3pPr>
              <a:buFontTx/>
              <a:buNone/>
              <a:defRPr lang="en-US" sz="2400" b="0" i="0" kern="1200">
                <a:solidFill>
                  <a:schemeClr val="tx1"/>
                </a:solidFill>
                <a:latin typeface="Avenir LT Std 55 Roman"/>
                <a:ea typeface="+mn-ea"/>
                <a:cs typeface="Avenir LT Std 55 Roman"/>
              </a:defRPr>
            </a:lvl3pPr>
            <a:lvl4pPr>
              <a:defRPr/>
            </a:lvl4pPr>
            <a:lvl5pPr>
              <a:lnSpc>
                <a:spcPts val="1800"/>
              </a:lnSpc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LT Std 65 Medium"/>
                <a:ea typeface="+mn-ea"/>
                <a:cs typeface="Avenir LT Std 65 Medium"/>
              </a:rPr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7638952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687388"/>
            <a:ext cx="7313612" cy="365760"/>
          </a:xfrm>
        </p:spPr>
        <p:txBody>
          <a:bodyPr lIns="0" tIns="0" rIns="0" bIns="0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2813" y="1078992"/>
            <a:ext cx="7313612" cy="342900"/>
          </a:xfrm>
        </p:spPr>
        <p:txBody>
          <a:bodyPr lIns="0" tIns="0" rIns="0" bIns="0"/>
          <a:lstStyle>
            <a:lvl1pPr marL="0" indent="0">
              <a:buFontTx/>
              <a:buNone/>
              <a:defRPr lang="en-US" sz="1600" b="1" i="1">
                <a:solidFill>
                  <a:schemeClr val="accent2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ＭＳ Ｐゴシック" pitchFamily="-110" charset="-12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11225" y="5716588"/>
            <a:ext cx="7315200" cy="457200"/>
          </a:xfrm>
        </p:spPr>
        <p:txBody>
          <a:bodyPr anchor="b"/>
          <a:lstStyle>
            <a:lvl1pPr algn="r">
              <a:buFontTx/>
              <a:buNone/>
              <a:defRPr sz="1300" i="1">
                <a:solidFill>
                  <a:schemeClr val="accent2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/>
              <a:t>Click to edit tagline</a:t>
            </a:r>
          </a:p>
        </p:txBody>
      </p:sp>
    </p:spTree>
    <p:extLst>
      <p:ext uri="{BB962C8B-B14F-4D97-AF65-F5344CB8AC3E}">
        <p14:creationId xmlns:p14="http://schemas.microsoft.com/office/powerpoint/2010/main" val="176783203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27A5F68-4AF6-4D13-8A4C-F1F90296B2F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973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ulle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0"/>
            <a:ext cx="9144000" cy="52578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Rectangle 1"/>
          <p:cNvSpPr>
            <a:spLocks/>
          </p:cNvSpPr>
          <p:nvPr userDrawn="1"/>
        </p:nvSpPr>
        <p:spPr bwMode="ltGray">
          <a:xfrm>
            <a:off x="0" y="5257800"/>
            <a:ext cx="9144000" cy="1600200"/>
          </a:xfrm>
          <a:prstGeom prst="rect">
            <a:avLst/>
          </a:prstGeom>
          <a:gradFill rotWithShape="0">
            <a:gsLst>
              <a:gs pos="0">
                <a:srgbClr val="003053"/>
              </a:gs>
              <a:gs pos="100000">
                <a:srgbClr val="0083D4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000" b="1" i="0" kern="1200">
                <a:solidFill>
                  <a:srgbClr val="007AC2"/>
                </a:solidFill>
                <a:latin typeface="+mj-lt"/>
                <a:ea typeface="+mj-ea"/>
                <a:cs typeface="Avenir LT Std 55 Roman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02336" indent="-173736">
              <a:lnSpc>
                <a:spcPts val="2700"/>
              </a:lnSpc>
              <a:spcAft>
                <a:spcPts val="1200"/>
              </a:spcAft>
              <a:defRPr sz="2400">
                <a:latin typeface="+mn-lt"/>
              </a:defRPr>
            </a:lvl2pPr>
            <a:lvl3pPr marL="569913" indent="-109538">
              <a:lnSpc>
                <a:spcPct val="100000"/>
              </a:lnSpc>
              <a:spcAft>
                <a:spcPts val="600"/>
              </a:spcAft>
              <a:defRPr sz="2400">
                <a:latin typeface="+mn-lt"/>
              </a:defRPr>
            </a:lvl3pPr>
            <a:lvl4pPr marL="800100" indent="-174625">
              <a:lnSpc>
                <a:spcPct val="100000"/>
              </a:lnSpc>
              <a:spcAft>
                <a:spcPts val="600"/>
              </a:spcAft>
              <a:defRPr sz="2400">
                <a:latin typeface="+mn-lt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1560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itl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/>
          </p:cNvSpPr>
          <p:nvPr/>
        </p:nvSpPr>
        <p:spPr bwMode="ltGray">
          <a:xfrm>
            <a:off x="0" y="5257800"/>
            <a:ext cx="9144000" cy="1600200"/>
          </a:xfrm>
          <a:prstGeom prst="rect">
            <a:avLst/>
          </a:prstGeom>
          <a:gradFill rotWithShape="0">
            <a:gsLst>
              <a:gs pos="0">
                <a:srgbClr val="003053"/>
              </a:gs>
              <a:gs pos="100000">
                <a:srgbClr val="0083D4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1"/>
          <p:cNvSpPr>
            <a:spLocks/>
          </p:cNvSpPr>
          <p:nvPr/>
        </p:nvSpPr>
        <p:spPr bwMode="auto">
          <a:xfrm>
            <a:off x="0" y="0"/>
            <a:ext cx="9144000" cy="52578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600200"/>
            <a:ext cx="7315200" cy="2057400"/>
          </a:xfrm>
        </p:spPr>
        <p:txBody>
          <a:bodyPr anchor="t"/>
          <a:lstStyle>
            <a:lvl1pPr>
              <a:defRPr lang="en-US" sz="7200" b="1" i="0" kern="1200" baseline="0" dirty="0">
                <a:solidFill>
                  <a:srgbClr val="007AC2"/>
                </a:solidFill>
                <a:latin typeface="+mj-lt"/>
                <a:ea typeface="+mj-ea"/>
                <a:cs typeface="Avenir LT Std 55 Roman" pitchFamily="34" charset="0"/>
              </a:defRPr>
            </a:lvl1pPr>
          </a:lstStyle>
          <a:p>
            <a:r>
              <a:rPr lang="en-US" dirty="0"/>
              <a:t>BIG but short</a:t>
            </a:r>
            <a:br>
              <a:rPr lang="en-US" dirty="0"/>
            </a:br>
            <a:r>
              <a:rPr lang="en-US" dirty="0"/>
              <a:t>message here</a:t>
            </a:r>
          </a:p>
        </p:txBody>
      </p:sp>
    </p:spTree>
    <p:extLst>
      <p:ext uri="{BB962C8B-B14F-4D97-AF65-F5344CB8AC3E}">
        <p14:creationId xmlns:p14="http://schemas.microsoft.com/office/powerpoint/2010/main" val="32873570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/>
          </p:cNvSpPr>
          <p:nvPr/>
        </p:nvSpPr>
        <p:spPr bwMode="ltGray">
          <a:xfrm>
            <a:off x="0" y="5257800"/>
            <a:ext cx="9144000" cy="1600200"/>
          </a:xfrm>
          <a:prstGeom prst="rect">
            <a:avLst/>
          </a:prstGeom>
          <a:gradFill rotWithShape="0">
            <a:gsLst>
              <a:gs pos="0">
                <a:srgbClr val="003053"/>
              </a:gs>
              <a:gs pos="100000">
                <a:srgbClr val="0083D4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1"/>
          <p:cNvSpPr>
            <a:spLocks/>
          </p:cNvSpPr>
          <p:nvPr userDrawn="1"/>
        </p:nvSpPr>
        <p:spPr bwMode="auto">
          <a:xfrm>
            <a:off x="0" y="0"/>
            <a:ext cx="9144000" cy="52578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600200"/>
            <a:ext cx="5486400" cy="2057400"/>
          </a:xfrm>
        </p:spPr>
        <p:txBody>
          <a:bodyPr anchor="t"/>
          <a:lstStyle>
            <a:lvl1pPr marL="169863" indent="-169863">
              <a:lnSpc>
                <a:spcPts val="3700"/>
              </a:lnSpc>
              <a:spcAft>
                <a:spcPts val="300"/>
              </a:spcAft>
              <a:defRPr sz="3000" b="0" i="0" baseline="0">
                <a:solidFill>
                  <a:srgbClr val="000000"/>
                </a:solidFill>
                <a:latin typeface="+mn-lt"/>
                <a:cs typeface="Avenir LT Std 65 Medium"/>
              </a:defRPr>
            </a:lvl1pPr>
          </a:lstStyle>
          <a:p>
            <a:r>
              <a:rPr lang="en-US" dirty="0"/>
              <a:t>“Click to edit quote”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49070" y="4114800"/>
            <a:ext cx="3200400" cy="728662"/>
          </a:xfrm>
        </p:spPr>
        <p:txBody>
          <a:bodyPr anchor="t"/>
          <a:lstStyle>
            <a:lvl1pPr marL="0" indent="0" algn="r">
              <a:spcBef>
                <a:spcPts val="0"/>
              </a:spcBef>
              <a:spcAft>
                <a:spcPts val="300"/>
              </a:spcAft>
              <a:buFontTx/>
              <a:buNone/>
              <a:defRPr lang="en-US" sz="2600" b="0" i="0" kern="1200" baseline="0" dirty="0">
                <a:solidFill>
                  <a:srgbClr val="007AC2"/>
                </a:solidFill>
                <a:latin typeface="+mn-lt"/>
                <a:ea typeface="+mn-ea"/>
                <a:cs typeface="Avenir LT Std 65 Medium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369371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57200"/>
            <a:ext cx="7312991" cy="484632"/>
          </a:xfr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1" i="0" kern="1200" baseline="0" dirty="0" smtClean="0">
                <a:solidFill>
                  <a:srgbClr val="007AC2"/>
                </a:solidFill>
                <a:latin typeface="+mj-lt"/>
                <a:ea typeface="+mj-ea"/>
                <a:cs typeface="Avenir LT Std 85 Heavy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1638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57200"/>
            <a:ext cx="7312991" cy="484632"/>
          </a:xfr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1" i="0" kern="1200" baseline="0" dirty="0" smtClean="0">
                <a:solidFill>
                  <a:srgbClr val="007AC2"/>
                </a:solidFill>
                <a:latin typeface="+mj-lt"/>
                <a:ea typeface="+mj-ea"/>
                <a:cs typeface="Avenir LT Std 85 Heavy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05"/>
          <a:stretch/>
        </p:blipFill>
        <p:spPr>
          <a:xfrm>
            <a:off x="0" y="2947249"/>
            <a:ext cx="9144000" cy="391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975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729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/>
          </p:cNvSpPr>
          <p:nvPr/>
        </p:nvSpPr>
        <p:spPr bwMode="ltGray">
          <a:xfrm>
            <a:off x="0" y="5257800"/>
            <a:ext cx="9144000" cy="1600200"/>
          </a:xfrm>
          <a:prstGeom prst="rect">
            <a:avLst/>
          </a:prstGeom>
          <a:gradFill rotWithShape="0">
            <a:gsLst>
              <a:gs pos="0">
                <a:srgbClr val="662506"/>
              </a:gs>
              <a:gs pos="100000">
                <a:srgbClr val="C35327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7614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315200" cy="4846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2421"/>
            <a:ext cx="5486400" cy="2743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73736" marR="0" lvl="0" indent="-173736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LT Std 65 Medium"/>
                <a:ea typeface="+mn-ea"/>
                <a:cs typeface="Avenir LT Std 65 Medium"/>
              </a:rPr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811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+mj-lt"/>
          <a:ea typeface="+mj-ea"/>
          <a:cs typeface="Avenir LT Std 55 Roman" pitchFamily="34" charset="0"/>
        </a:defRPr>
      </a:lvl1pPr>
    </p:titleStyle>
    <p:bodyStyle>
      <a:lvl1pPr marL="173736" marR="0" indent="-173736" algn="l" defTabSz="457200" rtl="0" eaLnBrk="1" fontAlgn="auto" latinLnBrk="0" hangingPunct="1">
        <a:lnSpc>
          <a:spcPct val="100000"/>
        </a:lnSpc>
        <a:spcBef>
          <a:spcPts val="300"/>
        </a:spcBef>
        <a:spcAft>
          <a:spcPts val="1200"/>
        </a:spcAft>
        <a:buClrTx/>
        <a:buSzPct val="80000"/>
        <a:buFont typeface="Arial"/>
        <a:buChar char="•"/>
        <a:tabLst/>
        <a:defRPr lang="en-US" sz="2600" b="0" i="0" kern="1200">
          <a:solidFill>
            <a:schemeClr val="tx1"/>
          </a:solidFill>
          <a:latin typeface="+mn-lt"/>
          <a:ea typeface="+mn-ea"/>
          <a:cs typeface="Avenir LT Std 55 Roman"/>
        </a:defRPr>
      </a:lvl1pPr>
      <a:lvl2pPr marL="173038" indent="-173038" algn="l" defTabSz="4572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tx1">
            <a:lumMod val="65000"/>
          </a:schemeClr>
        </a:buClr>
        <a:buSzPct val="80000"/>
        <a:buFont typeface="Lucida Grande"/>
        <a:buChar char="-"/>
        <a:defRPr sz="2200" b="0" i="0" kern="1200">
          <a:solidFill>
            <a:schemeClr val="tx1"/>
          </a:solidFill>
          <a:latin typeface="Avenir LT Std 55 Roman"/>
          <a:ea typeface="+mn-ea"/>
          <a:cs typeface="Avenir LT Std 55 Roman"/>
        </a:defRPr>
      </a:lvl2pPr>
      <a:lvl3pPr marL="401638" indent="-173038" algn="l" defTabSz="457200" rtl="0" eaLnBrk="1" latinLnBrk="0" hangingPunct="1">
        <a:lnSpc>
          <a:spcPts val="2700"/>
        </a:lnSpc>
        <a:spcBef>
          <a:spcPts val="0"/>
        </a:spcBef>
        <a:spcAft>
          <a:spcPts val="1200"/>
        </a:spcAft>
        <a:buClr>
          <a:schemeClr val="tx1">
            <a:lumMod val="65000"/>
          </a:schemeClr>
        </a:buClr>
        <a:buSzPct val="80000"/>
        <a:buFont typeface="Lucida Grande"/>
        <a:buChar char="-"/>
        <a:defRPr sz="2400" b="0" i="0" kern="1200">
          <a:solidFill>
            <a:schemeClr val="tx1"/>
          </a:solidFill>
          <a:latin typeface="+mn-lt"/>
          <a:ea typeface="+mn-ea"/>
          <a:cs typeface="Avenir LT Std 65 Medium"/>
        </a:defRPr>
      </a:lvl3pPr>
      <a:lvl4pPr marL="742950" indent="-173038" algn="l" defTabSz="4572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1">
            <a:lumMod val="65000"/>
          </a:schemeClr>
        </a:buClr>
        <a:buSzPct val="80000"/>
        <a:buFont typeface="Lucida Grande"/>
        <a:buChar char="-"/>
        <a:defRPr sz="1800" b="0" i="0" kern="1200">
          <a:solidFill>
            <a:schemeClr val="tx1"/>
          </a:solidFill>
          <a:latin typeface="Avenir LT Std 55 Roman"/>
          <a:ea typeface="+mn-ea"/>
          <a:cs typeface="Avenir LT Std 55 Roman"/>
        </a:defRPr>
      </a:lvl4pPr>
      <a:lvl5pPr marL="1082675" indent="-176213" algn="l" defTabSz="457200" rtl="0" eaLnBrk="1" latinLnBrk="0" hangingPunct="1">
        <a:lnSpc>
          <a:spcPts val="1900"/>
        </a:lnSpc>
        <a:spcBef>
          <a:spcPts val="0"/>
        </a:spcBef>
        <a:spcAft>
          <a:spcPts val="600"/>
        </a:spcAft>
        <a:buClr>
          <a:schemeClr val="tx1">
            <a:lumMod val="65000"/>
          </a:schemeClr>
        </a:buClr>
        <a:buSzPct val="80000"/>
        <a:buFont typeface="Lucida Grande"/>
        <a:buChar char="-"/>
        <a:defRPr sz="1600" b="0" i="0" kern="1200">
          <a:solidFill>
            <a:schemeClr val="tx1"/>
          </a:solidFill>
          <a:latin typeface="Avenir LT Std 55 Roman"/>
          <a:ea typeface="+mn-ea"/>
          <a:cs typeface="Avenir LT Std 55 Roman"/>
        </a:defRPr>
      </a:lvl5pPr>
      <a:lvl6pPr marL="1773238" indent="-177800" algn="l" defTabSz="401638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tabLst>
          <a:tab pos="1484313" algn="l"/>
        </a:tabLst>
        <a:defRPr sz="1400" b="1" kern="1200">
          <a:solidFill>
            <a:schemeClr val="tx1"/>
          </a:solidFill>
          <a:latin typeface="Arial"/>
          <a:ea typeface="+mn-ea"/>
          <a:cs typeface="Arial"/>
        </a:defRPr>
      </a:lvl6pPr>
      <a:lvl7pPr marL="2062163" indent="-176213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7pPr>
      <a:lvl8pPr marL="2286000" indent="-173038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8pPr>
      <a:lvl9pPr marL="2452688" indent="-163513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315200" cy="4846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2421"/>
            <a:ext cx="5486400" cy="2743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73736" marR="0" lvl="0" indent="-173736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LT Std 65 Medium"/>
                <a:ea typeface="+mn-ea"/>
                <a:cs typeface="Avenir LT Std 65 Medium"/>
              </a:rPr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7963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+mj-lt"/>
          <a:ea typeface="+mj-ea"/>
          <a:cs typeface="Avenir LT Std 55 Roman" pitchFamily="34" charset="0"/>
        </a:defRPr>
      </a:lvl1pPr>
    </p:titleStyle>
    <p:bodyStyle>
      <a:lvl1pPr marL="173736" marR="0" indent="-173736" algn="l" defTabSz="457200" rtl="0" eaLnBrk="1" fontAlgn="auto" latinLnBrk="0" hangingPunct="1">
        <a:lnSpc>
          <a:spcPct val="100000"/>
        </a:lnSpc>
        <a:spcBef>
          <a:spcPts val="300"/>
        </a:spcBef>
        <a:spcAft>
          <a:spcPts val="1200"/>
        </a:spcAft>
        <a:buClrTx/>
        <a:buSzPct val="80000"/>
        <a:buFont typeface="Arial"/>
        <a:buChar char="•"/>
        <a:tabLst/>
        <a:defRPr lang="en-US" sz="2600" b="0" i="0" kern="1200">
          <a:solidFill>
            <a:schemeClr val="tx1"/>
          </a:solidFill>
          <a:latin typeface="+mn-lt"/>
          <a:ea typeface="+mn-ea"/>
          <a:cs typeface="Avenir LT Std 55 Roman"/>
        </a:defRPr>
      </a:lvl1pPr>
      <a:lvl2pPr marL="173038" indent="-173038" algn="l" defTabSz="4572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tx1">
            <a:lumMod val="65000"/>
          </a:schemeClr>
        </a:buClr>
        <a:buSzPct val="80000"/>
        <a:buFont typeface="Lucida Grande"/>
        <a:buChar char="-"/>
        <a:defRPr sz="2200" b="0" i="0" kern="1200">
          <a:solidFill>
            <a:schemeClr val="tx1"/>
          </a:solidFill>
          <a:latin typeface="Avenir LT Std 55 Roman"/>
          <a:ea typeface="+mn-ea"/>
          <a:cs typeface="Avenir LT Std 55 Roman"/>
        </a:defRPr>
      </a:lvl2pPr>
      <a:lvl3pPr marL="401638" indent="-173038" algn="l" defTabSz="457200" rtl="0" eaLnBrk="1" latinLnBrk="0" hangingPunct="1">
        <a:lnSpc>
          <a:spcPts val="2700"/>
        </a:lnSpc>
        <a:spcBef>
          <a:spcPts val="0"/>
        </a:spcBef>
        <a:spcAft>
          <a:spcPts val="1200"/>
        </a:spcAft>
        <a:buClr>
          <a:schemeClr val="tx1">
            <a:lumMod val="65000"/>
          </a:schemeClr>
        </a:buClr>
        <a:buSzPct val="80000"/>
        <a:buFont typeface="Lucida Grande"/>
        <a:buChar char="-"/>
        <a:defRPr sz="2400" b="0" i="0" kern="1200">
          <a:solidFill>
            <a:schemeClr val="tx1"/>
          </a:solidFill>
          <a:latin typeface="+mn-lt"/>
          <a:ea typeface="+mn-ea"/>
          <a:cs typeface="Avenir LT Std 65 Medium"/>
        </a:defRPr>
      </a:lvl3pPr>
      <a:lvl4pPr marL="742950" indent="-173038" algn="l" defTabSz="4572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1">
            <a:lumMod val="65000"/>
          </a:schemeClr>
        </a:buClr>
        <a:buSzPct val="80000"/>
        <a:buFont typeface="Lucida Grande"/>
        <a:buChar char="-"/>
        <a:defRPr sz="1800" b="0" i="0" kern="1200">
          <a:solidFill>
            <a:schemeClr val="tx1"/>
          </a:solidFill>
          <a:latin typeface="Avenir LT Std 55 Roman"/>
          <a:ea typeface="+mn-ea"/>
          <a:cs typeface="Avenir LT Std 55 Roman"/>
        </a:defRPr>
      </a:lvl4pPr>
      <a:lvl5pPr marL="1082675" indent="-176213" algn="l" defTabSz="457200" rtl="0" eaLnBrk="1" latinLnBrk="0" hangingPunct="1">
        <a:lnSpc>
          <a:spcPts val="1900"/>
        </a:lnSpc>
        <a:spcBef>
          <a:spcPts val="0"/>
        </a:spcBef>
        <a:spcAft>
          <a:spcPts val="600"/>
        </a:spcAft>
        <a:buClr>
          <a:schemeClr val="tx1">
            <a:lumMod val="65000"/>
          </a:schemeClr>
        </a:buClr>
        <a:buSzPct val="80000"/>
        <a:buFont typeface="Lucida Grande"/>
        <a:buChar char="-"/>
        <a:defRPr sz="1600" b="0" i="0" kern="1200">
          <a:solidFill>
            <a:schemeClr val="tx1"/>
          </a:solidFill>
          <a:latin typeface="Avenir LT Std 55 Roman"/>
          <a:ea typeface="+mn-ea"/>
          <a:cs typeface="Avenir LT Std 55 Roman"/>
        </a:defRPr>
      </a:lvl5pPr>
      <a:lvl6pPr marL="1773238" indent="-177800" algn="l" defTabSz="401638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tabLst>
          <a:tab pos="1484313" algn="l"/>
        </a:tabLst>
        <a:defRPr sz="1400" b="1" kern="1200">
          <a:solidFill>
            <a:schemeClr val="tx1"/>
          </a:solidFill>
          <a:latin typeface="Arial"/>
          <a:ea typeface="+mn-ea"/>
          <a:cs typeface="Arial"/>
        </a:defRPr>
      </a:lvl6pPr>
      <a:lvl7pPr marL="2062163" indent="-176213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7pPr>
      <a:lvl8pPr marL="2286000" indent="-173038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8pPr>
      <a:lvl9pPr marL="2452688" indent="-163513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1295400"/>
            <a:ext cx="9144000" cy="55626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60000"/>
                </a:schemeClr>
              </a:gs>
              <a:gs pos="49000">
                <a:schemeClr val="accent4">
                  <a:lumMod val="75000"/>
                </a:schemeClr>
              </a:gs>
              <a:gs pos="100000">
                <a:schemeClr val="tx2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Zealand – 16 regions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04246" y="1568758"/>
            <a:ext cx="646355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EB4E6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ＭＳ Ｐゴシック"/>
              </a:rPr>
              <a:t>NIWA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EB4E6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ＭＳ Ｐゴシック"/>
              </a:rPr>
              <a:t> operates about 20% of 1300 hydrometric stations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EB4E6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ＭＳ Ｐゴシック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EB4E6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ＭＳ Ｐゴシック"/>
              </a:rPr>
              <a:t>Regional authorities operate about 80% of stations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87790"/>
            <a:ext cx="1677108" cy="526928"/>
          </a:xfrm>
          <a:prstGeom prst="rect">
            <a:avLst/>
          </a:prstGeom>
          <a:noFill/>
          <a:ln w="19050" cmpd="sng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71862" y="5883276"/>
            <a:ext cx="6783163" cy="533400"/>
          </a:xfrm>
          <a:prstGeom prst="rect">
            <a:avLst/>
          </a:prstGeom>
          <a:noFill/>
          <a:effectLst/>
        </p:spPr>
        <p:txBody>
          <a:bodyPr wrap="none" lIns="0" tIns="0" rIns="0" bIns="0" rtlCol="0" anchor="b">
            <a:noAutofit/>
          </a:bodyPr>
          <a:lstStyle>
            <a:defPPr>
              <a:defRPr lang="en-US"/>
            </a:defPPr>
            <a:lvl1pPr algn="r" eaLnBrk="0" hangingPunct="0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</a:rPr>
              <a:t>Develop a federated </a:t>
            </a:r>
            <a:r>
              <a:rPr kumimoji="0" lang="en-NZ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</a:rPr>
              <a:t>hydrological information infrastructure . . .</a:t>
            </a:r>
            <a:endParaRPr kumimoji="0" lang="en-N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</a:rPr>
              <a:t>                    </a:t>
            </a:r>
            <a:r>
              <a:rPr kumimoji="0" lang="en-NZ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</a:rPr>
              <a:t>. . . linking nationally and regionally collected data</a:t>
            </a:r>
            <a:endParaRPr kumimoji="0" lang="en-N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4" y="2303297"/>
            <a:ext cx="2583949" cy="342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3038475" cy="292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5308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1295400"/>
            <a:ext cx="9144000" cy="55626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60000"/>
                </a:schemeClr>
              </a:gs>
              <a:gs pos="49000">
                <a:schemeClr val="accent4">
                  <a:lumMod val="75000"/>
                </a:schemeClr>
              </a:gs>
              <a:gs pos="100000">
                <a:schemeClr val="tx2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903" y="457200"/>
            <a:ext cx="8657897" cy="484632"/>
          </a:xfrm>
        </p:spPr>
        <p:txBody>
          <a:bodyPr/>
          <a:lstStyle/>
          <a:p>
            <a:r>
              <a:rPr lang="en-US" dirty="0" smtClean="0"/>
              <a:t>Proposed New Zealand Water Information System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04246" y="1568758"/>
            <a:ext cx="646355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EB4E6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ＭＳ Ｐゴシック"/>
              </a:rPr>
              <a:t>NIWA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EB4E6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ＭＳ Ｐゴシック"/>
              </a:rPr>
              <a:t> operates about 20% of 1300 hydrometric stations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EB4E6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ＭＳ Ｐゴシック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EB4E6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ＭＳ Ｐゴシック"/>
              </a:rPr>
              <a:t>Regional authorities operate about 80% of stations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87790"/>
            <a:ext cx="1677108" cy="526928"/>
          </a:xfrm>
          <a:prstGeom prst="rect">
            <a:avLst/>
          </a:prstGeom>
          <a:noFill/>
          <a:ln w="19050" cmpd="sng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71862" y="5883276"/>
            <a:ext cx="6783163" cy="533400"/>
          </a:xfrm>
          <a:prstGeom prst="rect">
            <a:avLst/>
          </a:prstGeom>
          <a:noFill/>
          <a:effectLst/>
        </p:spPr>
        <p:txBody>
          <a:bodyPr wrap="none" lIns="0" tIns="0" rIns="0" bIns="0" rtlCol="0" anchor="b">
            <a:noAutofit/>
          </a:bodyPr>
          <a:lstStyle>
            <a:defPPr>
              <a:defRPr lang="en-US"/>
            </a:defPPr>
            <a:lvl1pPr algn="r" eaLnBrk="0" hangingPunct="0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</a:rPr>
              <a:t>Develop a federated </a:t>
            </a:r>
            <a:r>
              <a:rPr kumimoji="0" lang="en-NZ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</a:rPr>
              <a:t>hydrological information infrastructure . . .</a:t>
            </a:r>
            <a:endParaRPr kumimoji="0" lang="en-N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</a:rPr>
              <a:t>                    </a:t>
            </a:r>
            <a:r>
              <a:rPr kumimoji="0" lang="en-NZ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</a:rPr>
              <a:t>. . . linking nationally and regionally collected data</a:t>
            </a:r>
            <a:endParaRPr kumimoji="0" lang="en-N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4" y="2303297"/>
            <a:ext cx="2583949" cy="342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3038475" cy="292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743325" y="2314575"/>
            <a:ext cx="4879472" cy="3427307"/>
            <a:chOff x="3743325" y="2314575"/>
            <a:chExt cx="4879472" cy="3427307"/>
          </a:xfrm>
        </p:grpSpPr>
        <p:sp>
          <p:nvSpPr>
            <p:cNvPr id="16" name="Rectangle 15"/>
            <p:cNvSpPr/>
            <p:nvPr/>
          </p:nvSpPr>
          <p:spPr bwMode="auto">
            <a:xfrm>
              <a:off x="6308223" y="3352800"/>
              <a:ext cx="2314574" cy="119524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19050" cmpd="sng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New Zealand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Water Information System</a:t>
              </a:r>
            </a:p>
          </p:txBody>
        </p:sp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3325" y="2314575"/>
              <a:ext cx="2524125" cy="3427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33577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3" y="618518"/>
            <a:ext cx="7773338" cy="628313"/>
          </a:xfrm>
        </p:spPr>
        <p:txBody>
          <a:bodyPr>
            <a:normAutofit/>
          </a:bodyPr>
          <a:lstStyle/>
          <a:p>
            <a:r>
              <a:rPr lang="en-NZ" dirty="0" smtClean="0"/>
              <a:t>Current State of Play for NZ – all Done!</a:t>
            </a:r>
            <a:endParaRPr lang="en-N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840" y="1298724"/>
            <a:ext cx="2801974" cy="507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072" y="1700302"/>
            <a:ext cx="298754" cy="39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7" y="3332824"/>
            <a:ext cx="298754" cy="39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266" y="4002758"/>
            <a:ext cx="298754" cy="39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5581929"/>
            <a:ext cx="298754" cy="39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925861" y="2709401"/>
            <a:ext cx="1555234" cy="1376799"/>
            <a:chOff x="549258" y="1772816"/>
            <a:chExt cx="2073645" cy="1376799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098637"/>
              <a:ext cx="398339" cy="398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1335111" y="1772816"/>
              <a:ext cx="128069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itchFamily="34" charset="0"/>
                  <a:ea typeface="ＭＳ Ｐゴシック"/>
                </a:rPr>
                <a:t>15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9258" y="2626395"/>
              <a:ext cx="20736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itchFamily="34" charset="0"/>
                  <a:ea typeface="ＭＳ Ｐゴシック"/>
                </a:rPr>
                <a:t>SOS2/WaterML2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itchFamily="34" charset="0"/>
                  <a:ea typeface="ＭＳ Ｐゴシック"/>
                </a:rPr>
                <a:t>now</a:t>
              </a:r>
            </a:p>
          </p:txBody>
        </p:sp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1" y="4725148"/>
            <a:ext cx="298754" cy="39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2613272"/>
            <a:ext cx="298754" cy="39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481" y="4201927"/>
            <a:ext cx="298754" cy="39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072" y="2887448"/>
            <a:ext cx="298754" cy="39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654" y="5528894"/>
            <a:ext cx="298754" cy="39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162" y="3986396"/>
            <a:ext cx="298754" cy="39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293" y="2971896"/>
            <a:ext cx="298754" cy="39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888" y="3471584"/>
            <a:ext cx="298754" cy="39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6864483" y="2741932"/>
            <a:ext cx="1555234" cy="1376799"/>
            <a:chOff x="549258" y="1772816"/>
            <a:chExt cx="2073643" cy="1376799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098637"/>
              <a:ext cx="398339" cy="398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1335110" y="1772816"/>
              <a:ext cx="76345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itchFamily="34" charset="0"/>
                  <a:ea typeface="ＭＳ Ｐゴシック"/>
                </a:rPr>
                <a:t>3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9258" y="2626395"/>
              <a:ext cx="20736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itchFamily="34" charset="0"/>
                  <a:ea typeface="ＭＳ Ｐゴシック"/>
                </a:rPr>
                <a:t>SOS2/WaterML2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itchFamily="34" charset="0"/>
                  <a:ea typeface="ＭＳ Ｐゴシック"/>
                </a:rPr>
                <a:t>now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43133" y="1700299"/>
            <a:ext cx="1919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Local Government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613325" y="1603292"/>
            <a:ext cx="15895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National</a:t>
            </a: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 - CRIs</a:t>
            </a: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67" y="2003405"/>
            <a:ext cx="298754" cy="39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917" y="2300880"/>
            <a:ext cx="298754" cy="39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917" y="3423296"/>
            <a:ext cx="298754" cy="39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0326" y="4545725"/>
            <a:ext cx="914400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SOS = Sensor Observation Service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8796" y="4452615"/>
            <a:ext cx="3736920" cy="1536896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43133" y="6007463"/>
            <a:ext cx="914400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Slide: Brent Watson, HRC</a:t>
            </a:r>
          </a:p>
        </p:txBody>
      </p:sp>
    </p:spTree>
    <p:extLst>
      <p:ext uri="{BB962C8B-B14F-4D97-AF65-F5344CB8AC3E}">
        <p14:creationId xmlns:p14="http://schemas.microsoft.com/office/powerpoint/2010/main" val="398505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53574" cy="484632"/>
          </a:xfrm>
        </p:spPr>
        <p:txBody>
          <a:bodyPr/>
          <a:lstStyle/>
          <a:p>
            <a:r>
              <a:rPr lang="en-US" dirty="0" smtClean="0"/>
              <a:t>Data Sharing using Open Standards in LAWA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958" y="1426994"/>
            <a:ext cx="2255971" cy="25248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608286"/>
            <a:ext cx="914400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marL="285750" marR="0" lvl="0" indent="-28575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Each region maintains its own data</a:t>
            </a:r>
          </a:p>
          <a:p>
            <a:pPr marL="285750" marR="0" lvl="0" indent="-28575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285750" marR="0" lvl="0" indent="-28575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Data are accessed through “web services”</a:t>
            </a:r>
          </a:p>
          <a:p>
            <a:pPr marL="285750" marR="0" lvl="0" indent="-28575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285750" marR="0" lvl="0" indent="-28575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Common language for water: WaterML2</a:t>
            </a:r>
          </a:p>
          <a:p>
            <a:pPr marL="285750" marR="0" lvl="0" indent="-28575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285750" marR="0" lvl="0" indent="-28575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Open Geospatial Consortium standards</a:t>
            </a:r>
          </a:p>
          <a:p>
            <a:pPr marL="285750" marR="0" lvl="0" indent="-28575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285750" marR="0" lvl="0" indent="-28575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</a:rPr>
              <a:t>All information “looks the same” to user</a:t>
            </a:r>
          </a:p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285750" marR="0" lvl="0" indent="-28575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285750" marR="0" lvl="0" indent="-28575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</a:rPr>
              <a:t>A tremendous technological achievement for New Zealand!!!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2992" y="4703398"/>
            <a:ext cx="914400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</a:rPr>
              <a:t>Credit: LAEMG, especially Horizons Regional Council</a:t>
            </a:r>
          </a:p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</a:rPr>
              <a:t>Michael McCartney, Jeff Watson, Brent Watson, Sean Hodges</a:t>
            </a:r>
          </a:p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</a:rPr>
              <a:t>NIWA and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</a:rPr>
              <a:t>Landcare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32992" y="5496929"/>
            <a:ext cx="8242025" cy="1256219"/>
            <a:chOff x="197349" y="5617798"/>
            <a:chExt cx="8242025" cy="125621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349" y="5617798"/>
              <a:ext cx="8242025" cy="125621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65227" y="6102961"/>
              <a:ext cx="1200314" cy="5868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42051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46" y="313419"/>
            <a:ext cx="4721061" cy="133696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228191" y="6195904"/>
            <a:ext cx="58279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http://www.wmo.int/pages/prog/hwrp/chy/whos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/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243" y="2334131"/>
            <a:ext cx="5393757" cy="37707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1" y="2493140"/>
            <a:ext cx="3591088" cy="34527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29199" y="3389585"/>
            <a:ext cx="914400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Current Flow Data for the Hutt River at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Kaitoke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40566" y="4745421"/>
            <a:ext cx="914400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30 May 2017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8292662" y="4966138"/>
            <a:ext cx="425669" cy="299545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67862" y="1986456"/>
            <a:ext cx="914400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New Zealand data globally accessible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1381" y="313419"/>
            <a:ext cx="3763637" cy="18559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505496" y="1431898"/>
            <a:ext cx="914400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NIWA</a:t>
            </a:r>
          </a:p>
        </p:txBody>
      </p:sp>
    </p:spTree>
    <p:extLst>
      <p:ext uri="{BB962C8B-B14F-4D97-AF65-F5344CB8AC3E}">
        <p14:creationId xmlns:p14="http://schemas.microsoft.com/office/powerpoint/2010/main" val="32138396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358352" cy="484632"/>
          </a:xfrm>
        </p:spPr>
        <p:txBody>
          <a:bodyPr/>
          <a:lstStyle/>
          <a:p>
            <a:r>
              <a:rPr lang="en-US" dirty="0" smtClean="0"/>
              <a:t>The Drain Running by my Grandmother’s Home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25851"/>
            <a:ext cx="4619297" cy="45471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847" y="1755228"/>
            <a:ext cx="2953095" cy="3338926"/>
          </a:xfrm>
          <a:prstGeom prst="rect">
            <a:avLst/>
          </a:prstGeom>
        </p:spPr>
      </p:pic>
      <p:cxnSp>
        <p:nvCxnSpPr>
          <p:cNvPr id="6" name="Straight Arrow Connector 5"/>
          <p:cNvCxnSpPr>
            <a:endCxn id="3" idx="3"/>
          </p:cNvCxnSpPr>
          <p:nvPr/>
        </p:nvCxnSpPr>
        <p:spPr bwMode="auto">
          <a:xfrm flipH="1" flipV="1">
            <a:off x="5305097" y="3499411"/>
            <a:ext cx="2330669" cy="53086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2642020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96" y="1725994"/>
            <a:ext cx="3659571" cy="3768631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 Environment Classification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453" y="1864275"/>
            <a:ext cx="4486389" cy="3492071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233099" y="3736427"/>
            <a:ext cx="914400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r>
              <a:rPr lang="en-US" sz="1400" b="1" dirty="0" err="1" smtClean="0">
                <a:ea typeface="+mn-ea"/>
                <a:cs typeface="+mn-cs"/>
              </a:rPr>
              <a:t>Manawatu</a:t>
            </a:r>
            <a:r>
              <a:rPr lang="en-US" sz="1400" b="1" dirty="0" smtClean="0">
                <a:ea typeface="+mn-ea"/>
                <a:cs typeface="+mn-cs"/>
              </a:rPr>
              <a:t> River </a:t>
            </a:r>
          </a:p>
          <a:p>
            <a:pPr algn="ctr" eaLnBrk="0" hangingPunct="0">
              <a:lnSpc>
                <a:spcPts val="1800"/>
              </a:lnSpc>
            </a:pPr>
            <a:r>
              <a:rPr lang="en-US" sz="1400" b="1" dirty="0" smtClean="0">
                <a:ea typeface="+mn-ea"/>
                <a:cs typeface="+mn-cs"/>
              </a:rPr>
              <a:t>at Teachers College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1765" y="3153110"/>
            <a:ext cx="914400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r>
              <a:rPr lang="en-US" sz="1400" b="1" dirty="0" smtClean="0">
                <a:ea typeface="+mn-ea"/>
                <a:cs typeface="+mn-cs"/>
              </a:rPr>
              <a:t>Horizons </a:t>
            </a:r>
          </a:p>
          <a:p>
            <a:pPr algn="l" eaLnBrk="0" hangingPunct="0">
              <a:lnSpc>
                <a:spcPts val="1800"/>
              </a:lnSpc>
            </a:pPr>
            <a:r>
              <a:rPr lang="en-US" sz="1400" b="1" dirty="0" smtClean="0">
                <a:ea typeface="+mn-ea"/>
                <a:cs typeface="+mn-cs"/>
              </a:rPr>
              <a:t>Region </a:t>
            </a:r>
          </a:p>
          <a:p>
            <a:pPr algn="l" eaLnBrk="0" hangingPunct="0">
              <a:lnSpc>
                <a:spcPts val="1800"/>
              </a:lnSpc>
            </a:pPr>
            <a:r>
              <a:rPr lang="en-US" sz="1400" b="1" dirty="0" smtClean="0">
                <a:ea typeface="+mn-ea"/>
                <a:cs typeface="+mn-cs"/>
              </a:rPr>
              <a:t>Council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832538" y="4214648"/>
            <a:ext cx="0" cy="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>
            <a:stCxn id="7" idx="2"/>
          </p:cNvCxnSpPr>
          <p:nvPr/>
        </p:nvCxnSpPr>
        <p:spPr bwMode="auto">
          <a:xfrm flipV="1">
            <a:off x="2758965" y="3610309"/>
            <a:ext cx="3931334" cy="457201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342018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Catchments and </a:t>
            </a:r>
            <a:r>
              <a:rPr lang="en-US" dirty="0" err="1" smtClean="0"/>
              <a:t>Flowlines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82" y="1000462"/>
            <a:ext cx="6692888" cy="55350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41561" y="2519666"/>
            <a:ext cx="2649634" cy="72914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txBody>
          <a:bodyPr wrap="none" lIns="0" tIns="0" rIns="0" bIns="0" rtlCol="0">
            <a:noAutofit/>
          </a:bodyPr>
          <a:lstStyle/>
          <a:p>
            <a:pPr algn="ctr" eaLnBrk="0" hangingPunct="0">
              <a:lnSpc>
                <a:spcPts val="1800"/>
              </a:lnSpc>
            </a:pPr>
            <a:r>
              <a:rPr lang="en-US" b="1" dirty="0" smtClean="0"/>
              <a:t>Catchment Area = 40 ha</a:t>
            </a:r>
          </a:p>
          <a:p>
            <a:pPr algn="ctr" eaLnBrk="0" hangingPunct="0">
              <a:lnSpc>
                <a:spcPts val="1800"/>
              </a:lnSpc>
            </a:pPr>
            <a:endParaRPr lang="en-US" b="1" dirty="0" smtClean="0"/>
          </a:p>
          <a:p>
            <a:pPr algn="ctr" eaLnBrk="0" hangingPunct="0">
              <a:lnSpc>
                <a:spcPts val="1800"/>
              </a:lnSpc>
            </a:pPr>
            <a:r>
              <a:rPr lang="en-US" b="1" dirty="0" smtClean="0"/>
              <a:t>Reach Length = 700m</a:t>
            </a:r>
          </a:p>
        </p:txBody>
      </p:sp>
    </p:spTree>
    <p:extLst>
      <p:ext uri="{BB962C8B-B14F-4D97-AF65-F5344CB8AC3E}">
        <p14:creationId xmlns:p14="http://schemas.microsoft.com/office/powerpoint/2010/main" val="10724496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ptional_Corporate_PPT_Template-Arial">
  <a:themeElements>
    <a:clrScheme name="EsriMarketing">
      <a:dk1>
        <a:sysClr val="windowText" lastClr="000000"/>
      </a:dk1>
      <a:lt1>
        <a:sysClr val="window" lastClr="FFFFFF"/>
      </a:lt1>
      <a:dk2>
        <a:srgbClr val="001446"/>
      </a:dk2>
      <a:lt2>
        <a:srgbClr val="FFFF96"/>
      </a:lt2>
      <a:accent1>
        <a:srgbClr val="A3CA4B"/>
      </a:accent1>
      <a:accent2>
        <a:srgbClr val="FAC15A"/>
      </a:accent2>
      <a:accent3>
        <a:srgbClr val="ED982D"/>
      </a:accent3>
      <a:accent4>
        <a:srgbClr val="5EB4E6"/>
      </a:accent4>
      <a:accent5>
        <a:srgbClr val="8DA3E8"/>
      </a:accent5>
      <a:accent6>
        <a:srgbClr val="B996D5"/>
      </a:accent6>
      <a:hlink>
        <a:srgbClr val="9BCDFF"/>
      </a:hlink>
      <a:folHlink>
        <a:srgbClr val="8C8C8C"/>
      </a:folHlink>
    </a:clrScheme>
    <a:fontScheme name="Esri-Aria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algn="ctr" eaLnBrk="0" fontAlgn="base" hangingPunct="0">
          <a:spcBef>
            <a:spcPct val="0"/>
          </a:spcBef>
          <a:spcAft>
            <a:spcPct val="0"/>
          </a:spcAft>
          <a:defRPr sz="1400" b="1" dirty="0">
            <a:solidFill>
              <a:srgbClr val="000000"/>
            </a:solidFill>
            <a:latin typeface="Arial" charset="0"/>
            <a:ea typeface="ＭＳ Ｐゴシック" pitchFamily="16" charset="-128"/>
            <a:cs typeface="ＭＳ Ｐゴシック" pitchFamily="-97" charset="-128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  <a:effectLst/>
      </a:spPr>
      <a:bodyPr wrap="square" lIns="0" tIns="0" rIns="0" bIns="0" rtlCol="0">
        <a:noAutofit/>
      </a:bodyPr>
      <a:lstStyle>
        <a:defPPr algn="l" eaLnBrk="0" hangingPunct="0">
          <a:lnSpc>
            <a:spcPts val="1800"/>
          </a:lnSpc>
          <a:defRPr sz="1400" b="1" dirty="0" smtClean="0"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ptional_Corporate_PPT_Template-Arial">
  <a:themeElements>
    <a:clrScheme name="EsriMarketing">
      <a:dk1>
        <a:sysClr val="windowText" lastClr="000000"/>
      </a:dk1>
      <a:lt1>
        <a:sysClr val="window" lastClr="FFFFFF"/>
      </a:lt1>
      <a:dk2>
        <a:srgbClr val="001446"/>
      </a:dk2>
      <a:lt2>
        <a:srgbClr val="FFFF96"/>
      </a:lt2>
      <a:accent1>
        <a:srgbClr val="A3CA4B"/>
      </a:accent1>
      <a:accent2>
        <a:srgbClr val="FAC15A"/>
      </a:accent2>
      <a:accent3>
        <a:srgbClr val="ED982D"/>
      </a:accent3>
      <a:accent4>
        <a:srgbClr val="5EB4E6"/>
      </a:accent4>
      <a:accent5>
        <a:srgbClr val="8DA3E8"/>
      </a:accent5>
      <a:accent6>
        <a:srgbClr val="B996D5"/>
      </a:accent6>
      <a:hlink>
        <a:srgbClr val="9BCDFF"/>
      </a:hlink>
      <a:folHlink>
        <a:srgbClr val="8C8C8C"/>
      </a:folHlink>
    </a:clrScheme>
    <a:fontScheme name="Esri-Aria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algn="ctr" eaLnBrk="0" fontAlgn="base" hangingPunct="0">
          <a:spcBef>
            <a:spcPct val="0"/>
          </a:spcBef>
          <a:spcAft>
            <a:spcPct val="0"/>
          </a:spcAft>
          <a:defRPr sz="1400" b="1" dirty="0">
            <a:solidFill>
              <a:srgbClr val="000000"/>
            </a:solidFill>
            <a:latin typeface="Arial" charset="0"/>
            <a:ea typeface="ＭＳ Ｐゴシック" pitchFamily="16" charset="-128"/>
            <a:cs typeface="ＭＳ Ｐゴシック" pitchFamily="-97" charset="-128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  <a:effectLst/>
      </a:spPr>
      <a:bodyPr wrap="square" lIns="0" tIns="0" rIns="0" bIns="0" rtlCol="0">
        <a:noAutofit/>
      </a:bodyPr>
      <a:lstStyle>
        <a:defPPr algn="l" eaLnBrk="0" hangingPunct="0">
          <a:lnSpc>
            <a:spcPts val="1800"/>
          </a:lnSpc>
          <a:defRPr sz="1400" b="1" dirty="0" smtClean="0">
            <a:ea typeface="+mn-ea"/>
            <a:cs typeface="+mn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226</Words>
  <Application>Microsoft Macintosh PowerPoint</Application>
  <PresentationFormat>On-screen Show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Avenir LT Std 55 Roman</vt:lpstr>
      <vt:lpstr>Avenir LT Std 65 Medium</vt:lpstr>
      <vt:lpstr>Avenir LT Std 85 Heavy</vt:lpstr>
      <vt:lpstr>Century Gothic</vt:lpstr>
      <vt:lpstr>Lucida Grande</vt:lpstr>
      <vt:lpstr>ＭＳ Ｐゴシック</vt:lpstr>
      <vt:lpstr>2_Optional_Corporate_PPT_Template-Arial</vt:lpstr>
      <vt:lpstr>1_Optional_Corporate_PPT_Template-Arial</vt:lpstr>
      <vt:lpstr>New Zealand – 16 regions</vt:lpstr>
      <vt:lpstr>Proposed New Zealand Water Information System</vt:lpstr>
      <vt:lpstr>Current State of Play for NZ – all Done!</vt:lpstr>
      <vt:lpstr>Data Sharing using Open Standards in LAWA</vt:lpstr>
      <vt:lpstr>PowerPoint Presentation</vt:lpstr>
      <vt:lpstr>The Drain Running by my Grandmother’s Home</vt:lpstr>
      <vt:lpstr>River Environment Classification</vt:lpstr>
      <vt:lpstr>Catchments and Flowlines</vt:lpstr>
    </vt:vector>
  </TitlesOfParts>
  <Company>Cockrell School of Engineering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Zealand – 16 regions</dc:title>
  <dc:creator>Maidment, David R</dc:creator>
  <cp:lastModifiedBy>David Blodgett</cp:lastModifiedBy>
  <cp:revision>5</cp:revision>
  <dcterms:created xsi:type="dcterms:W3CDTF">2017-06-21T18:53:53Z</dcterms:created>
  <dcterms:modified xsi:type="dcterms:W3CDTF">2017-06-21T19:50:34Z</dcterms:modified>
</cp:coreProperties>
</file>