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347" autoAdjust="0"/>
    <p:restoredTop sz="95926" autoAdjust="0"/>
  </p:normalViewPr>
  <p:slideViewPr>
    <p:cSldViewPr snapToGrid="0" snapToObjects="1">
      <p:cViewPr>
        <p:scale>
          <a:sx n="96" d="100"/>
          <a:sy n="96" d="100"/>
        </p:scale>
        <p:origin x="-6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B0964E-5E31-4B6B-A7F8-56A8135E67ED}" type="doc">
      <dgm:prSet loTypeId="urn:microsoft.com/office/officeart/2011/layout/HexagonRadial#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5221E461-CDF9-44D8-B8FC-1DD1A95E283F}">
      <dgm:prSet phldrT="[Text]" custT="1"/>
      <dgm:spPr>
        <a:solidFill>
          <a:schemeClr val="bg1">
            <a:lumMod val="65000"/>
          </a:schemeClr>
        </a:solidFill>
        <a:scene3d>
          <a:camera prst="orthographicFront"/>
          <a:lightRig rig="threePt" dir="t"/>
        </a:scene3d>
        <a:sp3d>
          <a:bevelT h="152400"/>
          <a:bevelB w="0"/>
        </a:sp3d>
      </dgm:spPr>
      <dgm:t>
        <a:bodyPr/>
        <a:lstStyle/>
        <a:p>
          <a:r>
            <a:rPr lang="en-GB" sz="1600" b="1" dirty="0"/>
            <a:t>Information activities</a:t>
          </a:r>
        </a:p>
      </dgm:t>
    </dgm:pt>
    <dgm:pt modelId="{C56FDC74-D677-4067-A8C6-2710BEB8412E}" type="parTrans" cxnId="{DF388339-2F9B-425F-BE91-F5AAE69A3CAF}">
      <dgm:prSet/>
      <dgm:spPr/>
      <dgm:t>
        <a:bodyPr/>
        <a:lstStyle/>
        <a:p>
          <a:endParaRPr lang="en-GB"/>
        </a:p>
      </dgm:t>
    </dgm:pt>
    <dgm:pt modelId="{1A0D1674-280D-465A-A930-028F1A50CD87}" type="sibTrans" cxnId="{DF388339-2F9B-425F-BE91-F5AAE69A3CAF}">
      <dgm:prSet/>
      <dgm:spPr/>
      <dgm:t>
        <a:bodyPr/>
        <a:lstStyle/>
        <a:p>
          <a:endParaRPr lang="en-GB"/>
        </a:p>
      </dgm:t>
    </dgm:pt>
    <dgm:pt modelId="{DB92E135-FD79-4CBD-B0CB-CBE97C5523E9}">
      <dgm:prSet phldrT="[Text]" custT="1"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/>
            <a:t>Create</a:t>
          </a:r>
        </a:p>
        <a:p>
          <a:r>
            <a:rPr lang="en-GB" sz="1200" b="1" dirty="0"/>
            <a:t>Documenting</a:t>
          </a:r>
        </a:p>
        <a:p>
          <a:endParaRPr lang="en-GB" sz="1200" b="1" dirty="0"/>
        </a:p>
      </dgm:t>
    </dgm:pt>
    <dgm:pt modelId="{C7C95ED5-74BC-4EE6-BAA7-ADD987CBB00D}" type="parTrans" cxnId="{4B82AABC-F69D-42E6-A5E6-8891D36C28BD}">
      <dgm:prSet/>
      <dgm:spPr/>
      <dgm:t>
        <a:bodyPr/>
        <a:lstStyle/>
        <a:p>
          <a:endParaRPr lang="en-GB"/>
        </a:p>
      </dgm:t>
    </dgm:pt>
    <dgm:pt modelId="{D3BC8E41-4EEE-4250-82DA-2D3238BC4702}" type="sibTrans" cxnId="{4B82AABC-F69D-42E6-A5E6-8891D36C28BD}">
      <dgm:prSet/>
      <dgm:spPr/>
      <dgm:t>
        <a:bodyPr/>
        <a:lstStyle/>
        <a:p>
          <a:endParaRPr lang="en-GB"/>
        </a:p>
      </dgm:t>
    </dgm:pt>
    <dgm:pt modelId="{E9559B22-1CB6-4952-BA6A-C2B8DBB484AE}">
      <dgm:prSet phldrT="[Text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/>
            <a:t>Store</a:t>
          </a:r>
        </a:p>
        <a:p>
          <a:r>
            <a:rPr lang="en-GB" sz="1200" b="1" dirty="0" err="1"/>
            <a:t>Cataloging</a:t>
          </a:r>
          <a:endParaRPr lang="en-GB" sz="1200" b="1" dirty="0"/>
        </a:p>
        <a:p>
          <a:r>
            <a:rPr lang="en-GB" sz="1200" b="1" dirty="0"/>
            <a:t>Quality control</a:t>
          </a:r>
        </a:p>
      </dgm:t>
    </dgm:pt>
    <dgm:pt modelId="{A6B950C0-5080-4BFA-A049-CCCC905880C6}" type="parTrans" cxnId="{F603866C-ED4C-48E5-99EC-6B9B671C13B8}">
      <dgm:prSet/>
      <dgm:spPr/>
      <dgm:t>
        <a:bodyPr/>
        <a:lstStyle/>
        <a:p>
          <a:endParaRPr lang="en-GB"/>
        </a:p>
      </dgm:t>
    </dgm:pt>
    <dgm:pt modelId="{1E554C83-42B8-4590-BEC5-E00C95EF1733}" type="sibTrans" cxnId="{F603866C-ED4C-48E5-99EC-6B9B671C13B8}">
      <dgm:prSet/>
      <dgm:spPr/>
      <dgm:t>
        <a:bodyPr/>
        <a:lstStyle/>
        <a:p>
          <a:endParaRPr lang="en-GB"/>
        </a:p>
      </dgm:t>
    </dgm:pt>
    <dgm:pt modelId="{A4F72723-C71B-4DF4-8CF4-5CDC3502EEE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>
              <a:solidFill>
                <a:schemeClr val="tx1"/>
              </a:solidFill>
            </a:rPr>
            <a:t>Share</a:t>
          </a:r>
        </a:p>
        <a:p>
          <a:r>
            <a:rPr lang="en-GB" sz="1100" b="1" dirty="0">
              <a:solidFill>
                <a:schemeClr val="tx1"/>
              </a:solidFill>
            </a:rPr>
            <a:t>Acquisition, dissemination, access services</a:t>
          </a:r>
        </a:p>
      </dgm:t>
    </dgm:pt>
    <dgm:pt modelId="{FD790134-6220-471D-90F2-DA39FBFE7B36}" type="parTrans" cxnId="{879678AB-A837-4A70-88B4-920CBDFBFE39}">
      <dgm:prSet/>
      <dgm:spPr/>
      <dgm:t>
        <a:bodyPr/>
        <a:lstStyle/>
        <a:p>
          <a:endParaRPr lang="en-GB"/>
        </a:p>
      </dgm:t>
    </dgm:pt>
    <dgm:pt modelId="{AB14CA3B-6596-49EA-8B1D-AA0232224784}" type="sibTrans" cxnId="{879678AB-A837-4A70-88B4-920CBDFBFE39}">
      <dgm:prSet/>
      <dgm:spPr/>
      <dgm:t>
        <a:bodyPr/>
        <a:lstStyle/>
        <a:p>
          <a:endParaRPr lang="en-GB"/>
        </a:p>
      </dgm:t>
    </dgm:pt>
    <dgm:pt modelId="{2A6A33EA-5C65-4B4C-8C65-8B4D71C3CAB0}">
      <dgm:prSet phldrT="[Text]" custT="1"/>
      <dgm:spPr>
        <a:solidFill>
          <a:srgbClr val="FFFF00"/>
        </a:solid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>
              <a:solidFill>
                <a:schemeClr val="accent3">
                  <a:lumMod val="50000"/>
                </a:schemeClr>
              </a:solidFill>
            </a:rPr>
            <a:t>Use</a:t>
          </a:r>
        </a:p>
        <a:p>
          <a:r>
            <a:rPr lang="en-GB" sz="1200" b="1" dirty="0">
              <a:solidFill>
                <a:schemeClr val="accent3">
                  <a:lumMod val="50000"/>
                </a:schemeClr>
              </a:solidFill>
            </a:rPr>
            <a:t>Processing services</a:t>
          </a:r>
        </a:p>
        <a:p>
          <a:r>
            <a:rPr lang="en-GB" sz="1200" b="1" dirty="0">
              <a:solidFill>
                <a:schemeClr val="accent3">
                  <a:lumMod val="50000"/>
                </a:schemeClr>
              </a:solidFill>
            </a:rPr>
            <a:t>Usage tracking</a:t>
          </a:r>
        </a:p>
      </dgm:t>
    </dgm:pt>
    <dgm:pt modelId="{27FBAC81-4815-4317-AEFA-E13BEC34AA06}" type="parTrans" cxnId="{A3A7CAFF-BF65-4D31-A60C-6C9DA7C0B677}">
      <dgm:prSet/>
      <dgm:spPr/>
      <dgm:t>
        <a:bodyPr/>
        <a:lstStyle/>
        <a:p>
          <a:endParaRPr lang="en-GB"/>
        </a:p>
      </dgm:t>
    </dgm:pt>
    <dgm:pt modelId="{33C034A6-2EC3-46EC-9C99-A8B4EA158429}" type="sibTrans" cxnId="{A3A7CAFF-BF65-4D31-A60C-6C9DA7C0B677}">
      <dgm:prSet/>
      <dgm:spPr/>
      <dgm:t>
        <a:bodyPr/>
        <a:lstStyle/>
        <a:p>
          <a:endParaRPr lang="en-GB"/>
        </a:p>
      </dgm:t>
    </dgm:pt>
    <dgm:pt modelId="{43320EF1-7588-4CDF-BB78-DC79B00F10A6}">
      <dgm:prSet phldrT="[Text]" custT="1"/>
      <dgm:spPr>
        <a:solidFill>
          <a:srgbClr val="FF9900"/>
        </a:solid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/>
            <a:t>Archive</a:t>
          </a:r>
        </a:p>
        <a:p>
          <a:r>
            <a:rPr lang="en-GB" sz="1200" b="1" dirty="0"/>
            <a:t>Preservation</a:t>
          </a:r>
        </a:p>
      </dgm:t>
    </dgm:pt>
    <dgm:pt modelId="{8DA0C6C7-C307-4567-8B65-8FC9817A0E7A}" type="parTrans" cxnId="{DC8720CD-074D-4549-B200-D8E7966A100D}">
      <dgm:prSet/>
      <dgm:spPr/>
      <dgm:t>
        <a:bodyPr/>
        <a:lstStyle/>
        <a:p>
          <a:endParaRPr lang="en-GB"/>
        </a:p>
      </dgm:t>
    </dgm:pt>
    <dgm:pt modelId="{4AAEBBE5-47B6-4F1B-8878-99508E410A37}" type="sibTrans" cxnId="{DC8720CD-074D-4549-B200-D8E7966A100D}">
      <dgm:prSet/>
      <dgm:spPr/>
      <dgm:t>
        <a:bodyPr/>
        <a:lstStyle/>
        <a:p>
          <a:endParaRPr lang="en-GB"/>
        </a:p>
      </dgm:t>
    </dgm:pt>
    <dgm:pt modelId="{3AEE445C-CAFA-47E1-9856-6B45EEB7AE0B}">
      <dgm:prSet phldrT="[Tex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/>
          <a:bevelB w="0"/>
        </a:sp3d>
      </dgm:spPr>
      <dgm:t>
        <a:bodyPr/>
        <a:lstStyle/>
        <a:p>
          <a:r>
            <a:rPr lang="en-GB" sz="1600" b="1" dirty="0"/>
            <a:t>Dispose</a:t>
          </a:r>
        </a:p>
      </dgm:t>
    </dgm:pt>
    <dgm:pt modelId="{5C4722FD-9DF1-40EE-8920-27F105C8F112}" type="parTrans" cxnId="{10F910E7-BABA-45CE-B0BF-9B9F97B05D74}">
      <dgm:prSet/>
      <dgm:spPr/>
      <dgm:t>
        <a:bodyPr/>
        <a:lstStyle/>
        <a:p>
          <a:endParaRPr lang="en-GB"/>
        </a:p>
      </dgm:t>
    </dgm:pt>
    <dgm:pt modelId="{8B53B168-BE7A-43A9-A937-DCEDAF5AC5F9}" type="sibTrans" cxnId="{10F910E7-BABA-45CE-B0BF-9B9F97B05D74}">
      <dgm:prSet/>
      <dgm:spPr/>
      <dgm:t>
        <a:bodyPr/>
        <a:lstStyle/>
        <a:p>
          <a:endParaRPr lang="en-GB"/>
        </a:p>
      </dgm:t>
    </dgm:pt>
    <dgm:pt modelId="{B07CA84A-6CD2-4299-8F71-C2B8CEADE5AF}" type="pres">
      <dgm:prSet presAssocID="{C1B0964E-5E31-4B6B-A7F8-56A8135E67E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2876DF5-4037-4450-B20D-DB0E4A8B0653}" type="pres">
      <dgm:prSet presAssocID="{5221E461-CDF9-44D8-B8FC-1DD1A95E283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2B51F89-E8D1-405E-928D-C0797D855A6C}" type="pres">
      <dgm:prSet presAssocID="{DB92E135-FD79-4CBD-B0CB-CBE97C5523E9}" presName="Accent1" presStyleCnt="0"/>
      <dgm:spPr/>
    </dgm:pt>
    <dgm:pt modelId="{37E857DE-DF31-4652-9EBE-1EC4B33DB846}" type="pres">
      <dgm:prSet presAssocID="{DB92E135-FD79-4CBD-B0CB-CBE97C5523E9}" presName="Accent" presStyleLbl="bgShp" presStyleIdx="0" presStyleCnt="6"/>
      <dgm:spPr/>
    </dgm:pt>
    <dgm:pt modelId="{B7094D4C-B862-4119-9A71-8DA398976E28}" type="pres">
      <dgm:prSet presAssocID="{DB92E135-FD79-4CBD-B0CB-CBE97C5523E9}" presName="Child1" presStyleLbl="node1" presStyleIdx="0" presStyleCnt="6" custScaleX="100584" custLinFactNeighborY="-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83EE0C-6F74-44E0-957B-EFB167DFA5FB}" type="pres">
      <dgm:prSet presAssocID="{E9559B22-1CB6-4952-BA6A-C2B8DBB484AE}" presName="Accent2" presStyleCnt="0"/>
      <dgm:spPr/>
    </dgm:pt>
    <dgm:pt modelId="{6A3B21EC-2DA9-4841-B380-22F2F0CF0062}" type="pres">
      <dgm:prSet presAssocID="{E9559B22-1CB6-4952-BA6A-C2B8DBB484AE}" presName="Accent" presStyleLbl="bgShp" presStyleIdx="1" presStyleCnt="6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82C773D3-0536-45CD-8E94-358DBA7352CE}" type="pres">
      <dgm:prSet presAssocID="{E9559B22-1CB6-4952-BA6A-C2B8DBB484A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F0E6B-CBA4-4D03-B506-82E61240E07C}" type="pres">
      <dgm:prSet presAssocID="{A4F72723-C71B-4DF4-8CF4-5CDC3502EEE4}" presName="Accent3" presStyleCnt="0"/>
      <dgm:spPr/>
    </dgm:pt>
    <dgm:pt modelId="{278A285B-22CD-4F19-BB7E-EA47CBA2E62F}" type="pres">
      <dgm:prSet presAssocID="{A4F72723-C71B-4DF4-8CF4-5CDC3502EEE4}" presName="Accent" presStyleLbl="bgShp" presStyleIdx="2" presStyleCnt="6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40D48796-5C2A-411C-9E6D-8C87C7784C99}" type="pres">
      <dgm:prSet presAssocID="{A4F72723-C71B-4DF4-8CF4-5CDC3502EEE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4947-D73B-4DC5-915A-5D994811F7E7}" type="pres">
      <dgm:prSet presAssocID="{2A6A33EA-5C65-4B4C-8C65-8B4D71C3CAB0}" presName="Accent4" presStyleCnt="0"/>
      <dgm:spPr/>
    </dgm:pt>
    <dgm:pt modelId="{ADA55CA9-6992-4E86-BEE3-FABB2DB80919}" type="pres">
      <dgm:prSet presAssocID="{2A6A33EA-5C65-4B4C-8C65-8B4D71C3CAB0}" presName="Accent" presStyleLbl="bgShp" presStyleIdx="3" presStyleCnt="6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60D3E272-E421-4218-963C-D74AF12F52E3}" type="pres">
      <dgm:prSet presAssocID="{2A6A33EA-5C65-4B4C-8C65-8B4D71C3CAB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3978A-48C9-4A96-9FAC-730D3FBAC4F8}" type="pres">
      <dgm:prSet presAssocID="{43320EF1-7588-4CDF-BB78-DC79B00F10A6}" presName="Accent5" presStyleCnt="0"/>
      <dgm:spPr/>
    </dgm:pt>
    <dgm:pt modelId="{82988BC5-DF64-4359-8F66-EC7AD7DB6477}" type="pres">
      <dgm:prSet presAssocID="{43320EF1-7588-4CDF-BB78-DC79B00F10A6}" presName="Accent" presStyleLbl="bgShp" presStyleIdx="4" presStyleCnt="6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22636339-B11B-4458-9E88-BC25CF25723D}" type="pres">
      <dgm:prSet presAssocID="{43320EF1-7588-4CDF-BB78-DC79B00F10A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B6637A-A5DC-46CF-8526-8B7233EBE999}" type="pres">
      <dgm:prSet presAssocID="{3AEE445C-CAFA-47E1-9856-6B45EEB7AE0B}" presName="Accent6" presStyleCnt="0"/>
      <dgm:spPr/>
    </dgm:pt>
    <dgm:pt modelId="{0FEED167-3678-4144-8EAA-88359D3778A2}" type="pres">
      <dgm:prSet presAssocID="{3AEE445C-CAFA-47E1-9856-6B45EEB7AE0B}" presName="Accent" presStyleLbl="bgShp" presStyleIdx="5" presStyleCnt="6"/>
      <dgm:spPr>
        <a:solidFill>
          <a:schemeClr val="bg1">
            <a:lumMod val="85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1E55789F-28FF-4F4F-9CE3-90529A852B41}" type="pres">
      <dgm:prSet presAssocID="{3AEE445C-CAFA-47E1-9856-6B45EEB7AE0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9C8B5-5320-4810-8258-44815FACF32B}" type="presOf" srcId="{E9559B22-1CB6-4952-BA6A-C2B8DBB484AE}" destId="{82C773D3-0536-45CD-8E94-358DBA7352CE}" srcOrd="0" destOrd="0" presId="urn:microsoft.com/office/officeart/2011/layout/HexagonRadial#1"/>
    <dgm:cxn modelId="{67185EEB-98E0-4C8B-8AE3-E31EC9820FB9}" type="presOf" srcId="{43320EF1-7588-4CDF-BB78-DC79B00F10A6}" destId="{22636339-B11B-4458-9E88-BC25CF25723D}" srcOrd="0" destOrd="0" presId="urn:microsoft.com/office/officeart/2011/layout/HexagonRadial#1"/>
    <dgm:cxn modelId="{879678AB-A837-4A70-88B4-920CBDFBFE39}" srcId="{5221E461-CDF9-44D8-B8FC-1DD1A95E283F}" destId="{A4F72723-C71B-4DF4-8CF4-5CDC3502EEE4}" srcOrd="2" destOrd="0" parTransId="{FD790134-6220-471D-90F2-DA39FBFE7B36}" sibTransId="{AB14CA3B-6596-49EA-8B1D-AA0232224784}"/>
    <dgm:cxn modelId="{7FBAC678-246C-40D3-A559-7749687065DE}" type="presOf" srcId="{5221E461-CDF9-44D8-B8FC-1DD1A95E283F}" destId="{92876DF5-4037-4450-B20D-DB0E4A8B0653}" srcOrd="0" destOrd="0" presId="urn:microsoft.com/office/officeart/2011/layout/HexagonRadial#1"/>
    <dgm:cxn modelId="{C5F6739A-985E-432E-AE95-8E5FCC451D56}" type="presOf" srcId="{DB92E135-FD79-4CBD-B0CB-CBE97C5523E9}" destId="{B7094D4C-B862-4119-9A71-8DA398976E28}" srcOrd="0" destOrd="0" presId="urn:microsoft.com/office/officeart/2011/layout/HexagonRadial#1"/>
    <dgm:cxn modelId="{94E84573-EAA3-4A7E-BE07-4CAC182BA8D8}" type="presOf" srcId="{A4F72723-C71B-4DF4-8CF4-5CDC3502EEE4}" destId="{40D48796-5C2A-411C-9E6D-8C87C7784C99}" srcOrd="0" destOrd="0" presId="urn:microsoft.com/office/officeart/2011/layout/HexagonRadial#1"/>
    <dgm:cxn modelId="{4B82AABC-F69D-42E6-A5E6-8891D36C28BD}" srcId="{5221E461-CDF9-44D8-B8FC-1DD1A95E283F}" destId="{DB92E135-FD79-4CBD-B0CB-CBE97C5523E9}" srcOrd="0" destOrd="0" parTransId="{C7C95ED5-74BC-4EE6-BAA7-ADD987CBB00D}" sibTransId="{D3BC8E41-4EEE-4250-82DA-2D3238BC4702}"/>
    <dgm:cxn modelId="{A3A7CAFF-BF65-4D31-A60C-6C9DA7C0B677}" srcId="{5221E461-CDF9-44D8-B8FC-1DD1A95E283F}" destId="{2A6A33EA-5C65-4B4C-8C65-8B4D71C3CAB0}" srcOrd="3" destOrd="0" parTransId="{27FBAC81-4815-4317-AEFA-E13BEC34AA06}" sibTransId="{33C034A6-2EC3-46EC-9C99-A8B4EA158429}"/>
    <dgm:cxn modelId="{B8C66FF6-993F-403D-8720-0AACF5A87670}" type="presOf" srcId="{3AEE445C-CAFA-47E1-9856-6B45EEB7AE0B}" destId="{1E55789F-28FF-4F4F-9CE3-90529A852B41}" srcOrd="0" destOrd="0" presId="urn:microsoft.com/office/officeart/2011/layout/HexagonRadial#1"/>
    <dgm:cxn modelId="{C33FC941-EC79-406A-8209-A135DDDDFFE5}" type="presOf" srcId="{C1B0964E-5E31-4B6B-A7F8-56A8135E67ED}" destId="{B07CA84A-6CD2-4299-8F71-C2B8CEADE5AF}" srcOrd="0" destOrd="0" presId="urn:microsoft.com/office/officeart/2011/layout/HexagonRadial#1"/>
    <dgm:cxn modelId="{F603866C-ED4C-48E5-99EC-6B9B671C13B8}" srcId="{5221E461-CDF9-44D8-B8FC-1DD1A95E283F}" destId="{E9559B22-1CB6-4952-BA6A-C2B8DBB484AE}" srcOrd="1" destOrd="0" parTransId="{A6B950C0-5080-4BFA-A049-CCCC905880C6}" sibTransId="{1E554C83-42B8-4590-BEC5-E00C95EF1733}"/>
    <dgm:cxn modelId="{49F33AC1-192B-4CED-95ED-5BE85F24D05A}" type="presOf" srcId="{2A6A33EA-5C65-4B4C-8C65-8B4D71C3CAB0}" destId="{60D3E272-E421-4218-963C-D74AF12F52E3}" srcOrd="0" destOrd="0" presId="urn:microsoft.com/office/officeart/2011/layout/HexagonRadial#1"/>
    <dgm:cxn modelId="{10F910E7-BABA-45CE-B0BF-9B9F97B05D74}" srcId="{5221E461-CDF9-44D8-B8FC-1DD1A95E283F}" destId="{3AEE445C-CAFA-47E1-9856-6B45EEB7AE0B}" srcOrd="5" destOrd="0" parTransId="{5C4722FD-9DF1-40EE-8920-27F105C8F112}" sibTransId="{8B53B168-BE7A-43A9-A937-DCEDAF5AC5F9}"/>
    <dgm:cxn modelId="{DC8720CD-074D-4549-B200-D8E7966A100D}" srcId="{5221E461-CDF9-44D8-B8FC-1DD1A95E283F}" destId="{43320EF1-7588-4CDF-BB78-DC79B00F10A6}" srcOrd="4" destOrd="0" parTransId="{8DA0C6C7-C307-4567-8B65-8FC9817A0E7A}" sibTransId="{4AAEBBE5-47B6-4F1B-8878-99508E410A37}"/>
    <dgm:cxn modelId="{DF388339-2F9B-425F-BE91-F5AAE69A3CAF}" srcId="{C1B0964E-5E31-4B6B-A7F8-56A8135E67ED}" destId="{5221E461-CDF9-44D8-B8FC-1DD1A95E283F}" srcOrd="0" destOrd="0" parTransId="{C56FDC74-D677-4067-A8C6-2710BEB8412E}" sibTransId="{1A0D1674-280D-465A-A930-028F1A50CD87}"/>
    <dgm:cxn modelId="{5BCA4BA3-955D-45EA-870E-525A2AB464B3}" type="presParOf" srcId="{B07CA84A-6CD2-4299-8F71-C2B8CEADE5AF}" destId="{92876DF5-4037-4450-B20D-DB0E4A8B0653}" srcOrd="0" destOrd="0" presId="urn:microsoft.com/office/officeart/2011/layout/HexagonRadial#1"/>
    <dgm:cxn modelId="{30E6DBBA-B3C8-4905-BBD2-95265B8430D1}" type="presParOf" srcId="{B07CA84A-6CD2-4299-8F71-C2B8CEADE5AF}" destId="{52B51F89-E8D1-405E-928D-C0797D855A6C}" srcOrd="1" destOrd="0" presId="urn:microsoft.com/office/officeart/2011/layout/HexagonRadial#1"/>
    <dgm:cxn modelId="{CD39D01A-1E50-4379-8A0E-CF25BE39D04D}" type="presParOf" srcId="{52B51F89-E8D1-405E-928D-C0797D855A6C}" destId="{37E857DE-DF31-4652-9EBE-1EC4B33DB846}" srcOrd="0" destOrd="0" presId="urn:microsoft.com/office/officeart/2011/layout/HexagonRadial#1"/>
    <dgm:cxn modelId="{1A026C99-7950-4CFB-912E-EDF6DC7746C4}" type="presParOf" srcId="{B07CA84A-6CD2-4299-8F71-C2B8CEADE5AF}" destId="{B7094D4C-B862-4119-9A71-8DA398976E28}" srcOrd="2" destOrd="0" presId="urn:microsoft.com/office/officeart/2011/layout/HexagonRadial#1"/>
    <dgm:cxn modelId="{C46FF097-2328-4DBF-8C8A-60BF59F3375B}" type="presParOf" srcId="{B07CA84A-6CD2-4299-8F71-C2B8CEADE5AF}" destId="{A383EE0C-6F74-44E0-957B-EFB167DFA5FB}" srcOrd="3" destOrd="0" presId="urn:microsoft.com/office/officeart/2011/layout/HexagonRadial#1"/>
    <dgm:cxn modelId="{ABFBDDBD-FF35-4CB7-BB27-B0A391C43FF3}" type="presParOf" srcId="{A383EE0C-6F74-44E0-957B-EFB167DFA5FB}" destId="{6A3B21EC-2DA9-4841-B380-22F2F0CF0062}" srcOrd="0" destOrd="0" presId="urn:microsoft.com/office/officeart/2011/layout/HexagonRadial#1"/>
    <dgm:cxn modelId="{B07CFAAB-B53F-4C71-A013-4966B0B731CC}" type="presParOf" srcId="{B07CA84A-6CD2-4299-8F71-C2B8CEADE5AF}" destId="{82C773D3-0536-45CD-8E94-358DBA7352CE}" srcOrd="4" destOrd="0" presId="urn:microsoft.com/office/officeart/2011/layout/HexagonRadial#1"/>
    <dgm:cxn modelId="{EC46B104-6CCC-47AB-84E6-39B56CFDB6AD}" type="presParOf" srcId="{B07CA84A-6CD2-4299-8F71-C2B8CEADE5AF}" destId="{F94F0E6B-CBA4-4D03-B506-82E61240E07C}" srcOrd="5" destOrd="0" presId="urn:microsoft.com/office/officeart/2011/layout/HexagonRadial#1"/>
    <dgm:cxn modelId="{F7741207-2C01-4631-9815-CBC3CD84158D}" type="presParOf" srcId="{F94F0E6B-CBA4-4D03-B506-82E61240E07C}" destId="{278A285B-22CD-4F19-BB7E-EA47CBA2E62F}" srcOrd="0" destOrd="0" presId="urn:microsoft.com/office/officeart/2011/layout/HexagonRadial#1"/>
    <dgm:cxn modelId="{DA81A267-99B7-4C20-9BB6-B4145DE17E19}" type="presParOf" srcId="{B07CA84A-6CD2-4299-8F71-C2B8CEADE5AF}" destId="{40D48796-5C2A-411C-9E6D-8C87C7784C99}" srcOrd="6" destOrd="0" presId="urn:microsoft.com/office/officeart/2011/layout/HexagonRadial#1"/>
    <dgm:cxn modelId="{8638B6E9-F32D-4633-ADBE-AD164FB1B525}" type="presParOf" srcId="{B07CA84A-6CD2-4299-8F71-C2B8CEADE5AF}" destId="{58794947-D73B-4DC5-915A-5D994811F7E7}" srcOrd="7" destOrd="0" presId="urn:microsoft.com/office/officeart/2011/layout/HexagonRadial#1"/>
    <dgm:cxn modelId="{97AC7E88-41BE-4CF0-8D0E-F9E962F69D75}" type="presParOf" srcId="{58794947-D73B-4DC5-915A-5D994811F7E7}" destId="{ADA55CA9-6992-4E86-BEE3-FABB2DB80919}" srcOrd="0" destOrd="0" presId="urn:microsoft.com/office/officeart/2011/layout/HexagonRadial#1"/>
    <dgm:cxn modelId="{356B344A-9162-4B3B-93B8-E35923DE98FE}" type="presParOf" srcId="{B07CA84A-6CD2-4299-8F71-C2B8CEADE5AF}" destId="{60D3E272-E421-4218-963C-D74AF12F52E3}" srcOrd="8" destOrd="0" presId="urn:microsoft.com/office/officeart/2011/layout/HexagonRadial#1"/>
    <dgm:cxn modelId="{4D799599-7E52-4BC3-81EC-CE9708D2B78A}" type="presParOf" srcId="{B07CA84A-6CD2-4299-8F71-C2B8CEADE5AF}" destId="{B5B3978A-48C9-4A96-9FAC-730D3FBAC4F8}" srcOrd="9" destOrd="0" presId="urn:microsoft.com/office/officeart/2011/layout/HexagonRadial#1"/>
    <dgm:cxn modelId="{4A5B7ED3-1EB4-4032-8DA3-BC566B5EA2E9}" type="presParOf" srcId="{B5B3978A-48C9-4A96-9FAC-730D3FBAC4F8}" destId="{82988BC5-DF64-4359-8F66-EC7AD7DB6477}" srcOrd="0" destOrd="0" presId="urn:microsoft.com/office/officeart/2011/layout/HexagonRadial#1"/>
    <dgm:cxn modelId="{531863C2-A3F7-4ADA-B2A8-AA2A75F40412}" type="presParOf" srcId="{B07CA84A-6CD2-4299-8F71-C2B8CEADE5AF}" destId="{22636339-B11B-4458-9E88-BC25CF25723D}" srcOrd="10" destOrd="0" presId="urn:microsoft.com/office/officeart/2011/layout/HexagonRadial#1"/>
    <dgm:cxn modelId="{3D83DF17-D072-407B-B77D-1C97A3913CC4}" type="presParOf" srcId="{B07CA84A-6CD2-4299-8F71-C2B8CEADE5AF}" destId="{56B6637A-A5DC-46CF-8526-8B7233EBE999}" srcOrd="11" destOrd="0" presId="urn:microsoft.com/office/officeart/2011/layout/HexagonRadial#1"/>
    <dgm:cxn modelId="{5F3F219F-4F9A-41CB-A304-756F6D7FA269}" type="presParOf" srcId="{56B6637A-A5DC-46CF-8526-8B7233EBE999}" destId="{0FEED167-3678-4144-8EAA-88359D3778A2}" srcOrd="0" destOrd="0" presId="urn:microsoft.com/office/officeart/2011/layout/HexagonRadial#1"/>
    <dgm:cxn modelId="{B88766B3-9F7C-42BD-82D4-3E30BFEE2DF9}" type="presParOf" srcId="{B07CA84A-6CD2-4299-8F71-C2B8CEADE5AF}" destId="{1E55789F-28FF-4F4F-9CE3-90529A852B41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76DF5-4037-4450-B20D-DB0E4A8B0653}">
      <dsp:nvSpPr>
        <dsp:cNvPr id="0" name=""/>
        <dsp:cNvSpPr/>
      </dsp:nvSpPr>
      <dsp:spPr>
        <a:xfrm>
          <a:off x="2153827" y="1271368"/>
          <a:ext cx="1615964" cy="1397874"/>
        </a:xfrm>
        <a:prstGeom prst="hexagon">
          <a:avLst>
            <a:gd name="adj" fmla="val 28570"/>
            <a:gd name="vf" fmla="val 1154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h="152400"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Information activities</a:t>
          </a:r>
        </a:p>
      </dsp:txBody>
      <dsp:txXfrm>
        <a:off x="2421615" y="1503015"/>
        <a:ext cx="1080388" cy="934580"/>
      </dsp:txXfrm>
    </dsp:sp>
    <dsp:sp modelId="{6A3B21EC-2DA9-4841-B380-22F2F0CF0062}">
      <dsp:nvSpPr>
        <dsp:cNvPr id="0" name=""/>
        <dsp:cNvSpPr/>
      </dsp:nvSpPr>
      <dsp:spPr>
        <a:xfrm>
          <a:off x="3165732" y="602579"/>
          <a:ext cx="609698" cy="525335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094D4C-B862-4119-9A71-8DA398976E28}">
      <dsp:nvSpPr>
        <dsp:cNvPr id="0" name=""/>
        <dsp:cNvSpPr/>
      </dsp:nvSpPr>
      <dsp:spPr>
        <a:xfrm>
          <a:off x="2298814" y="0"/>
          <a:ext cx="1332004" cy="1145650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Create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Documenting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 dirty="0"/>
        </a:p>
      </dsp:txBody>
      <dsp:txXfrm>
        <a:off x="2518918" y="189311"/>
        <a:ext cx="891796" cy="767028"/>
      </dsp:txXfrm>
    </dsp:sp>
    <dsp:sp modelId="{278A285B-22CD-4F19-BB7E-EA47CBA2E62F}">
      <dsp:nvSpPr>
        <dsp:cNvPr id="0" name=""/>
        <dsp:cNvSpPr/>
      </dsp:nvSpPr>
      <dsp:spPr>
        <a:xfrm>
          <a:off x="3877297" y="1584678"/>
          <a:ext cx="609698" cy="525335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773D3-0536-45CD-8E94-358DBA7352CE}">
      <dsp:nvSpPr>
        <dsp:cNvPr id="0" name=""/>
        <dsp:cNvSpPr/>
      </dsp:nvSpPr>
      <dsp:spPr>
        <a:xfrm>
          <a:off x="3517192" y="704651"/>
          <a:ext cx="1324271" cy="1145650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Store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err="1"/>
            <a:t>Cataloging</a:t>
          </a:r>
          <a:endParaRPr lang="en-GB" sz="12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Quality control</a:t>
          </a:r>
        </a:p>
      </dsp:txBody>
      <dsp:txXfrm>
        <a:off x="3736652" y="894510"/>
        <a:ext cx="885351" cy="765932"/>
      </dsp:txXfrm>
    </dsp:sp>
    <dsp:sp modelId="{ADA55CA9-6992-4E86-BEE3-FABB2DB80919}">
      <dsp:nvSpPr>
        <dsp:cNvPr id="0" name=""/>
        <dsp:cNvSpPr/>
      </dsp:nvSpPr>
      <dsp:spPr>
        <a:xfrm>
          <a:off x="3382998" y="2693282"/>
          <a:ext cx="609698" cy="525335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48796-5C2A-411C-9E6D-8C87C7784C99}">
      <dsp:nvSpPr>
        <dsp:cNvPr id="0" name=""/>
        <dsp:cNvSpPr/>
      </dsp:nvSpPr>
      <dsp:spPr>
        <a:xfrm>
          <a:off x="3517192" y="2089914"/>
          <a:ext cx="1324271" cy="1145650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tx1"/>
              </a:solidFill>
            </a:rPr>
            <a:t>Share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>
              <a:solidFill>
                <a:schemeClr val="tx1"/>
              </a:solidFill>
            </a:rPr>
            <a:t>Acquisition, dissemination, access services</a:t>
          </a:r>
        </a:p>
      </dsp:txBody>
      <dsp:txXfrm>
        <a:off x="3736652" y="2279773"/>
        <a:ext cx="885351" cy="765932"/>
      </dsp:txXfrm>
    </dsp:sp>
    <dsp:sp modelId="{82988BC5-DF64-4359-8F66-EC7AD7DB6477}">
      <dsp:nvSpPr>
        <dsp:cNvPr id="0" name=""/>
        <dsp:cNvSpPr/>
      </dsp:nvSpPr>
      <dsp:spPr>
        <a:xfrm>
          <a:off x="2156835" y="2808360"/>
          <a:ext cx="609698" cy="525335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3E272-E421-4218-963C-D74AF12F52E3}">
      <dsp:nvSpPr>
        <dsp:cNvPr id="0" name=""/>
        <dsp:cNvSpPr/>
      </dsp:nvSpPr>
      <dsp:spPr>
        <a:xfrm>
          <a:off x="2302681" y="2795354"/>
          <a:ext cx="1324271" cy="1145650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solidFill>
                <a:schemeClr val="accent3">
                  <a:lumMod val="50000"/>
                </a:schemeClr>
              </a:solidFill>
            </a:rPr>
            <a:t>Use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accent3">
                  <a:lumMod val="50000"/>
                </a:schemeClr>
              </a:solidFill>
            </a:rPr>
            <a:t>Processing services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solidFill>
                <a:schemeClr val="accent3">
                  <a:lumMod val="50000"/>
                </a:schemeClr>
              </a:solidFill>
            </a:rPr>
            <a:t>Usage tracking</a:t>
          </a:r>
        </a:p>
      </dsp:txBody>
      <dsp:txXfrm>
        <a:off x="2522141" y="2985213"/>
        <a:ext cx="885351" cy="765932"/>
      </dsp:txXfrm>
    </dsp:sp>
    <dsp:sp modelId="{0FEED167-3678-4144-8EAA-88359D3778A2}">
      <dsp:nvSpPr>
        <dsp:cNvPr id="0" name=""/>
        <dsp:cNvSpPr/>
      </dsp:nvSpPr>
      <dsp:spPr>
        <a:xfrm>
          <a:off x="1433616" y="1826655"/>
          <a:ext cx="609698" cy="525335"/>
        </a:xfrm>
        <a:prstGeom prst="hexagon">
          <a:avLst>
            <a:gd name="adj" fmla="val 28900"/>
            <a:gd name="vf" fmla="val 115470"/>
          </a:avLst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36339-B11B-4458-9E88-BC25CF25723D}">
      <dsp:nvSpPr>
        <dsp:cNvPr id="0" name=""/>
        <dsp:cNvSpPr/>
      </dsp:nvSpPr>
      <dsp:spPr>
        <a:xfrm>
          <a:off x="1082532" y="2090703"/>
          <a:ext cx="1324271" cy="1145650"/>
        </a:xfrm>
        <a:prstGeom prst="hexagon">
          <a:avLst>
            <a:gd name="adj" fmla="val 28570"/>
            <a:gd name="vf" fmla="val 115470"/>
          </a:avLst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Archive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Preservation</a:t>
          </a:r>
        </a:p>
      </dsp:txBody>
      <dsp:txXfrm>
        <a:off x="1301992" y="2280562"/>
        <a:ext cx="885351" cy="765932"/>
      </dsp:txXfrm>
    </dsp:sp>
    <dsp:sp modelId="{1E55789F-28FF-4F4F-9CE3-90529A852B41}">
      <dsp:nvSpPr>
        <dsp:cNvPr id="0" name=""/>
        <dsp:cNvSpPr/>
      </dsp:nvSpPr>
      <dsp:spPr>
        <a:xfrm>
          <a:off x="1082532" y="703075"/>
          <a:ext cx="1324271" cy="114565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w="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/>
            <a:t>Dispose</a:t>
          </a:r>
        </a:p>
      </dsp:txBody>
      <dsp:txXfrm>
        <a:off x="1301992" y="892934"/>
        <a:ext cx="885351" cy="765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A64BE-CACF-4CEE-A925-28596A754FAC}" type="datetimeFigureOut">
              <a:rPr lang="en-GB" smtClean="0"/>
              <a:t>19/09/2018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16527-64FD-4ADC-8819-9BFA1E8A93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6D5B-D828-4086-93A6-FAB251D3B76D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82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5E1D7D12-718D-4FC0-B398-8AC5EC9A9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>
            <a:extLst>
              <a:ext uri="{FF2B5EF4-FFF2-40B4-BE49-F238E27FC236}">
                <a16:creationId xmlns="" xmlns:a16="http://schemas.microsoft.com/office/drawing/2014/main" id="{3320E052-C313-4784-B078-DEAC33042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816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9639BF-B997-4CB2-AB47-765AC6E6EB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1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126970"/>
            <a:ext cx="8229600" cy="217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WMO Information System</a:t>
            </a:r>
          </a:p>
          <a:p>
            <a:r>
              <a:rPr lang="en-US" sz="4800" dirty="0">
                <a:solidFill>
                  <a:srgbClr val="000090"/>
                </a:solidFill>
              </a:rPr>
              <a:t>Present and Future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3600" i="1" dirty="0">
                <a:solidFill>
                  <a:srgbClr val="000090"/>
                </a:solidFill>
              </a:rPr>
              <a:t>Matteo </a:t>
            </a:r>
            <a:r>
              <a:rPr lang="en-US" sz="3600" i="1" dirty="0" err="1">
                <a:solidFill>
                  <a:srgbClr val="000090"/>
                </a:solidFill>
              </a:rPr>
              <a:t>Dell’Acqua</a:t>
            </a:r>
            <a:endParaRPr lang="en-US" sz="3600" i="1" dirty="0">
              <a:solidFill>
                <a:srgbClr val="000090"/>
              </a:solidFill>
            </a:endParaRPr>
          </a:p>
          <a:p>
            <a:r>
              <a:rPr lang="en-US" sz="3200" i="1" dirty="0">
                <a:solidFill>
                  <a:srgbClr val="000090"/>
                </a:solidFill>
              </a:rPr>
              <a:t>Chair CBS OPAG on </a:t>
            </a:r>
            <a:r>
              <a:rPr lang="en-US" sz="3200" i="1" dirty="0" smtClean="0">
                <a:solidFill>
                  <a:srgbClr val="000090"/>
                </a:solidFill>
              </a:rPr>
              <a:t>ISS</a:t>
            </a:r>
          </a:p>
          <a:p>
            <a:r>
              <a:rPr lang="fr-CH" sz="3200" i="1" dirty="0" smtClean="0">
                <a:solidFill>
                  <a:srgbClr val="000090"/>
                </a:solidFill>
              </a:rPr>
              <a:t>(</a:t>
            </a:r>
            <a:r>
              <a:rPr lang="fr-CH" sz="3200" i="1" dirty="0" err="1" smtClean="0">
                <a:solidFill>
                  <a:srgbClr val="000090"/>
                </a:solidFill>
              </a:rPr>
              <a:t>presentation</a:t>
            </a:r>
            <a:r>
              <a:rPr lang="fr-CH" sz="3200" i="1" dirty="0" smtClean="0">
                <a:solidFill>
                  <a:srgbClr val="000090"/>
                </a:solidFill>
              </a:rPr>
              <a:t> at the 1st WMO Workshop on Information Management, Oct. 2017)</a:t>
            </a:r>
            <a:endParaRPr lang="en-US" sz="3200" i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/>
              <a:t>WIS 2.0</a:t>
            </a:r>
            <a:endParaRPr lang="en-US" alt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fr-FR"/>
              <a:t>All WIS data will be</a:t>
            </a:r>
          </a:p>
          <a:p>
            <a:pPr lvl="1"/>
            <a:r>
              <a:rPr lang="en-US" altLang="fr-FR"/>
              <a:t>Managed</a:t>
            </a:r>
          </a:p>
          <a:p>
            <a:pPr lvl="1"/>
            <a:r>
              <a:rPr lang="en-US" altLang="fr-FR"/>
              <a:t>Documented &amp; Discoverable</a:t>
            </a:r>
          </a:p>
          <a:p>
            <a:pPr lvl="1"/>
            <a:r>
              <a:rPr lang="en-US" altLang="fr-FR"/>
              <a:t>Accessible and Easy to use</a:t>
            </a:r>
          </a:p>
          <a:p>
            <a:pPr lvl="2"/>
            <a:r>
              <a:rPr lang="en-US" altLang="fr-FR"/>
              <a:t>API to improve </a:t>
            </a:r>
            <a:r>
              <a:rPr lang="en-GB"/>
              <a:t>selection and granularity of requested data sets</a:t>
            </a:r>
          </a:p>
          <a:p>
            <a:pPr lvl="2"/>
            <a:r>
              <a:rPr lang="en-GB" altLang="fr-FR"/>
              <a:t>Services to visualize or process the data and only </a:t>
            </a:r>
            <a:r>
              <a:rPr lang="en-GB"/>
              <a:t>ingest the required information</a:t>
            </a:r>
            <a:endParaRPr lang="en-US" altLang="fr-FR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FBAC220F-F6BD-4028-BB4D-99F7AD07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 dirty="0"/>
              <a:t>WIS 2.0 - the </a:t>
            </a:r>
            <a:r>
              <a:rPr lang="fr-FR" altLang="fr-FR" dirty="0" err="1"/>
              <a:t>platform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38" y="857251"/>
            <a:ext cx="3974903" cy="5143499"/>
          </a:xfrm>
          <a:prstGeom prst="rect">
            <a:avLst/>
          </a:prstGeom>
        </p:spPr>
      </p:pic>
      <p:sp>
        <p:nvSpPr>
          <p:cNvPr id="7" name="Double flèche horizontale 6"/>
          <p:cNvSpPr/>
          <p:nvPr/>
        </p:nvSpPr>
        <p:spPr>
          <a:xfrm>
            <a:off x="3252849" y="3107100"/>
            <a:ext cx="972588" cy="29484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71331" y="2923544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" dirty="0">
                <a:latin typeface="Calibri" panose="020F0502020204030204" pitchFamily="34" charset="0"/>
              </a:rPr>
              <a:t>Acquisition</a:t>
            </a:r>
          </a:p>
          <a:p>
            <a:pPr algn="ctr"/>
            <a:endParaRPr lang="fr-FR" sz="600" dirty="0">
              <a:latin typeface="Calibri" panose="020F0502020204030204" pitchFamily="34" charset="0"/>
            </a:endParaRPr>
          </a:p>
          <a:p>
            <a:pPr algn="ctr"/>
            <a:r>
              <a:rPr lang="fr-FR" sz="1500" dirty="0" err="1">
                <a:latin typeface="Calibri" panose="020F0502020204030204" pitchFamily="34" charset="0"/>
              </a:rPr>
              <a:t>Dissemination</a:t>
            </a:r>
            <a:endParaRPr lang="fr-FR" sz="1500" dirty="0">
              <a:latin typeface="Calibri" panose="020F0502020204030204" pitchFamily="34" charset="0"/>
            </a:endParaRPr>
          </a:p>
        </p:txBody>
      </p:sp>
      <p:sp>
        <p:nvSpPr>
          <p:cNvPr id="9" name="Double flèche horizontale 8"/>
          <p:cNvSpPr/>
          <p:nvPr/>
        </p:nvSpPr>
        <p:spPr>
          <a:xfrm>
            <a:off x="3257964" y="4309804"/>
            <a:ext cx="972588" cy="294840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133116" y="4543670"/>
            <a:ext cx="1376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Calibri" panose="020F0502020204030204" pitchFamily="34" charset="0"/>
              </a:rPr>
              <a:t>Collaboration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095089" y="5230457"/>
            <a:ext cx="4114800" cy="6348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Change in user behaviour from downloading a copy of information for local processing to using </a:t>
            </a:r>
            <a:r>
              <a:rPr lang="en-GB" sz="1200" i="1" dirty="0"/>
              <a:t>services</a:t>
            </a:r>
            <a:r>
              <a:rPr lang="en-GB" sz="1200" dirty="0"/>
              <a:t> that process the information at its source</a:t>
            </a:r>
            <a:endParaRPr lang="fr-FR" sz="12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3441"/>
            <a:ext cx="4473146" cy="663116"/>
          </a:xfrm>
        </p:spPr>
        <p:txBody>
          <a:bodyPr>
            <a:normAutofit fontScale="62500" lnSpcReduction="20000"/>
          </a:bodyPr>
          <a:lstStyle/>
          <a:p>
            <a:r>
              <a:rPr lang="en-US" altLang="fr-FR" dirty="0"/>
              <a:t>A </a:t>
            </a:r>
            <a:r>
              <a:rPr lang="en-GB" dirty="0"/>
              <a:t>global information management, processing and sharing platform</a:t>
            </a:r>
            <a:endParaRPr lang="en-US" altLang="fr-FR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="" xmlns:a16="http://schemas.microsoft.com/office/drawing/2014/main" id="{9426133E-5BCB-46AE-8EEF-21056927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 dirty="0"/>
              <a:t>WIS 2.0 - The </a:t>
            </a:r>
            <a:r>
              <a:rPr lang="fr-FR" altLang="fr-FR" dirty="0" err="1"/>
              <a:t>ecosystem</a:t>
            </a:r>
            <a:r>
              <a:rPr lang="fr-FR" altLang="fr-FR" dirty="0"/>
              <a:t> !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77" y="1202024"/>
            <a:ext cx="5797530" cy="4522390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4720031" y="5568608"/>
            <a:ext cx="4114800" cy="63486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Opened</a:t>
            </a:r>
            <a:r>
              <a:rPr lang="fr-FR" sz="1400" dirty="0"/>
              <a:t> to new </a:t>
            </a:r>
            <a:r>
              <a:rPr lang="fr-FR" sz="1400" dirty="0" err="1"/>
              <a:t>partners</a:t>
            </a:r>
            <a:r>
              <a:rPr lang="fr-FR" sz="1400" dirty="0"/>
              <a:t> </a:t>
            </a:r>
            <a:r>
              <a:rPr lang="fr-FR" sz="1400" dirty="0" err="1"/>
              <a:t>from</a:t>
            </a:r>
            <a:r>
              <a:rPr lang="fr-FR" sz="1400" dirty="0"/>
              <a:t> </a:t>
            </a:r>
            <a:r>
              <a:rPr lang="fr-FR" sz="1400" dirty="0" err="1"/>
              <a:t>different</a:t>
            </a:r>
            <a:r>
              <a:rPr lang="fr-FR" sz="1400" dirty="0"/>
              <a:t> business (</a:t>
            </a:r>
            <a:r>
              <a:rPr lang="fr-FR" sz="1400" dirty="0" err="1"/>
              <a:t>energie</a:t>
            </a:r>
            <a:r>
              <a:rPr lang="fr-FR" sz="1400" dirty="0"/>
              <a:t>, </a:t>
            </a:r>
            <a:r>
              <a:rPr lang="fr-FR" sz="1400" dirty="0" err="1"/>
              <a:t>health</a:t>
            </a:r>
            <a:r>
              <a:rPr lang="fr-FR" sz="1400" dirty="0"/>
              <a:t>, value-</a:t>
            </a:r>
            <a:r>
              <a:rPr lang="fr-FR" sz="1400" dirty="0" err="1"/>
              <a:t>added</a:t>
            </a:r>
            <a:r>
              <a:rPr lang="fr-FR" sz="1400" dirty="0"/>
              <a:t> service provider..) to </a:t>
            </a:r>
            <a:r>
              <a:rPr lang="fr-FR" sz="1400" dirty="0" err="1"/>
              <a:t>develop</a:t>
            </a:r>
            <a:r>
              <a:rPr lang="fr-FR" sz="1400" dirty="0"/>
              <a:t> the use  of WMO information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41EF00FF-2129-495C-8A45-A4507CEC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6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/>
              <a:t>WIS 2.0 - Data </a:t>
            </a:r>
            <a:r>
              <a:rPr lang="fr-FR" altLang="fr-FR" dirty="0" err="1"/>
              <a:t>Lifecycle</a:t>
            </a:r>
            <a:r>
              <a:rPr lang="fr-FR" altLang="fr-FR" dirty="0"/>
              <a:t> Management</a:t>
            </a:r>
            <a:endParaRPr lang="en-GB" altLang="fr-F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94879891"/>
              </p:ext>
            </p:extLst>
          </p:nvPr>
        </p:nvGraphicFramePr>
        <p:xfrm>
          <a:off x="2847864" y="1775187"/>
          <a:ext cx="5923996" cy="3941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1143000" y="2452480"/>
            <a:ext cx="2335696" cy="249720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WIS 2.0 platform will be complemented by a set of principles to standardize best-practice in data life cycle management by the WMO community</a:t>
            </a:r>
            <a:endParaRPr lang="en-US" sz="1400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="" xmlns:a16="http://schemas.microsoft.com/office/drawing/2014/main" id="{40BA6C44-B80D-4111-9755-D53ADE84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055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0"/>
                </a:solidFill>
              </a:rPr>
              <a:t>Thank you</a:t>
            </a:r>
          </a:p>
          <a:p>
            <a:r>
              <a:rPr lang="en-US" sz="4800" dirty="0">
                <a:solidFill>
                  <a:srgbClr val="000090"/>
                </a:solidFill>
              </a:rPr>
              <a:t>Merci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WIS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WIS is about finding, accessing and exchanging information. It has three parts :</a:t>
            </a:r>
          </a:p>
          <a:p>
            <a:pPr lvl="1"/>
            <a:r>
              <a:rPr lang="en-US" dirty="0"/>
              <a:t>Part A. Continued evolution of the GTS to support the exchange of operational and time critical data and products</a:t>
            </a:r>
          </a:p>
          <a:p>
            <a:pPr lvl="1"/>
            <a:r>
              <a:rPr lang="en-US" dirty="0"/>
              <a:t>Part B. Discovery, access and retrieval. A service that allows data, products and services to be registered</a:t>
            </a:r>
          </a:p>
          <a:p>
            <a:pPr lvl="1"/>
            <a:r>
              <a:rPr lang="fr-CH" dirty="0"/>
              <a:t>Part C. Information management (Cg-17)</a:t>
            </a:r>
            <a:endParaRPr lang="en-US" dirty="0"/>
          </a:p>
          <a:p>
            <a:r>
              <a:rPr lang="en-US" dirty="0"/>
              <a:t>WIS includes original, repackaged and redistributed data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BA0454F8-64F8-48F8-8849-585131D0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Users.</a:t>
            </a:r>
          </a:p>
          <a:p>
            <a:pPr lvl="1"/>
            <a:r>
              <a:rPr lang="en-US" dirty="0"/>
              <a:t>WIS provides data to any authorized user</a:t>
            </a:r>
          </a:p>
          <a:p>
            <a:pPr lvl="1"/>
            <a:r>
              <a:rPr lang="en-US" dirty="0"/>
              <a:t>WIS provides public access to data that is registered to be freely available</a:t>
            </a:r>
          </a:p>
          <a:p>
            <a:r>
              <a:rPr lang="en-US" dirty="0"/>
              <a:t>Data providers</a:t>
            </a:r>
          </a:p>
          <a:p>
            <a:pPr lvl="1"/>
            <a:r>
              <a:rPr lang="en-US" dirty="0"/>
              <a:t>WIS data providers are the National </a:t>
            </a:r>
            <a:r>
              <a:rPr lang="en-US" dirty="0" err="1"/>
              <a:t>Centres</a:t>
            </a:r>
            <a:r>
              <a:rPr lang="en-US" dirty="0"/>
              <a:t> (NCs) and the Data Collection or Production </a:t>
            </a:r>
            <a:r>
              <a:rPr lang="en-US" dirty="0" err="1"/>
              <a:t>Centres</a:t>
            </a:r>
            <a:r>
              <a:rPr lang="en-US" dirty="0"/>
              <a:t> (DCPCs)</a:t>
            </a:r>
          </a:p>
          <a:p>
            <a:pPr lvl="1"/>
            <a:r>
              <a:rPr lang="en-US" dirty="0"/>
              <a:t>Data providers register the availability of their data in WIS’s Global Information System </a:t>
            </a:r>
            <a:r>
              <a:rPr lang="en-US" dirty="0" err="1"/>
              <a:t>Centres</a:t>
            </a:r>
            <a:r>
              <a:rPr lang="en-US" dirty="0"/>
              <a:t> (GISCs)</a:t>
            </a:r>
          </a:p>
          <a:p>
            <a:pPr lvl="1"/>
            <a:r>
              <a:rPr lang="en-US" dirty="0"/>
              <a:t>WIS encourages data providers to use WMO data formats (</a:t>
            </a:r>
            <a:r>
              <a:rPr lang="en-US" dirty="0" err="1"/>
              <a:t>eg</a:t>
            </a:r>
            <a:r>
              <a:rPr lang="en-US" dirty="0"/>
              <a:t> GRIB BUFR </a:t>
            </a:r>
            <a:r>
              <a:rPr lang="en-US" dirty="0" err="1"/>
              <a:t>NetCDF</a:t>
            </a:r>
            <a:r>
              <a:rPr lang="en-US" dirty="0"/>
              <a:t>) , but can exchange any file format</a:t>
            </a:r>
          </a:p>
          <a:p>
            <a:pPr lvl="1"/>
            <a:r>
              <a:rPr lang="en-US" dirty="0"/>
              <a:t>Data providers set the data policy on services and products registered and available through WIS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="" xmlns:a16="http://schemas.microsoft.com/office/drawing/2014/main" id="{CA861D62-BCE8-4302-88FA-F6416AD4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93" name="Picture 81" descr="flèche-2-locate-product-DCPC">
            <a:extLst>
              <a:ext uri="{FF2B5EF4-FFF2-40B4-BE49-F238E27FC236}">
                <a16:creationId xmlns="" xmlns:a16="http://schemas.microsoft.com/office/drawing/2014/main" id="{16EC334D-C05C-44B4-B862-EFE777FE2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070" y="2228851"/>
            <a:ext cx="21431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91" name="Picture 79" descr="flèche-2-discover-GISC">
            <a:extLst>
              <a:ext uri="{FF2B5EF4-FFF2-40B4-BE49-F238E27FC236}">
                <a16:creationId xmlns="" xmlns:a16="http://schemas.microsoft.com/office/drawing/2014/main" id="{FA35517E-B7C5-4301-A7C2-7FC22BD97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20" y="4098133"/>
            <a:ext cx="1071563" cy="9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80" name="Picture 68" descr="flèche-subscription-DCPC">
            <a:extLst>
              <a:ext uri="{FF2B5EF4-FFF2-40B4-BE49-F238E27FC236}">
                <a16:creationId xmlns="" xmlns:a16="http://schemas.microsoft.com/office/drawing/2014/main" id="{4036C4C0-ADF1-46C7-AC82-32B81050B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23" y="3652839"/>
            <a:ext cx="850106" cy="26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76" name="Picture 64" descr="Code-barre">
            <a:extLst>
              <a:ext uri="{FF2B5EF4-FFF2-40B4-BE49-F238E27FC236}">
                <a16:creationId xmlns="" xmlns:a16="http://schemas.microsoft.com/office/drawing/2014/main" id="{881F09BE-7C51-4522-AE5E-F71C9F4A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4" y="3996930"/>
            <a:ext cx="328613" cy="2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78" name="Picture 66" descr="Boule-data-noire">
            <a:extLst>
              <a:ext uri="{FF2B5EF4-FFF2-40B4-BE49-F238E27FC236}">
                <a16:creationId xmlns="" xmlns:a16="http://schemas.microsoft.com/office/drawing/2014/main" id="{29E2285B-399F-402C-A70C-57C339247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66" y="3239691"/>
            <a:ext cx="282178" cy="2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2" name="Picture 40" descr="flèche-subscription-GISC">
            <a:extLst>
              <a:ext uri="{FF2B5EF4-FFF2-40B4-BE49-F238E27FC236}">
                <a16:creationId xmlns="" xmlns:a16="http://schemas.microsoft.com/office/drawing/2014/main" id="{9CC66E25-4C1B-42AC-890B-FF63F7C73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57" y="3429000"/>
            <a:ext cx="8286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4" name="Picture 52" descr="flèche-3-get-product-DCPC">
            <a:extLst>
              <a:ext uri="{FF2B5EF4-FFF2-40B4-BE49-F238E27FC236}">
                <a16:creationId xmlns="" xmlns:a16="http://schemas.microsoft.com/office/drawing/2014/main" id="{158119C7-5A2C-49D4-9127-077B0F42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922986"/>
            <a:ext cx="521494" cy="8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groupe-terre">
            <a:extLst>
              <a:ext uri="{FF2B5EF4-FFF2-40B4-BE49-F238E27FC236}">
                <a16:creationId xmlns="" xmlns:a16="http://schemas.microsoft.com/office/drawing/2014/main" id="{76236B18-8596-4C1C-8DA7-D32FD173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23" y="1985962"/>
            <a:ext cx="2621756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flèche-supply-data-GISC">
            <a:extLst>
              <a:ext uri="{FF2B5EF4-FFF2-40B4-BE49-F238E27FC236}">
                <a16:creationId xmlns="" xmlns:a16="http://schemas.microsoft.com/office/drawing/2014/main" id="{ABF44237-E83F-4AB8-90E3-8C1766C35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23" y="4021932"/>
            <a:ext cx="621506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flèche-publish-metadat-GISC">
            <a:extLst>
              <a:ext uri="{FF2B5EF4-FFF2-40B4-BE49-F238E27FC236}">
                <a16:creationId xmlns="" xmlns:a16="http://schemas.microsoft.com/office/drawing/2014/main" id="{656684B1-5FFD-4E96-A082-77E9E077B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885" y="4121944"/>
            <a:ext cx="642938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3" name="Picture 11" descr="Code-barre">
            <a:extLst>
              <a:ext uri="{FF2B5EF4-FFF2-40B4-BE49-F238E27FC236}">
                <a16:creationId xmlns="" xmlns:a16="http://schemas.microsoft.com/office/drawing/2014/main" id="{C0A932B4-BB9D-445D-9840-B29D1E052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18" y="4587479"/>
            <a:ext cx="201215" cy="1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926" name="Group 14">
            <a:extLst>
              <a:ext uri="{FF2B5EF4-FFF2-40B4-BE49-F238E27FC236}">
                <a16:creationId xmlns="" xmlns:a16="http://schemas.microsoft.com/office/drawing/2014/main" id="{1F073AE2-C5A1-452D-8214-C3E0EBEED4CE}"/>
              </a:ext>
            </a:extLst>
          </p:cNvPr>
          <p:cNvGrpSpPr>
            <a:grpSpLocks/>
          </p:cNvGrpSpPr>
          <p:nvPr/>
        </p:nvGrpSpPr>
        <p:grpSpPr bwMode="auto">
          <a:xfrm>
            <a:off x="6561542" y="4664866"/>
            <a:ext cx="679847" cy="570309"/>
            <a:chOff x="4359" y="3276"/>
            <a:chExt cx="571" cy="479"/>
          </a:xfrm>
        </p:grpSpPr>
        <p:pic>
          <p:nvPicPr>
            <p:cNvPr id="38917" name="Picture 5" descr="silo-NC">
              <a:extLst>
                <a:ext uri="{FF2B5EF4-FFF2-40B4-BE49-F238E27FC236}">
                  <a16:creationId xmlns="" xmlns:a16="http://schemas.microsoft.com/office/drawing/2014/main" id="{C46A0DD4-56C4-49BE-A6E3-3E71708411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3276"/>
              <a:ext cx="144" cy="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24" name="Text Box 12">
              <a:extLst>
                <a:ext uri="{FF2B5EF4-FFF2-40B4-BE49-F238E27FC236}">
                  <a16:creationId xmlns="" xmlns:a16="http://schemas.microsoft.com/office/drawing/2014/main" id="{EBEE4BA6-F7A4-4A71-980A-6F9586F2C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3445"/>
              <a:ext cx="485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/>
              <a:r>
                <a:rPr lang="fr-FR" altLang="fr-FR" sz="900" b="1">
                  <a:solidFill>
                    <a:srgbClr val="8A001A"/>
                  </a:solidFill>
                  <a:latin typeface="Arial Black" panose="020B0A04020102020204" pitchFamily="34" charset="0"/>
                </a:rPr>
                <a:t>NC or</a:t>
              </a:r>
              <a:r>
                <a:rPr lang="fr-FR" altLang="fr-FR" sz="900" b="1">
                  <a:solidFill>
                    <a:srgbClr val="8A001A"/>
                  </a:solidFill>
                  <a:latin typeface="DejaVu Sans" panose="020B0603030804020204" pitchFamily="34" charset="0"/>
                </a:rPr>
                <a:t> </a:t>
              </a:r>
            </a:p>
            <a:p>
              <a:pPr defTabSz="685800"/>
              <a:r>
                <a:rPr lang="fr-FR" altLang="fr-FR" sz="900" b="1">
                  <a:solidFill>
                    <a:srgbClr val="8A001A"/>
                  </a:solidFill>
                  <a:latin typeface="Arial Black" panose="020B0A04020102020204" pitchFamily="34" charset="0"/>
                </a:rPr>
                <a:t>DCPC</a:t>
              </a:r>
            </a:p>
          </p:txBody>
        </p:sp>
      </p:grpSp>
      <p:sp>
        <p:nvSpPr>
          <p:cNvPr id="38925" name="Text Box 13">
            <a:extLst>
              <a:ext uri="{FF2B5EF4-FFF2-40B4-BE49-F238E27FC236}">
                <a16:creationId xmlns="" xmlns:a16="http://schemas.microsoft.com/office/drawing/2014/main" id="{D544B3DE-2C9F-4950-B2D7-270F71E87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2" y="2484835"/>
            <a:ext cx="4988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900" b="1">
                <a:solidFill>
                  <a:srgbClr val="8A001A"/>
                </a:solidFill>
                <a:latin typeface="Arial Black" panose="020B0A04020102020204" pitchFamily="34" charset="0"/>
              </a:rPr>
              <a:t>GISC</a:t>
            </a:r>
          </a:p>
        </p:txBody>
      </p:sp>
      <p:pic>
        <p:nvPicPr>
          <p:cNvPr id="38927" name="Picture 15" descr="Code-barre">
            <a:extLst>
              <a:ext uri="{FF2B5EF4-FFF2-40B4-BE49-F238E27FC236}">
                <a16:creationId xmlns="" xmlns:a16="http://schemas.microsoft.com/office/drawing/2014/main" id="{E041464F-018B-4A1E-A815-D5B5AB91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9" y="3868342"/>
            <a:ext cx="201216" cy="1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8" name="Picture 16" descr="Code-barre">
            <a:extLst>
              <a:ext uri="{FF2B5EF4-FFF2-40B4-BE49-F238E27FC236}">
                <a16:creationId xmlns="" xmlns:a16="http://schemas.microsoft.com/office/drawing/2014/main" id="{4E82B451-90E0-49EB-B224-B2FBF9EDD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69" y="3868342"/>
            <a:ext cx="201216" cy="1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9" name="Picture 17" descr="Code-barre">
            <a:extLst>
              <a:ext uri="{FF2B5EF4-FFF2-40B4-BE49-F238E27FC236}">
                <a16:creationId xmlns="" xmlns:a16="http://schemas.microsoft.com/office/drawing/2014/main" id="{CAF8B459-A36F-42AF-9B1E-3F096CB1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68" y="2537223"/>
            <a:ext cx="201215" cy="1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0" name="Picture 18" descr="Code-barre">
            <a:extLst>
              <a:ext uri="{FF2B5EF4-FFF2-40B4-BE49-F238E27FC236}">
                <a16:creationId xmlns="" xmlns:a16="http://schemas.microsoft.com/office/drawing/2014/main" id="{6335F42A-CED9-439B-8FAB-93DCC2829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369" y="4376739"/>
            <a:ext cx="201216" cy="1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1" name="Picture 19" descr="Code-barre">
            <a:extLst>
              <a:ext uri="{FF2B5EF4-FFF2-40B4-BE49-F238E27FC236}">
                <a16:creationId xmlns="" xmlns:a16="http://schemas.microsoft.com/office/drawing/2014/main" id="{B2DC443B-A588-4272-87EB-229DF9A1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82" y="4636295"/>
            <a:ext cx="328613" cy="25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2" name="Text Box 20">
            <a:extLst>
              <a:ext uri="{FF2B5EF4-FFF2-40B4-BE49-F238E27FC236}">
                <a16:creationId xmlns="" xmlns:a16="http://schemas.microsoft.com/office/drawing/2014/main" id="{D9E56F1A-9638-4E58-AAB6-92C16CAFD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4950" y="4481514"/>
            <a:ext cx="109180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fr-FR" altLang="fr-FR" sz="750" b="1">
                <a:latin typeface="Arial Black" panose="020B0A04020102020204" pitchFamily="34" charset="0"/>
              </a:rPr>
              <a:t>Publish Metadata</a:t>
            </a:r>
          </a:p>
        </p:txBody>
      </p:sp>
      <p:pic>
        <p:nvPicPr>
          <p:cNvPr id="38933" name="Picture 21" descr="Boule-data-noire">
            <a:extLst>
              <a:ext uri="{FF2B5EF4-FFF2-40B4-BE49-F238E27FC236}">
                <a16:creationId xmlns="" xmlns:a16="http://schemas.microsoft.com/office/drawing/2014/main" id="{6495AB3D-D4B4-40D4-84B3-B0E1D2E5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92" y="4476751"/>
            <a:ext cx="202406" cy="2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4" name="Picture 22" descr="Boule-data-noire">
            <a:extLst>
              <a:ext uri="{FF2B5EF4-FFF2-40B4-BE49-F238E27FC236}">
                <a16:creationId xmlns="" xmlns:a16="http://schemas.microsoft.com/office/drawing/2014/main" id="{259C599C-6479-464B-9090-89B021B5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382" y="4481513"/>
            <a:ext cx="202406" cy="2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5" name="Picture 23" descr="Boule-data-noire">
            <a:extLst>
              <a:ext uri="{FF2B5EF4-FFF2-40B4-BE49-F238E27FC236}">
                <a16:creationId xmlns="" xmlns:a16="http://schemas.microsoft.com/office/drawing/2014/main" id="{95C57A63-5D26-4E13-BC4C-EDD0377CB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4510088"/>
            <a:ext cx="202406" cy="20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6" name="Picture 24" descr="Flèches-vers-Terre">
            <a:extLst>
              <a:ext uri="{FF2B5EF4-FFF2-40B4-BE49-F238E27FC236}">
                <a16:creationId xmlns="" xmlns:a16="http://schemas.microsoft.com/office/drawing/2014/main" id="{B5865189-D3E3-4E99-8E66-1A6EA8DAD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17" y="2574131"/>
            <a:ext cx="163591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7" name="Picture 25" descr="Boule-data-noire">
            <a:extLst>
              <a:ext uri="{FF2B5EF4-FFF2-40B4-BE49-F238E27FC236}">
                <a16:creationId xmlns="" xmlns:a16="http://schemas.microsoft.com/office/drawing/2014/main" id="{35ED7F00-F814-4337-BD83-EAEB5BDE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1" y="4121945"/>
            <a:ext cx="282179" cy="28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8" name="Text Box 26">
            <a:extLst>
              <a:ext uri="{FF2B5EF4-FFF2-40B4-BE49-F238E27FC236}">
                <a16:creationId xmlns="" xmlns:a16="http://schemas.microsoft.com/office/drawing/2014/main" id="{0968231C-FFE0-4358-AC0E-525B48F5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553" y="3967164"/>
            <a:ext cx="87153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750" b="1">
                <a:latin typeface="Arial Black" panose="020B0A04020102020204" pitchFamily="34" charset="0"/>
              </a:rPr>
              <a:t>Supply Data</a:t>
            </a:r>
          </a:p>
        </p:txBody>
      </p:sp>
      <p:pic>
        <p:nvPicPr>
          <p:cNvPr id="38939" name="Picture 27" descr="bonhomme-loupe">
            <a:extLst>
              <a:ext uri="{FF2B5EF4-FFF2-40B4-BE49-F238E27FC236}">
                <a16:creationId xmlns="" xmlns:a16="http://schemas.microsoft.com/office/drawing/2014/main" id="{C19EFB93-97A3-440F-A8A2-4B705680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5081588"/>
            <a:ext cx="464344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2" name="Text Box 30">
            <a:extLst>
              <a:ext uri="{FF2B5EF4-FFF2-40B4-BE49-F238E27FC236}">
                <a16:creationId xmlns="" xmlns:a16="http://schemas.microsoft.com/office/drawing/2014/main" id="{1C861C74-6346-4CA5-AAF9-91762D50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880" y="4963717"/>
            <a:ext cx="109180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750" b="1">
                <a:latin typeface="Arial Black" panose="020B0A04020102020204" pitchFamily="34" charset="0"/>
              </a:rPr>
              <a:t>Discover product</a:t>
            </a:r>
          </a:p>
        </p:txBody>
      </p:sp>
      <p:pic>
        <p:nvPicPr>
          <p:cNvPr id="38944" name="Picture 32" descr="Boule-data-noire">
            <a:extLst>
              <a:ext uri="{FF2B5EF4-FFF2-40B4-BE49-F238E27FC236}">
                <a16:creationId xmlns="" xmlns:a16="http://schemas.microsoft.com/office/drawing/2014/main" id="{6DACF70C-5F0E-4169-8135-14B0261E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82" y="3476625"/>
            <a:ext cx="216694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3" name="Picture 31" descr="bonhomme-caddie-vide">
            <a:extLst>
              <a:ext uri="{FF2B5EF4-FFF2-40B4-BE49-F238E27FC236}">
                <a16:creationId xmlns="" xmlns:a16="http://schemas.microsoft.com/office/drawing/2014/main" id="{C9D2B42A-66FB-40DB-93D6-89EFC8C55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55" y="4886325"/>
            <a:ext cx="542925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5" name="Picture 33" descr="flèche-subscription-GISC">
            <a:extLst>
              <a:ext uri="{FF2B5EF4-FFF2-40B4-BE49-F238E27FC236}">
                <a16:creationId xmlns="" xmlns:a16="http://schemas.microsoft.com/office/drawing/2014/main" id="{A5E99A69-9D1F-4DD1-92EE-C06C561AC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323" y="3514725"/>
            <a:ext cx="828675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6" name="Picture 34" descr="bonhomme-tailleur">
            <a:extLst>
              <a:ext uri="{FF2B5EF4-FFF2-40B4-BE49-F238E27FC236}">
                <a16:creationId xmlns="" xmlns:a16="http://schemas.microsoft.com/office/drawing/2014/main" id="{CA8A58EE-AE0B-4C91-B4CD-BDF40801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154" y="3476625"/>
            <a:ext cx="3429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7" name="Picture 35" descr="1-carton">
            <a:extLst>
              <a:ext uri="{FF2B5EF4-FFF2-40B4-BE49-F238E27FC236}">
                <a16:creationId xmlns="" xmlns:a16="http://schemas.microsoft.com/office/drawing/2014/main" id="{4F04CD52-4803-4DAD-A5D5-581DF894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67" y="3693319"/>
            <a:ext cx="316706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8" name="Picture 36" descr="1-carton">
            <a:extLst>
              <a:ext uri="{FF2B5EF4-FFF2-40B4-BE49-F238E27FC236}">
                <a16:creationId xmlns="" xmlns:a16="http://schemas.microsoft.com/office/drawing/2014/main" id="{A0BD8582-4DD1-4494-BDC1-581E09B22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79" y="3734991"/>
            <a:ext cx="316706" cy="3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9" name="Text Box 37">
            <a:extLst>
              <a:ext uri="{FF2B5EF4-FFF2-40B4-BE49-F238E27FC236}">
                <a16:creationId xmlns="" xmlns:a16="http://schemas.microsoft.com/office/drawing/2014/main" id="{AB9EE743-8D5E-43E2-9BD7-A259A0E4A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56" y="3293270"/>
            <a:ext cx="1091804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750" b="1">
                <a:latin typeface="Arial Black" panose="020B0A04020102020204" pitchFamily="34" charset="0"/>
              </a:rPr>
              <a:t>Subscription</a:t>
            </a:r>
          </a:p>
        </p:txBody>
      </p:sp>
      <p:pic>
        <p:nvPicPr>
          <p:cNvPr id="38950" name="Picture 38" descr="3-silos-DCPC">
            <a:extLst>
              <a:ext uri="{FF2B5EF4-FFF2-40B4-BE49-F238E27FC236}">
                <a16:creationId xmlns="" xmlns:a16="http://schemas.microsoft.com/office/drawing/2014/main" id="{A7506DA8-4423-43F9-9A9B-E0A83BFE9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23" y="3652839"/>
            <a:ext cx="335756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51" name="Picture 39" descr="flèche-publish-metadat-DCPC">
            <a:extLst>
              <a:ext uri="{FF2B5EF4-FFF2-40B4-BE49-F238E27FC236}">
                <a16:creationId xmlns="" xmlns:a16="http://schemas.microsoft.com/office/drawing/2014/main" id="{883A5350-F425-4D22-BCF4-FC83EBED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5" y="3579020"/>
            <a:ext cx="835819" cy="30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57" name="Text Box 45">
            <a:extLst>
              <a:ext uri="{FF2B5EF4-FFF2-40B4-BE49-F238E27FC236}">
                <a16:creationId xmlns="" xmlns:a16="http://schemas.microsoft.com/office/drawing/2014/main" id="{BF100550-4290-488B-AE45-AE0D2E12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468" y="3980260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fr-FR" altLang="fr-FR" sz="900" b="1">
                <a:solidFill>
                  <a:srgbClr val="8A001A"/>
                </a:solidFill>
                <a:latin typeface="Arial Black" panose="020B0A04020102020204" pitchFamily="34" charset="0"/>
              </a:rPr>
              <a:t>DCPC</a:t>
            </a:r>
          </a:p>
          <a:p>
            <a:pPr defTabSz="685800"/>
            <a:r>
              <a:rPr lang="fr-FR" altLang="fr-FR" sz="900" b="1">
                <a:solidFill>
                  <a:srgbClr val="8A001A"/>
                </a:solidFill>
                <a:latin typeface="Arial Black" panose="020B0A04020102020204" pitchFamily="34" charset="0"/>
              </a:rPr>
              <a:t>Or NC</a:t>
            </a:r>
          </a:p>
        </p:txBody>
      </p:sp>
      <p:sp>
        <p:nvSpPr>
          <p:cNvPr id="38958" name="Text Box 46">
            <a:extLst>
              <a:ext uri="{FF2B5EF4-FFF2-40B4-BE49-F238E27FC236}">
                <a16:creationId xmlns="" xmlns:a16="http://schemas.microsoft.com/office/drawing/2014/main" id="{6512F680-0565-4194-A3CF-7FEC59F25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481" y="4295775"/>
            <a:ext cx="108555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685800"/>
            <a:r>
              <a:rPr lang="fr-FR" altLang="fr-FR" sz="750" b="1">
                <a:latin typeface="Arial Black" panose="020B0A04020102020204" pitchFamily="34" charset="0"/>
              </a:rPr>
              <a:t>Service registery</a:t>
            </a:r>
          </a:p>
          <a:p>
            <a:pPr defTabSz="685800"/>
            <a:r>
              <a:rPr lang="fr-FR" altLang="fr-FR" sz="750" b="1">
                <a:latin typeface="Arial Black" panose="020B0A04020102020204" pitchFamily="34" charset="0"/>
              </a:rPr>
              <a:t>Data processing</a:t>
            </a:r>
          </a:p>
          <a:p>
            <a:pPr defTabSz="685800"/>
            <a:r>
              <a:rPr lang="fr-FR" altLang="fr-FR" sz="750" b="1">
                <a:latin typeface="Arial Black" panose="020B0A04020102020204" pitchFamily="34" charset="0"/>
              </a:rPr>
              <a:t>And packaging</a:t>
            </a:r>
          </a:p>
        </p:txBody>
      </p:sp>
      <p:pic>
        <p:nvPicPr>
          <p:cNvPr id="38962" name="Picture 50" descr="bonhomme-loupe">
            <a:extLst>
              <a:ext uri="{FF2B5EF4-FFF2-40B4-BE49-F238E27FC236}">
                <a16:creationId xmlns="" xmlns:a16="http://schemas.microsoft.com/office/drawing/2014/main" id="{DE44E3D7-5128-494D-B5BE-2C13F2368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78" y="1347190"/>
            <a:ext cx="464344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3" name="Picture 51" descr="bonhomme-caddie-vide">
            <a:extLst>
              <a:ext uri="{FF2B5EF4-FFF2-40B4-BE49-F238E27FC236}">
                <a16:creationId xmlns="" xmlns:a16="http://schemas.microsoft.com/office/drawing/2014/main" id="{C038C184-6220-4D8D-A711-8B99C860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92" y="1915716"/>
            <a:ext cx="542925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5" name="Picture 53" descr="Boule-data-noire">
            <a:extLst>
              <a:ext uri="{FF2B5EF4-FFF2-40B4-BE49-F238E27FC236}">
                <a16:creationId xmlns="" xmlns:a16="http://schemas.microsoft.com/office/drawing/2014/main" id="{0385D95C-391C-4148-8987-B54B692FC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929" y="3788569"/>
            <a:ext cx="216694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66" name="Picture 54" descr="bonhomme-caddie-plein">
            <a:extLst>
              <a:ext uri="{FF2B5EF4-FFF2-40B4-BE49-F238E27FC236}">
                <a16:creationId xmlns="" xmlns:a16="http://schemas.microsoft.com/office/drawing/2014/main" id="{6950ED0E-256D-4813-BDB8-4B95C8E61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2426494"/>
            <a:ext cx="578644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70" name="Text Box 58">
            <a:extLst>
              <a:ext uri="{FF2B5EF4-FFF2-40B4-BE49-F238E27FC236}">
                <a16:creationId xmlns="" xmlns:a16="http://schemas.microsoft.com/office/drawing/2014/main" id="{F953089A-BD60-4D2D-948C-81097A445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961" y="3842149"/>
            <a:ext cx="1091803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750" b="1">
                <a:latin typeface="Arial Black" panose="020B0A04020102020204" pitchFamily="34" charset="0"/>
              </a:rPr>
              <a:t>Publish Metadata</a:t>
            </a:r>
          </a:p>
        </p:txBody>
      </p:sp>
      <p:sp>
        <p:nvSpPr>
          <p:cNvPr id="38972" name="Text Box 60">
            <a:extLst>
              <a:ext uri="{FF2B5EF4-FFF2-40B4-BE49-F238E27FC236}">
                <a16:creationId xmlns="" xmlns:a16="http://schemas.microsoft.com/office/drawing/2014/main" id="{BC75B0EB-70C1-4ED5-9D65-3DD143777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628" y="3068242"/>
            <a:ext cx="871538" cy="20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altLang="fr-FR" sz="750" b="1">
                <a:latin typeface="Arial Black" panose="020B0A04020102020204" pitchFamily="34" charset="0"/>
              </a:rPr>
              <a:t>Supply Data</a:t>
            </a:r>
          </a:p>
        </p:txBody>
      </p:sp>
      <p:pic>
        <p:nvPicPr>
          <p:cNvPr id="38981" name="Picture 69" descr="bonhomme-tailleur">
            <a:extLst>
              <a:ext uri="{FF2B5EF4-FFF2-40B4-BE49-F238E27FC236}">
                <a16:creationId xmlns="" xmlns:a16="http://schemas.microsoft.com/office/drawing/2014/main" id="{168251C5-B490-4A63-9705-E1707006D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0" y="3221831"/>
            <a:ext cx="342900" cy="4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83" name="Picture 71" descr="1-carton">
            <a:extLst>
              <a:ext uri="{FF2B5EF4-FFF2-40B4-BE49-F238E27FC236}">
                <a16:creationId xmlns="" xmlns:a16="http://schemas.microsoft.com/office/drawing/2014/main" id="{08A6EB14-DCBB-4D4F-8E67-794FC533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95" y="3605213"/>
            <a:ext cx="371475" cy="3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90" name="Picture 78" descr="flèche-1-discover-GISC">
            <a:extLst>
              <a:ext uri="{FF2B5EF4-FFF2-40B4-BE49-F238E27FC236}">
                <a16:creationId xmlns="" xmlns:a16="http://schemas.microsoft.com/office/drawing/2014/main" id="{7C910489-7E38-4372-8B00-3ED0D422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54" y="4201716"/>
            <a:ext cx="178594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92" name="Picture 80" descr="flèche-1-discover-product-DCPC">
            <a:extLst>
              <a:ext uri="{FF2B5EF4-FFF2-40B4-BE49-F238E27FC236}">
                <a16:creationId xmlns="" xmlns:a16="http://schemas.microsoft.com/office/drawing/2014/main" id="{C95B8987-CE1E-4E92-AB79-0B56C4527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2127">
            <a:off x="4580613" y="1769378"/>
            <a:ext cx="314325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EA7ABB71-C5BA-4244-968B-711EE5BA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/>
              <a:t>WIS </a:t>
            </a:r>
            <a:r>
              <a:rPr lang="fr-FR" altLang="fr-FR" dirty="0" err="1"/>
              <a:t>Communities</a:t>
            </a:r>
            <a:endParaRPr lang="fr-FR" dirty="0"/>
          </a:p>
        </p:txBody>
      </p:sp>
      <p:pic>
        <p:nvPicPr>
          <p:cNvPr id="55" name="Image 54">
            <a:extLst>
              <a:ext uri="{FF2B5EF4-FFF2-40B4-BE49-F238E27FC236}">
                <a16:creationId xmlns="" xmlns:a16="http://schemas.microsoft.com/office/drawing/2014/main" id="{3543A2D9-FDC6-40A7-B817-F45E83D9052B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/>
            <a:alphaModFix/>
          </a:blip>
          <a:srcRect/>
          <a:stretch>
            <a:fillRect/>
          </a:stretch>
        </p:blipFill>
        <p:spPr>
          <a:xfrm>
            <a:off x="2339233" y="3116260"/>
            <a:ext cx="457545" cy="35401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lide Number Placeholder 1">
            <a:extLst>
              <a:ext uri="{FF2B5EF4-FFF2-40B4-BE49-F238E27FC236}">
                <a16:creationId xmlns="" xmlns:a16="http://schemas.microsoft.com/office/drawing/2014/main" id="{39E8BB56-13EC-4B12-AFF7-727B9E70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4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-0.0132 -0.01527 -0.02622 -0.03032 -0.04098 -0.0537 C -0.05573 -0.07708 -0.07205 -0.10902 -0.0882 -0.14074 " pathEditMode="relative" ptsTypes="aaA">
                                      <p:cBhvr>
                                        <p:cTn id="41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7.40741E-6 C -0.01685 0.03865 -0.03351 0.07754 -0.0632 0.09536 C -0.09289 0.11319 -0.13577 0.11018 -0.17848 0.1074 " pathEditMode="relative" ptsTypes="aaA">
                                      <p:cBhvr>
                                        <p:cTn id="4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556E-6 C 0.01858 -0.03936 0.03733 -0.07871 0.03472 -0.12223 C 0.03212 -0.16575 0.00799 -0.21343 -0.01597 -0.26112 " pathEditMode="relative" ptsTypes="aaA">
                                      <p:cBhvr>
                                        <p:cTn id="53" dur="2000" fill="hold"/>
                                        <p:tgtEl>
                                          <p:spTgt spid="38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18519E-6 C -0.02309 -0.03263 -0.04618 -0.06504 -0.07848 -0.07499 C -0.11077 -0.08495 -0.15226 -0.07268 -0.19375 -0.06018 " pathEditMode="relative" ptsTypes="aaA">
                                      <p:cBhvr>
                                        <p:cTn id="59" dur="20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C -0.03732 -0.00764 -0.07448 -0.01505 -0.09583 -0.04908 C -0.11718 -0.0831 -0.12291 -0.14352 -0.12847 -0.20371 " pathEditMode="relative" ptsTypes="aaA">
                                      <p:cBhvr>
                                        <p:cTn id="64" dur="20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4653 C 0.03473 0.02986 0.02657 0.0132 0.00764 -0.01273 C -0.01128 -0.03865 -0.03107 -0.0699 -0.07083 -0.10903 C -0.11059 -0.14815 -0.17066 -0.19768 -0.23055 -0.24699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1467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-0.02726 -0.04607 -0.05434 -0.0919 -0.08056 -0.12732 C -0.10695 -0.16297 -0.13281 -0.18866 -0.15834 -0.21389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1069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C -0.0165 -0.03217 -0.03264 -0.06412 -0.07431 -0.09606 C -0.11615 -0.12824 -0.18334 -0.16018 -0.25052 -0.19213 " pathEditMode="relative" rAng="0" ptsTypes="AAA">
                                      <p:cBhvr>
                                        <p:cTn id="110" dur="20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5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38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4.81481E-6 C 0.02725 0.00972 0.04687 0.01944 0.03524 0.05138 C 0.02361 0.0831 -0.03351 0.16296 -0.06198 0.19097 C -0.09063 0.21875 -0.11337 0.21828 -0.13594 0.21828 " pathEditMode="relative" rAng="0" ptsTypes="AAAA">
                                      <p:cBhvr>
                                        <p:cTn id="136" dur="20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C 0.03247 -0.02384 0.06511 -0.04746 0.09792 -0.05278 C 0.13073 -0.0581 0.16354 -0.04537 0.19653 -0.03241 " pathEditMode="relative" ptsTypes="aaA">
                                      <p:cBhvr>
                                        <p:cTn id="154" dur="2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4.44444E-6 C 0.02414 -0.02638 0.04845 -0.05254 0.0764 -0.06388 C 0.10435 -0.07523 0.13577 -0.07199 0.16737 -0.06851 " pathEditMode="relative" ptsTypes="aaA">
                                      <p:cBhvr>
                                        <p:cTn id="160" dur="2000" fill="hold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5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4000"/>
                            </p:stCondLst>
                            <p:childTnLst>
                              <p:par>
                                <p:cTn id="2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C -0.01511 -0.0088 -0.03004 -0.01736 -0.05209 -0.02222 C -0.07414 -0.02708 -0.1033 -0.02824 -0.13229 -0.02917 " pathEditMode="relative" ptsTypes="aaA">
                                      <p:cBhvr>
                                        <p:cTn id="247" dur="20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32" grpId="0"/>
      <p:bldP spid="38938" grpId="0"/>
      <p:bldP spid="38942" grpId="0"/>
      <p:bldP spid="38949" grpId="0"/>
      <p:bldP spid="38957" grpId="0"/>
      <p:bldP spid="38970" grpId="0"/>
      <p:bldP spid="389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WIS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WIS intended to support all WMO </a:t>
            </a:r>
            <a:r>
              <a:rPr lang="en-US" dirty="0" err="1"/>
              <a:t>Programmes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Reality is that only World Weather Watch is well represented</a:t>
            </a:r>
          </a:p>
          <a:p>
            <a:r>
              <a:rPr lang="en-US" altLang="zh-CN" dirty="0"/>
              <a:t>WIS is a network for expert (</a:t>
            </a:r>
            <a:r>
              <a:rPr lang="en-US" altLang="zh-CN" dirty="0" err="1"/>
              <a:t>centres</a:t>
            </a:r>
            <a:r>
              <a:rPr lang="en-US" altLang="zh-CN" dirty="0"/>
              <a:t> from WWW)</a:t>
            </a:r>
          </a:p>
          <a:p>
            <a:pPr lvl="1"/>
            <a:r>
              <a:rPr lang="en-US" altLang="zh-CN" dirty="0"/>
              <a:t>Difficult to put new data on WIS</a:t>
            </a:r>
          </a:p>
          <a:p>
            <a:pPr lvl="1"/>
            <a:r>
              <a:rPr lang="en-US" altLang="zh-CN" dirty="0"/>
              <a:t>Difficult to find data</a:t>
            </a:r>
          </a:p>
          <a:p>
            <a:pPr lvl="1"/>
            <a:r>
              <a:rPr lang="en-US" altLang="zh-CN" dirty="0"/>
              <a:t>Difficult to know that WIS exist</a:t>
            </a:r>
          </a:p>
          <a:p>
            <a:r>
              <a:rPr lang="en-US" dirty="0"/>
              <a:t>In its current form, the WIS, and mainly the GTS, is a niche infrastructure that supports the expert meteorological community</a:t>
            </a:r>
            <a:endParaRPr lang="fr-FR" dirty="0"/>
          </a:p>
          <a:p>
            <a:pPr lvl="1"/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="" xmlns:a16="http://schemas.microsoft.com/office/drawing/2014/main" id="{2F313B41-4565-40F3-A12E-B0901FE3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6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WIS 2.0 - Trends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7792" y="1600200"/>
            <a:ext cx="853633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altLang="fr-FR" dirty="0"/>
              <a:t>Constant increase in the flow of data to exchange and information to be disseminated to various users </a:t>
            </a:r>
            <a:r>
              <a:rPr lang="en-US" dirty="0"/>
              <a:t>mean that it is necessary to re-think how data is process, managed and shared</a:t>
            </a:r>
            <a:endParaRPr lang="en-US" altLang="fr-FR" dirty="0"/>
          </a:p>
          <a:p>
            <a:pPr lvl="1"/>
            <a:r>
              <a:rPr lang="en-GB" dirty="0"/>
              <a:t>Data volumes created by earth observing and numerical prediction systems continue to grow considerably faster than the performance of telecommunications networks</a:t>
            </a:r>
          </a:p>
          <a:p>
            <a:r>
              <a:rPr lang="en-GB" dirty="0"/>
              <a:t>Other sources of information are becoming available that may have data volumes that exceed those of traditional data sources, such as indirect information and crowd sourcing</a:t>
            </a:r>
          </a:p>
          <a:p>
            <a:r>
              <a:rPr lang="en-GB" dirty="0"/>
              <a:t>Users expect to access weather, water and climate information and services through the same mechanisms that they use for other types of information, using familiar interfaces and applications</a:t>
            </a:r>
          </a:p>
          <a:p>
            <a:r>
              <a:rPr lang="en-GB" dirty="0"/>
              <a:t>Users wish to combine mobile, cloud and social technologies to access a wider range of information sources and to collaborate in new and different ways 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="" xmlns:a16="http://schemas.microsoft.com/office/drawing/2014/main" id="{C93883CA-EE1E-476C-A2F5-16FF1916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6270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WIS 2.0 - Trends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Common data sharing platforms and technology are a prerequisite</a:t>
            </a:r>
            <a:endParaRPr lang="fr-FR" dirty="0"/>
          </a:p>
          <a:p>
            <a:pPr lvl="1"/>
            <a:r>
              <a:rPr lang="en-US" dirty="0"/>
              <a:t>Risk reduction and emergency response requires collaboration with multiple agencies </a:t>
            </a:r>
          </a:p>
          <a:p>
            <a:pPr lvl="1"/>
            <a:r>
              <a:rPr lang="en-US" dirty="0"/>
              <a:t>Assessing the impact of environmental hazards requires meteorological data to be combined with other socio-economic data</a:t>
            </a:r>
          </a:p>
          <a:p>
            <a:endParaRPr lang="en-US" dirty="0"/>
          </a:p>
          <a:p>
            <a:r>
              <a:rPr lang="en-GB" dirty="0"/>
              <a:t>Changes in data supply patterns and user expectations present new challenges that the current WIS struggles to meet</a:t>
            </a:r>
          </a:p>
          <a:p>
            <a:pPr lvl="1"/>
            <a:r>
              <a:rPr lang="en-GB" dirty="0"/>
              <a:t>FTP protocol is no longer an appropriate method of delivering information on time</a:t>
            </a:r>
          </a:p>
          <a:p>
            <a:pPr lvl="1"/>
            <a:endParaRPr lang="en-GB" dirty="0"/>
          </a:p>
          <a:p>
            <a:r>
              <a:rPr lang="en-GB" dirty="0"/>
              <a:t>At the same time, changes in technology present new opportunities 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="" xmlns:a16="http://schemas.microsoft.com/office/drawing/2014/main" id="{65F89CC5-E06F-449E-8DB5-554076B6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259AF2F-52C6-9B46-B8B2-0579234AE6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WIS 2.0 - </a:t>
            </a:r>
            <a:r>
              <a:rPr lang="fr-FR" dirty="0" err="1"/>
              <a:t>Opportunities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Increasing use of the Web as a data sharing platform </a:t>
            </a:r>
          </a:p>
          <a:p>
            <a:r>
              <a:rPr lang="en-US"/>
              <a:t>Commercial infrastructure providers offer </a:t>
            </a:r>
          </a:p>
          <a:p>
            <a:pPr lvl="1"/>
            <a:r>
              <a:rPr lang="en-US"/>
              <a:t>stable, secure and cost-effective ‘cloud’ hosting of virtualized computing resources</a:t>
            </a:r>
          </a:p>
          <a:p>
            <a:r>
              <a:rPr lang="en-US"/>
              <a:t>Search engines (Google, Bing, Yahoo etc.) remain the common entry point for discovery of information</a:t>
            </a:r>
          </a:p>
          <a:p>
            <a:r>
              <a:rPr lang="en-GB"/>
              <a:t>Application Programming Interfaces (APIs) and Web Services are now very common solutions for process and exchange of data</a:t>
            </a:r>
          </a:p>
          <a:p>
            <a:r>
              <a:rPr lang="en-US"/>
              <a:t>Messaging services and protocols</a:t>
            </a:r>
            <a:r>
              <a:rPr lang="en-GB"/>
              <a:t> offer new opportunities for sharing meteorological data in real-time based on common industry practices</a:t>
            </a:r>
            <a:endParaRPr lang="en-US"/>
          </a:p>
          <a:p>
            <a:r>
              <a:rPr lang="en-US"/>
              <a:t>Applications such as Dropbox indicate that file distribution services have become commoditized and are no longer the domain of specialized applications such as GTS message switching</a:t>
            </a:r>
            <a:endParaRPr lang="en-US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BA16-DE1A-4BB6-886B-C2D02154CBB0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29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/>
              <a:t>WIS 2.0</a:t>
            </a:r>
            <a:endParaRPr lang="en-US" altLang="fr-F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fr-FR" dirty="0"/>
              <a:t>Information System operated by Members built on commercially available services and industry standards</a:t>
            </a:r>
          </a:p>
          <a:p>
            <a:pPr lvl="1"/>
            <a:r>
              <a:rPr lang="en-US" altLang="fr-FR" dirty="0"/>
              <a:t>To exchange at the right moment the relevant information </a:t>
            </a:r>
            <a:r>
              <a:rPr lang="en-GB" dirty="0"/>
              <a:t>and avoid moving unnecessary large volumes of data between centres</a:t>
            </a:r>
          </a:p>
          <a:p>
            <a:pPr lvl="1"/>
            <a:r>
              <a:rPr lang="en-US" dirty="0"/>
              <a:t>To </a:t>
            </a:r>
            <a:r>
              <a:rPr lang="en-GB" dirty="0"/>
              <a:t>broaden the range of information available</a:t>
            </a:r>
            <a:r>
              <a:rPr lang="en-US" dirty="0"/>
              <a:t> and improve data producers and data consumers experience</a:t>
            </a:r>
            <a:endParaRPr lang="fr-FR" altLang="fr-FR" dirty="0"/>
          </a:p>
          <a:p>
            <a:pPr lvl="1"/>
            <a:r>
              <a:rPr lang="fr-FR" altLang="fr-FR" dirty="0"/>
              <a:t>To </a:t>
            </a:r>
            <a:r>
              <a:rPr lang="en-GB" dirty="0"/>
              <a:t>simplify access to the </a:t>
            </a:r>
            <a:r>
              <a:rPr lang="en-US" dirty="0"/>
              <a:t>information</a:t>
            </a:r>
            <a:r>
              <a:rPr lang="en-US" altLang="fr-FR" dirty="0"/>
              <a:t> and make its use easier in order to develop new products, applications and services</a:t>
            </a:r>
          </a:p>
          <a:p>
            <a:pPr lvl="2"/>
            <a:endParaRPr lang="en-US" altLang="fr-FR" dirty="0"/>
          </a:p>
          <a:p>
            <a:pPr lvl="1"/>
            <a:r>
              <a:rPr lang="en-GB" dirty="0"/>
              <a:t>Providing applications/services infrastructure alongside the data, a</a:t>
            </a:r>
            <a:r>
              <a:rPr lang="en-US" altLang="fr-FR" dirty="0" err="1"/>
              <a:t>nd</a:t>
            </a:r>
            <a:r>
              <a:rPr lang="en-US" altLang="fr-FR" dirty="0"/>
              <a:t> a </a:t>
            </a:r>
            <a:r>
              <a:rPr lang="fr-FR" altLang="fr-FR" dirty="0"/>
              <a:t>catalogue</a:t>
            </a:r>
            <a:r>
              <a:rPr lang="en-US" altLang="fr-FR" dirty="0"/>
              <a:t> of information and services</a:t>
            </a:r>
          </a:p>
          <a:p>
            <a:pPr lvl="1"/>
            <a:r>
              <a:rPr lang="en-GB" dirty="0"/>
              <a:t>Avoiding duplication through use of shared components built on infrastructure</a:t>
            </a:r>
            <a:endParaRPr lang="en-US" altLang="fr-FR" dirty="0"/>
          </a:p>
          <a:p>
            <a:pPr lvl="1"/>
            <a:r>
              <a:rPr lang="en-GB" dirty="0"/>
              <a:t>Allowing to use infrastructure and services to build services that meet the needs of domestic stakeholders</a:t>
            </a:r>
            <a:endParaRPr lang="en-US" altLang="fr-FR" dirty="0"/>
          </a:p>
          <a:p>
            <a:pPr lvl="2"/>
            <a:endParaRPr lang="en-US" altLang="fr-FR" dirty="0"/>
          </a:p>
          <a:p>
            <a:r>
              <a:rPr lang="en-US" altLang="fr-FR" dirty="0"/>
              <a:t>A virtual one stop shop of weather, water and climate information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BA16-DE1A-4BB6-886B-C2D02154CBB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1130</TotalTime>
  <Words>938</Words>
  <Application>Microsoft Office PowerPoint</Application>
  <PresentationFormat>On-screen Show (4:3)</PresentationFormat>
  <Paragraphs>128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</vt:lpstr>
      <vt:lpstr>PowerPoint Presentation</vt:lpstr>
      <vt:lpstr>About WIS</vt:lpstr>
      <vt:lpstr>WIS Communities</vt:lpstr>
      <vt:lpstr>WIS Communities</vt:lpstr>
      <vt:lpstr>WIS Status</vt:lpstr>
      <vt:lpstr>Towards WIS 2.0 - Trends</vt:lpstr>
      <vt:lpstr>Towards WIS 2.0 - Trends</vt:lpstr>
      <vt:lpstr>Towards WIS 2.0 - Opportunities</vt:lpstr>
      <vt:lpstr>WIS 2.0</vt:lpstr>
      <vt:lpstr>WIS 2.0</vt:lpstr>
      <vt:lpstr>WIS 2.0 - the platform</vt:lpstr>
      <vt:lpstr>WIS 2.0 - The ecosystem !</vt:lpstr>
      <vt:lpstr>WIS 2.0 - Data Lifecycle Management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Foreman</dc:creator>
  <cp:lastModifiedBy>Meeting 14</cp:lastModifiedBy>
  <cp:revision>25</cp:revision>
  <dcterms:created xsi:type="dcterms:W3CDTF">2017-09-26T07:56:21Z</dcterms:created>
  <dcterms:modified xsi:type="dcterms:W3CDTF">2018-09-19T09:54:17Z</dcterms:modified>
</cp:coreProperties>
</file>