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1" r:id="rId1"/>
    <p:sldMasterId id="2147483653" r:id="rId2"/>
    <p:sldMasterId id="2147483665" r:id="rId3"/>
  </p:sldMasterIdLst>
  <p:notesMasterIdLst>
    <p:notesMasterId r:id="rId43"/>
  </p:notesMasterIdLst>
  <p:sldIdLst>
    <p:sldId id="256" r:id="rId4"/>
    <p:sldId id="262" r:id="rId5"/>
    <p:sldId id="264" r:id="rId6"/>
    <p:sldId id="267" r:id="rId7"/>
    <p:sldId id="320" r:id="rId8"/>
    <p:sldId id="285" r:id="rId9"/>
    <p:sldId id="286" r:id="rId10"/>
    <p:sldId id="287" r:id="rId11"/>
    <p:sldId id="288" r:id="rId12"/>
    <p:sldId id="270" r:id="rId13"/>
    <p:sldId id="271" r:id="rId14"/>
    <p:sldId id="272" r:id="rId15"/>
    <p:sldId id="273" r:id="rId16"/>
    <p:sldId id="295" r:id="rId17"/>
    <p:sldId id="321" r:id="rId18"/>
    <p:sldId id="322" r:id="rId19"/>
    <p:sldId id="277" r:id="rId20"/>
    <p:sldId id="282" r:id="rId21"/>
    <p:sldId id="283" r:id="rId22"/>
    <p:sldId id="280" r:id="rId23"/>
    <p:sldId id="281" r:id="rId24"/>
    <p:sldId id="318" r:id="rId25"/>
    <p:sldId id="278" r:id="rId26"/>
    <p:sldId id="317" r:id="rId27"/>
    <p:sldId id="316" r:id="rId28"/>
    <p:sldId id="304" r:id="rId29"/>
    <p:sldId id="305" r:id="rId30"/>
    <p:sldId id="306" r:id="rId31"/>
    <p:sldId id="307" r:id="rId32"/>
    <p:sldId id="308" r:id="rId33"/>
    <p:sldId id="309" r:id="rId34"/>
    <p:sldId id="310" r:id="rId35"/>
    <p:sldId id="311" r:id="rId36"/>
    <p:sldId id="312" r:id="rId37"/>
    <p:sldId id="313" r:id="rId38"/>
    <p:sldId id="314" r:id="rId39"/>
    <p:sldId id="315" r:id="rId40"/>
    <p:sldId id="303" r:id="rId41"/>
    <p:sldId id="319" r:id="rId4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02" y="64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2002377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588109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By hydrological data we mean data that is needed for the understanding of the water cycle:</a:t>
            </a:r>
          </a:p>
          <a:p>
            <a:pPr marL="171450" indent="-171450">
              <a:buFontTx/>
              <a:buChar char="-"/>
            </a:pPr>
            <a:r>
              <a:rPr lang="en-GB" dirty="0" smtClean="0"/>
              <a:t>Rainfall data are more usually considered meteorological, but are obviously essential to understanding the water cycle</a:t>
            </a:r>
          </a:p>
          <a:p>
            <a:pPr marL="171450" indent="-171450">
              <a:buFontTx/>
              <a:buChar char="-"/>
            </a:pPr>
            <a:r>
              <a:rPr lang="en-GB" dirty="0" smtClean="0"/>
              <a:t>River levels – usually tables or traces</a:t>
            </a:r>
          </a:p>
          <a:p>
            <a:pPr marL="171450" indent="-171450">
              <a:buFontTx/>
              <a:buChar char="-"/>
            </a:pPr>
            <a:r>
              <a:rPr lang="en-GB" dirty="0" smtClean="0"/>
              <a:t>River flows</a:t>
            </a:r>
          </a:p>
          <a:p>
            <a:pPr marL="171450" indent="-171450">
              <a:buFontTx/>
              <a:buChar char="-"/>
            </a:pPr>
            <a:r>
              <a:rPr lang="en-GB" dirty="0" smtClean="0"/>
              <a:t>Lake levels</a:t>
            </a:r>
          </a:p>
          <a:p>
            <a:pPr marL="171450" indent="-171450">
              <a:buFontTx/>
              <a:buChar char="-"/>
            </a:pPr>
            <a:r>
              <a:rPr lang="en-GB" dirty="0" smtClean="0"/>
              <a:t>Water quality</a:t>
            </a:r>
          </a:p>
          <a:p>
            <a:pPr marL="171450" indent="-171450">
              <a:buFontTx/>
              <a:buChar char="-"/>
            </a:pPr>
            <a:r>
              <a:rPr lang="en-GB" dirty="0" smtClean="0"/>
              <a:t>Water use</a:t>
            </a:r>
          </a:p>
          <a:p>
            <a:pPr marL="171450" indent="-171450">
              <a:buFontTx/>
              <a:buChar char="-"/>
            </a:pPr>
            <a:r>
              <a:rPr lang="en-GB" dirty="0" smtClean="0"/>
              <a:t>Soil moisture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62B9E41B-35D3-4953-A0C0-876FCE50865C}" type="slidenum">
              <a:rPr lang="en-GB" smtClean="0">
                <a:solidFill>
                  <a:prstClr val="black"/>
                </a:solidFill>
                <a:latin typeface="Calibri" panose="020F0502020204030204"/>
              </a:rPr>
              <a:pPr/>
              <a:t>33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182719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Soil</a:t>
            </a:r>
            <a:r>
              <a:rPr lang="en-GB" baseline="0" dirty="0" smtClean="0"/>
              <a:t> moisture data bank.</a:t>
            </a:r>
          </a:p>
          <a:p>
            <a:r>
              <a:rPr lang="en-GB" baseline="0" dirty="0" smtClean="0"/>
              <a:t>Soil moisture is a missing measurement in the hydrological cycle</a:t>
            </a:r>
          </a:p>
          <a:p>
            <a:r>
              <a:rPr lang="en-GB" baseline="0" dirty="0" smtClean="0"/>
              <a:t>Useful for validating new satellite products as well as hydrological models</a:t>
            </a:r>
          </a:p>
          <a:p>
            <a:r>
              <a:rPr lang="en-GB" baseline="0" dirty="0" smtClean="0"/>
              <a:t>Measurements were time consuming – involving radioactive sources in some cases – but they do exist</a:t>
            </a:r>
          </a:p>
          <a:p>
            <a:r>
              <a:rPr lang="en-GB" baseline="0" dirty="0" smtClean="0"/>
              <a:t>CEH found a historic dataset on magnetic tapes, which were digitised to create a good dataset over time</a:t>
            </a:r>
          </a:p>
          <a:p>
            <a:r>
              <a:rPr lang="en-GB" baseline="0" dirty="0" smtClean="0"/>
              <a:t>These are being stored in the research data centre for the long-term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62B9E41B-35D3-4953-A0C0-876FCE50865C}" type="slidenum">
              <a:rPr lang="en-GB" smtClean="0">
                <a:solidFill>
                  <a:prstClr val="black"/>
                </a:solidFill>
                <a:latin typeface="Calibri" panose="020F0502020204030204"/>
              </a:rPr>
              <a:pPr/>
              <a:t>34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411804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62B9E41B-35D3-4953-A0C0-876FCE50865C}" type="slidenum">
              <a:rPr lang="en-GB" smtClean="0">
                <a:solidFill>
                  <a:prstClr val="black"/>
                </a:solidFill>
                <a:latin typeface="Calibri" panose="020F0502020204030204"/>
              </a:rPr>
              <a:pPr/>
              <a:t>35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205312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Prior to the</a:t>
            </a:r>
            <a:r>
              <a:rPr lang="en-GB" baseline="0" dirty="0" smtClean="0"/>
              <a:t> development of the guidelines, WMO commissioned a survey of all its members (National Hydrological Services) to identify the need for data rescue</a:t>
            </a:r>
          </a:p>
          <a:p>
            <a:r>
              <a:rPr lang="en-GB" baseline="0" dirty="0" smtClean="0"/>
              <a:t>XX NHS’ responded</a:t>
            </a:r>
          </a:p>
          <a:p>
            <a:r>
              <a:rPr lang="en-GB" baseline="0" dirty="0" smtClean="0"/>
              <a:t>The number of developed countries identifying a need was surprising</a:t>
            </a:r>
          </a:p>
          <a:p>
            <a:r>
              <a:rPr lang="en-GB" baseline="0" dirty="0" smtClean="0"/>
              <a:t>Requirements ranged from paper records to older digital (e.g. tape) data, and much associated background metadata</a:t>
            </a:r>
          </a:p>
          <a:p>
            <a:r>
              <a:rPr lang="en-GB" baseline="0" dirty="0" smtClean="0"/>
              <a:t>Many of the countries requiring river flow data rescue had little flow data within the main international database (Global Runoff Data </a:t>
            </a:r>
            <a:r>
              <a:rPr lang="en-GB" baseline="0" dirty="0" err="1" smtClean="0"/>
              <a:t>Centrre</a:t>
            </a:r>
            <a:r>
              <a:rPr lang="en-GB" baseline="0" dirty="0" smtClean="0"/>
              <a:t>)</a:t>
            </a:r>
          </a:p>
          <a:p>
            <a:r>
              <a:rPr lang="en-GB" baseline="0" dirty="0" smtClean="0"/>
              <a:t>There’s a clear need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62B9E41B-35D3-4953-A0C0-876FCE50865C}" type="slidenum">
              <a:rPr lang="en-GB" smtClean="0">
                <a:solidFill>
                  <a:prstClr val="black"/>
                </a:solidFill>
                <a:latin typeface="Calibri" panose="020F0502020204030204"/>
              </a:rPr>
              <a:pPr/>
              <a:t>36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385911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62B9E41B-35D3-4953-A0C0-876FCE50865C}" type="slidenum">
              <a:rPr lang="en-GB" smtClean="0">
                <a:solidFill>
                  <a:prstClr val="black"/>
                </a:solidFill>
                <a:latin typeface="Calibri" panose="020F0502020204030204"/>
              </a:rPr>
              <a:pPr/>
              <a:t>37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86232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62B9E41B-35D3-4953-A0C0-876FCE50865C}" type="slidenum">
              <a:rPr lang="en-GB" smtClean="0">
                <a:solidFill>
                  <a:prstClr val="black"/>
                </a:solidFill>
                <a:latin typeface="Calibri" panose="020F0502020204030204"/>
              </a:rPr>
              <a:pPr/>
              <a:t>25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26550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By hydrological data we mean data that is needed for the understanding of the water cycle:</a:t>
            </a:r>
          </a:p>
          <a:p>
            <a:pPr marL="171450" indent="-171450">
              <a:buFontTx/>
              <a:buChar char="-"/>
            </a:pPr>
            <a:r>
              <a:rPr lang="en-GB" dirty="0" smtClean="0"/>
              <a:t>Rainfall data are more usually considered meteorological, but are obviously essential to understanding the water cycle. There</a:t>
            </a:r>
            <a:r>
              <a:rPr lang="en-GB" baseline="0" dirty="0" smtClean="0"/>
              <a:t>’s huge scope for more digitisation of met variables to help understand water.</a:t>
            </a:r>
            <a:endParaRPr lang="en-GB" dirty="0" smtClean="0"/>
          </a:p>
          <a:p>
            <a:pPr marL="171450" indent="-171450">
              <a:buFontTx/>
              <a:buChar char="-"/>
            </a:pPr>
            <a:r>
              <a:rPr lang="en-GB" dirty="0" smtClean="0"/>
              <a:t>River levels – usually tables or traces</a:t>
            </a:r>
          </a:p>
          <a:p>
            <a:pPr marL="171450" indent="-171450">
              <a:buFontTx/>
              <a:buChar char="-"/>
            </a:pPr>
            <a:r>
              <a:rPr lang="en-GB" dirty="0" smtClean="0"/>
              <a:t>River flows</a:t>
            </a:r>
          </a:p>
          <a:p>
            <a:pPr marL="171450" indent="-171450">
              <a:buFontTx/>
              <a:buChar char="-"/>
            </a:pPr>
            <a:r>
              <a:rPr lang="en-GB" dirty="0" smtClean="0"/>
              <a:t>Lake levels</a:t>
            </a:r>
          </a:p>
          <a:p>
            <a:pPr marL="171450" indent="-171450">
              <a:buFontTx/>
              <a:buChar char="-"/>
            </a:pPr>
            <a:r>
              <a:rPr lang="en-GB" dirty="0" smtClean="0"/>
              <a:t>Water quality</a:t>
            </a:r>
          </a:p>
          <a:p>
            <a:pPr marL="171450" indent="-171450">
              <a:buFontTx/>
              <a:buChar char="-"/>
            </a:pPr>
            <a:r>
              <a:rPr lang="en-GB" dirty="0" smtClean="0"/>
              <a:t>Water use</a:t>
            </a:r>
          </a:p>
          <a:p>
            <a:pPr marL="171450" indent="-171450">
              <a:buFontTx/>
              <a:buChar char="-"/>
            </a:pPr>
            <a:r>
              <a:rPr lang="en-GB" dirty="0" smtClean="0"/>
              <a:t>Soil moisture</a:t>
            </a:r>
          </a:p>
          <a:p>
            <a:pPr marL="171450" indent="-171450">
              <a:buFontTx/>
              <a:buChar char="-"/>
            </a:pPr>
            <a:r>
              <a:rPr lang="en-GB" dirty="0" smtClean="0"/>
              <a:t>Range</a:t>
            </a:r>
            <a:r>
              <a:rPr lang="en-GB" baseline="0" dirty="0" smtClean="0"/>
              <a:t> of other hydro-meteorological measurements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62B9E41B-35D3-4953-A0C0-876FCE50865C}" type="slidenum">
              <a:rPr lang="en-GB" smtClean="0">
                <a:solidFill>
                  <a:prstClr val="black"/>
                </a:solidFill>
                <a:latin typeface="Calibri" panose="020F0502020204030204"/>
              </a:rPr>
              <a:pPr/>
              <a:t>26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76157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Clearly water is hugely important to human life, and an understanding of the hydrological cycle is essential to managing water.</a:t>
            </a:r>
          </a:p>
          <a:p>
            <a:r>
              <a:rPr lang="en-GB" dirty="0" smtClean="0"/>
              <a:t>Long records are needed to understand frequency of events (droughts and floods). A one in 100 year event can’t be properly understood from a 30-year record</a:t>
            </a:r>
          </a:p>
          <a:p>
            <a:r>
              <a:rPr lang="en-GB" dirty="0" smtClean="0"/>
              <a:t>Impacts of climate change are also increasingly important, and longer records are needed.</a:t>
            </a:r>
          </a:p>
          <a:p>
            <a:r>
              <a:rPr lang="en-GB" dirty="0" smtClean="0"/>
              <a:t>There are long hydrological records out there: - there was a huge growth in networks in the pre-digital era of the 1950s and 1960s, and there are records for larger rivers back into the 19</a:t>
            </a:r>
            <a:r>
              <a:rPr lang="en-GB" baseline="30000" dirty="0" smtClean="0"/>
              <a:t>th</a:t>
            </a:r>
            <a:r>
              <a:rPr lang="en-GB" dirty="0" smtClean="0"/>
              <a:t> Century.</a:t>
            </a:r>
          </a:p>
          <a:p>
            <a:r>
              <a:rPr lang="en-GB" dirty="0" smtClean="0"/>
              <a:t>River flow measurements are expensive, requiring a lot of effort over time – there is value in making use of existing measurements</a:t>
            </a:r>
          </a:p>
          <a:p>
            <a:r>
              <a:rPr lang="en-GB" dirty="0" smtClean="0"/>
              <a:t>Rainfall data can be used to reconstruct river flow records to gain understanding even where no actual flow records exist (more later)</a:t>
            </a:r>
          </a:p>
          <a:p>
            <a:r>
              <a:rPr lang="en-GB" dirty="0" smtClean="0"/>
              <a:t>Meteorological data rescue has had a lot of effort put into it, to improve international historical datasets, but there has been limited effort in hydrology.</a:t>
            </a:r>
          </a:p>
          <a:p>
            <a:r>
              <a:rPr lang="en-GB" dirty="0" smtClean="0"/>
              <a:t>There are definite opportunities,</a:t>
            </a:r>
            <a:r>
              <a:rPr lang="en-GB" baseline="0" dirty="0" smtClean="0"/>
              <a:t> and the potential impacts are large, both scientific, and societal</a:t>
            </a:r>
            <a:endParaRPr lang="en-GB" dirty="0" smtClean="0"/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62B9E41B-35D3-4953-A0C0-876FCE50865C}" type="slidenum">
              <a:rPr lang="en-GB" smtClean="0">
                <a:solidFill>
                  <a:prstClr val="black"/>
                </a:solidFill>
                <a:latin typeface="Calibri" panose="020F0502020204030204"/>
              </a:rPr>
              <a:pPr/>
              <a:t>27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50705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Unlike</a:t>
            </a:r>
            <a:r>
              <a:rPr lang="en-GB" baseline="0" dirty="0" smtClean="0"/>
              <a:t> rainfall, changes in the extent of impact of human influence can mean historic data is hard to relate to current measurements</a:t>
            </a:r>
          </a:p>
          <a:p>
            <a:r>
              <a:rPr lang="en-GB" baseline="0" dirty="0" smtClean="0"/>
              <a:t>Relating raw river levels to flows is not always simple, and needs additional data / metadata and can require a great deal of processing and interpretation</a:t>
            </a:r>
          </a:p>
          <a:p>
            <a:r>
              <a:rPr lang="en-GB" baseline="0" dirty="0" smtClean="0"/>
              <a:t>Hydrological data often relates to a national asset, and therefore countries can be reticent about sharing it</a:t>
            </a:r>
          </a:p>
          <a:p>
            <a:endParaRPr lang="en-GB" baseline="0" dirty="0" smtClean="0"/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62B9E41B-35D3-4953-A0C0-876FCE50865C}" type="slidenum">
              <a:rPr lang="en-GB" smtClean="0">
                <a:solidFill>
                  <a:prstClr val="black"/>
                </a:solidFill>
                <a:latin typeface="Calibri" panose="020F0502020204030204"/>
              </a:rPr>
              <a:pPr/>
              <a:t>28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477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Some recent examples close to me – there</a:t>
            </a:r>
            <a:r>
              <a:rPr lang="en-GB" baseline="0" dirty="0" smtClean="0"/>
              <a:t> are many others</a:t>
            </a:r>
          </a:p>
          <a:p>
            <a:endParaRPr lang="en-GB" baseline="0" dirty="0" smtClean="0"/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62B9E41B-35D3-4953-A0C0-876FCE50865C}" type="slidenum">
              <a:rPr lang="en-GB" smtClean="0">
                <a:solidFill>
                  <a:prstClr val="black"/>
                </a:solidFill>
                <a:latin typeface="Calibri" panose="020F0502020204030204"/>
              </a:rPr>
              <a:pPr/>
              <a:t>29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31912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Historic</a:t>
            </a:r>
            <a:r>
              <a:rPr lang="en-GB" baseline="0" dirty="0" smtClean="0"/>
              <a:t> Droughts project, being run by CEH, is looking back in time at a number of data sources to increase our understanding of past droughts.</a:t>
            </a:r>
          </a:p>
          <a:p>
            <a:r>
              <a:rPr lang="en-GB" baseline="0" dirty="0" smtClean="0"/>
              <a:t>As part of this project the UK Met Office is digitising rain gauge data in its archives to improve the spatial representation in earlier records – pre-1910</a:t>
            </a:r>
          </a:p>
          <a:p>
            <a:r>
              <a:rPr lang="en-GB" baseline="0" dirty="0" smtClean="0"/>
              <a:t>Approximately 175 monthly rainfall stations have been added to the period 1891 – 1909, with fewer earlier (16 in 1860s). 39 daily stations being added to the digital archive.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62B9E41B-35D3-4953-A0C0-876FCE50865C}" type="slidenum">
              <a:rPr lang="en-GB" smtClean="0">
                <a:solidFill>
                  <a:prstClr val="black"/>
                </a:solidFill>
                <a:latin typeface="Calibri" panose="020F0502020204030204"/>
              </a:rPr>
              <a:pPr/>
              <a:t>30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49839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project</a:t>
            </a:r>
            <a:r>
              <a:rPr lang="en-GB" baseline="0" dirty="0" smtClean="0"/>
              <a:t> is also digitising information from a wide number of other sources: newspapers, parliamentary records, etc. to try to piece together better information on impacts of droughts.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62B9E41B-35D3-4953-A0C0-876FCE50865C}" type="slidenum">
              <a:rPr lang="en-GB" smtClean="0">
                <a:solidFill>
                  <a:prstClr val="black"/>
                </a:solidFill>
                <a:latin typeface="Calibri" panose="020F0502020204030204"/>
              </a:rPr>
              <a:pPr/>
              <a:t>31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54874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SEPA has put effort into digitising older records. For some of these periods only peak flood values were available.</a:t>
            </a:r>
          </a:p>
          <a:p>
            <a:r>
              <a:rPr lang="en-GB" baseline="0" dirty="0" smtClean="0"/>
              <a:t>Digitising the record allows reinterpretation of the entire record to produce improved flood peaks, as well as wider use of 15-minute data</a:t>
            </a:r>
          </a:p>
          <a:p>
            <a:r>
              <a:rPr lang="en-GB" baseline="0" dirty="0" smtClean="0"/>
              <a:t>Improved data is included in the dataset used in UK flood risk estimates, including flood risk maps</a:t>
            </a:r>
          </a:p>
          <a:p>
            <a:r>
              <a:rPr lang="en-GB" baseline="0" dirty="0" smtClean="0"/>
              <a:t>NRFA provides access to the UK-wide dataset for research users as well as engineers and the public</a:t>
            </a:r>
          </a:p>
          <a:p>
            <a:endParaRPr lang="en-GB" baseline="0" dirty="0" smtClean="0"/>
          </a:p>
          <a:p>
            <a:r>
              <a:rPr lang="en-GB" baseline="0" dirty="0" smtClean="0"/>
              <a:t>EA is also looking at the need to digitise earlier records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62B9E41B-35D3-4953-A0C0-876FCE50865C}" type="slidenum">
              <a:rPr lang="en-GB" smtClean="0">
                <a:solidFill>
                  <a:prstClr val="black"/>
                </a:solidFill>
                <a:latin typeface="Calibri" panose="020F0502020204030204"/>
              </a:rPr>
              <a:pPr/>
              <a:t>32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03127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189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971600" y="1599641"/>
            <a:ext cx="7272899" cy="16742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BBE5F-B4C8-4568-B905-BD2E2EAFAF9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B06DD-BB4D-4823-B2A5-79FB8CAB7BC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679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BBE5F-B4C8-4568-B905-BD2E2EAFAF9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B06DD-BB4D-4823-B2A5-79FB8CAB7BC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2121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BBE5F-B4C8-4568-B905-BD2E2EAFAF9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B06DD-BB4D-4823-B2A5-79FB8CAB7BC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985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BBE5F-B4C8-4568-B905-BD2E2EAFAF9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B06DD-BB4D-4823-B2A5-79FB8CAB7BC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539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BBE5F-B4C8-4568-B905-BD2E2EAFAF9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B06DD-BB4D-4823-B2A5-79FB8CAB7BC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518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BBE5F-B4C8-4568-B905-BD2E2EAFAF9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B06DD-BB4D-4823-B2A5-79FB8CAB7BC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3200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BBE5F-B4C8-4568-B905-BD2E2EAFAF9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B06DD-BB4D-4823-B2A5-79FB8CAB7BC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9974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BBE5F-B4C8-4568-B905-BD2E2EAFAF9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B06DD-BB4D-4823-B2A5-79FB8CAB7BC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1079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BBE5F-B4C8-4568-B905-BD2E2EAFAF9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B06DD-BB4D-4823-B2A5-79FB8CAB7BC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1825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BBE5F-B4C8-4568-B905-BD2E2EAFAF9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B06DD-BB4D-4823-B2A5-79FB8CAB7BC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959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755575" y="1005575"/>
            <a:ext cx="8137500" cy="3588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58A618"/>
              </a:buClr>
              <a:buSzPct val="100000"/>
              <a:buFont typeface="Noto Sans Symbols"/>
              <a:buChar char="▪"/>
              <a:defRPr sz="3200" b="0" i="0" u="none" strike="noStrike" cap="none">
                <a:solidFill>
                  <a:srgbClr val="36363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03D29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rgbClr val="36363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E4D700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rgbClr val="36363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rgbClr val="36363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rgbClr val="36363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755575" y="0"/>
            <a:ext cx="7560899" cy="7358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A618"/>
              </a:buClr>
              <a:buFont typeface="Arial"/>
              <a:buNone/>
              <a:defRPr sz="3600" b="1" i="0" u="none" strike="noStrike" cap="none">
                <a:solidFill>
                  <a:srgbClr val="58A61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BBE5F-B4C8-4568-B905-BD2E2EAFAF9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B06DD-BB4D-4823-B2A5-79FB8CAB7BC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0317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BBE5F-B4C8-4568-B905-BD2E2EAFAF9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B06DD-BB4D-4823-B2A5-79FB8CAB7BC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4961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BBE5F-B4C8-4568-B905-BD2E2EAFAF9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B06DD-BB4D-4823-B2A5-79FB8CAB7BC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3097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BBE5F-B4C8-4568-B905-BD2E2EAFAF9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B06DD-BB4D-4823-B2A5-79FB8CAB7BC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1124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BBE5F-B4C8-4568-B905-BD2E2EAFAF9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B06DD-BB4D-4823-B2A5-79FB8CAB7BC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8964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BBE5F-B4C8-4568-B905-BD2E2EAFAF9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B06DD-BB4D-4823-B2A5-79FB8CAB7BC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851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BBE5F-B4C8-4568-B905-BD2E2EAFAF9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B06DD-BB4D-4823-B2A5-79FB8CAB7BC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593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BBE5F-B4C8-4568-B905-BD2E2EAFAF9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B06DD-BB4D-4823-B2A5-79FB8CAB7BC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317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BBE5F-B4C8-4568-B905-BD2E2EAFAF9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B06DD-BB4D-4823-B2A5-79FB8CAB7BC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48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BBE5F-B4C8-4568-B905-BD2E2EAFAF9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B06DD-BB4D-4823-B2A5-79FB8CAB7BC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528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BBE5F-B4C8-4568-B905-BD2E2EAFAF9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B06DD-BB4D-4823-B2A5-79FB8CAB7BC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86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BBE5F-B4C8-4568-B905-BD2E2EAFAF9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18/09/2018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B06DD-BB4D-4823-B2A5-79FB8CAB7BC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223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7"/>
          <p:cNvSpPr/>
          <p:nvPr/>
        </p:nvSpPr>
        <p:spPr>
          <a:xfrm>
            <a:off x="8316913" y="250031"/>
            <a:ext cx="584100" cy="1475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A618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58A61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000" b="0" i="0" u="none" strike="noStrike" cap="none">
              <a:solidFill>
                <a:srgbClr val="58A61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BBE5F-B4C8-4568-B905-BD2E2EAFAF91}" type="datetimeFigureOut">
              <a:rPr lang="en-GB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/>
              <a:t>18/09/2018</a:t>
            </a:fld>
            <a:endParaRPr lang="en-GB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B06DD-BB4D-4823-B2A5-79FB8CAB7BC5}" type="slidenum">
              <a:rPr lang="en-GB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/>
              <a:t>‹#›</a:t>
            </a:fld>
            <a:endParaRPr lang="en-GB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8024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BBE5F-B4C8-4568-B905-BD2E2EAFAF91}" type="datetimeFigureOut">
              <a:rPr lang="en-GB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/>
              <a:t>18/09/2018</a:t>
            </a:fld>
            <a:endParaRPr lang="en-GB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B06DD-BB4D-4823-B2A5-79FB8CAB7BC5}" type="slidenum">
              <a:rPr lang="en-GB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/>
              <a:t>‹#›</a:t>
            </a:fld>
            <a:endParaRPr lang="en-GB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8937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spreadsheets/d/1AfuxRg4LIiDXsXnjagS3wD1VpO93naGXVgx9MmVxNDw/edit#gid=1919540330&amp;fvid=1867225195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docs.google.com/spreadsheets/d/1EgQqB7raI3wbKRB9Mdr4bj9t1PDsgK6crtFHKSs2B44/edit#gid=32688034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://demo.getsuave.com:3002/main/file=WaterDataPortals.config&amp;view=grid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uahsi.org/data-models/portals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hyperlink" Target="http://historicdroughts.ceh.ac.uk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historicdroughts.ceh.ac.uk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pa.org.uk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hyperlink" Target="https://nrfa.ceh.ac.uk/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6.png"/><Relationship Id="rId7" Type="http://schemas.openxmlformats.org/officeDocument/2006/relationships/hyperlink" Target="https://twitter.com/ed_hawkin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met.reading.ac.uk/~ed" TargetMode="External"/><Relationship Id="rId5" Type="http://schemas.openxmlformats.org/officeDocument/2006/relationships/hyperlink" Target="http://www.bbc.co.uk/news/science-environment-41166778" TargetMode="External"/><Relationship Id="rId4" Type="http://schemas.openxmlformats.org/officeDocument/2006/relationships/hyperlink" Target="http://weatherrescue.org/" TargetMode="External"/><Relationship Id="rId9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3" Type="http://schemas.openxmlformats.org/officeDocument/2006/relationships/image" Target="../media/image29.emf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emf"/><Relationship Id="rId9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y.wmo.int/pmb_ged/wmo_1146_en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y.wmo.int/pmb_ged/wmo_1146_en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d-alliance.org/recommendations-outputs/adoption-recommendations" TargetMode="External"/><Relationship Id="rId2" Type="http://schemas.openxmlformats.org/officeDocument/2006/relationships/hyperlink" Target="https://www.rd-alliance.org/groups/global-water-information-interest-group.html-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osf.io/8mn3q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osf.io/8mn3q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971600" y="1599641"/>
            <a:ext cx="7272899" cy="16742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0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Global Water Information IG</a:t>
            </a:r>
            <a:br>
              <a:rPr lang="en-US" sz="30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18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1000"/>
              </a:spcBef>
              <a:buSzPct val="25000"/>
            </a:pPr>
            <a:r>
              <a:rPr lang="en-US" sz="20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Matt </a:t>
            </a:r>
            <a:r>
              <a:rPr lang="en-US" sz="20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Fry, Sylvain Grellet, </a:t>
            </a:r>
            <a:r>
              <a:rPr lang="en-US" sz="2000" dirty="0"/>
              <a:t>Tony Boston, Ilya </a:t>
            </a:r>
            <a:r>
              <a:rPr lang="en-US" sz="20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Zaslavsky</a:t>
            </a:r>
            <a:endParaRPr lang="en-US" sz="20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031" y="-11722"/>
            <a:ext cx="7166098" cy="765120"/>
          </a:xfrm>
        </p:spPr>
        <p:txBody>
          <a:bodyPr/>
          <a:lstStyle/>
          <a:p>
            <a:r>
              <a:rPr lang="en-US" dirty="0" smtClean="0"/>
              <a:t>Water data portals -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508" y="1037941"/>
            <a:ext cx="8698523" cy="3721627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 To support the practical aim, we might want to do some conceptual work:</a:t>
            </a:r>
            <a:endParaRPr lang="en-US" strike="sngStrike" dirty="0" smtClean="0"/>
          </a:p>
          <a:p>
            <a:pPr lvl="1"/>
            <a:r>
              <a:rPr lang="en-US" dirty="0" smtClean="0"/>
              <a:t> Understand types of water data portals; explore their interoperability; understand why RE3Data and expert-compiled portals are so different; figure out best practices for different types of portals</a:t>
            </a:r>
          </a:p>
          <a:p>
            <a:pPr lvl="1"/>
            <a:r>
              <a:rPr lang="en-US" dirty="0" smtClean="0"/>
              <a:t> A broader definition: </a:t>
            </a:r>
            <a:r>
              <a:rPr lang="en-US" i="1" dirty="0" smtClean="0"/>
              <a:t>online </a:t>
            </a:r>
            <a:r>
              <a:rPr lang="en-US" i="1" dirty="0"/>
              <a:t>interactive multi-user environment supporting some or all of the following functions: resource publication and sharing, resource discovery, resource retrieval, resource transformation and editing, analysis, modeling, and sharing/collaboration on research results and publications, primarily designed for hydrologists.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 Types </a:t>
            </a:r>
            <a:r>
              <a:rPr lang="en-US" dirty="0"/>
              <a:t>of objects accessed through portals: </a:t>
            </a:r>
            <a:r>
              <a:rPr lang="en-US" i="1" dirty="0"/>
              <a:t>hydrologic models and model instance packages; publications and discussions; hydrologic features; observations under different aggregation models; software and services; specifications and best practices; packaged hydrologic projects</a:t>
            </a:r>
            <a:r>
              <a:rPr lang="en-US" i="1" dirty="0" smtClean="0"/>
              <a:t>; validation/compliance assessment services…</a:t>
            </a:r>
          </a:p>
          <a:p>
            <a:pPr lvl="1"/>
            <a:r>
              <a:rPr lang="en-US" dirty="0" smtClean="0"/>
              <a:t>Write up a review paper?</a:t>
            </a:r>
          </a:p>
        </p:txBody>
      </p:sp>
    </p:spTree>
    <p:extLst>
      <p:ext uri="{BB962C8B-B14F-4D97-AF65-F5344CB8AC3E}">
        <p14:creationId xmlns:p14="http://schemas.microsoft.com/office/powerpoint/2010/main" val="1737294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862" y="35171"/>
            <a:ext cx="7142651" cy="659611"/>
          </a:xfrm>
        </p:spPr>
        <p:txBody>
          <a:bodyPr/>
          <a:lstStyle/>
          <a:p>
            <a:r>
              <a:rPr lang="en-US" dirty="0" smtClean="0"/>
              <a:t>Water data portals -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063" y="914400"/>
            <a:ext cx="8815752" cy="3892062"/>
          </a:xfrm>
        </p:spPr>
        <p:txBody>
          <a:bodyPr>
            <a:normAutofit fontScale="77500" lnSpcReduction="20000"/>
          </a:bodyPr>
          <a:lstStyle/>
          <a:p>
            <a:r>
              <a:rPr lang="en-US" sz="2900" dirty="0" smtClean="0"/>
              <a:t>Shall we expand structural descriptions? Which of the following would be interesting?</a:t>
            </a:r>
          </a:p>
          <a:p>
            <a:pPr lvl="1"/>
            <a:r>
              <a:rPr lang="en-US" sz="1500" dirty="0"/>
              <a:t>Query interface: map search; time sliders; full-text; simple and advanced search; facets; semantic rewriting/term expansion; granularity levels </a:t>
            </a:r>
            <a:r>
              <a:rPr lang="fr-FR" sz="1500" dirty="0"/>
              <a:t>(observations, </a:t>
            </a:r>
            <a:r>
              <a:rPr lang="fr-FR" sz="1500" dirty="0" err="1"/>
              <a:t>samples</a:t>
            </a:r>
            <a:r>
              <a:rPr lang="fr-FR" sz="1500" dirty="0"/>
              <a:t>, time </a:t>
            </a:r>
            <a:r>
              <a:rPr lang="fr-FR" sz="1500" dirty="0" err="1"/>
              <a:t>series</a:t>
            </a:r>
            <a:r>
              <a:rPr lang="fr-FR" sz="1500" dirty="0"/>
              <a:t>, </a:t>
            </a:r>
            <a:r>
              <a:rPr lang="fr-FR" sz="1500" dirty="0" err="1"/>
              <a:t>datasets</a:t>
            </a:r>
            <a:r>
              <a:rPr lang="fr-FR" sz="1500" dirty="0"/>
              <a:t>, etc.)</a:t>
            </a:r>
            <a:r>
              <a:rPr lang="en-US" sz="1500" dirty="0"/>
              <a:t>; etc.; </a:t>
            </a:r>
          </a:p>
          <a:p>
            <a:pPr lvl="1"/>
            <a:r>
              <a:rPr lang="en-US" sz="1500" dirty="0"/>
              <a:t>Construction of data discovery workflows; </a:t>
            </a:r>
          </a:p>
          <a:p>
            <a:pPr lvl="1"/>
            <a:r>
              <a:rPr lang="en-US" sz="1500" dirty="0"/>
              <a:t>Information models, encodings and protocols used, and their standards-compliance</a:t>
            </a:r>
          </a:p>
          <a:p>
            <a:pPr lvl="1"/>
            <a:r>
              <a:rPr lang="en-US" sz="1500" dirty="0"/>
              <a:t>Visibility to search engines; </a:t>
            </a:r>
          </a:p>
          <a:p>
            <a:pPr lvl="1"/>
            <a:r>
              <a:rPr lang="en-US" sz="1500" dirty="0"/>
              <a:t>How search results are presented: relevancy, links to related features, ability to transform results into other formats; show search results statistics; show provenance; preserve queries and show usage stats; show related queries and/or results; </a:t>
            </a:r>
          </a:p>
          <a:p>
            <a:pPr lvl="1"/>
            <a:r>
              <a:rPr lang="en-US" sz="1500" dirty="0"/>
              <a:t>Ability to annotate results; ability to incorporate results into workflows and/or publications, provide data previews and introspection; provide APIs into lower granularity levels; letting users subscribe to updates,…</a:t>
            </a:r>
          </a:p>
          <a:p>
            <a:pPr lvl="1"/>
            <a:r>
              <a:rPr lang="en-US" sz="1500" dirty="0"/>
              <a:t>Management aspects: data sources; life cycle; sustainability; funding; stewardship arrangements; curation; licensing and use restrictions</a:t>
            </a:r>
          </a:p>
          <a:p>
            <a:pPr lvl="1"/>
            <a:r>
              <a:rPr lang="en-US" sz="1500" dirty="0"/>
              <a:t>Technology platform for the portal</a:t>
            </a:r>
          </a:p>
          <a:p>
            <a:pPr lvl="1"/>
            <a:r>
              <a:rPr lang="en-US" sz="1500" dirty="0"/>
              <a:t>Stated success criteria, and portal evaluation; maximizing ROI in portals</a:t>
            </a:r>
          </a:p>
          <a:p>
            <a:pPr lvl="1"/>
            <a:r>
              <a:rPr lang="en-US" sz="1500" dirty="0"/>
              <a:t>An initial attempt of a more structured representation: </a:t>
            </a:r>
            <a:r>
              <a:rPr lang="en-US" sz="1400" dirty="0" smtClean="0">
                <a:hlinkClick r:id="rId2"/>
              </a:rPr>
              <a:t>https</a:t>
            </a:r>
            <a:r>
              <a:rPr lang="en-US" sz="1400" dirty="0">
                <a:hlinkClick r:id="rId2"/>
              </a:rPr>
              <a:t>://</a:t>
            </a:r>
            <a:r>
              <a:rPr lang="en-US" sz="1400" dirty="0" smtClean="0">
                <a:hlinkClick r:id="rId2"/>
              </a:rPr>
              <a:t>docs.google.com/spreadsheets/d/1AfuxRg4LIiDXsXnjagS3wD1VpO93naGXVgx9MmVxNDw/edit#gid=1919540330&amp;fvid=1867225195</a:t>
            </a:r>
            <a:endParaRPr lang="en-US" sz="1400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278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306" y="-146990"/>
            <a:ext cx="8229600" cy="994172"/>
          </a:xfrm>
        </p:spPr>
        <p:txBody>
          <a:bodyPr/>
          <a:lstStyle/>
          <a:p>
            <a:r>
              <a:rPr lang="en-US" dirty="0" smtClean="0"/>
              <a:t>Water data portals -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37942"/>
            <a:ext cx="8897815" cy="326350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Characteristics that &lt;may be&gt; specific </a:t>
            </a:r>
            <a:r>
              <a:rPr lang="en-US" dirty="0"/>
              <a:t>to water portals</a:t>
            </a:r>
          </a:p>
          <a:p>
            <a:pPr lvl="1"/>
            <a:r>
              <a:rPr lang="en-US" dirty="0"/>
              <a:t>A set of hydrologic features and observations at several hierarchical levels </a:t>
            </a:r>
          </a:p>
          <a:p>
            <a:pPr lvl="1"/>
            <a:r>
              <a:rPr lang="en-US" dirty="0"/>
              <a:t>Special types of relationships (</a:t>
            </a:r>
            <a:r>
              <a:rPr lang="en-US" dirty="0" err="1"/>
              <a:t>eg</a:t>
            </a:r>
            <a:r>
              <a:rPr lang="en-US" dirty="0"/>
              <a:t> upstream, downstream, other relations in a hydrographic network) – may be time-dependent</a:t>
            </a:r>
          </a:p>
          <a:p>
            <a:pPr lvl="1"/>
            <a:r>
              <a:rPr lang="en-US" dirty="0"/>
              <a:t>Additional feature-of-interest relationships </a:t>
            </a:r>
            <a:r>
              <a:rPr lang="en-US" dirty="0" smtClean="0"/>
              <a:t>such as parameter proxies (these </a:t>
            </a:r>
            <a:r>
              <a:rPr lang="en-US" dirty="0"/>
              <a:t>are </a:t>
            </a:r>
            <a:r>
              <a:rPr lang="en-US" dirty="0" smtClean="0"/>
              <a:t>context-dependent)</a:t>
            </a:r>
            <a:endParaRPr lang="en-US" dirty="0"/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Compare to RDA Data Discovery best practice guidelines?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870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Water Data Portals - 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9" y="785448"/>
            <a:ext cx="8546122" cy="412652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 Update the list of WDPs; coordinate with potential </a:t>
            </a:r>
            <a:br>
              <a:rPr lang="en-US" sz="2400" dirty="0" smtClean="0"/>
            </a:br>
            <a:r>
              <a:rPr lang="en-US" sz="2400" dirty="0" smtClean="0"/>
              <a:t>   stewards of the list (GEO?) and portal owners</a:t>
            </a:r>
          </a:p>
          <a:p>
            <a:r>
              <a:rPr lang="en-US" sz="2400" dirty="0" smtClean="0"/>
              <a:t> Settle on additional fields and create structured</a:t>
            </a:r>
            <a:br>
              <a:rPr lang="en-US" sz="2400" dirty="0" smtClean="0"/>
            </a:br>
            <a:r>
              <a:rPr lang="en-US" sz="2400" dirty="0" smtClean="0"/>
              <a:t>   descriptions of WDPs (both general and water-specific)</a:t>
            </a:r>
            <a:endParaRPr lang="en-US" sz="2400" dirty="0"/>
          </a:p>
          <a:p>
            <a:r>
              <a:rPr lang="en-US" sz="2400" dirty="0" smtClean="0"/>
              <a:t> Which </a:t>
            </a:r>
            <a:r>
              <a:rPr lang="en-US" sz="2400" dirty="0"/>
              <a:t>groups need to be involved (in hydrology? </a:t>
            </a:r>
            <a:r>
              <a:rPr lang="en-US" sz="2400" dirty="0" smtClean="0"/>
              <a:t>In</a:t>
            </a:r>
            <a:br>
              <a:rPr lang="en-US" sz="2400" dirty="0" smtClean="0"/>
            </a:br>
            <a:r>
              <a:rPr lang="en-US" sz="2400" dirty="0" smtClean="0"/>
              <a:t>   </a:t>
            </a:r>
            <a:r>
              <a:rPr lang="en-US" sz="2400" dirty="0"/>
              <a:t>RDA?) How do other domains deal with this</a:t>
            </a:r>
            <a:r>
              <a:rPr lang="en-US" sz="2400" dirty="0" smtClean="0"/>
              <a:t>?</a:t>
            </a:r>
          </a:p>
          <a:p>
            <a:pPr lvl="1"/>
            <a:r>
              <a:rPr lang="en-US" sz="1800" dirty="0" smtClean="0"/>
              <a:t>Towards developing best practices for domain portals</a:t>
            </a:r>
            <a:endParaRPr lang="en-US" sz="1800" dirty="0"/>
          </a:p>
          <a:p>
            <a:r>
              <a:rPr lang="en-US" sz="2400" dirty="0" smtClean="0"/>
              <a:t>Crowdsourcing </a:t>
            </a:r>
            <a:r>
              <a:rPr lang="en-US" sz="2400" dirty="0" smtClean="0"/>
              <a:t>?</a:t>
            </a:r>
            <a:endParaRPr lang="en-US" sz="2025" dirty="0"/>
          </a:p>
        </p:txBody>
      </p:sp>
    </p:spTree>
    <p:extLst>
      <p:ext uri="{BB962C8B-B14F-4D97-AF65-F5344CB8AC3E}">
        <p14:creationId xmlns:p14="http://schemas.microsoft.com/office/powerpoint/2010/main" val="987556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Crowdsourcing portal registry</a:t>
            </a:r>
            <a:endParaRPr lang="en-US" dirty="0"/>
          </a:p>
        </p:txBody>
      </p:sp>
      <p:sp>
        <p:nvSpPr>
          <p:cNvPr id="4" name="TextBox 3">
            <a:hlinkClick r:id="rId2"/>
          </p:cNvPr>
          <p:cNvSpPr txBox="1"/>
          <p:nvPr/>
        </p:nvSpPr>
        <p:spPr>
          <a:xfrm>
            <a:off x="185738" y="3828966"/>
            <a:ext cx="33575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docs.google.com/spreadsheets/d/1EgQqB7raI3wbKRB9Mdr4bj9t1PDsgK6crtFHKSs2B44/edit#gid=326880346</a:t>
            </a:r>
            <a:endParaRPr lang="en-US" dirty="0" smtClean="0"/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913" y="964405"/>
            <a:ext cx="3586487" cy="2886075"/>
          </a:xfrm>
          <a:prstGeom prst="rect">
            <a:avLst/>
          </a:prstGeom>
        </p:spPr>
      </p:pic>
      <p:pic>
        <p:nvPicPr>
          <p:cNvPr id="6" name="Picture 5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2836" y="953734"/>
            <a:ext cx="4775439" cy="2875232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3871913" y="2278856"/>
            <a:ext cx="271462" cy="257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hlinkClick r:id="rId4"/>
          </p:cNvPr>
          <p:cNvSpPr txBox="1"/>
          <p:nvPr/>
        </p:nvSpPr>
        <p:spPr>
          <a:xfrm>
            <a:off x="4550313" y="3893341"/>
            <a:ext cx="4093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demo.getsuave.com:3002/main/file=WaterDataPortals.config&amp;view=grid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0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Online searchable list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147"/>
          <a:stretch/>
        </p:blipFill>
        <p:spPr>
          <a:xfrm>
            <a:off x="186613" y="1271645"/>
            <a:ext cx="7091265" cy="37488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6613" y="857197"/>
            <a:ext cx="81298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3"/>
              </a:rPr>
              <a:t>https://www.cuahsi.org/data-models/portals</a:t>
            </a:r>
            <a:r>
              <a:rPr lang="en-GB" dirty="0" smtClean="0">
                <a:hlinkClick r:id="rId3"/>
              </a:rPr>
              <a:t>/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91293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Dynamic data citation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68961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Data Citation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Collaboration with the Dynamic Data Citation WG</a:t>
            </a:r>
          </a:p>
          <a:p>
            <a:r>
              <a:rPr lang="en-US" dirty="0" smtClean="0"/>
              <a:t>UK National River Flow Archive:</a:t>
            </a:r>
          </a:p>
          <a:p>
            <a:pPr lvl="1"/>
            <a:r>
              <a:rPr lang="en-US" dirty="0" smtClean="0"/>
              <a:t>Developed RDBMS-based versioning system and tested Dynamic Data Citation WG recommendations</a:t>
            </a:r>
          </a:p>
          <a:p>
            <a:pPr lvl="1"/>
            <a:r>
              <a:rPr lang="en-US" dirty="0" smtClean="0"/>
              <a:t>Initial work presented at Denver P8 plenary GWIIG meeting</a:t>
            </a:r>
          </a:p>
          <a:p>
            <a:pPr lvl="1"/>
            <a:r>
              <a:rPr lang="en-US" dirty="0" smtClean="0"/>
              <a:t>Presented as part of P8 DDC session</a:t>
            </a:r>
          </a:p>
          <a:p>
            <a:pPr lvl="1"/>
            <a:r>
              <a:rPr lang="en-US" dirty="0" smtClean="0"/>
              <a:t>Further work hoped to be presented as part of DDC webinar series (TBC)</a:t>
            </a:r>
            <a:endParaRPr lang="en-US" dirty="0"/>
          </a:p>
          <a:p>
            <a:r>
              <a:rPr lang="en-US" dirty="0" smtClean="0"/>
              <a:t>Call for other GWIIG examples of versioning / dynamic data citation (e.g. CUAHSI </a:t>
            </a:r>
            <a:r>
              <a:rPr lang="en-US" dirty="0" err="1" smtClean="0"/>
              <a:t>HydroShare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3936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000" dirty="0"/>
              <a:t> </a:t>
            </a:r>
            <a:r>
              <a:rPr lang="en-GB" sz="2000" dirty="0" smtClean="0"/>
              <a:t>RDA output: Scalable </a:t>
            </a:r>
            <a:r>
              <a:rPr lang="en-GB" sz="2000" dirty="0"/>
              <a:t>Dynamic Data Citation </a:t>
            </a:r>
            <a:r>
              <a:rPr lang="en-GB" sz="2000" dirty="0" smtClean="0"/>
              <a:t>Methodology</a:t>
            </a:r>
          </a:p>
          <a:p>
            <a:pPr fontAlgn="base"/>
            <a:r>
              <a:rPr lang="en-GB" sz="2000" dirty="0" smtClean="0"/>
              <a:t> The </a:t>
            </a:r>
            <a:r>
              <a:rPr lang="en-GB" sz="2000" dirty="0"/>
              <a:t>solution </a:t>
            </a:r>
            <a:r>
              <a:rPr lang="en-GB" sz="2000" dirty="0" smtClean="0"/>
              <a:t>supports a query-centric view of the issue, and comprises the </a:t>
            </a:r>
            <a:r>
              <a:rPr lang="en-GB" sz="2000" dirty="0"/>
              <a:t>following core recommendations:</a:t>
            </a:r>
          </a:p>
          <a:p>
            <a:pPr lvl="1" fontAlgn="base"/>
            <a:r>
              <a:rPr lang="en-GB" sz="1200" dirty="0" smtClean="0"/>
              <a:t> </a:t>
            </a:r>
            <a:r>
              <a:rPr lang="en-GB" sz="1800" dirty="0" smtClean="0"/>
              <a:t>Data </a:t>
            </a:r>
            <a:r>
              <a:rPr lang="en-GB" sz="1800" dirty="0"/>
              <a:t>Versioning: For retrieving earlier states of datasets the data needs to be versioned. Markers shall indicate inserts, updates and deletes of data in the database.</a:t>
            </a:r>
          </a:p>
          <a:p>
            <a:pPr lvl="1" fontAlgn="base"/>
            <a:r>
              <a:rPr lang="en-GB" sz="1800" dirty="0" smtClean="0"/>
              <a:t> Data </a:t>
            </a:r>
            <a:r>
              <a:rPr lang="en-GB" sz="1800" dirty="0"/>
              <a:t>Timestamping: Ensure that operations on data are timestamped, i.e. any additions, deletions are marked with a timestamp.</a:t>
            </a:r>
          </a:p>
          <a:p>
            <a:pPr lvl="1" fontAlgn="base"/>
            <a:r>
              <a:rPr lang="en-GB" sz="1800" dirty="0"/>
              <a:t> </a:t>
            </a:r>
            <a:r>
              <a:rPr lang="en-GB" sz="1800" dirty="0" smtClean="0"/>
              <a:t>Data </a:t>
            </a:r>
            <a:r>
              <a:rPr lang="en-GB" sz="1800" dirty="0"/>
              <a:t>Identification: The data used shall be identified via a PID pointing to a time-stamped query, resolving to a landing page.</a:t>
            </a:r>
          </a:p>
          <a:p>
            <a:endParaRPr lang="en-GB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Citation recommendations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57200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000" dirty="0"/>
              <a:t> </a:t>
            </a:r>
            <a:r>
              <a:rPr lang="en-GB" sz="2000" dirty="0" smtClean="0"/>
              <a:t>Series of webinars from different adopters</a:t>
            </a:r>
          </a:p>
          <a:p>
            <a:r>
              <a:rPr lang="en-GB" sz="2000" dirty="0"/>
              <a:t> </a:t>
            </a:r>
            <a:r>
              <a:rPr lang="en-GB" sz="2000" dirty="0" smtClean="0"/>
              <a:t>Range of domains (health, ecosystems, atomic and molecular data, climate change)</a:t>
            </a:r>
          </a:p>
          <a:p>
            <a:r>
              <a:rPr lang="en-GB" sz="2000" dirty="0"/>
              <a:t> </a:t>
            </a:r>
            <a:r>
              <a:rPr lang="en-GB" sz="2000" dirty="0" smtClean="0"/>
              <a:t>Range of technologies (RDBMS, csv, </a:t>
            </a:r>
            <a:r>
              <a:rPr lang="en-GB" sz="2000" dirty="0" err="1" smtClean="0"/>
              <a:t>netCDF</a:t>
            </a:r>
            <a:r>
              <a:rPr lang="en-GB" sz="2000" dirty="0" smtClean="0"/>
              <a:t>)</a:t>
            </a:r>
          </a:p>
          <a:p>
            <a:r>
              <a:rPr lang="en-GB" sz="2000" dirty="0"/>
              <a:t> </a:t>
            </a:r>
            <a:r>
              <a:rPr lang="en-GB" sz="2000" dirty="0" smtClean="0"/>
              <a:t>Range of approaches (archiving all queries, versioning + checksum of </a:t>
            </a:r>
            <a:r>
              <a:rPr lang="en-GB" sz="2000" smtClean="0"/>
              <a:t>subsets of data)</a:t>
            </a:r>
            <a:endParaRPr lang="en-GB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Examples of uptake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4994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Data Alliance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846" y="1005574"/>
            <a:ext cx="8717229" cy="4137925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</a:pPr>
            <a:r>
              <a:rPr lang="en-US" dirty="0" smtClean="0"/>
              <a:t> Scope of global research data</a:t>
            </a:r>
          </a:p>
          <a:p>
            <a:pPr>
              <a:lnSpc>
                <a:spcPct val="170000"/>
              </a:lnSpc>
            </a:pPr>
            <a:r>
              <a:rPr lang="en-US" dirty="0" smtClean="0"/>
              <a:t> Bridging technological, social barriers to improve management and access to research data</a:t>
            </a:r>
          </a:p>
          <a:p>
            <a:pPr>
              <a:lnSpc>
                <a:spcPct val="170000"/>
              </a:lnSpc>
            </a:pPr>
            <a:r>
              <a:rPr lang="en-US" dirty="0"/>
              <a:t> </a:t>
            </a:r>
            <a:r>
              <a:rPr lang="en-US" dirty="0" smtClean="0"/>
              <a:t>Operates through Working Groups and Interest Groups</a:t>
            </a:r>
          </a:p>
          <a:p>
            <a:pPr>
              <a:lnSpc>
                <a:spcPct val="170000"/>
              </a:lnSpc>
            </a:pPr>
            <a:r>
              <a:rPr lang="en-US" dirty="0" smtClean="0"/>
              <a:t> Generally with technical focus or domain focus</a:t>
            </a:r>
          </a:p>
          <a:p>
            <a:pPr>
              <a:lnSpc>
                <a:spcPct val="170000"/>
              </a:lnSpc>
            </a:pPr>
            <a:r>
              <a:rPr lang="en-US" dirty="0"/>
              <a:t> </a:t>
            </a:r>
            <a:r>
              <a:rPr lang="en-US" dirty="0" smtClean="0"/>
              <a:t>Working groups aim to produce outputs – generally recommendations which are then put to RDA for endorsement</a:t>
            </a:r>
          </a:p>
          <a:p>
            <a:pPr>
              <a:lnSpc>
                <a:spcPct val="170000"/>
              </a:lnSpc>
            </a:pPr>
            <a:r>
              <a:rPr lang="en-US" dirty="0"/>
              <a:t> </a:t>
            </a:r>
            <a:r>
              <a:rPr lang="en-US" dirty="0" smtClean="0"/>
              <a:t>Twice-yearly plenaries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9291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 RDBMS of river flow time series and metadata (~20M daily flow records), only 5-10GB</a:t>
            </a:r>
          </a:p>
          <a:p>
            <a:r>
              <a:rPr lang="en-US" sz="2000" dirty="0" smtClean="0"/>
              <a:t> Currently most edits are audited, but reconstruction is complex</a:t>
            </a:r>
          </a:p>
          <a:p>
            <a:r>
              <a:rPr lang="en-US" sz="2000" dirty="0" smtClean="0"/>
              <a:t> Many users downloading small subsets via an API – too many queries to log / checksum them all individually</a:t>
            </a:r>
          </a:p>
          <a:p>
            <a:endParaRPr lang="en-US" sz="2000" dirty="0"/>
          </a:p>
          <a:p>
            <a:r>
              <a:rPr lang="en-US" sz="2000" dirty="0" smtClean="0"/>
              <a:t> We would like to allow citation of a subset, but principally citation of a version</a:t>
            </a:r>
          </a:p>
          <a:p>
            <a:r>
              <a:rPr lang="en-US" sz="2000" dirty="0" smtClean="0"/>
              <a:t> We would also like users to be able to query older versions via API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UK National River Flow Archive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0827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 Workflow defined for creating new versions at appropriate intervals, expect ~2 per year (based on our data update schedule)</a:t>
            </a:r>
          </a:p>
          <a:p>
            <a:r>
              <a:rPr lang="en-US" sz="2000" dirty="0" smtClean="0"/>
              <a:t> Database table definitions created</a:t>
            </a:r>
          </a:p>
          <a:p>
            <a:r>
              <a:rPr lang="en-US" sz="2000" dirty="0" smtClean="0"/>
              <a:t> Automation of processes to </a:t>
            </a:r>
            <a:r>
              <a:rPr lang="en-US" sz="2000" dirty="0" smtClean="0"/>
              <a:t>create </a:t>
            </a:r>
            <a:r>
              <a:rPr lang="en-US" sz="2000" dirty="0" smtClean="0"/>
              <a:t>versions</a:t>
            </a:r>
          </a:p>
          <a:p>
            <a:r>
              <a:rPr lang="en-US" sz="2000" dirty="0" smtClean="0"/>
              <a:t> Implementation of versioning throughout data access code, including API</a:t>
            </a:r>
          </a:p>
          <a:p>
            <a:r>
              <a:rPr lang="en-US" sz="2000" dirty="0" smtClean="0"/>
              <a:t> Working to further “clean” the structure prior to </a:t>
            </a:r>
            <a:r>
              <a:rPr lang="en-US" sz="2000" dirty="0" smtClean="0"/>
              <a:t>go-live</a:t>
            </a:r>
            <a:r>
              <a:rPr lang="en-US" sz="2000" dirty="0" smtClean="0"/>
              <a:t>, as structural changes will be complex in future</a:t>
            </a:r>
          </a:p>
          <a:p>
            <a:r>
              <a:rPr lang="en-US" sz="2000" dirty="0" smtClean="0"/>
              <a:t> Still questions over checksum mechanism and how versions will be citable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progress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53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292" y="0"/>
            <a:ext cx="8510953" cy="7358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292" y="2341984"/>
            <a:ext cx="8693783" cy="2093870"/>
          </a:xfrm>
        </p:spPr>
        <p:txBody>
          <a:bodyPr/>
          <a:lstStyle/>
          <a:p>
            <a:pPr indent="0">
              <a:buNone/>
            </a:pPr>
            <a:r>
              <a:rPr lang="en-US" sz="2400" dirty="0" smtClean="0"/>
              <a:t>RDA Data Rescue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6201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292" y="0"/>
            <a:ext cx="8510953" cy="735899"/>
          </a:xfrm>
        </p:spPr>
        <p:txBody>
          <a:bodyPr/>
          <a:lstStyle/>
          <a:p>
            <a:r>
              <a:rPr lang="en-US" dirty="0" smtClean="0"/>
              <a:t>Data Rescue Use Cases in Hydrology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292" y="846954"/>
            <a:ext cx="8693783" cy="3588900"/>
          </a:xfrm>
        </p:spPr>
        <p:txBody>
          <a:bodyPr/>
          <a:lstStyle/>
          <a:p>
            <a:r>
              <a:rPr lang="en-US" sz="2400" dirty="0" smtClean="0"/>
              <a:t>Initiated discussion with Elizabeth Griffin of DR IG</a:t>
            </a:r>
          </a:p>
          <a:p>
            <a:r>
              <a:rPr lang="en-US" sz="2400" dirty="0" smtClean="0"/>
              <a:t>DR IG is considering thematic focus on data rescue, with water being an option for a theme</a:t>
            </a:r>
          </a:p>
          <a:p>
            <a:r>
              <a:rPr lang="en-US" sz="2400" dirty="0" smtClean="0"/>
              <a:t>GWIIG will identify past successes and future need for data rescue in hydrology</a:t>
            </a:r>
          </a:p>
          <a:p>
            <a:r>
              <a:rPr lang="en-US" sz="2400" dirty="0" smtClean="0"/>
              <a:t>Presented at DR IG in </a:t>
            </a:r>
            <a:r>
              <a:rPr lang="en-US" sz="2400" dirty="0" smtClean="0"/>
              <a:t>Montreal</a:t>
            </a:r>
          </a:p>
          <a:p>
            <a:r>
              <a:rPr lang="en-US" sz="2400" dirty="0" smtClean="0"/>
              <a:t>Ran UK (focused) data rescue meeting at Harwell following PV2018 conference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3239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292" y="0"/>
            <a:ext cx="8510953" cy="735899"/>
          </a:xfrm>
        </p:spPr>
        <p:txBody>
          <a:bodyPr/>
          <a:lstStyle/>
          <a:p>
            <a:r>
              <a:rPr lang="en-US" dirty="0" smtClean="0"/>
              <a:t>UK Data </a:t>
            </a:r>
            <a:r>
              <a:rPr lang="en-US" dirty="0" smtClean="0"/>
              <a:t>Rescue </a:t>
            </a:r>
            <a:r>
              <a:rPr lang="en-US" dirty="0" smtClean="0"/>
              <a:t>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292" y="846954"/>
            <a:ext cx="8693783" cy="3588900"/>
          </a:xfrm>
        </p:spPr>
        <p:txBody>
          <a:bodyPr/>
          <a:lstStyle/>
          <a:p>
            <a:r>
              <a:rPr lang="en-US" sz="2400" dirty="0" smtClean="0"/>
              <a:t> General focus on environmental data (also solar records)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Talks from major UK data rescue efforts (Rob Allan, Met Office; Ed Hawkins, </a:t>
            </a:r>
            <a:r>
              <a:rPr lang="en-US" sz="2400" dirty="0" err="1" smtClean="0"/>
              <a:t>Uni</a:t>
            </a:r>
            <a:r>
              <a:rPr lang="en-US" sz="2400" dirty="0" smtClean="0"/>
              <a:t> Reading)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Project presentations from range of domains (hydrology, sea levels, marine ecology…)</a:t>
            </a:r>
          </a:p>
          <a:p>
            <a:r>
              <a:rPr lang="en-US" sz="2400" dirty="0" smtClean="0"/>
              <a:t> Discussion with UK research funders around what’s needed to get a data rescue project funded (innovation, tapping into technology, demonstrating how it will be used for new science, public engagement)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347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44384" y="1094197"/>
            <a:ext cx="54786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kern="1200" dirty="0">
                <a:solidFill>
                  <a:prstClr val="black"/>
                </a:solidFill>
                <a:latin typeface="Oswald Regular" panose="02000503000000000000" pitchFamily="2" charset="0"/>
                <a:ea typeface="+mn-ea"/>
                <a:cs typeface="+mn-cs"/>
              </a:rPr>
              <a:t>Hydrological data rescue: </a:t>
            </a:r>
          </a:p>
          <a:p>
            <a:r>
              <a:rPr lang="en-GB" sz="2700" kern="1200" dirty="0">
                <a:solidFill>
                  <a:prstClr val="black"/>
                </a:solidFill>
                <a:latin typeface="Oswald Regular" panose="02000503000000000000" pitchFamily="2" charset="0"/>
                <a:ea typeface="+mn-ea"/>
                <a:cs typeface="+mn-cs"/>
              </a:rPr>
              <a:t>benefits, examples and future needs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36852" y="2712377"/>
            <a:ext cx="3760342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kern="1200" dirty="0">
                <a:solidFill>
                  <a:prstClr val="black"/>
                </a:solidFill>
                <a:latin typeface="Oswald Regular" panose="02000503000000000000" pitchFamily="2" charset="0"/>
                <a:ea typeface="+mn-ea"/>
                <a:cs typeface="+mn-cs"/>
              </a:rPr>
              <a:t>Matt Fry (describing the work of many others)</a:t>
            </a:r>
          </a:p>
          <a:p>
            <a:r>
              <a:rPr lang="en-GB" sz="1200" kern="1200" dirty="0">
                <a:solidFill>
                  <a:prstClr val="black"/>
                </a:solidFill>
                <a:latin typeface="Oswald Regular" panose="02000503000000000000" pitchFamily="2" charset="0"/>
                <a:ea typeface="+mn-ea"/>
                <a:cs typeface="+mn-cs"/>
              </a:rPr>
              <a:t>Centre for Ecology and Hydrology, UK</a:t>
            </a:r>
          </a:p>
          <a:p>
            <a:r>
              <a:rPr lang="en-GB" sz="1200" kern="1200" dirty="0">
                <a:solidFill>
                  <a:prstClr val="black"/>
                </a:solidFill>
                <a:latin typeface="Oswald Regular" panose="02000503000000000000" pitchFamily="2" charset="0"/>
                <a:ea typeface="+mn-ea"/>
                <a:cs typeface="+mn-cs"/>
              </a:rPr>
              <a:t>RDA Plenary 10, Data Rescue Interest Group meeting</a:t>
            </a:r>
          </a:p>
        </p:txBody>
      </p:sp>
    </p:spTree>
    <p:extLst>
      <p:ext uri="{BB962C8B-B14F-4D97-AF65-F5344CB8AC3E}">
        <p14:creationId xmlns:p14="http://schemas.microsoft.com/office/powerpoint/2010/main" val="13489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"/>
            <a:ext cx="6858000" cy="994172"/>
          </a:xfrm>
        </p:spPr>
        <p:txBody>
          <a:bodyPr/>
          <a:lstStyle/>
          <a:p>
            <a:pPr algn="ctr"/>
            <a:r>
              <a:rPr lang="en-GB" sz="3000" dirty="0">
                <a:latin typeface="Oswald Regular" panose="02000503000000000000" pitchFamily="2" charset="0"/>
              </a:rPr>
              <a:t>Hydrological data</a:t>
            </a:r>
            <a:endParaRPr lang="en-GB" dirty="0">
              <a:latin typeface="Oswald Regular" panose="02000503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8028" y="2935486"/>
            <a:ext cx="1320404" cy="13204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b="31529"/>
          <a:stretch/>
        </p:blipFill>
        <p:spPr>
          <a:xfrm>
            <a:off x="1677592" y="3746379"/>
            <a:ext cx="1814513" cy="9489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612300"/>
            <a:ext cx="1607344" cy="16073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4675" y="896650"/>
            <a:ext cx="1031081" cy="6861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6529" y="3085012"/>
            <a:ext cx="1235241" cy="9149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711" y="1878067"/>
            <a:ext cx="1602565" cy="112930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34489" y="1000981"/>
            <a:ext cx="99289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kern="1200" dirty="0">
                <a:solidFill>
                  <a:prstClr val="black"/>
                </a:solidFill>
                <a:latin typeface="Oswald Regular" panose="02000503000000000000" pitchFamily="2" charset="0"/>
                <a:ea typeface="+mn-ea"/>
                <a:cs typeface="+mn-cs"/>
              </a:rPr>
              <a:t>Rainfall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2294" y="1839648"/>
            <a:ext cx="1331138" cy="9817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19409" y="2114203"/>
            <a:ext cx="99289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kern="1200" dirty="0">
                <a:solidFill>
                  <a:prstClr val="black"/>
                </a:solidFill>
                <a:latin typeface="Oswald Regular" panose="02000503000000000000" pitchFamily="2" charset="0"/>
                <a:ea typeface="+mn-ea"/>
                <a:cs typeface="+mn-cs"/>
              </a:rPr>
              <a:t>Streamflow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88432" y="3265510"/>
            <a:ext cx="99289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kern="1200" dirty="0">
                <a:solidFill>
                  <a:prstClr val="black"/>
                </a:solidFill>
                <a:latin typeface="Oswald Regular" panose="02000503000000000000" pitchFamily="2" charset="0"/>
                <a:ea typeface="+mn-ea"/>
                <a:cs typeface="+mn-cs"/>
              </a:rPr>
              <a:t>River levels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75756" y="917971"/>
            <a:ext cx="99289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kern="1200" dirty="0">
                <a:solidFill>
                  <a:prstClr val="black"/>
                </a:solidFill>
                <a:latin typeface="Oswald Regular" panose="02000503000000000000" pitchFamily="2" charset="0"/>
                <a:ea typeface="+mn-ea"/>
                <a:cs typeface="+mn-cs"/>
              </a:rPr>
              <a:t>Water quality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77973" y="1818859"/>
            <a:ext cx="10977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kern="1200" dirty="0">
                <a:solidFill>
                  <a:prstClr val="black"/>
                </a:solidFill>
                <a:latin typeface="Oswald Regular" panose="02000503000000000000" pitchFamily="2" charset="0"/>
                <a:ea typeface="+mn-ea"/>
                <a:cs typeface="+mn-cs"/>
              </a:rPr>
              <a:t>Lake levels and chemistry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70916" y="3164799"/>
            <a:ext cx="10977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kern="1200" dirty="0">
                <a:solidFill>
                  <a:prstClr val="black"/>
                </a:solidFill>
                <a:latin typeface="Oswald Regular" panose="02000503000000000000" pitchFamily="2" charset="0"/>
                <a:ea typeface="+mn-ea"/>
                <a:cs typeface="+mn-cs"/>
              </a:rPr>
              <a:t>Hydro-ecology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32566" y="4556808"/>
            <a:ext cx="264316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kern="1200" dirty="0">
                <a:solidFill>
                  <a:prstClr val="black"/>
                </a:solidFill>
                <a:latin typeface="Oswald Regular" panose="02000503000000000000" pitchFamily="2" charset="0"/>
                <a:ea typeface="+mn-ea"/>
                <a:cs typeface="+mn-cs"/>
              </a:rPr>
              <a:t>Soil moisture, evaporation, ….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96973" y="3595688"/>
            <a:ext cx="857510" cy="85751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993301" y="4053824"/>
            <a:ext cx="84404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kern="1200" dirty="0">
                <a:solidFill>
                  <a:prstClr val="black"/>
                </a:solidFill>
                <a:latin typeface="Oswald Regular" panose="02000503000000000000" pitchFamily="2" charset="0"/>
                <a:ea typeface="+mn-ea"/>
                <a:cs typeface="+mn-cs"/>
              </a:rPr>
              <a:t>Water use</a:t>
            </a:r>
          </a:p>
        </p:txBody>
      </p:sp>
    </p:spTree>
    <p:extLst>
      <p:ext uri="{BB962C8B-B14F-4D97-AF65-F5344CB8AC3E}">
        <p14:creationId xmlns:p14="http://schemas.microsoft.com/office/powerpoint/2010/main" val="102085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"/>
            <a:ext cx="6858000" cy="994172"/>
          </a:xfrm>
        </p:spPr>
        <p:txBody>
          <a:bodyPr/>
          <a:lstStyle/>
          <a:p>
            <a:pPr algn="ctr"/>
            <a:r>
              <a:rPr lang="en-GB" sz="3000" dirty="0">
                <a:latin typeface="Oswald Regular" panose="02000503000000000000" pitchFamily="2" charset="0"/>
              </a:rPr>
              <a:t>Hydrological data rescue is a good idea</a:t>
            </a:r>
            <a:endParaRPr lang="en-GB" dirty="0">
              <a:latin typeface="Oswald Regular" panose="020005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0638" y="1073944"/>
            <a:ext cx="5025330" cy="3793331"/>
          </a:xfrm>
        </p:spPr>
        <p:txBody>
          <a:bodyPr>
            <a:normAutofit lnSpcReduction="10000"/>
          </a:bodyPr>
          <a:lstStyle/>
          <a:p>
            <a:pPr marL="162000">
              <a:spcBef>
                <a:spcPts val="1350"/>
              </a:spcBef>
            </a:pPr>
            <a:r>
              <a:rPr lang="en-GB" dirty="0" smtClean="0">
                <a:latin typeface="Oswald Regular" panose="02000503000000000000" pitchFamily="2" charset="0"/>
              </a:rPr>
              <a:t>Water is essential to life. Understanding it through data is key to properly managing it.</a:t>
            </a:r>
          </a:p>
          <a:p>
            <a:pPr marL="162000">
              <a:spcBef>
                <a:spcPts val="1350"/>
              </a:spcBef>
            </a:pPr>
            <a:r>
              <a:rPr lang="en-GB" dirty="0" smtClean="0">
                <a:latin typeface="Oswald Regular" panose="02000503000000000000" pitchFamily="2" charset="0"/>
              </a:rPr>
              <a:t>Long records are needed to understand frequency of events (floods and droughts)</a:t>
            </a:r>
          </a:p>
          <a:p>
            <a:pPr marL="162000">
              <a:spcBef>
                <a:spcPts val="1350"/>
              </a:spcBef>
            </a:pPr>
            <a:r>
              <a:rPr lang="en-GB" dirty="0" smtClean="0">
                <a:latin typeface="Oswald Regular" panose="02000503000000000000" pitchFamily="2" charset="0"/>
              </a:rPr>
              <a:t>Climate change impacts require longer records</a:t>
            </a:r>
          </a:p>
          <a:p>
            <a:pPr marL="162000">
              <a:spcBef>
                <a:spcPts val="1350"/>
              </a:spcBef>
            </a:pPr>
            <a:r>
              <a:rPr lang="en-GB" dirty="0" smtClean="0">
                <a:latin typeface="Oswald Regular" panose="02000503000000000000" pitchFamily="2" charset="0"/>
              </a:rPr>
              <a:t>Measurements are expensive</a:t>
            </a:r>
          </a:p>
          <a:p>
            <a:pPr marL="162000">
              <a:spcBef>
                <a:spcPts val="1350"/>
              </a:spcBef>
            </a:pPr>
            <a:r>
              <a:rPr lang="en-GB" dirty="0">
                <a:latin typeface="Oswald Regular" panose="02000503000000000000" pitchFamily="2" charset="0"/>
              </a:rPr>
              <a:t>Many long records </a:t>
            </a:r>
            <a:r>
              <a:rPr lang="en-GB" dirty="0" smtClean="0">
                <a:latin typeface="Oswald Regular" panose="02000503000000000000" pitchFamily="2" charset="0"/>
              </a:rPr>
              <a:t>exist, and data rescue efforts have been limited</a:t>
            </a:r>
          </a:p>
          <a:p>
            <a:pPr marL="162000">
              <a:spcBef>
                <a:spcPts val="1350"/>
              </a:spcBef>
            </a:pPr>
            <a:r>
              <a:rPr lang="en-GB" dirty="0" smtClean="0">
                <a:latin typeface="Oswald Regular" panose="02000503000000000000" pitchFamily="2" charset="0"/>
              </a:rPr>
              <a:t>Potential impacts, scientific and societal, are huge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968" y="2970608"/>
            <a:ext cx="1542157" cy="10281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3619" y="1073943"/>
            <a:ext cx="1764506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0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"/>
            <a:ext cx="6858000" cy="994172"/>
          </a:xfrm>
        </p:spPr>
        <p:txBody>
          <a:bodyPr/>
          <a:lstStyle/>
          <a:p>
            <a:pPr algn="ctr"/>
            <a:r>
              <a:rPr lang="en-GB" dirty="0" smtClean="0">
                <a:latin typeface="Oswald Regular" panose="02000503000000000000" pitchFamily="2" charset="0"/>
              </a:rPr>
              <a:t>…but it has its difficulties</a:t>
            </a:r>
            <a:endParaRPr lang="en-GB" dirty="0">
              <a:latin typeface="Oswald Regular" panose="02000503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022" y="875932"/>
            <a:ext cx="3313100" cy="14019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0196" y="3558422"/>
            <a:ext cx="1850231" cy="13858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776" y="2277870"/>
            <a:ext cx="2254571" cy="15030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09128" y="2669053"/>
            <a:ext cx="367964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kern="1200" dirty="0">
                <a:solidFill>
                  <a:prstClr val="black"/>
                </a:solidFill>
                <a:latin typeface="Oswald Regular" panose="02000503000000000000" pitchFamily="2" charset="0"/>
                <a:ea typeface="+mn-ea"/>
                <a:cs typeface="+mn-cs"/>
              </a:rPr>
              <a:t>Processing to usable data can require additional metadata, processing, and interpretation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06144" y="1092153"/>
            <a:ext cx="309824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kern="1200" dirty="0">
                <a:solidFill>
                  <a:prstClr val="black"/>
                </a:solidFill>
                <a:latin typeface="Oswald Regular" panose="02000503000000000000" pitchFamily="2" charset="0"/>
                <a:ea typeface="+mn-ea"/>
                <a:cs typeface="+mn-cs"/>
              </a:rPr>
              <a:t>Changing human impacts can mean old measurements can’t be related to present day or the future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39654" y="4094954"/>
            <a:ext cx="309824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kern="1200" dirty="0">
                <a:solidFill>
                  <a:prstClr val="black"/>
                </a:solidFill>
                <a:latin typeface="Oswald Regular" panose="02000503000000000000" pitchFamily="2" charset="0"/>
                <a:ea typeface="+mn-ea"/>
                <a:cs typeface="+mn-cs"/>
              </a:rPr>
              <a:t>Water can often be considered a national asset and there are sensitivities around data sharing</a:t>
            </a:r>
          </a:p>
        </p:txBody>
      </p:sp>
    </p:spTree>
    <p:extLst>
      <p:ext uri="{BB962C8B-B14F-4D97-AF65-F5344CB8AC3E}">
        <p14:creationId xmlns:p14="http://schemas.microsoft.com/office/powerpoint/2010/main" val="223018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6858000" cy="5143500"/>
          </a:xfrm>
        </p:spPr>
        <p:txBody>
          <a:bodyPr/>
          <a:lstStyle/>
          <a:p>
            <a:pPr algn="ctr"/>
            <a:r>
              <a:rPr lang="en-GB" dirty="0" smtClean="0">
                <a:latin typeface="Oswald Regular" panose="02000503000000000000" pitchFamily="2" charset="0"/>
              </a:rPr>
              <a:t>Some recent examples</a:t>
            </a:r>
            <a:endParaRPr lang="en-GB" dirty="0">
              <a:latin typeface="Oswald Regular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37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077" y="934604"/>
            <a:ext cx="8534400" cy="435250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GB" sz="5900" dirty="0" smtClean="0"/>
              <a:t>Value proposition: </a:t>
            </a:r>
          </a:p>
          <a:p>
            <a:r>
              <a:rPr lang="en-GB" sz="4200" dirty="0" smtClean="0"/>
              <a:t>facilitate </a:t>
            </a:r>
            <a:r>
              <a:rPr lang="en-GB" sz="4200" dirty="0"/>
              <a:t>dissemination </a:t>
            </a:r>
            <a:r>
              <a:rPr lang="en-GB" sz="4200" dirty="0" smtClean="0"/>
              <a:t>of </a:t>
            </a:r>
            <a:r>
              <a:rPr lang="en-GB" sz="4200" b="1" dirty="0"/>
              <a:t>water data standards</a:t>
            </a:r>
            <a:r>
              <a:rPr lang="en-GB" sz="4200" dirty="0"/>
              <a:t> </a:t>
            </a:r>
            <a:r>
              <a:rPr lang="en-GB" sz="4200" dirty="0" smtClean="0"/>
              <a:t>from HDWG;</a:t>
            </a:r>
            <a:endParaRPr lang="en-GB" sz="4200" dirty="0"/>
          </a:p>
          <a:p>
            <a:r>
              <a:rPr lang="en-GB" sz="4200" dirty="0" smtClean="0"/>
              <a:t>explore </a:t>
            </a:r>
            <a:r>
              <a:rPr lang="en-GB" sz="4200" dirty="0"/>
              <a:t>and </a:t>
            </a:r>
            <a:r>
              <a:rPr lang="en-GB" sz="4200" b="1" dirty="0"/>
              <a:t>compare </a:t>
            </a:r>
            <a:r>
              <a:rPr lang="en-GB" sz="4200" b="1" dirty="0" err="1"/>
              <a:t>eInfrastructures</a:t>
            </a:r>
            <a:r>
              <a:rPr lang="en-GB" sz="4200" b="1" dirty="0"/>
              <a:t> </a:t>
            </a:r>
            <a:r>
              <a:rPr lang="en-GB" sz="4200" b="1" dirty="0" smtClean="0"/>
              <a:t>for water data sharing</a:t>
            </a:r>
            <a:r>
              <a:rPr lang="en-GB" sz="4200" dirty="0" smtClean="0"/>
              <a:t>;</a:t>
            </a:r>
            <a:endParaRPr lang="en-GB" sz="4200" dirty="0"/>
          </a:p>
          <a:p>
            <a:r>
              <a:rPr lang="en-GB" sz="4200" dirty="0" smtClean="0"/>
              <a:t>address infrastructure issues out of </a:t>
            </a:r>
            <a:r>
              <a:rPr lang="en-GB" sz="4200" dirty="0"/>
              <a:t>the scope of HDWG;</a:t>
            </a:r>
          </a:p>
          <a:p>
            <a:r>
              <a:rPr lang="en-GB" sz="4200" dirty="0" smtClean="0"/>
              <a:t>facilitate </a:t>
            </a:r>
            <a:r>
              <a:rPr lang="en-GB" sz="4200" b="1" dirty="0" smtClean="0"/>
              <a:t>application of RDA recommendations in the water domain</a:t>
            </a:r>
            <a:r>
              <a:rPr lang="en-GB" sz="4200" dirty="0" smtClean="0"/>
              <a:t>;</a:t>
            </a:r>
            <a:endParaRPr lang="en-GB" sz="4200" dirty="0"/>
          </a:p>
          <a:p>
            <a:r>
              <a:rPr lang="en-GB" sz="4200" dirty="0" smtClean="0"/>
              <a:t>explore </a:t>
            </a:r>
            <a:r>
              <a:rPr lang="en-GB" sz="4200" b="1" dirty="0"/>
              <a:t>policies for water data </a:t>
            </a:r>
            <a:r>
              <a:rPr lang="en-GB" sz="4200" b="1" dirty="0" smtClean="0"/>
              <a:t>sharing</a:t>
            </a:r>
          </a:p>
          <a:p>
            <a:r>
              <a:rPr lang="en-GB" sz="4200" dirty="0" smtClean="0"/>
              <a:t>understand </a:t>
            </a:r>
            <a:r>
              <a:rPr lang="en-GB" sz="4200" b="1" dirty="0"/>
              <a:t>best practices of data systems in other domains</a:t>
            </a:r>
            <a:endParaRPr lang="en-GB" sz="4200" dirty="0"/>
          </a:p>
          <a:p>
            <a:r>
              <a:rPr lang="en-GB" sz="4200" b="1" dirty="0" smtClean="0"/>
              <a:t>coordinate </a:t>
            </a:r>
            <a:r>
              <a:rPr lang="en-GB" sz="4200" b="1" dirty="0"/>
              <a:t>with other RDA groups </a:t>
            </a:r>
            <a:r>
              <a:rPr lang="en-GB" sz="4200" dirty="0"/>
              <a:t>on addressing common issues</a:t>
            </a:r>
          </a:p>
          <a:p>
            <a:r>
              <a:rPr lang="en-GB" sz="4200" dirty="0" smtClean="0"/>
              <a:t>organize </a:t>
            </a:r>
            <a:r>
              <a:rPr lang="en-GB" sz="4200" dirty="0"/>
              <a:t>water data-related </a:t>
            </a:r>
            <a:r>
              <a:rPr lang="en-GB" sz="4200" b="1" dirty="0"/>
              <a:t>use cases</a:t>
            </a:r>
            <a:r>
              <a:rPr lang="en-GB" sz="4200" dirty="0"/>
              <a:t>;</a:t>
            </a:r>
          </a:p>
          <a:p>
            <a:r>
              <a:rPr lang="en-GB" sz="4200" b="1" dirty="0" smtClean="0"/>
              <a:t>attract </a:t>
            </a:r>
            <a:r>
              <a:rPr lang="en-GB" sz="4200" b="1" dirty="0"/>
              <a:t>academic researchers</a:t>
            </a:r>
            <a:r>
              <a:rPr lang="en-GB" sz="4200" dirty="0"/>
              <a:t>, and participants from outside </a:t>
            </a:r>
            <a:r>
              <a:rPr lang="en-GB" sz="4200" dirty="0" smtClean="0"/>
              <a:t>HDWG</a:t>
            </a:r>
            <a:endParaRPr lang="en-GB" sz="42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9290" y="190265"/>
            <a:ext cx="8892073" cy="42979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Clr>
                <a:srgbClr val="58A618"/>
              </a:buClr>
              <a:buFont typeface="Arial"/>
              <a:defRPr sz="3600" b="1">
                <a:solidFill>
                  <a:srgbClr val="58A618"/>
                </a:solidFill>
              </a:defRPr>
            </a:lvl1pPr>
            <a:lvl2pPr marL="0" indent="0">
              <a:buClr>
                <a:schemeClr val="lt1"/>
              </a:buClr>
              <a:buFont typeface="Arial"/>
              <a:defRPr sz="2800" b="1">
                <a:solidFill>
                  <a:schemeClr val="lt1"/>
                </a:solidFill>
              </a:defRPr>
            </a:lvl2pPr>
            <a:lvl3pPr marL="0" indent="0">
              <a:buClr>
                <a:schemeClr val="lt1"/>
              </a:buClr>
              <a:buFont typeface="Arial"/>
              <a:defRPr sz="2800" b="1">
                <a:solidFill>
                  <a:schemeClr val="lt1"/>
                </a:solidFill>
              </a:defRPr>
            </a:lvl3pPr>
            <a:lvl4pPr marL="0" indent="0">
              <a:buClr>
                <a:schemeClr val="lt1"/>
              </a:buClr>
              <a:buFont typeface="Arial"/>
              <a:defRPr sz="2800" b="1">
                <a:solidFill>
                  <a:schemeClr val="lt1"/>
                </a:solidFill>
              </a:defRPr>
            </a:lvl4pPr>
            <a:lvl5pPr marL="0" indent="0">
              <a:buClr>
                <a:schemeClr val="lt1"/>
              </a:buClr>
              <a:buFont typeface="Arial"/>
              <a:defRPr sz="2800" b="1">
                <a:solidFill>
                  <a:schemeClr val="lt1"/>
                </a:solidFill>
              </a:defRPr>
            </a:lvl5pPr>
            <a:lvl6pPr marL="457200" indent="0">
              <a:buClr>
                <a:schemeClr val="lt1"/>
              </a:buClr>
              <a:buFont typeface="Arial"/>
              <a:defRPr sz="2800" b="1">
                <a:solidFill>
                  <a:schemeClr val="lt1"/>
                </a:solidFill>
              </a:defRPr>
            </a:lvl6pPr>
            <a:lvl7pPr marL="914400" indent="0">
              <a:buClr>
                <a:schemeClr val="lt1"/>
              </a:buClr>
              <a:buFont typeface="Arial"/>
              <a:defRPr sz="2800" b="1">
                <a:solidFill>
                  <a:schemeClr val="lt1"/>
                </a:solidFill>
              </a:defRPr>
            </a:lvl7pPr>
            <a:lvl8pPr marL="1371600" indent="0">
              <a:buClr>
                <a:schemeClr val="lt1"/>
              </a:buClr>
              <a:buFont typeface="Arial"/>
              <a:defRPr sz="2800" b="1">
                <a:solidFill>
                  <a:schemeClr val="lt1"/>
                </a:solidFill>
              </a:defRPr>
            </a:lvl8pPr>
            <a:lvl9pPr marL="1828800" indent="0">
              <a:buClr>
                <a:schemeClr val="lt1"/>
              </a:buClr>
              <a:buFont typeface="Arial"/>
              <a:defRPr sz="2800" b="1">
                <a:solidFill>
                  <a:schemeClr val="lt1"/>
                </a:solidFill>
              </a:defRPr>
            </a:lvl9pPr>
          </a:lstStyle>
          <a:p>
            <a:r>
              <a:rPr lang="en-GB" sz="3200" dirty="0" smtClean="0"/>
              <a:t>Global Water Information Interest Group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2139183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0279" t="18669" r="7609" b="10968"/>
          <a:stretch/>
        </p:blipFill>
        <p:spPr>
          <a:xfrm>
            <a:off x="1259214" y="601973"/>
            <a:ext cx="2446095" cy="18382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"/>
            <a:ext cx="6858000" cy="994172"/>
          </a:xfrm>
        </p:spPr>
        <p:txBody>
          <a:bodyPr/>
          <a:lstStyle/>
          <a:p>
            <a:pPr algn="ctr"/>
            <a:r>
              <a:rPr lang="en-GB" sz="3000" dirty="0">
                <a:latin typeface="Oswald Regular" panose="02000503000000000000" pitchFamily="2" charset="0"/>
              </a:rPr>
              <a:t>Example: Historic Droughts project</a:t>
            </a:r>
            <a:endParaRPr lang="en-GB" dirty="0">
              <a:latin typeface="Oswald Regular" panose="02000503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72237" y="1135247"/>
            <a:ext cx="152876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kern="1200" dirty="0">
                <a:solidFill>
                  <a:prstClr val="black"/>
                </a:solidFill>
                <a:latin typeface="Oswald Regular" panose="02000503000000000000" pitchFamily="2" charset="0"/>
                <a:ea typeface="+mn-ea"/>
                <a:cs typeface="+mn-cs"/>
              </a:rPr>
              <a:t>UK Met Office is digitising historic rain gauge data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07331" y="4692253"/>
            <a:ext cx="372189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kern="1200" dirty="0">
                <a:solidFill>
                  <a:prstClr val="black"/>
                </a:solidFill>
                <a:latin typeface="Oswald Regular" panose="02000503000000000000" pitchFamily="2" charset="0"/>
                <a:ea typeface="+mn-ea"/>
                <a:cs typeface="+mn-cs"/>
                <a:hlinkClick r:id="rId4"/>
              </a:rPr>
              <a:t>http://historicdroughts.ceh.ac.uk</a:t>
            </a:r>
            <a:endParaRPr lang="en-GB" sz="1350" kern="1200" dirty="0">
              <a:solidFill>
                <a:prstClr val="black"/>
              </a:solidFill>
              <a:latin typeface="Oswald Regular" panose="02000503000000000000" pitchFamily="2" charset="0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004144" y="660581"/>
            <a:ext cx="2061245" cy="2408981"/>
            <a:chOff x="3814858" y="880774"/>
            <a:chExt cx="2748327" cy="3211975"/>
          </a:xfrm>
        </p:grpSpPr>
        <p:pic>
          <p:nvPicPr>
            <p:cNvPr id="7" name="Picture 6" descr="station_networks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86867" y="1325563"/>
              <a:ext cx="2676318" cy="276718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814858" y="893514"/>
              <a:ext cx="860387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50" kern="1200" dirty="0">
                  <a:solidFill>
                    <a:prstClr val="black"/>
                  </a:solidFill>
                  <a:latin typeface="Oswald Regular" panose="02000503000000000000" pitchFamily="2" charset="0"/>
                  <a:ea typeface="+mn-ea"/>
                  <a:cs typeface="+mn-cs"/>
                </a:rPr>
                <a:t>1872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655220" y="880774"/>
              <a:ext cx="860387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50" kern="1200" dirty="0">
                  <a:solidFill>
                    <a:prstClr val="black"/>
                  </a:solidFill>
                  <a:latin typeface="Oswald Regular" panose="02000503000000000000" pitchFamily="2" charset="0"/>
                  <a:ea typeface="+mn-ea"/>
                  <a:cs typeface="+mn-cs"/>
                </a:rPr>
                <a:t>1909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794831" y="893514"/>
              <a:ext cx="860387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350" kern="1200" dirty="0">
                  <a:solidFill>
                    <a:prstClr val="black"/>
                  </a:solidFill>
                  <a:latin typeface="Oswald Regular" panose="02000503000000000000" pitchFamily="2" charset="0"/>
                  <a:ea typeface="+mn-ea"/>
                  <a:cs typeface="+mn-cs"/>
                </a:rPr>
                <a:t>1891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435313" y="1926298"/>
              <a:ext cx="1856514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350" kern="1200" dirty="0">
                  <a:solidFill>
                    <a:prstClr val="black"/>
                  </a:solidFill>
                  <a:latin typeface="Oswald Regular" panose="02000503000000000000" pitchFamily="2" charset="0"/>
                  <a:ea typeface="+mn-ea"/>
                  <a:cs typeface="+mn-cs"/>
                </a:rPr>
                <a:t>Pre-digitisation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503183" y="3112953"/>
              <a:ext cx="86038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500" kern="1200" dirty="0">
                  <a:solidFill>
                    <a:prstClr val="black"/>
                  </a:solidFill>
                  <a:latin typeface="Oswald Regular" panose="02000503000000000000" pitchFamily="2" charset="0"/>
                  <a:ea typeface="+mn-ea"/>
                  <a:cs typeface="+mn-cs"/>
                </a:rPr>
                <a:t>Now</a:t>
              </a: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3001" y="3338937"/>
            <a:ext cx="5329237" cy="114495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472238" y="3273733"/>
            <a:ext cx="152733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kern="1200" dirty="0">
                <a:solidFill>
                  <a:prstClr val="black"/>
                </a:solidFill>
                <a:latin typeface="Oswald Regular" panose="02000503000000000000" pitchFamily="2" charset="0"/>
                <a:ea typeface="+mn-ea"/>
                <a:cs typeface="+mn-cs"/>
              </a:rPr>
              <a:t>CEH is reconstructing river flows through modelling using new (old) data to understand change in drought frequency</a:t>
            </a:r>
          </a:p>
        </p:txBody>
      </p:sp>
    </p:spTree>
    <p:extLst>
      <p:ext uri="{BB962C8B-B14F-4D97-AF65-F5344CB8AC3E}">
        <p14:creationId xmlns:p14="http://schemas.microsoft.com/office/powerpoint/2010/main" val="233889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"/>
            <a:ext cx="6858000" cy="994172"/>
          </a:xfrm>
        </p:spPr>
        <p:txBody>
          <a:bodyPr/>
          <a:lstStyle/>
          <a:p>
            <a:pPr algn="ctr"/>
            <a:r>
              <a:rPr lang="en-GB" sz="3000" dirty="0">
                <a:latin typeface="Oswald Regular" panose="02000503000000000000" pitchFamily="2" charset="0"/>
              </a:rPr>
              <a:t>Example: Historic Droughts project</a:t>
            </a:r>
            <a:endParaRPr lang="en-GB" dirty="0">
              <a:latin typeface="Oswald Regular" panose="02000503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22194" y="1128712"/>
            <a:ext cx="161448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kern="1200" dirty="0">
                <a:solidFill>
                  <a:prstClr val="black"/>
                </a:solidFill>
                <a:latin typeface="Oswald Regular" panose="02000503000000000000" pitchFamily="2" charset="0"/>
                <a:ea typeface="+mn-ea"/>
                <a:cs typeface="+mn-cs"/>
              </a:rPr>
              <a:t>Range of social, economic, media information being digitised to help understand past droughts back to 1800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07331" y="4692253"/>
            <a:ext cx="372189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kern="1200" dirty="0">
                <a:solidFill>
                  <a:prstClr val="black"/>
                </a:solidFill>
                <a:latin typeface="Oswald Regular" panose="02000503000000000000" pitchFamily="2" charset="0"/>
                <a:ea typeface="+mn-ea"/>
                <a:cs typeface="+mn-cs"/>
                <a:hlinkClick r:id="rId3"/>
              </a:rPr>
              <a:t>http://historicdroughts.ceh.ac.uk</a:t>
            </a:r>
            <a:endParaRPr lang="en-GB" sz="1350" kern="1200" dirty="0">
              <a:solidFill>
                <a:prstClr val="black"/>
              </a:solidFill>
              <a:latin typeface="Oswald Regular" panose="02000503000000000000" pitchFamily="2" charset="0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21924" t="19590" r="2453" b="7045"/>
          <a:stretch/>
        </p:blipFill>
        <p:spPr>
          <a:xfrm>
            <a:off x="1266825" y="952604"/>
            <a:ext cx="4686300" cy="352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72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"/>
            <a:ext cx="6858000" cy="994172"/>
          </a:xfrm>
        </p:spPr>
        <p:txBody>
          <a:bodyPr/>
          <a:lstStyle/>
          <a:p>
            <a:pPr algn="ctr"/>
            <a:r>
              <a:rPr lang="en-GB" sz="3000" dirty="0">
                <a:latin typeface="Oswald Regular" panose="02000503000000000000" pitchFamily="2" charset="0"/>
              </a:rPr>
              <a:t>Example: Scottish river levels and flows</a:t>
            </a:r>
            <a:endParaRPr lang="en-GB" dirty="0">
              <a:latin typeface="Oswald Regular" panose="02000503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22194" y="971194"/>
            <a:ext cx="161448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kern="1200" dirty="0">
                <a:solidFill>
                  <a:prstClr val="black"/>
                </a:solidFill>
                <a:latin typeface="Oswald Regular" panose="02000503000000000000" pitchFamily="2" charset="0"/>
                <a:ea typeface="+mn-ea"/>
                <a:cs typeface="+mn-cs"/>
              </a:rPr>
              <a:t>Scottish Environmental Protection Agency has been digitising selected early records (charts, microfiche, punch tapes)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07331" y="4692253"/>
            <a:ext cx="372189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kern="1200" dirty="0">
                <a:solidFill>
                  <a:prstClr val="black"/>
                </a:solidFill>
                <a:latin typeface="Oswald Regular" panose="02000503000000000000" pitchFamily="2" charset="0"/>
                <a:ea typeface="+mn-ea"/>
                <a:cs typeface="+mn-cs"/>
                <a:hlinkClick r:id="rId3"/>
              </a:rPr>
              <a:t>www.sepa.org.uk</a:t>
            </a:r>
            <a:r>
              <a:rPr lang="en-GB" sz="1350" kern="1200" dirty="0">
                <a:solidFill>
                  <a:prstClr val="black"/>
                </a:solidFill>
                <a:latin typeface="Oswald Regular" panose="02000503000000000000" pitchFamily="2" charset="0"/>
                <a:ea typeface="+mn-ea"/>
                <a:cs typeface="+mn-cs"/>
              </a:rPr>
              <a:t> , </a:t>
            </a:r>
            <a:r>
              <a:rPr lang="en-GB" sz="1350" kern="1200" dirty="0">
                <a:solidFill>
                  <a:prstClr val="black"/>
                </a:solidFill>
                <a:latin typeface="Oswald Regular" panose="02000503000000000000" pitchFamily="2" charset="0"/>
                <a:ea typeface="+mn-ea"/>
                <a:cs typeface="+mn-cs"/>
                <a:hlinkClick r:id="rId4"/>
              </a:rPr>
              <a:t>nrfa.ceh.ac.uk</a:t>
            </a:r>
            <a:endParaRPr lang="en-GB" sz="1350" kern="1200" dirty="0">
              <a:solidFill>
                <a:prstClr val="black"/>
              </a:solidFill>
              <a:latin typeface="Oswald Regular" panose="02000503000000000000" pitchFamily="2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22194" y="2450239"/>
            <a:ext cx="1614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kern="1200" dirty="0">
                <a:solidFill>
                  <a:prstClr val="black"/>
                </a:solidFill>
                <a:latin typeface="Oswald Regular" panose="02000503000000000000" pitchFamily="2" charset="0"/>
                <a:ea typeface="+mn-ea"/>
                <a:cs typeface="+mn-cs"/>
              </a:rPr>
              <a:t>Additional records add understanding to UK national flood risk estimates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22194" y="3579019"/>
            <a:ext cx="1614488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kern="1200" dirty="0">
                <a:solidFill>
                  <a:prstClr val="black"/>
                </a:solidFill>
                <a:latin typeface="Oswald Regular" panose="02000503000000000000" pitchFamily="2" charset="0"/>
                <a:ea typeface="+mn-ea"/>
                <a:cs typeface="+mn-cs"/>
              </a:rPr>
              <a:t>The UK National River Flow Archive is helping make the data available to the public and researchers</a:t>
            </a:r>
          </a:p>
        </p:txBody>
      </p:sp>
      <p:sp>
        <p:nvSpPr>
          <p:cNvPr id="4" name="AutoShape 2" descr="https://outlook.office365.com/owa/service.svc/s/GetFileAttachment?id=AAMkADQ3ZWI2ZDk0LTAwYjItNGUyYS04YjQ3LThmYTVkZDk0YTcxNQBGAAAAAADdYQAo6z%2B1QIyPMMyBLlAxBwBNyZiH7PuhSZiZ%2Bszf9%2FIaAAJmXY3sAACRPasouFvZQIoBYsOOCRK9AAJPiVE%2BAAABEgAQAECyLEYCWD1KrqHtNo%2F1tPY%3D&amp;X-OWA-CANARY=hnIHaGUNgkS0NFJxggepHfBjYVVI_9QYzSKh3hFsS4IF28g5NhovPHtdd3ctNuBU5H6Y1suX_7o.&amp;isImagePreview=True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AutoShape 6" descr="https://outlook.office365.com/owa/service.svc/s/GetFileAttachment?id=AAMkADQ3ZWI2ZDk0LTAwYjItNGUyYS04YjQ3LThmYTVkZDk0YTcxNQBGAAAAAADdYQAo6z%2B1QIyPMMyBLlAxBwBNyZiH7PuhSZiZ%2Bszf9%2FIaAAJmXY3sAACRPasouFvZQIoBYsOOCRK9AAJPiVE%2BAAABEgAQAJqWx8keA59Gqxtq8s0TW3c%3D&amp;X-OWA-CANARY=hnIHaGUNgkS0NFJxggepHfBjYVVI_9QYzSKh3hFsS4IF28g5NhovPHtdd3ctNuBU5H6Y1suX_7o.&amp;isImagePreview=True"/>
          <p:cNvSpPr>
            <a:spLocks noChangeAspect="1" noChangeArrowheads="1"/>
          </p:cNvSpPr>
          <p:nvPr/>
        </p:nvSpPr>
        <p:spPr bwMode="auto">
          <a:xfrm>
            <a:off x="1373981" y="595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5906" y="2028892"/>
            <a:ext cx="4500563" cy="27217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9681" y="707298"/>
            <a:ext cx="3057525" cy="264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22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1738" y="729578"/>
            <a:ext cx="2278259" cy="16552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"/>
            <a:ext cx="6858000" cy="994172"/>
          </a:xfrm>
        </p:spPr>
        <p:txBody>
          <a:bodyPr/>
          <a:lstStyle/>
          <a:p>
            <a:pPr algn="ctr"/>
            <a:r>
              <a:rPr lang="en-GB" sz="3000" dirty="0">
                <a:latin typeface="Oswald Regular" panose="02000503000000000000" pitchFamily="2" charset="0"/>
              </a:rPr>
              <a:t>Example: Scottish mountain meteorology</a:t>
            </a:r>
            <a:endParaRPr lang="en-GB" dirty="0">
              <a:latin typeface="Oswald Regular" panose="02000503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17444" y="981158"/>
            <a:ext cx="1614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kern="1200" dirty="0">
                <a:solidFill>
                  <a:prstClr val="black"/>
                </a:solidFill>
                <a:latin typeface="Oswald Regular" panose="02000503000000000000" pitchFamily="2" charset="0"/>
                <a:ea typeface="+mn-ea"/>
                <a:cs typeface="+mn-cs"/>
              </a:rPr>
              <a:t>University of Reading are leading a citizen science approach to data rescue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09687" y="4543642"/>
            <a:ext cx="669131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kern="1200" dirty="0">
                <a:solidFill>
                  <a:prstClr val="black"/>
                </a:solidFill>
                <a:latin typeface="Oswald Regular" panose="02000503000000000000" pitchFamily="2" charset="0"/>
                <a:ea typeface="+mn-ea"/>
                <a:cs typeface="+mn-cs"/>
                <a:hlinkClick r:id="rId4"/>
              </a:rPr>
              <a:t>http://weatherrescue.org/</a:t>
            </a:r>
            <a:r>
              <a:rPr lang="en-GB" sz="1350" kern="1200" dirty="0">
                <a:solidFill>
                  <a:prstClr val="black"/>
                </a:solidFill>
                <a:latin typeface="Oswald Regular" panose="02000503000000000000" pitchFamily="2" charset="0"/>
                <a:ea typeface="+mn-ea"/>
                <a:cs typeface="+mn-cs"/>
              </a:rPr>
              <a:t> , </a:t>
            </a:r>
            <a:r>
              <a:rPr lang="en-GB" sz="1350" kern="1200" dirty="0">
                <a:solidFill>
                  <a:prstClr val="black"/>
                </a:solidFill>
                <a:latin typeface="Oswald Regular" panose="02000503000000000000" pitchFamily="2" charset="0"/>
                <a:ea typeface="+mn-ea"/>
                <a:cs typeface="+mn-cs"/>
                <a:hlinkClick r:id="rId5"/>
              </a:rPr>
              <a:t>http://www.bbc.co.uk/news/science-environment-41166778</a:t>
            </a:r>
            <a:endParaRPr lang="en-GB" sz="1350" kern="1200" dirty="0">
              <a:solidFill>
                <a:prstClr val="black"/>
              </a:solidFill>
              <a:latin typeface="Oswald Regular" panose="02000503000000000000" pitchFamily="2" charset="0"/>
              <a:ea typeface="+mn-ea"/>
              <a:cs typeface="+mn-cs"/>
            </a:endParaRPr>
          </a:p>
          <a:p>
            <a:r>
              <a:rPr lang="en-GB" sz="1350" kern="1200" dirty="0">
                <a:solidFill>
                  <a:prstClr val="black"/>
                </a:solidFill>
                <a:latin typeface="Oswald Regular" panose="02000503000000000000" pitchFamily="2" charset="0"/>
                <a:ea typeface="+mn-ea"/>
                <a:cs typeface="+mn-cs"/>
              </a:rPr>
              <a:t>Professor Ed Hawkins: </a:t>
            </a:r>
            <a:r>
              <a:rPr lang="en-GB" sz="1350" kern="1200" dirty="0">
                <a:solidFill>
                  <a:prstClr val="black"/>
                </a:solidFill>
                <a:latin typeface="Oswald Regular" panose="02000503000000000000" pitchFamily="2" charset="0"/>
                <a:ea typeface="+mn-ea"/>
                <a:cs typeface="+mn-cs"/>
                <a:hlinkClick r:id="rId6"/>
              </a:rPr>
              <a:t>http://www.met.reading.ac.uk/~ed</a:t>
            </a:r>
            <a:r>
              <a:rPr lang="en-GB" sz="1350" kern="1200" dirty="0">
                <a:solidFill>
                  <a:prstClr val="black"/>
                </a:solidFill>
                <a:latin typeface="Oswald Regular" panose="02000503000000000000" pitchFamily="2" charset="0"/>
                <a:ea typeface="+mn-ea"/>
                <a:cs typeface="+mn-cs"/>
              </a:rPr>
              <a:t>, </a:t>
            </a:r>
            <a:r>
              <a:rPr lang="en-GB" sz="1350" kern="1200" dirty="0">
                <a:solidFill>
                  <a:prstClr val="black"/>
                </a:solidFill>
                <a:latin typeface="Oswald Regular" panose="02000503000000000000" pitchFamily="2" charset="0"/>
                <a:ea typeface="+mn-ea"/>
                <a:cs typeface="+mn-cs"/>
                <a:hlinkClick r:id="rId7"/>
              </a:rPr>
              <a:t>https://twitter.com/ed_hawkins</a:t>
            </a:r>
            <a:endParaRPr lang="en-GB" sz="1350" kern="1200" dirty="0">
              <a:solidFill>
                <a:prstClr val="black"/>
              </a:solidFill>
              <a:latin typeface="Oswald Regular" panose="02000503000000000000" pitchFamily="2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17444" y="2163206"/>
            <a:ext cx="161448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kern="1200" dirty="0">
                <a:solidFill>
                  <a:prstClr val="black"/>
                </a:solidFill>
                <a:latin typeface="Oswald Regular" panose="02000503000000000000" pitchFamily="2" charset="0"/>
                <a:ea typeface="+mn-ea"/>
                <a:cs typeface="+mn-cs"/>
              </a:rPr>
              <a:t>20 years of weather data from the top of UK’s highest mountain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17444" y="3207072"/>
            <a:ext cx="1614488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kern="1200" dirty="0" err="1">
                <a:solidFill>
                  <a:prstClr val="black"/>
                </a:solidFill>
                <a:latin typeface="Oswald Regular" panose="02000503000000000000" pitchFamily="2" charset="0"/>
                <a:ea typeface="+mn-ea"/>
                <a:cs typeface="+mn-cs"/>
              </a:rPr>
              <a:t>Zooniverse</a:t>
            </a:r>
            <a:r>
              <a:rPr lang="en-GB" sz="1350" kern="1200" dirty="0">
                <a:solidFill>
                  <a:prstClr val="black"/>
                </a:solidFill>
                <a:latin typeface="Oswald Regular" panose="02000503000000000000" pitchFamily="2" charset="0"/>
                <a:ea typeface="+mn-ea"/>
                <a:cs typeface="+mn-cs"/>
              </a:rPr>
              <a:t> system allows users to digitise results (2 million observations over 3500 pages)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/>
          <a:srcRect t="9325"/>
          <a:stretch/>
        </p:blipFill>
        <p:spPr>
          <a:xfrm>
            <a:off x="1212058" y="706911"/>
            <a:ext cx="2992042" cy="20856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9"/>
          <a:srcRect t="11689" b="28836"/>
          <a:stretch/>
        </p:blipFill>
        <p:spPr>
          <a:xfrm>
            <a:off x="1416250" y="2286000"/>
            <a:ext cx="4686300" cy="224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18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8613" y="1110828"/>
            <a:ext cx="1463626" cy="18197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"/>
            <a:ext cx="6858000" cy="994172"/>
          </a:xfrm>
        </p:spPr>
        <p:txBody>
          <a:bodyPr/>
          <a:lstStyle/>
          <a:p>
            <a:pPr algn="ctr"/>
            <a:r>
              <a:rPr lang="en-GB" sz="3000" dirty="0">
                <a:latin typeface="Oswald Regular" panose="02000503000000000000" pitchFamily="2" charset="0"/>
              </a:rPr>
              <a:t>Example: soil moisture data bank</a:t>
            </a:r>
            <a:endParaRPr lang="en-GB" dirty="0">
              <a:latin typeface="Oswald Regular" panose="02000503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1643" y="1301102"/>
            <a:ext cx="1294534" cy="19251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91643" y="1810768"/>
            <a:ext cx="13430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kern="1200" dirty="0">
                <a:solidFill>
                  <a:prstClr val="black"/>
                </a:solidFill>
                <a:latin typeface="Oswald Regular" panose="02000503000000000000" pitchFamily="2" charset="0"/>
                <a:ea typeface="+mn-ea"/>
                <a:cs typeface="+mn-cs"/>
              </a:rPr>
              <a:t>356 tubes across </a:t>
            </a:r>
          </a:p>
          <a:p>
            <a:r>
              <a:rPr lang="en-GB" sz="1200" kern="1200" dirty="0">
                <a:solidFill>
                  <a:prstClr val="black"/>
                </a:solidFill>
                <a:latin typeface="Oswald Regular" panose="02000503000000000000" pitchFamily="2" charset="0"/>
                <a:ea typeface="+mn-ea"/>
                <a:cs typeface="+mn-cs"/>
              </a:rPr>
              <a:t>64 sites</a:t>
            </a:r>
          </a:p>
          <a:p>
            <a:r>
              <a:rPr lang="en-GB" sz="1200" kern="1200" dirty="0">
                <a:solidFill>
                  <a:prstClr val="black"/>
                </a:solidFill>
                <a:latin typeface="Oswald Regular" panose="02000503000000000000" pitchFamily="2" charset="0"/>
                <a:ea typeface="+mn-ea"/>
                <a:cs typeface="+mn-cs"/>
              </a:rPr>
              <a:t>1966 - 2013</a:t>
            </a:r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5054" y="3526136"/>
            <a:ext cx="2617730" cy="14724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28087" y="4758323"/>
            <a:ext cx="2859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kern="1200" dirty="0">
                <a:solidFill>
                  <a:prstClr val="black"/>
                </a:solidFill>
                <a:latin typeface="Oswald Regular" panose="02000503000000000000" pitchFamily="2" charset="0"/>
                <a:ea typeface="+mn-ea"/>
                <a:cs typeface="+mn-cs"/>
              </a:rPr>
              <a:t>Will be stored in long-term data centre, with DOI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9389" y="2986755"/>
            <a:ext cx="677397" cy="942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8850" y="2992734"/>
            <a:ext cx="735956" cy="936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823" y="3397054"/>
            <a:ext cx="440366" cy="3867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02169" y="3888707"/>
            <a:ext cx="1533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kern="1200" dirty="0">
                <a:solidFill>
                  <a:prstClr val="black"/>
                </a:solidFill>
                <a:latin typeface="Oswald Regular" panose="02000503000000000000" pitchFamily="2" charset="0"/>
                <a:ea typeface="+mn-ea"/>
                <a:cs typeface="+mn-cs"/>
              </a:rPr>
              <a:t>Measurements were sparse in space and time, and required effort</a:t>
            </a:r>
          </a:p>
        </p:txBody>
      </p:sp>
      <p:pic>
        <p:nvPicPr>
          <p:cNvPr id="12" name="Picture 11" descr="smos-esa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650601" y="1171609"/>
            <a:ext cx="1716285" cy="90722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64956" y="774882"/>
            <a:ext cx="2171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kern="1200" dirty="0">
                <a:solidFill>
                  <a:prstClr val="black"/>
                </a:solidFill>
                <a:latin typeface="Oswald Regular" panose="02000503000000000000" pitchFamily="2" charset="0"/>
                <a:ea typeface="+mn-ea"/>
                <a:cs typeface="+mn-cs"/>
              </a:rPr>
              <a:t>An essential part of the hydrological cycle, with few measurements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22893" y="2036976"/>
            <a:ext cx="2213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kern="1200" dirty="0">
                <a:solidFill>
                  <a:prstClr val="black"/>
                </a:solidFill>
                <a:latin typeface="Oswald Regular" panose="02000503000000000000" pitchFamily="2" charset="0"/>
                <a:ea typeface="+mn-ea"/>
                <a:cs typeface="+mn-cs"/>
              </a:rPr>
              <a:t>Useful for hydrological modelling and validation of new satellite products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44238" y="2920258"/>
            <a:ext cx="16691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kern="1200" dirty="0">
                <a:solidFill>
                  <a:prstClr val="black"/>
                </a:solidFill>
                <a:latin typeface="Oswald Regular" panose="02000503000000000000" pitchFamily="2" charset="0"/>
                <a:ea typeface="+mn-ea"/>
                <a:cs typeface="+mn-cs"/>
              </a:rPr>
              <a:t>Historic dataset identified</a:t>
            </a:r>
          </a:p>
        </p:txBody>
      </p:sp>
    </p:spTree>
    <p:extLst>
      <p:ext uri="{BB962C8B-B14F-4D97-AF65-F5344CB8AC3E}">
        <p14:creationId xmlns:p14="http://schemas.microsoft.com/office/powerpoint/2010/main" val="273776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" grpId="0"/>
      <p:bldP spid="13" grpId="0"/>
      <p:bldP spid="14" grpId="0"/>
      <p:bldP spid="1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"/>
            <a:ext cx="6858000" cy="994172"/>
          </a:xfrm>
        </p:spPr>
        <p:txBody>
          <a:bodyPr/>
          <a:lstStyle/>
          <a:p>
            <a:pPr algn="ctr"/>
            <a:r>
              <a:rPr lang="en-GB" sz="3000" dirty="0">
                <a:latin typeface="Oswald Regular" panose="02000503000000000000" pitchFamily="2" charset="0"/>
              </a:rPr>
              <a:t>Guidelines on Hydrological Data Rescue</a:t>
            </a:r>
            <a:endParaRPr lang="en-GB" dirty="0">
              <a:latin typeface="Oswald Regular" panose="02000503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22194" y="1128712"/>
            <a:ext cx="1614488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kern="1200" dirty="0">
                <a:solidFill>
                  <a:prstClr val="black"/>
                </a:solidFill>
                <a:latin typeface="Oswald Regular" panose="02000503000000000000" pitchFamily="2" charset="0"/>
                <a:ea typeface="+mn-ea"/>
                <a:cs typeface="+mn-cs"/>
              </a:rPr>
              <a:t>World Meteorological Organisation published new guidelines on hydrological data rescue in 2014.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22194" y="2578997"/>
            <a:ext cx="1614488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kern="1200" dirty="0">
                <a:solidFill>
                  <a:prstClr val="black"/>
                </a:solidFill>
                <a:latin typeface="Oswald Regular" panose="02000503000000000000" pitchFamily="2" charset="0"/>
                <a:ea typeface="+mn-ea"/>
                <a:cs typeface="+mn-cs"/>
              </a:rPr>
              <a:t>General guidelines of digitisation projects, with some specific considerations for hydrological data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07331" y="4692253"/>
            <a:ext cx="372189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kern="1200" dirty="0">
                <a:solidFill>
                  <a:prstClr val="black"/>
                </a:solidFill>
                <a:latin typeface="Oswald Regular" panose="02000503000000000000" pitchFamily="2" charset="0"/>
                <a:ea typeface="+mn-ea"/>
                <a:cs typeface="+mn-cs"/>
                <a:hlinkClick r:id="rId3"/>
              </a:rPr>
              <a:t>https://library.wmo.int/pmb_ged/wmo_1146_en.pdf</a:t>
            </a:r>
            <a:endParaRPr lang="en-GB" sz="1350" kern="1200" dirty="0">
              <a:solidFill>
                <a:prstClr val="black"/>
              </a:solidFill>
              <a:latin typeface="Oswald Regular" panose="02000503000000000000" pitchFamily="2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8581" y="926685"/>
            <a:ext cx="2359285" cy="33046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3446" y="926684"/>
            <a:ext cx="2333024" cy="330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12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"/>
            <a:ext cx="6858000" cy="994172"/>
          </a:xfrm>
        </p:spPr>
        <p:txBody>
          <a:bodyPr/>
          <a:lstStyle/>
          <a:p>
            <a:pPr algn="ctr"/>
            <a:r>
              <a:rPr lang="en-GB" sz="3000" dirty="0">
                <a:latin typeface="Oswald Regular" panose="02000503000000000000" pitchFamily="2" charset="0"/>
              </a:rPr>
              <a:t>Data Rescue Survey</a:t>
            </a:r>
            <a:endParaRPr lang="en-GB" dirty="0">
              <a:latin typeface="Oswald Regular" panose="02000503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93920" y="863971"/>
            <a:ext cx="282698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kern="1200" dirty="0">
                <a:solidFill>
                  <a:prstClr val="black"/>
                </a:solidFill>
                <a:latin typeface="Oswald Regular" panose="02000503000000000000" pitchFamily="2" charset="0"/>
                <a:ea typeface="+mn-ea"/>
                <a:cs typeface="+mn-cs"/>
              </a:rPr>
              <a:t>World Meteorological Organisation commissioned a survey on its members data rescue needs around 2007.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93920" y="1831538"/>
            <a:ext cx="244122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kern="1200" dirty="0">
                <a:solidFill>
                  <a:prstClr val="black"/>
                </a:solidFill>
                <a:latin typeface="Oswald Regular" panose="02000503000000000000" pitchFamily="2" charset="0"/>
                <a:ea typeface="+mn-ea"/>
                <a:cs typeface="+mn-cs"/>
              </a:rPr>
              <a:t>Huge need from developed as well as developing countries.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54443" y="4589502"/>
            <a:ext cx="66351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Fry, Matthew</a:t>
            </a:r>
            <a:r>
              <a:rPr lang="en-GB" sz="9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. 2010 Hydrological Data Rescue – the current state of affairs. In: </a:t>
            </a:r>
            <a:r>
              <a:rPr lang="en-GB" sz="90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Servat</a:t>
            </a:r>
            <a:r>
              <a:rPr lang="en-GB" sz="9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, Eric; Demuth, Siegfried; </a:t>
            </a:r>
            <a:r>
              <a:rPr lang="en-GB" sz="90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Dezetter</a:t>
            </a:r>
            <a:r>
              <a:rPr lang="en-GB" sz="9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, Alain; </a:t>
            </a:r>
            <a:r>
              <a:rPr lang="en-GB" sz="90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Daniell</a:t>
            </a:r>
            <a:r>
              <a:rPr lang="en-GB" sz="9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, Trevor, (eds.) </a:t>
            </a:r>
            <a:r>
              <a:rPr lang="en-GB" sz="900" i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Global Change: Facing Risks and Threats to Water Resources.</a:t>
            </a:r>
            <a:r>
              <a:rPr lang="en-GB" sz="9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 IAHS, 459-464. (IAHS </a:t>
            </a:r>
            <a:r>
              <a:rPr lang="en-GB" sz="90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Publ</a:t>
            </a:r>
            <a:r>
              <a:rPr lang="en-GB" sz="9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, 340).</a:t>
            </a:r>
            <a:endParaRPr lang="en-GB" sz="900" kern="1200" dirty="0">
              <a:solidFill>
                <a:prstClr val="black"/>
              </a:solidFill>
              <a:latin typeface="Oswald Regular" panose="02000503000000000000" pitchFamily="2" charset="0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prstClr val="black"/>
                </a:solidFill>
                <a:latin typeface="Oswald Regular" panose="02000503000000000000" pitchFamily="2" charset="0"/>
                <a:ea typeface="+mn-ea"/>
                <a:cs typeface="+mn-cs"/>
              </a:rPr>
              <a:t>Summarised in appendix of WMO guidelines:</a:t>
            </a:r>
            <a:r>
              <a:rPr lang="en-GB" sz="1200" kern="1200" dirty="0">
                <a:solidFill>
                  <a:prstClr val="black"/>
                </a:solidFill>
                <a:latin typeface="Oswald Regular" panose="02000503000000000000" pitchFamily="2" charset="0"/>
                <a:ea typeface="+mn-ea"/>
                <a:cs typeface="+mn-cs"/>
                <a:hlinkClick r:id="rId3"/>
              </a:rPr>
              <a:t> https://library.wmo.int/pmb_ged/wmo_1146_en.pdf</a:t>
            </a:r>
            <a:endParaRPr lang="en-GB" sz="1200" kern="1200" dirty="0">
              <a:solidFill>
                <a:prstClr val="black"/>
              </a:solidFill>
              <a:latin typeface="Oswald Regular" panose="02000503000000000000" pitchFamily="2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4443" y="805816"/>
            <a:ext cx="2761374" cy="33261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7259" y="3271495"/>
            <a:ext cx="3165413" cy="12754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93920" y="2485893"/>
            <a:ext cx="244122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kern="1200" dirty="0">
                <a:solidFill>
                  <a:prstClr val="black"/>
                </a:solidFill>
                <a:latin typeface="Oswald Regular" panose="02000503000000000000" pitchFamily="2" charset="0"/>
                <a:ea typeface="+mn-ea"/>
                <a:cs typeface="+mn-cs"/>
              </a:rPr>
              <a:t>Many of these countries currently have few records in internationally available river flow datasets</a:t>
            </a:r>
          </a:p>
        </p:txBody>
      </p:sp>
    </p:spTree>
    <p:extLst>
      <p:ext uri="{BB962C8B-B14F-4D97-AF65-F5344CB8AC3E}">
        <p14:creationId xmlns:p14="http://schemas.microsoft.com/office/powerpoint/2010/main" val="98258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"/>
            <a:ext cx="6858000" cy="994172"/>
          </a:xfrm>
        </p:spPr>
        <p:txBody>
          <a:bodyPr/>
          <a:lstStyle/>
          <a:p>
            <a:pPr algn="ctr"/>
            <a:r>
              <a:rPr lang="en-GB" sz="3000" dirty="0">
                <a:latin typeface="Oswald Regular" panose="02000503000000000000" pitchFamily="2" charset="0"/>
              </a:rPr>
              <a:t>What can we do?</a:t>
            </a:r>
            <a:endParaRPr lang="en-GB" dirty="0">
              <a:latin typeface="Oswald Regular" panose="02000503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8831" y="816811"/>
            <a:ext cx="5222081" cy="4178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kern="1200" dirty="0">
                <a:solidFill>
                  <a:prstClr val="black"/>
                </a:solidFill>
                <a:latin typeface="Oswald Regular" panose="02000503000000000000" pitchFamily="2" charset="0"/>
                <a:ea typeface="+mn-ea"/>
                <a:cs typeface="+mn-cs"/>
              </a:rPr>
              <a:t>Better demonstrate the potential benefits and impacts of data rescue for water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800" kern="1200" dirty="0">
              <a:solidFill>
                <a:prstClr val="black"/>
              </a:solidFill>
              <a:latin typeface="Oswald Regular" panose="02000503000000000000" pitchFamily="2" charset="0"/>
              <a:ea typeface="+mn-ea"/>
              <a:cs typeface="+mn-cs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kern="1200" dirty="0">
                <a:solidFill>
                  <a:prstClr val="black"/>
                </a:solidFill>
                <a:latin typeface="Oswald Regular" panose="02000503000000000000" pitchFamily="2" charset="0"/>
                <a:ea typeface="+mn-ea"/>
                <a:cs typeface="+mn-cs"/>
              </a:rPr>
              <a:t>Identify further detail on data rescue need and the potential benefits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GB" sz="1800" kern="1200" dirty="0">
                <a:solidFill>
                  <a:prstClr val="black"/>
                </a:solidFill>
                <a:latin typeface="Oswald Regular" panose="02000503000000000000" pitchFamily="2" charset="0"/>
                <a:ea typeface="+mn-ea"/>
                <a:cs typeface="+mn-cs"/>
              </a:rPr>
              <a:t>Potentially following up data rescue survey needs, and asking for further examples?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endParaRPr lang="en-GB" sz="1800" kern="1200" dirty="0">
              <a:solidFill>
                <a:prstClr val="black"/>
              </a:solidFill>
              <a:latin typeface="Oswald Regular" panose="02000503000000000000" pitchFamily="2" charset="0"/>
              <a:ea typeface="+mn-ea"/>
              <a:cs typeface="+mn-cs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kern="1200" dirty="0">
                <a:solidFill>
                  <a:prstClr val="black"/>
                </a:solidFill>
                <a:latin typeface="Oswald Regular" panose="02000503000000000000" pitchFamily="2" charset="0"/>
                <a:ea typeface="+mn-ea"/>
                <a:cs typeface="+mn-cs"/>
              </a:rPr>
              <a:t>Raise awareness of the need for this data rescue to be achieved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800" kern="1200" dirty="0">
              <a:solidFill>
                <a:prstClr val="black"/>
              </a:solidFill>
              <a:latin typeface="Oswald Regular" panose="02000503000000000000" pitchFamily="2" charset="0"/>
              <a:ea typeface="+mn-ea"/>
              <a:cs typeface="+mn-cs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kern="1200" dirty="0">
                <a:solidFill>
                  <a:prstClr val="black"/>
                </a:solidFill>
                <a:latin typeface="Oswald Regular" panose="02000503000000000000" pitchFamily="2" charset="0"/>
                <a:ea typeface="+mn-ea"/>
                <a:cs typeface="+mn-cs"/>
              </a:rPr>
              <a:t>Identify avenues to make it happen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800" kern="1200" dirty="0">
              <a:solidFill>
                <a:prstClr val="black"/>
              </a:solidFill>
              <a:latin typeface="Oswald Regular" panose="02000503000000000000" pitchFamily="2" charset="0"/>
              <a:ea typeface="+mn-ea"/>
              <a:cs typeface="+mn-cs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kern="1200" dirty="0">
                <a:solidFill>
                  <a:prstClr val="black"/>
                </a:solidFill>
                <a:latin typeface="Oswald Regular" panose="02000503000000000000" pitchFamily="2" charset="0"/>
                <a:ea typeface="+mn-ea"/>
                <a:cs typeface="+mn-cs"/>
              </a:rPr>
              <a:t>How can the IG Data Rescue take this forward?</a:t>
            </a:r>
          </a:p>
          <a:p>
            <a:endParaRPr lang="en-GB" sz="1350" kern="1200" dirty="0">
              <a:solidFill>
                <a:prstClr val="black"/>
              </a:solidFill>
              <a:latin typeface="Oswald Regular" panose="02000503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477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79176" y="735899"/>
            <a:ext cx="8513696" cy="3588900"/>
          </a:xfrm>
        </p:spPr>
        <p:txBody>
          <a:bodyPr/>
          <a:lstStyle/>
          <a:p>
            <a:pPr indent="0">
              <a:buNone/>
            </a:pPr>
            <a:r>
              <a:rPr lang="en-US" sz="2400" dirty="0" smtClean="0"/>
              <a:t>Future aims:</a:t>
            </a:r>
          </a:p>
          <a:p>
            <a:r>
              <a:rPr lang="en-US" sz="2400" dirty="0" smtClean="0"/>
              <a:t>Gather </a:t>
            </a:r>
            <a:r>
              <a:rPr lang="en-US" sz="2400" dirty="0" smtClean="0"/>
              <a:t>more successful examples and impacts (and disasters)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Publish examples – RDA output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Gather further information – how funding was found, etc.</a:t>
            </a:r>
          </a:p>
          <a:p>
            <a:pPr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In water data: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Identify “hit list” of known datasets at risk and also identifying where data is needed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Try to build wider international water data rescue network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rescue session at P10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38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79176" y="735899"/>
            <a:ext cx="8513696" cy="3588900"/>
          </a:xfrm>
        </p:spPr>
        <p:txBody>
          <a:bodyPr/>
          <a:lstStyle/>
          <a:p>
            <a:pPr indent="0">
              <a:buNone/>
            </a:pPr>
            <a:r>
              <a:rPr lang="en-US" sz="2400" dirty="0" smtClean="0"/>
              <a:t>RDA at Botswana Plenary:</a:t>
            </a:r>
          </a:p>
          <a:p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Ideas…</a:t>
            </a:r>
          </a:p>
          <a:p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Regional use cases?</a:t>
            </a:r>
          </a:p>
          <a:p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Data portals within the region – review. Or data availability more generally?</a:t>
            </a:r>
          </a:p>
          <a:p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Data rescue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rescue session at P10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00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292" y="947188"/>
            <a:ext cx="8417169" cy="3774281"/>
          </a:xfrm>
        </p:spPr>
        <p:txBody>
          <a:bodyPr>
            <a:normAutofit/>
          </a:bodyPr>
          <a:lstStyle/>
          <a:p>
            <a:endParaRPr lang="en-US" sz="1100" dirty="0"/>
          </a:p>
          <a:p>
            <a:pPr marL="0" indent="0">
              <a:buNone/>
            </a:pPr>
            <a:r>
              <a:rPr lang="en-US" dirty="0" smtClean="0"/>
              <a:t>GWIIG:</a:t>
            </a:r>
          </a:p>
          <a:p>
            <a:pPr marL="0" indent="0">
              <a:buNone/>
            </a:pPr>
            <a:r>
              <a:rPr lang="en-US" sz="1600" dirty="0" smtClean="0">
                <a:hlinkClick r:id="rId2"/>
              </a:rPr>
              <a:t>https</a:t>
            </a:r>
            <a:r>
              <a:rPr lang="en-US" sz="1600" dirty="0">
                <a:hlinkClick r:id="rId2"/>
              </a:rPr>
              <a:t>://www.rd-alliance.org/groups/global-water-information-interest-group.html-0</a:t>
            </a:r>
            <a:endParaRPr lang="en-US" sz="16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Adoption:</a:t>
            </a:r>
          </a:p>
          <a:p>
            <a:pPr marL="0" indent="0">
              <a:buNone/>
            </a:pPr>
            <a:r>
              <a:rPr lang="en-US" sz="1800" dirty="0">
                <a:hlinkClick r:id="rId3"/>
              </a:rPr>
              <a:t>https://</a:t>
            </a:r>
            <a:r>
              <a:rPr lang="en-US" sz="1800" dirty="0" smtClean="0">
                <a:hlinkClick r:id="rId3"/>
              </a:rPr>
              <a:t>www.rd-alliance.org/recommendations-outputs/adoption-recommendations</a:t>
            </a:r>
            <a:endParaRPr lang="en-US" sz="18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96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  <a:r>
              <a:rPr lang="en-GB" dirty="0" smtClean="0"/>
              <a:t>Water data portals</a:t>
            </a:r>
          </a:p>
          <a:p>
            <a:r>
              <a:rPr lang="en-GB" dirty="0"/>
              <a:t> </a:t>
            </a:r>
            <a:r>
              <a:rPr lang="en-GB" dirty="0" smtClean="0"/>
              <a:t>Dynamic data citation</a:t>
            </a:r>
          </a:p>
          <a:p>
            <a:r>
              <a:rPr lang="en-GB" dirty="0"/>
              <a:t> </a:t>
            </a:r>
            <a:r>
              <a:rPr lang="en-GB" dirty="0" smtClean="0"/>
              <a:t>Vocabularies</a:t>
            </a:r>
          </a:p>
          <a:p>
            <a:r>
              <a:rPr lang="en-GB" dirty="0"/>
              <a:t> </a:t>
            </a:r>
            <a:r>
              <a:rPr lang="en-GB" dirty="0" smtClean="0"/>
              <a:t>Data rescue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Current focus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8016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523" y="-118877"/>
            <a:ext cx="8112369" cy="994172"/>
          </a:xfrm>
        </p:spPr>
        <p:txBody>
          <a:bodyPr/>
          <a:lstStyle/>
          <a:p>
            <a:r>
              <a:rPr lang="en-US" sz="2800" dirty="0" smtClean="0"/>
              <a:t>Water data portals and water data discovery</a:t>
            </a:r>
            <a:endParaRPr lang="en-US" sz="28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-122307" y="727457"/>
            <a:ext cx="8235426" cy="393263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rmAutofit fontScale="2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58A618"/>
              </a:buClr>
              <a:buSzPct val="100000"/>
              <a:buFont typeface="Noto Sans Symbols"/>
              <a:buChar char="▪"/>
              <a:defRPr sz="3200" b="0" i="0" u="none" strike="noStrike" cap="none">
                <a:solidFill>
                  <a:srgbClr val="36363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03D29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rgbClr val="36363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E4D700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rgbClr val="36363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rgbClr val="36363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54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rgbClr val="36363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>
              <a:buFont typeface="Noto Sans Symbols"/>
              <a:buNone/>
            </a:pPr>
            <a:r>
              <a:rPr lang="en-US" sz="7200" dirty="0" smtClean="0">
                <a:latin typeface="Arial Narrow" panose="020B0606020202030204" pitchFamily="34" charset="0"/>
              </a:rPr>
              <a:t>Harald von Waldow and Janet </a:t>
            </a:r>
            <a:r>
              <a:rPr lang="en-US" sz="7200" dirty="0" err="1" smtClean="0">
                <a:latin typeface="Arial Narrow" panose="020B0606020202030204" pitchFamily="34" charset="0"/>
              </a:rPr>
              <a:t>Hering</a:t>
            </a:r>
            <a:endParaRPr lang="en-US" sz="7200" dirty="0" smtClean="0">
              <a:latin typeface="Arial Narrow" panose="020B0606020202030204" pitchFamily="34" charset="0"/>
            </a:endParaRPr>
          </a:p>
          <a:p>
            <a:pPr indent="0">
              <a:buFont typeface="Noto Sans Symbols"/>
              <a:buNone/>
            </a:pPr>
            <a:endParaRPr lang="en-US" sz="7200" b="1" dirty="0" smtClean="0">
              <a:latin typeface="Arial Narrow" panose="020B0606020202030204" pitchFamily="34" charset="0"/>
            </a:endParaRPr>
          </a:p>
          <a:p>
            <a:pPr indent="0">
              <a:buFont typeface="Noto Sans Symbols"/>
              <a:buNone/>
            </a:pPr>
            <a:r>
              <a:rPr lang="en-US" sz="8000" b="1" dirty="0" smtClean="0"/>
              <a:t>Scratching an itch:</a:t>
            </a:r>
          </a:p>
          <a:p>
            <a:pPr indent="0" algn="ctr">
              <a:buFont typeface="Noto Sans Symbols"/>
              <a:buNone/>
            </a:pPr>
            <a:r>
              <a:rPr lang="en-US" sz="8000" i="1" dirty="0" smtClean="0"/>
              <a:t>“Search results (Google) are frustratingly imprecise. There is no good list of freshwater data portals. Let’s make one.”</a:t>
            </a:r>
          </a:p>
          <a:p>
            <a:pPr indent="0" algn="ctr">
              <a:buFont typeface="Noto Sans Symbols"/>
              <a:buNone/>
            </a:pPr>
            <a:endParaRPr lang="en-US" sz="8000" i="1" dirty="0" smtClean="0"/>
          </a:p>
          <a:p>
            <a:pPr indent="0">
              <a:buFont typeface="Noto Sans Symbols"/>
              <a:buNone/>
            </a:pPr>
            <a:r>
              <a:rPr lang="en-US" sz="8000" i="1" dirty="0" smtClean="0"/>
              <a:t>    =&gt; </a:t>
            </a:r>
            <a:r>
              <a:rPr lang="en-US" sz="8000" b="1" i="1" dirty="0" smtClean="0"/>
              <a:t>list of bookmarks</a:t>
            </a:r>
          </a:p>
          <a:p>
            <a:pPr indent="0">
              <a:buFont typeface="Noto Sans Symbols"/>
              <a:buNone/>
            </a:pPr>
            <a:endParaRPr lang="en-US" sz="8000" i="1" dirty="0" smtClean="0"/>
          </a:p>
          <a:p>
            <a:pPr indent="0">
              <a:buFont typeface="Noto Sans Symbols"/>
              <a:buNone/>
            </a:pPr>
            <a:r>
              <a:rPr lang="en-US" sz="8000" i="1" dirty="0" smtClean="0"/>
              <a:t>“Maybe put it in a shape so that others can profit from it too.”</a:t>
            </a:r>
          </a:p>
          <a:p>
            <a:pPr indent="0">
              <a:buFont typeface="Noto Sans Symbols"/>
              <a:buNone/>
            </a:pPr>
            <a:r>
              <a:rPr lang="en-US" sz="8000" dirty="0" smtClean="0"/>
              <a:t>    </a:t>
            </a:r>
          </a:p>
          <a:p>
            <a:pPr indent="0">
              <a:buFont typeface="Noto Sans Symbols"/>
              <a:buNone/>
            </a:pPr>
            <a:r>
              <a:rPr lang="en-US" sz="8000" dirty="0" smtClean="0"/>
              <a:t>    =&gt;  </a:t>
            </a:r>
            <a:r>
              <a:rPr lang="en-US" sz="8000" dirty="0" smtClean="0">
                <a:latin typeface="Liberation Mono" panose="02070409020205020404" pitchFamily="49" charset="0"/>
                <a:cs typeface="Liberation Mono" panose="02070409020205020404" pitchFamily="49" charset="0"/>
                <a:hlinkClick r:id="rId2"/>
              </a:rPr>
              <a:t>https://osf.io/8mn3q/</a:t>
            </a:r>
            <a:endParaRPr lang="en-US" sz="8000" dirty="0" smtClean="0">
              <a:latin typeface="Liberation Mono" panose="02070409020205020404" pitchFamily="49" charset="0"/>
              <a:cs typeface="Liberation Mono" panose="02070409020205020404" pitchFamily="49" charset="0"/>
            </a:endParaRPr>
          </a:p>
          <a:p>
            <a:pPr indent="0">
              <a:buFont typeface="Noto Sans Symbols"/>
              <a:buNone/>
            </a:pPr>
            <a:endParaRPr lang="en-US" sz="8000" dirty="0" smtClean="0">
              <a:latin typeface="Liberation Mono" panose="02070409020205020404" pitchFamily="49" charset="0"/>
              <a:cs typeface="Liberation Mono" panose="02070409020205020404" pitchFamily="49" charset="0"/>
            </a:endParaRPr>
          </a:p>
          <a:p>
            <a:endParaRPr lang="en-US" sz="3600" dirty="0" smtClean="0">
              <a:latin typeface="Liberation Mono" panose="02070409020205020404" pitchFamily="49" charset="0"/>
              <a:cs typeface="Liberation Mono" panose="02070409020205020404" pitchFamily="49" charset="0"/>
            </a:endParaRPr>
          </a:p>
          <a:p>
            <a:pPr indent="0">
              <a:buFont typeface="Noto Sans Symbols"/>
              <a:buNone/>
            </a:pPr>
            <a:endParaRPr lang="en-US" sz="3600" dirty="0" smtClean="0">
              <a:latin typeface="Liberation Mono" panose="02070409020205020404" pitchFamily="49" charset="0"/>
              <a:cs typeface="Liberation Mono" panose="02070409020205020404" pitchFamily="49" charset="0"/>
            </a:endParaRPr>
          </a:p>
          <a:p>
            <a:pPr indent="0">
              <a:buFont typeface="Noto Sans Symbols"/>
              <a:buNone/>
            </a:pPr>
            <a:r>
              <a:rPr lang="en-US" sz="3600" dirty="0" smtClean="0"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</a:p>
          <a:p>
            <a:pPr indent="0">
              <a:buFont typeface="Noto Sans Symbols"/>
              <a:buNone/>
            </a:pP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056" y="801451"/>
            <a:ext cx="1514294" cy="32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34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523" y="-118877"/>
            <a:ext cx="8112369" cy="994172"/>
          </a:xfrm>
        </p:spPr>
        <p:txBody>
          <a:bodyPr/>
          <a:lstStyle/>
          <a:p>
            <a:r>
              <a:rPr lang="en-US" sz="2800" dirty="0" smtClean="0"/>
              <a:t>Water data portals and water data discovery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86376" y="739106"/>
            <a:ext cx="7874327" cy="3932633"/>
          </a:xfrm>
        </p:spPr>
        <p:txBody>
          <a:bodyPr>
            <a:normAutofit fontScale="25000" lnSpcReduction="20000"/>
          </a:bodyPr>
          <a:lstStyle/>
          <a:p>
            <a:pPr indent="0">
              <a:buNone/>
            </a:pPr>
            <a:r>
              <a:rPr lang="en-US" sz="7200" dirty="0">
                <a:latin typeface="Arial Narrow" panose="020B0606020202030204" pitchFamily="34" charset="0"/>
              </a:rPr>
              <a:t>Harald von Waldow and Janet </a:t>
            </a:r>
            <a:r>
              <a:rPr lang="en-US" sz="7200" dirty="0" err="1">
                <a:latin typeface="Arial Narrow" panose="020B0606020202030204" pitchFamily="34" charset="0"/>
              </a:rPr>
              <a:t>Hering</a:t>
            </a:r>
            <a:endParaRPr lang="en-US" sz="7200" dirty="0">
              <a:latin typeface="Arial Narrow" panose="020B0606020202030204" pitchFamily="34" charset="0"/>
            </a:endParaRPr>
          </a:p>
          <a:p>
            <a:pPr indent="0">
              <a:buNone/>
            </a:pPr>
            <a:endParaRPr lang="en-US" sz="7200" dirty="0" smtClean="0">
              <a:latin typeface="Liberation Mono" panose="02070409020205020404" pitchFamily="49" charset="0"/>
              <a:cs typeface="Liberation Mono" panose="02070409020205020404" pitchFamily="49" charset="0"/>
              <a:hlinkClick r:id="rId2"/>
            </a:endParaRPr>
          </a:p>
          <a:p>
            <a:pPr indent="0">
              <a:buNone/>
            </a:pPr>
            <a:r>
              <a:rPr lang="en-US" sz="8800" dirty="0" smtClean="0">
                <a:latin typeface="Liberation Mono" panose="02070409020205020404" pitchFamily="49" charset="0"/>
                <a:cs typeface="Liberation Mono" panose="02070409020205020404" pitchFamily="49" charset="0"/>
                <a:hlinkClick r:id="rId2"/>
              </a:rPr>
              <a:t>https://osf.io/8mn3q/</a:t>
            </a:r>
            <a:r>
              <a:rPr lang="en-US" sz="8800" dirty="0" smtClean="0">
                <a:latin typeface="Liberation Mono" panose="02070409020205020404" pitchFamily="49" charset="0"/>
                <a:cs typeface="Liberation Mono" panose="02070409020205020404" pitchFamily="49" charset="0"/>
              </a:rPr>
              <a:t>:  </a:t>
            </a:r>
            <a:r>
              <a:rPr lang="en-US" sz="8800" b="1" dirty="0" smtClean="0">
                <a:latin typeface="+mj-lt"/>
                <a:cs typeface="Liberation Mono" panose="02070409020205020404" pitchFamily="49" charset="0"/>
              </a:rPr>
              <a:t>A Google spreadsheet</a:t>
            </a:r>
          </a:p>
          <a:p>
            <a:pPr indent="0">
              <a:buNone/>
            </a:pPr>
            <a:endParaRPr lang="en-US" sz="8800" b="1" dirty="0" smtClean="0">
              <a:latin typeface="Arial Narrow" panose="020B0606020202030204" pitchFamily="34" charset="0"/>
            </a:endParaRPr>
          </a:p>
          <a:p>
            <a:r>
              <a:rPr lang="en-US" sz="8800" dirty="0" smtClean="0">
                <a:cs typeface="Liberation Mono" panose="02070409020205020404" pitchFamily="49" charset="0"/>
              </a:rPr>
              <a:t> Table with 38 entries / 13 columns</a:t>
            </a:r>
          </a:p>
          <a:p>
            <a:r>
              <a:rPr lang="en-US" sz="8800" dirty="0" smtClean="0">
                <a:cs typeface="Liberation Mono" panose="02070409020205020404" pitchFamily="49" charset="0"/>
              </a:rPr>
              <a:t> Much more entries necessary =&gt; search/filter capability</a:t>
            </a:r>
          </a:p>
          <a:p>
            <a:pPr lvl="1" indent="0">
              <a:buNone/>
            </a:pPr>
            <a:r>
              <a:rPr lang="en-US" sz="8000" dirty="0" smtClean="0">
                <a:cs typeface="Liberation Mono" panose="02070409020205020404" pitchFamily="49" charset="0"/>
              </a:rPr>
              <a:t>=&gt; meaningful and systematic attributes for each site.</a:t>
            </a:r>
          </a:p>
          <a:p>
            <a:pPr lvl="1" indent="0">
              <a:buNone/>
            </a:pPr>
            <a:r>
              <a:rPr lang="en-US" sz="8000" dirty="0" smtClean="0">
                <a:cs typeface="Liberation Mono" panose="02070409020205020404" pitchFamily="49" charset="0"/>
              </a:rPr>
              <a:t>=&gt; </a:t>
            </a:r>
            <a:r>
              <a:rPr lang="en-US" sz="8000" b="1" dirty="0" smtClean="0">
                <a:cs typeface="Liberation Mono" panose="02070409020205020404" pitchFamily="49" charset="0"/>
              </a:rPr>
              <a:t>very difficult!</a:t>
            </a:r>
          </a:p>
          <a:p>
            <a:endParaRPr lang="en-US" sz="8800" b="1" dirty="0" smtClean="0">
              <a:cs typeface="Liberation Mono" panose="02070409020205020404" pitchFamily="49" charset="0"/>
            </a:endParaRPr>
          </a:p>
          <a:p>
            <a:r>
              <a:rPr lang="en-US" sz="8800" b="1" dirty="0">
                <a:cs typeface="Liberation Mono" panose="02070409020205020404" pitchFamily="49" charset="0"/>
              </a:rPr>
              <a:t> </a:t>
            </a:r>
            <a:r>
              <a:rPr lang="en-US" sz="8800" dirty="0">
                <a:cs typeface="Liberation Mono" panose="02070409020205020404" pitchFamily="49" charset="0"/>
              </a:rPr>
              <a:t>O</a:t>
            </a:r>
            <a:r>
              <a:rPr lang="en-US" sz="8800" dirty="0" smtClean="0">
                <a:cs typeface="Liberation Mono" panose="02070409020205020404" pitchFamily="49" charset="0"/>
              </a:rPr>
              <a:t>ne result: Only very few portals have an API</a:t>
            </a:r>
          </a:p>
          <a:p>
            <a:pPr lvl="1" indent="0">
              <a:buNone/>
            </a:pPr>
            <a:r>
              <a:rPr lang="en-US" sz="8000" b="1" dirty="0" smtClean="0">
                <a:cs typeface="Liberation Mono" panose="02070409020205020404" pitchFamily="49" charset="0"/>
              </a:rPr>
              <a:t>=&gt; This will remain a list</a:t>
            </a:r>
            <a:r>
              <a:rPr lang="en-US" sz="8000" dirty="0" smtClean="0">
                <a:cs typeface="Liberation Mono" panose="02070409020205020404" pitchFamily="49" charset="0"/>
              </a:rPr>
              <a:t>, no automatic data extraction, etc.</a:t>
            </a:r>
          </a:p>
          <a:p>
            <a:pPr indent="0">
              <a:buNone/>
            </a:pPr>
            <a:endParaRPr lang="en-US" sz="8000" b="1" dirty="0" smtClean="0"/>
          </a:p>
          <a:p>
            <a:pPr indent="0" algn="ctr">
              <a:buNone/>
            </a:pPr>
            <a:endParaRPr lang="en-US" sz="8000" i="1" dirty="0" smtClean="0"/>
          </a:p>
          <a:p>
            <a:pPr indent="0">
              <a:buNone/>
            </a:pPr>
            <a:r>
              <a:rPr lang="en-US" sz="8000" i="1" dirty="0" smtClean="0"/>
              <a:t>   </a:t>
            </a:r>
            <a:endParaRPr lang="en-US" sz="3600" dirty="0">
              <a:latin typeface="Liberation Mono" panose="02070409020205020404" pitchFamily="49" charset="0"/>
              <a:cs typeface="Liberation Mono" panose="02070409020205020404" pitchFamily="49" charset="0"/>
            </a:endParaRPr>
          </a:p>
          <a:p>
            <a:pPr indent="0">
              <a:buNone/>
            </a:pPr>
            <a:r>
              <a:rPr lang="en-US" sz="3600" dirty="0" smtClean="0"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</a:p>
          <a:p>
            <a:pPr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056" y="801451"/>
            <a:ext cx="1514294" cy="32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43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6596" y="4705957"/>
            <a:ext cx="2492759" cy="390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523" y="-118877"/>
            <a:ext cx="8112369" cy="994172"/>
          </a:xfrm>
        </p:spPr>
        <p:txBody>
          <a:bodyPr/>
          <a:lstStyle/>
          <a:p>
            <a:r>
              <a:rPr lang="en-US" sz="2800" dirty="0" smtClean="0"/>
              <a:t>Water data portals and water data discovery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86376" y="739106"/>
            <a:ext cx="7874327" cy="3932633"/>
          </a:xfrm>
        </p:spPr>
        <p:txBody>
          <a:bodyPr>
            <a:normAutofit fontScale="25000" lnSpcReduction="20000"/>
          </a:bodyPr>
          <a:lstStyle/>
          <a:p>
            <a:pPr indent="0">
              <a:buNone/>
            </a:pPr>
            <a:r>
              <a:rPr lang="en-US" sz="7200" dirty="0">
                <a:latin typeface="Arial Narrow" panose="020B0606020202030204" pitchFamily="34" charset="0"/>
              </a:rPr>
              <a:t>Harald von Waldow and Janet </a:t>
            </a:r>
            <a:r>
              <a:rPr lang="en-US" sz="7200" dirty="0" err="1" smtClean="0">
                <a:latin typeface="Arial Narrow" panose="020B0606020202030204" pitchFamily="34" charset="0"/>
              </a:rPr>
              <a:t>Hering</a:t>
            </a:r>
            <a:endParaRPr lang="en-US" sz="7200" dirty="0" smtClean="0">
              <a:latin typeface="Arial Narrow" panose="020B0606020202030204" pitchFamily="34" charset="0"/>
            </a:endParaRPr>
          </a:p>
          <a:p>
            <a:pPr indent="0">
              <a:buNone/>
            </a:pPr>
            <a:endParaRPr lang="en-US" sz="7200" i="1" dirty="0" smtClean="0">
              <a:latin typeface="Arial Narrow" panose="020B0606020202030204" pitchFamily="34" charset="0"/>
            </a:endParaRPr>
          </a:p>
          <a:p>
            <a:pPr indent="0">
              <a:buNone/>
            </a:pPr>
            <a:r>
              <a:rPr lang="en-US" sz="8800" b="1" dirty="0" smtClean="0">
                <a:latin typeface="+mj-lt"/>
              </a:rPr>
              <a:t>Does something like that not already exist?</a:t>
            </a:r>
          </a:p>
          <a:p>
            <a:pPr indent="0">
              <a:buNone/>
            </a:pPr>
            <a:r>
              <a:rPr lang="en-US" sz="8800" dirty="0">
                <a:latin typeface="+mj-lt"/>
              </a:rPr>
              <a:t>a</a:t>
            </a:r>
            <a:r>
              <a:rPr lang="en-US" sz="8800" dirty="0" smtClean="0">
                <a:latin typeface="+mj-lt"/>
              </a:rPr>
              <a:t>) dataset aggregators, e.g. </a:t>
            </a:r>
          </a:p>
          <a:p>
            <a:pPr lvl="1"/>
            <a:r>
              <a:rPr lang="en-US" sz="8000" dirty="0" smtClean="0">
                <a:latin typeface="+mj-lt"/>
              </a:rPr>
              <a:t>  </a:t>
            </a:r>
            <a:r>
              <a:rPr lang="en-US" sz="8000" dirty="0" smtClean="0">
                <a:latin typeface="Liberation Mono" panose="02070409020205020404" pitchFamily="49" charset="0"/>
                <a:cs typeface="Liberation Mono" panose="02070409020205020404" pitchFamily="49" charset="0"/>
              </a:rPr>
              <a:t>hydrosphere.org</a:t>
            </a:r>
          </a:p>
          <a:p>
            <a:pPr lvl="1"/>
            <a:r>
              <a:rPr lang="en-US" sz="8000" dirty="0">
                <a:latin typeface="+mj-lt"/>
              </a:rPr>
              <a:t> </a:t>
            </a:r>
            <a:r>
              <a:rPr lang="en-US" sz="8000" dirty="0" smtClean="0">
                <a:latin typeface="+mj-lt"/>
              </a:rPr>
              <a:t> </a:t>
            </a:r>
            <a:r>
              <a:rPr lang="en-US" sz="8000" dirty="0" smtClean="0">
                <a:latin typeface="Liberation Mono" panose="02070409020205020404" pitchFamily="49" charset="0"/>
                <a:cs typeface="Liberation Mono" panose="02070409020205020404" pitchFamily="49" charset="0"/>
              </a:rPr>
              <a:t>data.gov</a:t>
            </a:r>
          </a:p>
          <a:p>
            <a:pPr lvl="1"/>
            <a:r>
              <a:rPr lang="en-US" sz="8000" dirty="0" smtClean="0">
                <a:latin typeface="Liberation Mono" panose="02070409020205020404" pitchFamily="49" charset="0"/>
                <a:cs typeface="Liberation Mono" panose="02070409020205020404" pitchFamily="49" charset="0"/>
              </a:rPr>
              <a:t> GEOS geoportal</a:t>
            </a:r>
          </a:p>
          <a:p>
            <a:pPr lvl="1"/>
            <a:r>
              <a:rPr lang="en-US" sz="8000" dirty="0"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8000" dirty="0" smtClean="0">
                <a:latin typeface="Liberation Mono" panose="02070409020205020404" pitchFamily="49" charset="0"/>
                <a:cs typeface="Liberation Mono" panose="02070409020205020404" pitchFamily="49" charset="0"/>
              </a:rPr>
              <a:t>CINERGI geoportal</a:t>
            </a:r>
          </a:p>
          <a:p>
            <a:pPr lvl="1"/>
            <a:r>
              <a:rPr lang="en-US" sz="8000" dirty="0" smtClean="0">
                <a:latin typeface="Liberation Mono" panose="02070409020205020404" pitchFamily="49" charset="0"/>
                <a:cs typeface="Liberation Mono" panose="02070409020205020404" pitchFamily="49" charset="0"/>
              </a:rPr>
              <a:t> data.cuahsi.org</a:t>
            </a:r>
          </a:p>
          <a:p>
            <a:pPr indent="0">
              <a:buNone/>
            </a:pPr>
            <a:r>
              <a:rPr lang="en-US" sz="8800" b="1" dirty="0" smtClean="0">
                <a:latin typeface="Arial "/>
              </a:rPr>
              <a:t>=&gt; different aim</a:t>
            </a:r>
          </a:p>
          <a:p>
            <a:pPr indent="0">
              <a:buNone/>
            </a:pPr>
            <a:endParaRPr lang="en-US" sz="8800" b="1" dirty="0" smtClean="0">
              <a:latin typeface="+mj-lt"/>
            </a:endParaRPr>
          </a:p>
          <a:p>
            <a:pPr indent="0">
              <a:buNone/>
            </a:pPr>
            <a:r>
              <a:rPr lang="en-US" sz="8800" dirty="0">
                <a:latin typeface="+mj-lt"/>
              </a:rPr>
              <a:t>b</a:t>
            </a:r>
            <a:r>
              <a:rPr lang="en-US" sz="8800" dirty="0" smtClean="0">
                <a:latin typeface="+mj-lt"/>
              </a:rPr>
              <a:t>) data repository directory: </a:t>
            </a:r>
            <a:r>
              <a:rPr lang="en-US" sz="8800" dirty="0" smtClean="0">
                <a:latin typeface="Liberation Mono" panose="02070409020205020404" pitchFamily="49" charset="0"/>
                <a:cs typeface="Liberation Mono" panose="02070409020205020404" pitchFamily="49" charset="0"/>
              </a:rPr>
              <a:t>re3data.org</a:t>
            </a:r>
          </a:p>
          <a:p>
            <a:pPr indent="0">
              <a:buNone/>
            </a:pPr>
            <a:r>
              <a:rPr lang="en-US" sz="7200" b="1" i="1" dirty="0" smtClean="0"/>
              <a:t>=&gt; </a:t>
            </a:r>
            <a:r>
              <a:rPr lang="en-US" sz="8800" b="1" dirty="0" smtClean="0"/>
              <a:t> doesn't perform</a:t>
            </a:r>
            <a:endParaRPr lang="en-US" sz="8800" b="1" dirty="0">
              <a:latin typeface="Liberation Mono" panose="02070409020205020404" pitchFamily="49" charset="0"/>
              <a:cs typeface="Liberation Mono" panose="02070409020205020404" pitchFamily="49" charset="0"/>
            </a:endParaRPr>
          </a:p>
          <a:p>
            <a:pPr indent="0">
              <a:buNone/>
            </a:pPr>
            <a:r>
              <a:rPr lang="en-US" sz="3600" dirty="0" smtClean="0"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</a:p>
          <a:p>
            <a:pPr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056" y="801451"/>
            <a:ext cx="1514294" cy="32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03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523" y="-118877"/>
            <a:ext cx="8112369" cy="994172"/>
          </a:xfrm>
        </p:spPr>
        <p:txBody>
          <a:bodyPr/>
          <a:lstStyle/>
          <a:p>
            <a:r>
              <a:rPr lang="en-US" sz="2800" dirty="0" smtClean="0"/>
              <a:t>Water data portals and water data discovery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86376" y="739106"/>
            <a:ext cx="7874327" cy="3932633"/>
          </a:xfrm>
        </p:spPr>
        <p:txBody>
          <a:bodyPr>
            <a:normAutofit fontScale="25000" lnSpcReduction="20000"/>
          </a:bodyPr>
          <a:lstStyle/>
          <a:p>
            <a:pPr indent="0">
              <a:buNone/>
            </a:pPr>
            <a:r>
              <a:rPr lang="en-US" sz="7200" dirty="0">
                <a:latin typeface="Arial Narrow" panose="020B0606020202030204" pitchFamily="34" charset="0"/>
              </a:rPr>
              <a:t>Harald von Waldow and Janet </a:t>
            </a:r>
            <a:r>
              <a:rPr lang="en-US" sz="7200" dirty="0" err="1" smtClean="0">
                <a:latin typeface="Arial Narrow" panose="020B0606020202030204" pitchFamily="34" charset="0"/>
              </a:rPr>
              <a:t>Hering</a:t>
            </a:r>
            <a:endParaRPr lang="en-US" sz="7200" dirty="0" smtClean="0">
              <a:latin typeface="Arial Narrow" panose="020B0606020202030204" pitchFamily="34" charset="0"/>
            </a:endParaRPr>
          </a:p>
          <a:p>
            <a:pPr indent="0">
              <a:buNone/>
            </a:pPr>
            <a:endParaRPr lang="en-US" sz="7200" i="1" dirty="0" smtClean="0">
              <a:latin typeface="Arial Narrow" panose="020B0606020202030204" pitchFamily="34" charset="0"/>
            </a:endParaRPr>
          </a:p>
          <a:p>
            <a:pPr indent="0">
              <a:buNone/>
            </a:pPr>
            <a:r>
              <a:rPr lang="en-US" sz="8800" b="1" dirty="0" smtClean="0">
                <a:latin typeface="+mj-lt"/>
              </a:rPr>
              <a:t>Hypothesis:</a:t>
            </a:r>
          </a:p>
          <a:p>
            <a:pPr indent="0">
              <a:buNone/>
            </a:pPr>
            <a:endParaRPr lang="en-US" sz="8800" b="1" dirty="0" smtClean="0">
              <a:latin typeface="+mj-lt"/>
            </a:endParaRPr>
          </a:p>
          <a:p>
            <a:pPr indent="0" algn="ctr">
              <a:buNone/>
            </a:pPr>
            <a:r>
              <a:rPr lang="en-US" sz="8800" i="1" dirty="0" smtClean="0">
                <a:latin typeface="+mj-lt"/>
              </a:rPr>
              <a:t>"To make such a list or directory useful, it has to be continuously curated by domain experts."</a:t>
            </a:r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r>
              <a:rPr lang="en-US" sz="8800" b="1" dirty="0" smtClean="0"/>
              <a:t>How to get there?</a:t>
            </a:r>
          </a:p>
          <a:p>
            <a:r>
              <a:rPr lang="en-US" sz="8800" dirty="0" smtClean="0"/>
              <a:t>  Provide a suitable </a:t>
            </a:r>
            <a:r>
              <a:rPr lang="en-US" sz="8800" b="1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</a:rPr>
              <a:t>online tool</a:t>
            </a:r>
            <a:r>
              <a:rPr lang="en-US" sz="880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8800" dirty="0" smtClean="0"/>
              <a:t>(e.g., like</a:t>
            </a:r>
          </a:p>
          <a:p>
            <a:pPr indent="0">
              <a:buNone/>
            </a:pPr>
            <a:r>
              <a:rPr lang="en-US" sz="8800" dirty="0"/>
              <a:t> </a:t>
            </a:r>
            <a:r>
              <a:rPr lang="en-US" sz="8800" dirty="0" smtClean="0"/>
              <a:t>  </a:t>
            </a:r>
            <a:r>
              <a:rPr lang="en-US" sz="8800" dirty="0" smtClean="0">
                <a:latin typeface="Liberation Mono" panose="02070409020205020404" pitchFamily="49" charset="0"/>
                <a:cs typeface="Liberation Mono" panose="02070409020205020404" pitchFamily="49" charset="0"/>
              </a:rPr>
              <a:t>copdessdirectory.osf.io)</a:t>
            </a:r>
          </a:p>
          <a:p>
            <a:r>
              <a:rPr lang="en-US" sz="8800" dirty="0" smtClean="0">
                <a:latin typeface="Liberation Mono" panose="02070409020205020404" pitchFamily="49" charset="0"/>
                <a:cs typeface="Liberation Mono" panose="02070409020205020404" pitchFamily="49" charset="0"/>
              </a:rPr>
              <a:t> </a:t>
            </a:r>
            <a:r>
              <a:rPr lang="en-US" sz="8800" dirty="0" smtClean="0">
                <a:latin typeface="+mn-lt"/>
                <a:cs typeface="Liberation Mono" panose="02070409020205020404" pitchFamily="49" charset="0"/>
              </a:rPr>
              <a:t>define</a:t>
            </a:r>
            <a:r>
              <a:rPr lang="en-US" sz="8800" dirty="0" smtClean="0"/>
              <a:t> </a:t>
            </a:r>
            <a:r>
              <a:rPr lang="en-US" sz="8800" b="1" dirty="0" smtClean="0">
                <a:ln>
                  <a:solidFill>
                    <a:srgbClr val="FFFF00"/>
                  </a:solidFill>
                </a:ln>
              </a:rPr>
              <a:t>scope</a:t>
            </a:r>
            <a:r>
              <a:rPr lang="en-US" sz="8800" dirty="0" smtClean="0"/>
              <a:t> and criteria for </a:t>
            </a:r>
            <a:r>
              <a:rPr lang="en-US" sz="8800" b="1" dirty="0" smtClean="0">
                <a:ln>
                  <a:solidFill>
                    <a:srgbClr val="FFFF00"/>
                  </a:solidFill>
                </a:ln>
              </a:rPr>
              <a:t>attributes</a:t>
            </a:r>
            <a:r>
              <a:rPr lang="en-US" sz="8800" dirty="0" smtClean="0"/>
              <a:t> of data portals ,</a:t>
            </a:r>
          </a:p>
          <a:p>
            <a:r>
              <a:rPr lang="en-US" sz="8800" dirty="0"/>
              <a:t> </a:t>
            </a:r>
            <a:r>
              <a:rPr lang="en-US" sz="8800" dirty="0" smtClean="0"/>
              <a:t> collect </a:t>
            </a:r>
            <a:r>
              <a:rPr lang="en-US" sz="8800" b="1" dirty="0" smtClean="0">
                <a:ln>
                  <a:solidFill>
                    <a:srgbClr val="FFFF00"/>
                  </a:solidFill>
                </a:ln>
              </a:rPr>
              <a:t>use-cases</a:t>
            </a:r>
            <a:r>
              <a:rPr lang="en-US" sz="8800" dirty="0" smtClean="0"/>
              <a:t>, characterize audience(s)</a:t>
            </a:r>
          </a:p>
          <a:p>
            <a:pPr indent="0">
              <a:buNone/>
            </a:pPr>
            <a:endParaRPr lang="en-US" sz="8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056" y="801451"/>
            <a:ext cx="1514294" cy="32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50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 Content Slide">
  <a:themeElements>
    <a:clrScheme name="Custom 2">
      <a:dk1>
        <a:srgbClr val="37424A"/>
      </a:dk1>
      <a:lt1>
        <a:srgbClr val="FFFFFF"/>
      </a:lt1>
      <a:dk2>
        <a:srgbClr val="FFFFFF"/>
      </a:dk2>
      <a:lt2>
        <a:srgbClr val="FFFFFF"/>
      </a:lt2>
      <a:accent1>
        <a:srgbClr val="69923A"/>
      </a:accent1>
      <a:accent2>
        <a:srgbClr val="969696"/>
      </a:accent2>
      <a:accent3>
        <a:srgbClr val="FFFFFF"/>
      </a:accent3>
      <a:accent4>
        <a:srgbClr val="212121"/>
      </a:accent4>
      <a:accent5>
        <a:srgbClr val="93B1CC"/>
      </a:accent5>
      <a:accent6>
        <a:srgbClr val="878787"/>
      </a:accent6>
      <a:hlink>
        <a:srgbClr val="69923A"/>
      </a:hlink>
      <a:folHlink>
        <a:srgbClr val="69923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2785</Words>
  <Application>Microsoft Office PowerPoint</Application>
  <PresentationFormat>On-screen Show (16:9)</PresentationFormat>
  <Paragraphs>330</Paragraphs>
  <Slides>39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50" baseType="lpstr">
      <vt:lpstr>Arial</vt:lpstr>
      <vt:lpstr>Arial </vt:lpstr>
      <vt:lpstr>Arial Narrow</vt:lpstr>
      <vt:lpstr>Calibri</vt:lpstr>
      <vt:lpstr>Calibri Light</vt:lpstr>
      <vt:lpstr>Liberation Mono</vt:lpstr>
      <vt:lpstr>Noto Sans Symbols</vt:lpstr>
      <vt:lpstr>Oswald Regular</vt:lpstr>
      <vt:lpstr>Standard Content Slide</vt:lpstr>
      <vt:lpstr>Office Theme</vt:lpstr>
      <vt:lpstr>1_Office Theme</vt:lpstr>
      <vt:lpstr>Global Water Information IG  Matt Fry, Sylvain Grellet, Tony Boston, Ilya Zaslavsky</vt:lpstr>
      <vt:lpstr>Research Data Alliance</vt:lpstr>
      <vt:lpstr>PowerPoint Presentation</vt:lpstr>
      <vt:lpstr>Website</vt:lpstr>
      <vt:lpstr>Current focus</vt:lpstr>
      <vt:lpstr>Water data portals and water data discovery</vt:lpstr>
      <vt:lpstr>Water data portals and water data discovery</vt:lpstr>
      <vt:lpstr>Water data portals and water data discovery</vt:lpstr>
      <vt:lpstr>Water data portals and water data discovery</vt:lpstr>
      <vt:lpstr>Water data portals - discussion</vt:lpstr>
      <vt:lpstr>Water data portals - discussion</vt:lpstr>
      <vt:lpstr>Water data portals - discussion</vt:lpstr>
      <vt:lpstr>Water Data Portals - Next Steps</vt:lpstr>
      <vt:lpstr>Crowdsourcing portal registry</vt:lpstr>
      <vt:lpstr>Online searchable list</vt:lpstr>
      <vt:lpstr>Dynamic data citation</vt:lpstr>
      <vt:lpstr>Dynamic Data Citation</vt:lpstr>
      <vt:lpstr>Data Citation recommendations</vt:lpstr>
      <vt:lpstr>Examples of uptake</vt:lpstr>
      <vt:lpstr>UK National River Flow Archive</vt:lpstr>
      <vt:lpstr>Current progress</vt:lpstr>
      <vt:lpstr>PowerPoint Presentation</vt:lpstr>
      <vt:lpstr>Data Rescue Use Cases in Hydrology</vt:lpstr>
      <vt:lpstr>UK Data Rescue meeting</vt:lpstr>
      <vt:lpstr>PowerPoint Presentation</vt:lpstr>
      <vt:lpstr>Hydrological data</vt:lpstr>
      <vt:lpstr>Hydrological data rescue is a good idea</vt:lpstr>
      <vt:lpstr>…but it has its difficulties</vt:lpstr>
      <vt:lpstr>Some recent examples</vt:lpstr>
      <vt:lpstr>Example: Historic Droughts project</vt:lpstr>
      <vt:lpstr>Example: Historic Droughts project</vt:lpstr>
      <vt:lpstr>Example: Scottish river levels and flows</vt:lpstr>
      <vt:lpstr>Example: Scottish mountain meteorology</vt:lpstr>
      <vt:lpstr>Example: soil moisture data bank</vt:lpstr>
      <vt:lpstr>Guidelines on Hydrological Data Rescue</vt:lpstr>
      <vt:lpstr>Data Rescue Survey</vt:lpstr>
      <vt:lpstr>What can we do?</vt:lpstr>
      <vt:lpstr>Data rescue session at P10</vt:lpstr>
      <vt:lpstr>Data rescue session at P10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Water Information IG  Tony Boston, Matt Fry, Sylvain Grellet, Ilya Zaslavsky</dc:title>
  <dc:creator>Ilya</dc:creator>
  <cp:lastModifiedBy>Fry, Matthew</cp:lastModifiedBy>
  <cp:revision>38</cp:revision>
  <dcterms:modified xsi:type="dcterms:W3CDTF">2018-09-18T22:05:25Z</dcterms:modified>
</cp:coreProperties>
</file>