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8" r:id="rId3"/>
    <p:sldId id="262" r:id="rId4"/>
    <p:sldId id="260" r:id="rId5"/>
    <p:sldId id="263" r:id="rId6"/>
    <p:sldId id="264" r:id="rId7"/>
    <p:sldId id="266" r:id="rId8"/>
    <p:sldId id="265" r:id="rId9"/>
    <p:sldId id="289" r:id="rId10"/>
    <p:sldId id="283" r:id="rId11"/>
    <p:sldId id="284" r:id="rId12"/>
    <p:sldId id="285" r:id="rId13"/>
    <p:sldId id="286" r:id="rId14"/>
    <p:sldId id="287" r:id="rId15"/>
    <p:sldId id="288" r:id="rId16"/>
    <p:sldId id="267" r:id="rId17"/>
    <p:sldId id="270" r:id="rId18"/>
    <p:sldId id="271" r:id="rId19"/>
    <p:sldId id="272" r:id="rId20"/>
    <p:sldId id="276" r:id="rId21"/>
    <p:sldId id="273" r:id="rId22"/>
    <p:sldId id="274" r:id="rId23"/>
    <p:sldId id="275" r:id="rId24"/>
    <p:sldId id="281" r:id="rId25"/>
    <p:sldId id="259" r:id="rId26"/>
  </p:sldIdLst>
  <p:sldSz cx="9144000" cy="6858000" type="screen4x3"/>
  <p:notesSz cx="6904038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6600"/>
    <a:srgbClr val="000066"/>
    <a:srgbClr val="FFFF99"/>
    <a:srgbClr val="969696"/>
    <a:srgbClr val="CCFFFF"/>
    <a:srgbClr val="5C090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>
      <p:cViewPr varScale="1">
        <p:scale>
          <a:sx n="116" d="100"/>
          <a:sy n="116" d="100"/>
        </p:scale>
        <p:origin x="1464" y="72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11600" y="0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25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11600" y="8759825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3D35F818-8F95-4D4B-8511-C68E4BFDA967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334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11600" y="0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7763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379913"/>
            <a:ext cx="5062538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25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11600" y="8759825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ED3BBFB6-EA16-814E-8BA7-170BD9422392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2113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8739188" y="214313"/>
            <a:ext cx="74612" cy="2143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r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9pPr>
          </a:lstStyle>
          <a:p>
            <a:pPr>
              <a:defRPr/>
            </a:pPr>
            <a:r>
              <a:rPr lang="en-US" altLang="en-US" sz="800">
                <a:solidFill>
                  <a:srgbClr val="FFFFFF"/>
                </a:solidFill>
                <a:latin typeface="Arial" charset="0"/>
              </a:rPr>
              <a:t>®</a:t>
            </a:r>
          </a:p>
        </p:txBody>
      </p:sp>
      <p:pic>
        <p:nvPicPr>
          <p:cNvPr id="5" name="Picture 10" descr="OGC header 2010122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Picture 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6096000"/>
            <a:ext cx="1381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3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3276600"/>
            <a:ext cx="7772400" cy="1143000"/>
          </a:xfrm>
        </p:spPr>
        <p:txBody>
          <a:bodyPr/>
          <a:lstStyle>
            <a:lvl1pPr>
              <a:defRPr sz="320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3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4572000"/>
            <a:ext cx="6400800" cy="1371600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092E5C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wmologo.jpeg">
            <a:extLst>
              <a:ext uri="{FF2B5EF4-FFF2-40B4-BE49-F238E27FC236}">
                <a16:creationId xmlns:a16="http://schemas.microsoft.com/office/drawing/2014/main" id="{24D8539B-81A7-4A4C-A17B-C3801694FE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78274" y="5949280"/>
            <a:ext cx="826527" cy="864096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B12F867E-F46D-B640-9878-89A092BEB4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423991"/>
            <a:ext cx="3200400" cy="281609"/>
          </a:xfrm>
          <a:prstGeom prst="rect">
            <a:avLst/>
          </a:prstGeo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</p:spTree>
    <p:extLst>
      <p:ext uri="{BB962C8B-B14F-4D97-AF65-F5344CB8AC3E}">
        <p14:creationId xmlns:p14="http://schemas.microsoft.com/office/powerpoint/2010/main" val="1766936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973388" y="6553200"/>
            <a:ext cx="3200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F5C08-9863-464B-8ADE-A89BC4109059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566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5288" y="136525"/>
            <a:ext cx="2170112" cy="6034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1775" y="136525"/>
            <a:ext cx="6361113" cy="6034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973388" y="6553200"/>
            <a:ext cx="3200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3E5D2-22FF-DE40-BB45-5904AFD691AA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656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wmologo.jpeg">
            <a:extLst>
              <a:ext uri="{FF2B5EF4-FFF2-40B4-BE49-F238E27FC236}">
                <a16:creationId xmlns:a16="http://schemas.microsoft.com/office/drawing/2014/main" id="{339DB870-604C-FB4B-87C5-C8674B954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8274" y="5949280"/>
            <a:ext cx="826527" cy="864096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8D8CEE-31C7-534C-80D7-E976BD52BBE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423991"/>
            <a:ext cx="3200400" cy="281609"/>
          </a:xfrm>
          <a:prstGeom prst="rect">
            <a:avLst/>
          </a:prstGeo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</p:spTree>
    <p:extLst>
      <p:ext uri="{BB962C8B-B14F-4D97-AF65-F5344CB8AC3E}">
        <p14:creationId xmlns:p14="http://schemas.microsoft.com/office/powerpoint/2010/main" val="77508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973388" y="6553200"/>
            <a:ext cx="3200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96FCB-D23A-A24C-9D82-3F41F4AC5DA0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7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279525"/>
            <a:ext cx="4152900" cy="4891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1279525"/>
            <a:ext cx="4152900" cy="4891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u pied de pag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973388" y="6553200"/>
            <a:ext cx="3200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66CF4-B06C-C644-947A-3193A300C1B1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16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973388" y="6553200"/>
            <a:ext cx="3200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6F97B-9CFF-B245-85B9-914B1C89C386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15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973388" y="6553200"/>
            <a:ext cx="3200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45999-4989-CE46-9052-5F6CD8C2D654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0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973388" y="6553200"/>
            <a:ext cx="3200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E257F-3AC2-0942-956E-433F540C01CE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67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Espace réservé du pied de pag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973388" y="6553200"/>
            <a:ext cx="3200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5DC85-1E39-6F45-8D26-88CB57EE5C7C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51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Espace réservé du pied de pag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973388" y="6553200"/>
            <a:ext cx="3200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941DA-054F-A74C-AF1A-5876988B7CF6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98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" y="776288"/>
            <a:ext cx="84550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1775" y="136525"/>
            <a:ext cx="8683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279525"/>
            <a:ext cx="8458200" cy="48910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961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 b="0">
                <a:solidFill>
                  <a:srgbClr val="092E5C"/>
                </a:solidFill>
                <a:latin typeface="Arial" charset="0"/>
              </a:defRPr>
            </a:lvl1pPr>
          </a:lstStyle>
          <a:p>
            <a:pPr>
              <a:defRPr/>
            </a:pPr>
            <a:fld id="{27D0F9EB-4EAC-1044-9312-C01285DE51F3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  <p:sp>
        <p:nvSpPr>
          <p:cNvPr id="1031" name="Text Box 16"/>
          <p:cNvSpPr txBox="1">
            <a:spLocks noChangeArrowheads="1"/>
          </p:cNvSpPr>
          <p:nvPr/>
        </p:nvSpPr>
        <p:spPr bwMode="auto">
          <a:xfrm>
            <a:off x="333375" y="6219825"/>
            <a:ext cx="1157288" cy="6096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4000">
                <a:solidFill>
                  <a:schemeClr val="tx2"/>
                </a:solidFill>
                <a:latin typeface="Times New Roman" charset="0"/>
              </a:rPr>
              <a:t>OGC</a:t>
            </a:r>
          </a:p>
        </p:txBody>
      </p:sp>
      <p:sp>
        <p:nvSpPr>
          <p:cNvPr id="1032" name="Text Box 20"/>
          <p:cNvSpPr txBox="1">
            <a:spLocks noChangeArrowheads="1"/>
          </p:cNvSpPr>
          <p:nvPr/>
        </p:nvSpPr>
        <p:spPr bwMode="auto">
          <a:xfrm>
            <a:off x="1498600" y="6270625"/>
            <a:ext cx="93663" cy="2444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r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9pPr>
          </a:lstStyle>
          <a:p>
            <a:pPr>
              <a:defRPr/>
            </a:pPr>
            <a:r>
              <a:rPr lang="en-US" altLang="en-US">
                <a:solidFill>
                  <a:schemeClr val="tx2"/>
                </a:solidFill>
                <a:latin typeface="Arial" charset="0"/>
              </a:rPr>
              <a:t>®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2BA24E4B-45EF-BC42-BA52-972986B1E73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423991"/>
            <a:ext cx="3200400" cy="281609"/>
          </a:xfrm>
          <a:prstGeom prst="rect">
            <a:avLst/>
          </a:prstGeo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hf sldNum="0"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•"/>
        <a:defRPr sz="24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1pPr>
      <a:lvl2pPr marL="569913" indent="-22225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–"/>
        <a:defRPr sz="20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2pPr>
      <a:lvl3pPr marL="9128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•"/>
        <a:defRPr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3pPr>
      <a:lvl4pPr marL="12557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–"/>
        <a:defRPr sz="1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4pPr>
      <a:lvl5pPr marL="15986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5pPr>
      <a:lvl6pPr marL="20558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6pPr>
      <a:lvl7pPr marL="25130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7pPr>
      <a:lvl8pPr marL="29702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8pPr>
      <a:lvl9pPr marL="34274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geoscience.fr/ncl/par/1340" TargetMode="External"/><Relationship Id="rId2" Type="http://schemas.openxmlformats.org/officeDocument/2006/relationships/hyperlink" Target="https://github.com/UKGovLD/registry-cor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ata.geoscience.fr/ncl/urf/133" TargetMode="External"/><Relationship Id="rId4" Type="http://schemas.openxmlformats.org/officeDocument/2006/relationships/hyperlink" Target="https://data.geoscience.fr/ncl/apt/2221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geosciences8060221" TargetMode="External"/><Relationship Id="rId2" Type="http://schemas.openxmlformats.org/officeDocument/2006/relationships/hyperlink" Target="http://sensorthings.brgm-rec.fr/SensorThingsGroundWater/v1.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inspire-regadmin.jrc.ec.europa.eu/ror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external.opengeospatial.org/twiki_public/HydrologyDWG/GINsForWMOCHy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RGM" TargetMode="External"/><Relationship Id="rId2" Type="http://schemas.openxmlformats.org/officeDocument/2006/relationships/hyperlink" Target="https://github.com/INSIDE-information-system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Groundwater data</a:t>
            </a:r>
            <a:br>
              <a:rPr lang="en-US" dirty="0" smtClean="0"/>
            </a:br>
            <a:r>
              <a:rPr lang="en-US" dirty="0" smtClean="0"/>
              <a:t>- 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800600"/>
            <a:ext cx="6400800" cy="1143000"/>
          </a:xfrm>
        </p:spPr>
        <p:txBody>
          <a:bodyPr/>
          <a:lstStyle/>
          <a:p>
            <a:r>
              <a:rPr lang="en-US" altLang="en-US" dirty="0">
                <a:ea typeface="MS PGothic" charset="-128"/>
              </a:rPr>
              <a:t>Ninth Hydrology DWG Workshop</a:t>
            </a:r>
          </a:p>
          <a:p>
            <a:r>
              <a:rPr lang="en-US" altLang="en-US" dirty="0">
                <a:ea typeface="MS PGothic" charset="-128"/>
              </a:rPr>
              <a:t>Geneva, Switzerland</a:t>
            </a:r>
          </a:p>
          <a:p>
            <a:r>
              <a:rPr lang="en-US" altLang="en-US" dirty="0" err="1" smtClean="0">
                <a:ea typeface="MS PGothic" charset="-128"/>
              </a:rPr>
              <a:t>S.Grellet</a:t>
            </a:r>
            <a:r>
              <a:rPr lang="en-US" altLang="en-US" dirty="0" smtClean="0">
                <a:ea typeface="MS PGothic" charset="-128"/>
              </a:rPr>
              <a:t> - BRGM</a:t>
            </a:r>
            <a:endParaRPr lang="en-US" altLang="en-US" dirty="0">
              <a:ea typeface="MS PGothic" charset="-128"/>
            </a:endParaRPr>
          </a:p>
          <a:p>
            <a:r>
              <a:rPr lang="en-US" altLang="en-US" dirty="0" smtClean="0">
                <a:ea typeface="MS PGothic" charset="-128"/>
              </a:rPr>
              <a:t>18 </a:t>
            </a:r>
            <a:r>
              <a:rPr lang="en-US" altLang="en-US" dirty="0">
                <a:ea typeface="MS PGothic" charset="-128"/>
              </a:rPr>
              <a:t>September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181" y="125389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 dirty="0" err="1"/>
          </a:p>
        </p:txBody>
      </p:sp>
      <p:pic>
        <p:nvPicPr>
          <p:cNvPr id="1026" name="Picture 2" descr="WMO headquarters in Geneva (Source DWD)">
            <a:extLst>
              <a:ext uri="{FF2B5EF4-FFF2-40B4-BE49-F238E27FC236}">
                <a16:creationId xmlns:a16="http://schemas.microsoft.com/office/drawing/2014/main" id="{599E768C-2424-D042-929A-B0B91ADEF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/>
          <a:stretch/>
        </p:blipFill>
        <p:spPr bwMode="auto">
          <a:xfrm>
            <a:off x="3429000" y="1028700"/>
            <a:ext cx="2498271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9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French GIN – linked data use case</a:t>
            </a:r>
          </a:p>
          <a:p>
            <a:pPr lvl="1"/>
            <a:r>
              <a:rPr lang="en-US" dirty="0"/>
              <a:t>To provide stable and resolvable links to resources</a:t>
            </a:r>
          </a:p>
          <a:p>
            <a:pPr lvl="1"/>
            <a:r>
              <a:rPr lang="en-US" dirty="0"/>
              <a:t>To allow reference / data citation</a:t>
            </a:r>
          </a:p>
          <a:p>
            <a:pPr lvl="1"/>
            <a:r>
              <a:rPr lang="en-US" dirty="0" err="1"/>
              <a:t>Independant</a:t>
            </a:r>
            <a:r>
              <a:rPr lang="en-US" dirty="0"/>
              <a:t> from underlying technologies used to provide data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  <p:pic>
        <p:nvPicPr>
          <p:cNvPr id="5" name="Picture 2" descr="https://cdn.thinglink.me/api/image/717762046808031232/1240/10/scaletowidt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9"/>
          <a:stretch/>
        </p:blipFill>
        <p:spPr bwMode="auto">
          <a:xfrm>
            <a:off x="2267744" y="3693911"/>
            <a:ext cx="5430369" cy="279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à coins arrondis 5"/>
          <p:cNvSpPr/>
          <p:nvPr/>
        </p:nvSpPr>
        <p:spPr bwMode="auto">
          <a:xfrm>
            <a:off x="5043972" y="2891535"/>
            <a:ext cx="3776500" cy="1224136"/>
          </a:xfrm>
          <a:prstGeom prst="wedgeRoundRectCallout">
            <a:avLst>
              <a:gd name="adj1" fmla="val -55223"/>
              <a:gd name="adj2" fmla="val 92523"/>
              <a:gd name="adj3" fmla="val 16667"/>
            </a:avLst>
          </a:prstGeom>
          <a:ln>
            <a:solidFill>
              <a:srgbClr val="33B3B3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fr-FR" dirty="0" err="1">
                <a:solidFill>
                  <a:schemeClr val="tx1"/>
                </a:solidFill>
                <a:latin typeface="Comic Sans MS" panose="030F0702030302020204" pitchFamily="66" charset="0"/>
              </a:rPr>
              <a:t>am</a:t>
            </a:r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33B3B3"/>
                </a:solidFill>
                <a:latin typeface="Comic Sans MS" panose="030F0702030302020204" pitchFamily="66" charset="0"/>
              </a:rPr>
              <a:t>#</a:t>
            </a:r>
            <a:r>
              <a:rPr lang="fr-FR" i="1" dirty="0" err="1" smtClean="0">
                <a:solidFill>
                  <a:srgbClr val="33B3B3"/>
                </a:solidFill>
                <a:latin typeface="Comic Sans MS" panose="030F0702030302020204" pitchFamily="66" charset="0"/>
              </a:rPr>
              <a:t>Piezometre</a:t>
            </a:r>
            <a:r>
              <a:rPr lang="fr-FR" i="1" dirty="0" smtClean="0">
                <a:solidFill>
                  <a:srgbClr val="33B3B3"/>
                </a:solidFill>
                <a:latin typeface="Comic Sans MS" panose="030F0702030302020204" pitchFamily="66" charset="0"/>
              </a:rPr>
              <a:t>/00634X0147/PZ1.2</a:t>
            </a:r>
          </a:p>
          <a:p>
            <a:r>
              <a:rPr lang="fr-FR" dirty="0" err="1">
                <a:solidFill>
                  <a:schemeClr val="tx1"/>
                </a:solidFill>
                <a:latin typeface="Comic Sans MS" panose="030F0702030302020204" pitchFamily="66" charset="0"/>
              </a:rPr>
              <a:t>attached</a:t>
            </a:r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 to #</a:t>
            </a:r>
            <a:r>
              <a:rPr lang="fr-FR" i="1" dirty="0" err="1">
                <a:solidFill>
                  <a:srgbClr val="33B3B3"/>
                </a:solidFill>
                <a:latin typeface="Comic Sans MS" panose="030F0702030302020204" pitchFamily="66" charset="0"/>
              </a:rPr>
              <a:t>Borehole</a:t>
            </a:r>
            <a:r>
              <a:rPr lang="fr-FR" i="1" dirty="0">
                <a:solidFill>
                  <a:srgbClr val="33B3B3"/>
                </a:solidFill>
                <a:latin typeface="Comic Sans MS" panose="030F0702030302020204" pitchFamily="66" charset="0"/>
              </a:rPr>
              <a:t>/00634X0147/PZ1.2</a:t>
            </a:r>
          </a:p>
          <a:p>
            <a:endParaRPr lang="fr-FR" i="1" dirty="0">
              <a:solidFill>
                <a:srgbClr val="33B3B3"/>
              </a:solidFill>
              <a:latin typeface="Comic Sans MS" panose="030F0702030302020204" pitchFamily="66" charset="0"/>
            </a:endParaRPr>
          </a:p>
          <a:p>
            <a:endParaRPr lang="fr-FR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fr-FR" i="1" dirty="0"/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5040484" y="2890664"/>
            <a:ext cx="3779988" cy="1224136"/>
          </a:xfrm>
          <a:prstGeom prst="wedgeRoundRectCallout">
            <a:avLst>
              <a:gd name="adj1" fmla="val -55223"/>
              <a:gd name="adj2" fmla="val 92523"/>
              <a:gd name="adj3" fmla="val 16667"/>
            </a:avLst>
          </a:prstGeom>
          <a:ln>
            <a:solidFill>
              <a:srgbClr val="33B3B3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fr-FR" dirty="0" err="1">
                <a:solidFill>
                  <a:schemeClr val="tx1"/>
                </a:solidFill>
                <a:latin typeface="Comic Sans MS" panose="030F0702030302020204" pitchFamily="66" charset="0"/>
              </a:rPr>
              <a:t>am</a:t>
            </a:r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33B3B3"/>
                </a:solidFill>
                <a:latin typeface="Comic Sans MS" panose="030F0702030302020204" pitchFamily="66" charset="0"/>
              </a:rPr>
              <a:t>#</a:t>
            </a:r>
            <a:r>
              <a:rPr lang="fr-FR" i="1" dirty="0" err="1" smtClean="0">
                <a:solidFill>
                  <a:srgbClr val="33B3B3"/>
                </a:solidFill>
                <a:latin typeface="Comic Sans MS" panose="030F0702030302020204" pitchFamily="66" charset="0"/>
              </a:rPr>
              <a:t>Piezometre</a:t>
            </a:r>
            <a:r>
              <a:rPr lang="fr-FR" i="1" dirty="0" smtClean="0">
                <a:solidFill>
                  <a:srgbClr val="33B3B3"/>
                </a:solidFill>
                <a:latin typeface="Comic Sans MS" panose="030F0702030302020204" pitchFamily="66" charset="0"/>
              </a:rPr>
              <a:t>/00634X0147/PZ1.2</a:t>
            </a:r>
            <a:endParaRPr lang="fr-FR" i="1" dirty="0">
              <a:solidFill>
                <a:srgbClr val="33B3B3"/>
              </a:solidFill>
              <a:latin typeface="Comic Sans MS" panose="030F0702030302020204" pitchFamily="66" charset="0"/>
            </a:endParaRPr>
          </a:p>
          <a:p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attached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to #</a:t>
            </a:r>
            <a:r>
              <a:rPr lang="fr-FR" i="1" dirty="0" err="1" smtClean="0">
                <a:solidFill>
                  <a:srgbClr val="33B3B3"/>
                </a:solidFill>
                <a:latin typeface="Comic Sans MS" panose="030F0702030302020204" pitchFamily="66" charset="0"/>
              </a:rPr>
              <a:t>Borehole</a:t>
            </a:r>
            <a:r>
              <a:rPr lang="fr-FR" i="1" dirty="0" smtClean="0">
                <a:solidFill>
                  <a:srgbClr val="33B3B3"/>
                </a:solidFill>
                <a:latin typeface="Comic Sans MS" panose="030F0702030302020204" pitchFamily="66" charset="0"/>
              </a:rPr>
              <a:t>/00634X0147/PZ1.2</a:t>
            </a:r>
            <a:endParaRPr lang="fr-FR" i="1" dirty="0">
              <a:solidFill>
                <a:srgbClr val="33B3B3"/>
              </a:solidFill>
              <a:latin typeface="Comic Sans MS" panose="030F0702030302020204" pitchFamily="66" charset="0"/>
            </a:endParaRPr>
          </a:p>
          <a:p>
            <a:endParaRPr lang="fr-FR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have a lot of </a:t>
            </a:r>
            <a:r>
              <a:rPr lang="fr-FR" i="1" dirty="0">
                <a:solidFill>
                  <a:schemeClr val="accent2"/>
                </a:solidFill>
              </a:rPr>
              <a:t>#</a:t>
            </a:r>
            <a:r>
              <a:rPr lang="fr-FR" i="1" dirty="0" err="1">
                <a:solidFill>
                  <a:schemeClr val="accent2"/>
                </a:solidFill>
              </a:rPr>
              <a:t>GroundWater</a:t>
            </a:r>
            <a:r>
              <a:rPr lang="fr-FR" i="1" dirty="0">
                <a:solidFill>
                  <a:schemeClr val="accent2"/>
                </a:solidFill>
              </a:rPr>
              <a:t> Levels </a:t>
            </a:r>
            <a:r>
              <a:rPr lang="fr-FR" i="1" dirty="0" smtClean="0">
                <a:solidFill>
                  <a:schemeClr val="accent2"/>
                </a:solidFill>
              </a:rPr>
              <a:t>observations</a:t>
            </a:r>
            <a:r>
              <a:rPr lang="fr-FR" i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Comic Sans MS" panose="030F0702030302020204" pitchFamily="66" charset="0"/>
              </a:rPr>
              <a:t>regarding</a:t>
            </a:r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>
                <a:solidFill>
                  <a:srgbClr val="33B3B3"/>
                </a:solidFill>
                <a:latin typeface="Comic Sans MS" panose="030F0702030302020204" pitchFamily="66" charset="0"/>
              </a:rPr>
              <a:t>#</a:t>
            </a:r>
            <a:r>
              <a:rPr lang="fr-FR" i="1" dirty="0" err="1" smtClean="0">
                <a:solidFill>
                  <a:srgbClr val="33B3B3"/>
                </a:solidFill>
                <a:latin typeface="Comic Sans MS" panose="030F0702030302020204" pitchFamily="66" charset="0"/>
              </a:rPr>
              <a:t>EntiteHydroGeol</a:t>
            </a:r>
            <a:r>
              <a:rPr lang="fr-FR" i="1" dirty="0">
                <a:solidFill>
                  <a:srgbClr val="33B3B3"/>
                </a:solidFill>
                <a:latin typeface="Comic Sans MS" panose="030F0702030302020204" pitchFamily="66" charset="0"/>
              </a:rPr>
              <a:t>/</a:t>
            </a:r>
            <a:r>
              <a:rPr lang="fr-FR" i="1" dirty="0" smtClean="0">
                <a:solidFill>
                  <a:srgbClr val="33B3B3"/>
                </a:solidFill>
                <a:latin typeface="Comic Sans MS" panose="030F0702030302020204" pitchFamily="66" charset="0"/>
              </a:rPr>
              <a:t>107AK01</a:t>
            </a:r>
            <a:endParaRPr lang="fr-FR" i="1" dirty="0">
              <a:solidFill>
                <a:srgbClr val="33B3B3"/>
              </a:solidFill>
              <a:latin typeface="Comic Sans MS" panose="030F0702030302020204" pitchFamily="66" charset="0"/>
            </a:endParaRPr>
          </a:p>
          <a:p>
            <a:endParaRPr lang="fr-FR" i="1" dirty="0"/>
          </a:p>
        </p:txBody>
      </p:sp>
      <p:sp>
        <p:nvSpPr>
          <p:cNvPr id="8" name="Rectangle à coins arrondis 7"/>
          <p:cNvSpPr/>
          <p:nvPr/>
        </p:nvSpPr>
        <p:spPr bwMode="auto">
          <a:xfrm>
            <a:off x="539552" y="3065023"/>
            <a:ext cx="3744416" cy="1008112"/>
          </a:xfrm>
          <a:prstGeom prst="wedgeRoundRectCallout">
            <a:avLst>
              <a:gd name="adj1" fmla="val 23575"/>
              <a:gd name="adj2" fmla="val 198747"/>
              <a:gd name="adj3" fmla="val 16667"/>
            </a:avLst>
          </a:prstGeom>
          <a:ln>
            <a:solidFill>
              <a:srgbClr val="33B3B3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fr-FR" dirty="0" err="1">
                <a:solidFill>
                  <a:schemeClr val="tx1"/>
                </a:solidFill>
                <a:latin typeface="Comic Sans MS" panose="030F0702030302020204" pitchFamily="66" charset="0"/>
              </a:rPr>
              <a:t>am</a:t>
            </a:r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smtClean="0">
                <a:solidFill>
                  <a:srgbClr val="33B3B3"/>
                </a:solidFill>
                <a:latin typeface="Comic Sans MS" panose="030F0702030302020204" pitchFamily="66" charset="0"/>
              </a:rPr>
              <a:t>#</a:t>
            </a:r>
            <a:r>
              <a:rPr lang="fr-FR" i="1" dirty="0" err="1" smtClean="0">
                <a:solidFill>
                  <a:srgbClr val="33B3B3"/>
                </a:solidFill>
                <a:latin typeface="Comic Sans MS" panose="030F0702030302020204" pitchFamily="66" charset="0"/>
              </a:rPr>
              <a:t>EntiteHydroGeol</a:t>
            </a:r>
            <a:r>
              <a:rPr lang="fr-FR" i="1" dirty="0">
                <a:solidFill>
                  <a:srgbClr val="33B3B3"/>
                </a:solidFill>
                <a:latin typeface="Comic Sans MS" panose="030F0702030302020204" pitchFamily="66" charset="0"/>
              </a:rPr>
              <a:t>/</a:t>
            </a:r>
            <a:r>
              <a:rPr lang="fr-FR" i="1" dirty="0" smtClean="0">
                <a:solidFill>
                  <a:srgbClr val="33B3B3"/>
                </a:solidFill>
                <a:latin typeface="Comic Sans MS" panose="030F0702030302020204" pitchFamily="66" charset="0"/>
              </a:rPr>
              <a:t>107AK01</a:t>
            </a:r>
            <a:endParaRPr lang="fr-FR" i="1" dirty="0">
              <a:solidFill>
                <a:srgbClr val="33B3B3"/>
              </a:solidFill>
              <a:latin typeface="Comic Sans MS" panose="030F0702030302020204" pitchFamily="66" charset="0"/>
            </a:endParaRPr>
          </a:p>
          <a:p>
            <a:endParaRPr lang="fr-FR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4171598" y="4500303"/>
            <a:ext cx="592619" cy="1631591"/>
            <a:chOff x="4171598" y="2517489"/>
            <a:chExt cx="592619" cy="1631591"/>
          </a:xfrm>
        </p:grpSpPr>
        <p:pic>
          <p:nvPicPr>
            <p:cNvPr id="10" name="Picture 2" descr="Afficher l'image d'origine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598" y="2517489"/>
              <a:ext cx="592619" cy="592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Connecteur droit 10"/>
            <p:cNvCxnSpPr>
              <a:stCxn id="10" idx="2"/>
            </p:cNvCxnSpPr>
            <p:nvPr/>
          </p:nvCxnSpPr>
          <p:spPr bwMode="auto">
            <a:xfrm flipH="1">
              <a:off x="4467907" y="3110108"/>
              <a:ext cx="1" cy="103897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ensées 11"/>
          <p:cNvSpPr/>
          <p:nvPr/>
        </p:nvSpPr>
        <p:spPr bwMode="auto">
          <a:xfrm>
            <a:off x="5364088" y="5092922"/>
            <a:ext cx="3174930" cy="1460278"/>
          </a:xfrm>
          <a:prstGeom prst="cloudCallout">
            <a:avLst>
              <a:gd name="adj1" fmla="val -67328"/>
              <a:gd name="adj2" fmla="val -54575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rganigramme : Multidocument 12"/>
          <p:cNvSpPr/>
          <p:nvPr/>
        </p:nvSpPr>
        <p:spPr bwMode="auto">
          <a:xfrm>
            <a:off x="5982732" y="5339806"/>
            <a:ext cx="1908213" cy="936104"/>
          </a:xfrm>
          <a:prstGeom prst="flowChartMultidocumen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i="1" dirty="0" smtClean="0">
                <a:solidFill>
                  <a:schemeClr val="accent2"/>
                </a:solidFill>
              </a:rPr>
              <a:t>#</a:t>
            </a:r>
            <a:r>
              <a:rPr lang="fr-FR" i="1" dirty="0" err="1" smtClean="0">
                <a:solidFill>
                  <a:schemeClr val="accent2"/>
                </a:solidFill>
              </a:rPr>
              <a:t>GroundWater</a:t>
            </a:r>
            <a:r>
              <a:rPr lang="fr-FR" i="1" dirty="0" smtClean="0">
                <a:solidFill>
                  <a:schemeClr val="accent2"/>
                </a:solidFill>
              </a:rPr>
              <a:t> Levels obs.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from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dirty="0">
                <a:solidFill>
                  <a:srgbClr val="33B3B3"/>
                </a:solidFill>
                <a:latin typeface="Comic Sans MS" panose="030F0702030302020204" pitchFamily="66" charset="0"/>
              </a:rPr>
              <a:t>#</a:t>
            </a:r>
            <a:r>
              <a:rPr lang="fr-FR" i="1" dirty="0" err="1">
                <a:solidFill>
                  <a:srgbClr val="33B3B3"/>
                </a:solidFill>
                <a:latin typeface="Comic Sans MS" panose="030F0702030302020204" pitchFamily="66" charset="0"/>
              </a:rPr>
              <a:t>Piezometre</a:t>
            </a:r>
            <a:r>
              <a:rPr lang="fr-FR" i="1" dirty="0">
                <a:solidFill>
                  <a:srgbClr val="33B3B3"/>
                </a:solidFill>
                <a:latin typeface="Comic Sans MS" panose="030F0702030302020204" pitchFamily="66" charset="0"/>
              </a:rPr>
              <a:t>/00634X0147/PZ1.2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4" name="Rectangle à coins arrondis 13"/>
          <p:cNvSpPr/>
          <p:nvPr/>
        </p:nvSpPr>
        <p:spPr bwMode="auto">
          <a:xfrm>
            <a:off x="530440" y="3065023"/>
            <a:ext cx="3744416" cy="1008112"/>
          </a:xfrm>
          <a:prstGeom prst="wedgeRoundRectCallout">
            <a:avLst>
              <a:gd name="adj1" fmla="val 23575"/>
              <a:gd name="adj2" fmla="val 198747"/>
              <a:gd name="adj3" fmla="val 16667"/>
            </a:avLst>
          </a:prstGeom>
          <a:ln>
            <a:solidFill>
              <a:srgbClr val="33B3B3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fr-FR" dirty="0" err="1">
                <a:solidFill>
                  <a:schemeClr val="tx1"/>
                </a:solidFill>
                <a:latin typeface="Comic Sans MS" panose="030F0702030302020204" pitchFamily="66" charset="0"/>
              </a:rPr>
              <a:t>am</a:t>
            </a:r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smtClean="0">
                <a:solidFill>
                  <a:srgbClr val="33B3B3"/>
                </a:solidFill>
                <a:latin typeface="Comic Sans MS" panose="030F0702030302020204" pitchFamily="66" charset="0"/>
              </a:rPr>
              <a:t>#</a:t>
            </a:r>
            <a:r>
              <a:rPr lang="fr-FR" i="1" dirty="0" err="1" smtClean="0">
                <a:solidFill>
                  <a:srgbClr val="33B3B3"/>
                </a:solidFill>
                <a:latin typeface="Comic Sans MS" panose="030F0702030302020204" pitchFamily="66" charset="0"/>
              </a:rPr>
              <a:t>EntiteHydroGeol</a:t>
            </a:r>
            <a:r>
              <a:rPr lang="fr-FR" i="1" dirty="0">
                <a:solidFill>
                  <a:srgbClr val="33B3B3"/>
                </a:solidFill>
                <a:latin typeface="Comic Sans MS" panose="030F0702030302020204" pitchFamily="66" charset="0"/>
              </a:rPr>
              <a:t>/</a:t>
            </a:r>
            <a:r>
              <a:rPr lang="fr-FR" i="1" dirty="0" smtClean="0">
                <a:solidFill>
                  <a:srgbClr val="33B3B3"/>
                </a:solidFill>
                <a:latin typeface="Comic Sans MS" panose="030F0702030302020204" pitchFamily="66" charset="0"/>
              </a:rPr>
              <a:t>107AK01</a:t>
            </a:r>
            <a:endParaRPr lang="fr-FR" i="1" dirty="0">
              <a:solidFill>
                <a:srgbClr val="33B3B3"/>
              </a:solidFill>
              <a:latin typeface="Comic Sans MS" panose="030F0702030302020204" pitchFamily="66" charset="0"/>
            </a:endParaRPr>
          </a:p>
          <a:p>
            <a:endParaRPr lang="fr-FR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fr-FR" dirty="0" err="1">
                <a:solidFill>
                  <a:schemeClr val="tx1"/>
                </a:solidFill>
                <a:latin typeface="Comic Sans MS" panose="030F0702030302020204" pitchFamily="66" charset="0"/>
              </a:rPr>
              <a:t>am</a:t>
            </a:r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Comic Sans MS" panose="030F0702030302020204" pitchFamily="66" charset="0"/>
              </a:rPr>
              <a:t>monitored</a:t>
            </a:r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by </a:t>
            </a:r>
            <a:r>
              <a:rPr lang="fr-FR" dirty="0" smtClean="0">
                <a:solidFill>
                  <a:srgbClr val="33B3B3"/>
                </a:solidFill>
                <a:latin typeface="Comic Sans MS" panose="030F0702030302020204" pitchFamily="66" charset="0"/>
              </a:rPr>
              <a:t>#</a:t>
            </a:r>
            <a:r>
              <a:rPr lang="fr-FR" i="1" dirty="0" err="1" smtClean="0">
                <a:solidFill>
                  <a:srgbClr val="33B3B3"/>
                </a:solidFill>
                <a:latin typeface="Comic Sans MS" panose="030F0702030302020204" pitchFamily="66" charset="0"/>
              </a:rPr>
              <a:t>Piezometre</a:t>
            </a:r>
            <a:r>
              <a:rPr lang="fr-FR" i="1" dirty="0" smtClean="0">
                <a:solidFill>
                  <a:srgbClr val="33B3B3"/>
                </a:solidFill>
                <a:latin typeface="Comic Sans MS" panose="030F0702030302020204" pitchFamily="66" charset="0"/>
              </a:rPr>
              <a:t>/00634X0147/PZ1.2</a:t>
            </a:r>
          </a:p>
        </p:txBody>
      </p:sp>
    </p:spTree>
    <p:extLst>
      <p:ext uri="{BB962C8B-B14F-4D97-AF65-F5344CB8AC3E}">
        <p14:creationId xmlns:p14="http://schemas.microsoft.com/office/powerpoint/2010/main" val="126399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Resolver</a:t>
            </a:r>
          </a:p>
          <a:p>
            <a:pPr lvl="1"/>
            <a:r>
              <a:rPr lang="en-US" dirty="0" smtClean="0"/>
              <a:t>overview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  <p:cxnSp>
        <p:nvCxnSpPr>
          <p:cNvPr id="65" name="Connecteur droit avec flèche 30"/>
          <p:cNvCxnSpPr>
            <a:cxnSpLocks noChangeShapeType="1"/>
            <a:endCxn id="67" idx="0"/>
          </p:cNvCxnSpPr>
          <p:nvPr/>
        </p:nvCxnSpPr>
        <p:spPr bwMode="auto">
          <a:xfrm>
            <a:off x="4306625" y="3058913"/>
            <a:ext cx="1958683" cy="157109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ZoneTexte 65"/>
          <p:cNvSpPr txBox="1"/>
          <p:nvPr/>
        </p:nvSpPr>
        <p:spPr>
          <a:xfrm>
            <a:off x="4116732" y="1828800"/>
            <a:ext cx="44916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1200" dirty="0" smtClean="0">
                <a:latin typeface="+mj-lt"/>
              </a:rPr>
              <a:t>URI</a:t>
            </a:r>
            <a:endParaRPr lang="fr-FR" altLang="fr-FR" sz="1200" dirty="0">
              <a:latin typeface="+mj-lt"/>
            </a:endParaRPr>
          </a:p>
        </p:txBody>
      </p:sp>
      <p:pic>
        <p:nvPicPr>
          <p:cNvPr id="67" name="Picture 2" descr="https://www.data.gouv.fr/s/avatars/ed/9d68ab50c74401a52482626ecd92b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14" y="4630010"/>
            <a:ext cx="331787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" descr="Image result for geoserver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50" y="4627991"/>
            <a:ext cx="1322867" cy="31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ZoneTexte 68"/>
          <p:cNvSpPr txBox="1"/>
          <p:nvPr/>
        </p:nvSpPr>
        <p:spPr>
          <a:xfrm>
            <a:off x="2420618" y="4806727"/>
            <a:ext cx="116891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 err="1">
                <a:latin typeface="+mj-lt"/>
              </a:rPr>
              <a:t>app-schema</a:t>
            </a:r>
            <a:endParaRPr lang="fr-FR" sz="1400" dirty="0">
              <a:latin typeface="+mj-lt"/>
            </a:endParaRPr>
          </a:p>
        </p:txBody>
      </p:sp>
      <p:pic>
        <p:nvPicPr>
          <p:cNvPr id="70" name="Picture 10" descr="Image result for logo htm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632809"/>
            <a:ext cx="649460" cy="64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14" descr="Image result for logo json-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59" y="4677633"/>
            <a:ext cx="373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2" name="Connecteur droit avec flèche 14"/>
          <p:cNvCxnSpPr>
            <a:cxnSpLocks noChangeShapeType="1"/>
          </p:cNvCxnSpPr>
          <p:nvPr/>
        </p:nvCxnSpPr>
        <p:spPr bwMode="auto">
          <a:xfrm flipH="1">
            <a:off x="559756" y="3058913"/>
            <a:ext cx="3763962" cy="162742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Connecteur droit avec flèche 24"/>
          <p:cNvCxnSpPr>
            <a:cxnSpLocks noChangeShapeType="1"/>
            <a:endCxn id="68" idx="0"/>
          </p:cNvCxnSpPr>
          <p:nvPr/>
        </p:nvCxnSpPr>
        <p:spPr bwMode="auto">
          <a:xfrm flipH="1">
            <a:off x="2927584" y="3067620"/>
            <a:ext cx="1379042" cy="1560371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Connecteur droit avec flèche 27"/>
          <p:cNvCxnSpPr>
            <a:cxnSpLocks noChangeShapeType="1"/>
            <a:endCxn id="71" idx="0"/>
          </p:cNvCxnSpPr>
          <p:nvPr/>
        </p:nvCxnSpPr>
        <p:spPr bwMode="auto">
          <a:xfrm>
            <a:off x="4323719" y="3067620"/>
            <a:ext cx="449971" cy="1610013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Connecteur droit avec flèche 36"/>
          <p:cNvCxnSpPr>
            <a:cxnSpLocks noChangeShapeType="1"/>
            <a:endCxn id="77" idx="0"/>
          </p:cNvCxnSpPr>
          <p:nvPr/>
        </p:nvCxnSpPr>
        <p:spPr bwMode="auto">
          <a:xfrm>
            <a:off x="4323720" y="3067620"/>
            <a:ext cx="3907468" cy="1718469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6" name="Picture 4" descr="https://www.drupal.org/files/druplicon-sma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32" y="4641696"/>
            <a:ext cx="356486" cy="40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Image result for logo epimorphic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4786089"/>
            <a:ext cx="911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ZoneTexte 77"/>
          <p:cNvSpPr txBox="1"/>
          <p:nvPr/>
        </p:nvSpPr>
        <p:spPr>
          <a:xfrm>
            <a:off x="4288722" y="2680708"/>
            <a:ext cx="152638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1200" dirty="0" err="1" smtClean="0">
                <a:latin typeface="+mj-lt"/>
              </a:rPr>
              <a:t>MimeType</a:t>
            </a:r>
            <a:endParaRPr lang="fr-FR" altLang="fr-FR" sz="1200" dirty="0" smtClean="0">
              <a:latin typeface="+mj-lt"/>
            </a:endParaRPr>
          </a:p>
          <a:p>
            <a:pPr>
              <a:defRPr/>
            </a:pPr>
            <a:r>
              <a:rPr lang="fr-FR" altLang="fr-FR" sz="1200" dirty="0" smtClean="0">
                <a:latin typeface="+mj-lt"/>
              </a:rPr>
              <a:t>&amp; a bit of </a:t>
            </a:r>
            <a:r>
              <a:rPr lang="fr-FR" altLang="fr-FR" sz="1200" dirty="0" err="1" smtClean="0">
                <a:latin typeface="+mj-lt"/>
              </a:rPr>
              <a:t>semantics</a:t>
            </a:r>
            <a:endParaRPr lang="fr-FR" altLang="fr-FR" sz="1200" dirty="0">
              <a:latin typeface="+mj-lt"/>
            </a:endParaRPr>
          </a:p>
        </p:txBody>
      </p:sp>
      <p:cxnSp>
        <p:nvCxnSpPr>
          <p:cNvPr id="79" name="Connecteur droit avec flèche 2"/>
          <p:cNvCxnSpPr>
            <a:cxnSpLocks noChangeShapeType="1"/>
          </p:cNvCxnSpPr>
          <p:nvPr/>
        </p:nvCxnSpPr>
        <p:spPr bwMode="auto">
          <a:xfrm flipH="1">
            <a:off x="4315409" y="2105799"/>
            <a:ext cx="8309" cy="94674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4400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Resolver</a:t>
            </a:r>
          </a:p>
          <a:p>
            <a:pPr lvl="1"/>
            <a:r>
              <a:rPr lang="en-US" dirty="0" smtClean="0"/>
              <a:t>overview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  <p:cxnSp>
        <p:nvCxnSpPr>
          <p:cNvPr id="30" name="Connecteur droit avec flèche 30"/>
          <p:cNvCxnSpPr>
            <a:cxnSpLocks noChangeShapeType="1"/>
            <a:endCxn id="31" idx="0"/>
          </p:cNvCxnSpPr>
          <p:nvPr/>
        </p:nvCxnSpPr>
        <p:spPr bwMode="auto">
          <a:xfrm>
            <a:off x="4329900" y="3058913"/>
            <a:ext cx="1958683" cy="157109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1" name="Picture 2" descr="https://www.data.gouv.fr/s/avatars/ed/9d68ab50c74401a52482626ecd92b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89" y="4630010"/>
            <a:ext cx="331787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 descr="Image result for geoserver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25" y="4627991"/>
            <a:ext cx="1322867" cy="31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oneTexte 32"/>
          <p:cNvSpPr txBox="1"/>
          <p:nvPr/>
        </p:nvSpPr>
        <p:spPr>
          <a:xfrm>
            <a:off x="2443893" y="4806727"/>
            <a:ext cx="116891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 err="1">
                <a:latin typeface="+mj-lt"/>
              </a:rPr>
              <a:t>app-schema</a:t>
            </a:r>
            <a:endParaRPr lang="fr-FR" sz="1400" dirty="0">
              <a:latin typeface="+mj-lt"/>
            </a:endParaRPr>
          </a:p>
        </p:txBody>
      </p:sp>
      <p:pic>
        <p:nvPicPr>
          <p:cNvPr id="34" name="Picture 10" descr="Image result for logo htm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9" y="4556609"/>
            <a:ext cx="649460" cy="64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4" descr="Image result for logo json-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34" y="4677633"/>
            <a:ext cx="373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Connecteur droit avec flèche 14"/>
          <p:cNvCxnSpPr>
            <a:cxnSpLocks noChangeShapeType="1"/>
          </p:cNvCxnSpPr>
          <p:nvPr/>
        </p:nvCxnSpPr>
        <p:spPr bwMode="auto">
          <a:xfrm flipH="1">
            <a:off x="583031" y="3058913"/>
            <a:ext cx="3763962" cy="162742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Connecteur droit avec flèche 24"/>
          <p:cNvCxnSpPr>
            <a:cxnSpLocks noChangeShapeType="1"/>
            <a:endCxn id="32" idx="0"/>
          </p:cNvCxnSpPr>
          <p:nvPr/>
        </p:nvCxnSpPr>
        <p:spPr bwMode="auto">
          <a:xfrm flipH="1">
            <a:off x="2950859" y="3067620"/>
            <a:ext cx="1379042" cy="1560371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Connecteur droit avec flèche 27"/>
          <p:cNvCxnSpPr>
            <a:cxnSpLocks noChangeShapeType="1"/>
            <a:endCxn id="35" idx="0"/>
          </p:cNvCxnSpPr>
          <p:nvPr/>
        </p:nvCxnSpPr>
        <p:spPr bwMode="auto">
          <a:xfrm>
            <a:off x="4346994" y="3067620"/>
            <a:ext cx="449971" cy="1610013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Connecteur droit avec flèche 36"/>
          <p:cNvCxnSpPr>
            <a:cxnSpLocks noChangeShapeType="1"/>
            <a:endCxn id="41" idx="0"/>
          </p:cNvCxnSpPr>
          <p:nvPr/>
        </p:nvCxnSpPr>
        <p:spPr bwMode="auto">
          <a:xfrm>
            <a:off x="4346995" y="3067620"/>
            <a:ext cx="3907468" cy="1718469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" name="Picture 4" descr="https://www.drupal.org/files/druplicon-sma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07" y="4641696"/>
            <a:ext cx="356486" cy="40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 descr="Image result for logo epimorphic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850" y="4786089"/>
            <a:ext cx="911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ZoneTexte 41"/>
          <p:cNvSpPr txBox="1"/>
          <p:nvPr/>
        </p:nvSpPr>
        <p:spPr>
          <a:xfrm rot="20233227">
            <a:off x="1491096" y="3814588"/>
            <a:ext cx="86113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 err="1">
                <a:latin typeface="+mj-lt"/>
              </a:rPr>
              <a:t>text</a:t>
            </a:r>
            <a:r>
              <a:rPr lang="fr-FR" sz="1400" dirty="0">
                <a:latin typeface="+mj-lt"/>
              </a:rPr>
              <a:t>/html</a:t>
            </a:r>
          </a:p>
        </p:txBody>
      </p:sp>
      <p:sp>
        <p:nvSpPr>
          <p:cNvPr id="43" name="ZoneTexte 42"/>
          <p:cNvSpPr txBox="1"/>
          <p:nvPr/>
        </p:nvSpPr>
        <p:spPr>
          <a:xfrm rot="18720506">
            <a:off x="2972350" y="3780868"/>
            <a:ext cx="85632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 err="1" smtClean="0">
                <a:latin typeface="+mj-lt"/>
              </a:rPr>
              <a:t>gml+xml</a:t>
            </a:r>
            <a:endParaRPr lang="fr-FR" sz="1400" dirty="0">
              <a:latin typeface="+mj-lt"/>
            </a:endParaRPr>
          </a:p>
        </p:txBody>
      </p:sp>
      <p:sp>
        <p:nvSpPr>
          <p:cNvPr id="44" name="ZoneTexte 43"/>
          <p:cNvSpPr txBox="1"/>
          <p:nvPr/>
        </p:nvSpPr>
        <p:spPr>
          <a:xfrm rot="4353378">
            <a:off x="4351162" y="3860004"/>
            <a:ext cx="75693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 err="1" smtClean="0">
                <a:latin typeface="+mj-lt"/>
              </a:rPr>
              <a:t>ld+json</a:t>
            </a:r>
            <a:endParaRPr lang="fr-FR" sz="1400" dirty="0">
              <a:latin typeface="+mj-lt"/>
            </a:endParaRPr>
          </a:p>
        </p:txBody>
      </p:sp>
      <p:sp>
        <p:nvSpPr>
          <p:cNvPr id="45" name="ZoneTexte 44"/>
          <p:cNvSpPr txBox="1"/>
          <p:nvPr/>
        </p:nvSpPr>
        <p:spPr>
          <a:xfrm rot="2263438">
            <a:off x="4641795" y="3845654"/>
            <a:ext cx="21171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 err="1" smtClean="0">
                <a:latin typeface="+mj-lt"/>
              </a:rPr>
              <a:t>rdf+xml</a:t>
            </a:r>
            <a:r>
              <a:rPr lang="fr-FR" sz="1400" dirty="0" smtClean="0">
                <a:latin typeface="+mj-lt"/>
              </a:rPr>
              <a:t> | </a:t>
            </a:r>
            <a:r>
              <a:rPr lang="fr-FR" sz="1400" dirty="0" err="1" smtClean="0">
                <a:latin typeface="+mj-lt"/>
              </a:rPr>
              <a:t>text</a:t>
            </a:r>
            <a:r>
              <a:rPr lang="fr-FR" sz="1400" dirty="0" smtClean="0">
                <a:latin typeface="+mj-lt"/>
              </a:rPr>
              <a:t>/</a:t>
            </a:r>
            <a:r>
              <a:rPr lang="fr-FR" sz="1400" dirty="0" err="1" smtClean="0">
                <a:latin typeface="+mj-lt"/>
              </a:rPr>
              <a:t>turtle</a:t>
            </a:r>
            <a:endParaRPr lang="fr-FR" sz="1400" dirty="0"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 rot="1385680">
            <a:off x="5333807" y="3713433"/>
            <a:ext cx="23759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 err="1"/>
              <a:t>ld+json</a:t>
            </a:r>
            <a:r>
              <a:rPr lang="fr-FR" sz="1400" dirty="0"/>
              <a:t> | </a:t>
            </a:r>
            <a:r>
              <a:rPr lang="fr-FR" sz="1400" dirty="0" err="1"/>
              <a:t>rdf+xml</a:t>
            </a:r>
            <a:r>
              <a:rPr lang="fr-FR" sz="1400" dirty="0"/>
              <a:t> | </a:t>
            </a:r>
            <a:r>
              <a:rPr lang="fr-FR" sz="1400" dirty="0" err="1"/>
              <a:t>text</a:t>
            </a:r>
            <a:r>
              <a:rPr lang="fr-FR" sz="1400" dirty="0"/>
              <a:t>/</a:t>
            </a:r>
            <a:r>
              <a:rPr lang="fr-FR" sz="1400" dirty="0" err="1"/>
              <a:t>turtle</a:t>
            </a:r>
            <a:endParaRPr lang="fr-FR" sz="1400" dirty="0"/>
          </a:p>
        </p:txBody>
      </p:sp>
      <p:sp>
        <p:nvSpPr>
          <p:cNvPr id="47" name="ZoneTexte 46"/>
          <p:cNvSpPr txBox="1"/>
          <p:nvPr/>
        </p:nvSpPr>
        <p:spPr>
          <a:xfrm>
            <a:off x="4237702" y="5141168"/>
            <a:ext cx="108876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dirty="0" smtClean="0">
                <a:latin typeface="+mj-lt"/>
              </a:rPr>
              <a:t>Files, </a:t>
            </a:r>
            <a:r>
              <a:rPr lang="fr-FR" sz="1200" dirty="0" err="1" smtClean="0">
                <a:latin typeface="+mj-lt"/>
              </a:rPr>
              <a:t>ldproxy</a:t>
            </a:r>
            <a:endParaRPr lang="fr-FR" sz="1200" dirty="0" smtClean="0">
              <a:latin typeface="+mj-lt"/>
            </a:endParaRPr>
          </a:p>
        </p:txBody>
      </p:sp>
      <p:cxnSp>
        <p:nvCxnSpPr>
          <p:cNvPr id="48" name="Connecteur droit avec flèche 2"/>
          <p:cNvCxnSpPr>
            <a:cxnSpLocks noChangeShapeType="1"/>
            <a:stCxn id="49" idx="2"/>
          </p:cNvCxnSpPr>
          <p:nvPr/>
        </p:nvCxnSpPr>
        <p:spPr bwMode="auto">
          <a:xfrm flipH="1">
            <a:off x="4338684" y="2105799"/>
            <a:ext cx="8309" cy="94674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ZoneTexte 48"/>
          <p:cNvSpPr txBox="1"/>
          <p:nvPr/>
        </p:nvSpPr>
        <p:spPr>
          <a:xfrm>
            <a:off x="2514600" y="1828800"/>
            <a:ext cx="366478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1200" dirty="0" smtClean="0"/>
              <a:t>https://data.geoscience.fr/id/hydrogeounit/121AS01</a:t>
            </a:r>
            <a:endParaRPr lang="fr-FR" altLang="fr-FR" sz="1200" dirty="0"/>
          </a:p>
        </p:txBody>
      </p:sp>
    </p:spTree>
    <p:extLst>
      <p:ext uri="{BB962C8B-B14F-4D97-AF65-F5344CB8AC3E}">
        <p14:creationId xmlns:p14="http://schemas.microsoft.com/office/powerpoint/2010/main" val="385857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Resolver</a:t>
            </a:r>
          </a:p>
          <a:p>
            <a:pPr lvl="1"/>
            <a:r>
              <a:rPr lang="en-US" dirty="0" smtClean="0"/>
              <a:t>overview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  <p:cxnSp>
        <p:nvCxnSpPr>
          <p:cNvPr id="30" name="Connecteur droit avec flèche 30"/>
          <p:cNvCxnSpPr>
            <a:cxnSpLocks noChangeShapeType="1"/>
            <a:endCxn id="31" idx="0"/>
          </p:cNvCxnSpPr>
          <p:nvPr/>
        </p:nvCxnSpPr>
        <p:spPr bwMode="auto">
          <a:xfrm>
            <a:off x="4329900" y="3058913"/>
            <a:ext cx="1958683" cy="157109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1" name="Picture 2" descr="https://www.data.gouv.fr/s/avatars/ed/9d68ab50c74401a52482626ecd92b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89" y="4630010"/>
            <a:ext cx="331787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 descr="Image result for geoserver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25" y="4627991"/>
            <a:ext cx="1322867" cy="31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oneTexte 32"/>
          <p:cNvSpPr txBox="1"/>
          <p:nvPr/>
        </p:nvSpPr>
        <p:spPr>
          <a:xfrm>
            <a:off x="2443893" y="4806727"/>
            <a:ext cx="116891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 err="1">
                <a:latin typeface="+mj-lt"/>
              </a:rPr>
              <a:t>app-schema</a:t>
            </a:r>
            <a:endParaRPr lang="fr-FR" sz="1400" dirty="0">
              <a:latin typeface="+mj-lt"/>
            </a:endParaRPr>
          </a:p>
        </p:txBody>
      </p:sp>
      <p:pic>
        <p:nvPicPr>
          <p:cNvPr id="34" name="Picture 10" descr="Image result for logo htm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9" y="4556609"/>
            <a:ext cx="649460" cy="64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4" descr="Image result for logo json-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34" y="4677633"/>
            <a:ext cx="373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Connecteur droit avec flèche 14"/>
          <p:cNvCxnSpPr>
            <a:cxnSpLocks noChangeShapeType="1"/>
          </p:cNvCxnSpPr>
          <p:nvPr/>
        </p:nvCxnSpPr>
        <p:spPr bwMode="auto">
          <a:xfrm flipH="1">
            <a:off x="583031" y="3058913"/>
            <a:ext cx="3763962" cy="162742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Connecteur droit avec flèche 24"/>
          <p:cNvCxnSpPr>
            <a:cxnSpLocks noChangeShapeType="1"/>
            <a:endCxn id="32" idx="0"/>
          </p:cNvCxnSpPr>
          <p:nvPr/>
        </p:nvCxnSpPr>
        <p:spPr bwMode="auto">
          <a:xfrm flipH="1">
            <a:off x="2950859" y="3067620"/>
            <a:ext cx="1379042" cy="1560371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Connecteur droit avec flèche 27"/>
          <p:cNvCxnSpPr>
            <a:cxnSpLocks noChangeShapeType="1"/>
            <a:endCxn id="35" idx="0"/>
          </p:cNvCxnSpPr>
          <p:nvPr/>
        </p:nvCxnSpPr>
        <p:spPr bwMode="auto">
          <a:xfrm>
            <a:off x="4346994" y="3067620"/>
            <a:ext cx="449971" cy="1610013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Connecteur droit avec flèche 36"/>
          <p:cNvCxnSpPr>
            <a:cxnSpLocks noChangeShapeType="1"/>
            <a:endCxn id="41" idx="0"/>
          </p:cNvCxnSpPr>
          <p:nvPr/>
        </p:nvCxnSpPr>
        <p:spPr bwMode="auto">
          <a:xfrm>
            <a:off x="4346995" y="3067620"/>
            <a:ext cx="3907468" cy="1718469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" name="Picture 4" descr="https://www.drupal.org/files/druplicon-sma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07" y="4641696"/>
            <a:ext cx="356486" cy="40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 descr="Image result for logo epimorphic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850" y="4786089"/>
            <a:ext cx="911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ZoneTexte 41"/>
          <p:cNvSpPr txBox="1"/>
          <p:nvPr/>
        </p:nvSpPr>
        <p:spPr>
          <a:xfrm rot="20233227">
            <a:off x="1491096" y="3814588"/>
            <a:ext cx="86113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 err="1">
                <a:latin typeface="+mj-lt"/>
              </a:rPr>
              <a:t>text</a:t>
            </a:r>
            <a:r>
              <a:rPr lang="fr-FR" sz="1400" dirty="0">
                <a:latin typeface="+mj-lt"/>
              </a:rPr>
              <a:t>/html</a:t>
            </a:r>
          </a:p>
        </p:txBody>
      </p:sp>
      <p:sp>
        <p:nvSpPr>
          <p:cNvPr id="43" name="ZoneTexte 42"/>
          <p:cNvSpPr txBox="1"/>
          <p:nvPr/>
        </p:nvSpPr>
        <p:spPr>
          <a:xfrm rot="18720506">
            <a:off x="2972350" y="3780868"/>
            <a:ext cx="85632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 err="1" smtClean="0">
                <a:latin typeface="+mj-lt"/>
              </a:rPr>
              <a:t>gml+xml</a:t>
            </a:r>
            <a:endParaRPr lang="fr-FR" sz="1400" dirty="0">
              <a:latin typeface="+mj-lt"/>
            </a:endParaRPr>
          </a:p>
        </p:txBody>
      </p:sp>
      <p:sp>
        <p:nvSpPr>
          <p:cNvPr id="44" name="ZoneTexte 43"/>
          <p:cNvSpPr txBox="1"/>
          <p:nvPr/>
        </p:nvSpPr>
        <p:spPr>
          <a:xfrm rot="4353378">
            <a:off x="4351162" y="3860004"/>
            <a:ext cx="75693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 err="1" smtClean="0">
                <a:latin typeface="+mj-lt"/>
              </a:rPr>
              <a:t>ld+json</a:t>
            </a:r>
            <a:endParaRPr lang="fr-FR" sz="1400" dirty="0">
              <a:latin typeface="+mj-lt"/>
            </a:endParaRPr>
          </a:p>
        </p:txBody>
      </p:sp>
      <p:sp>
        <p:nvSpPr>
          <p:cNvPr id="45" name="ZoneTexte 44"/>
          <p:cNvSpPr txBox="1"/>
          <p:nvPr/>
        </p:nvSpPr>
        <p:spPr>
          <a:xfrm rot="2263438">
            <a:off x="4641795" y="3845654"/>
            <a:ext cx="21171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 err="1" smtClean="0">
                <a:latin typeface="+mj-lt"/>
              </a:rPr>
              <a:t>rdf+xml</a:t>
            </a:r>
            <a:r>
              <a:rPr lang="fr-FR" sz="1400" dirty="0" smtClean="0">
                <a:latin typeface="+mj-lt"/>
              </a:rPr>
              <a:t> | </a:t>
            </a:r>
            <a:r>
              <a:rPr lang="fr-FR" sz="1400" dirty="0" err="1" smtClean="0">
                <a:latin typeface="+mj-lt"/>
              </a:rPr>
              <a:t>text</a:t>
            </a:r>
            <a:r>
              <a:rPr lang="fr-FR" sz="1400" dirty="0" smtClean="0">
                <a:latin typeface="+mj-lt"/>
              </a:rPr>
              <a:t>/</a:t>
            </a:r>
            <a:r>
              <a:rPr lang="fr-FR" sz="1400" dirty="0" err="1" smtClean="0">
                <a:latin typeface="+mj-lt"/>
              </a:rPr>
              <a:t>turtle</a:t>
            </a:r>
            <a:endParaRPr lang="fr-FR" sz="1400" dirty="0"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 rot="1385680">
            <a:off x="5333807" y="3713433"/>
            <a:ext cx="23759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 err="1"/>
              <a:t>ld+json</a:t>
            </a:r>
            <a:r>
              <a:rPr lang="fr-FR" sz="1400" dirty="0"/>
              <a:t> | </a:t>
            </a:r>
            <a:r>
              <a:rPr lang="fr-FR" sz="1400" dirty="0" err="1"/>
              <a:t>rdf+xml</a:t>
            </a:r>
            <a:r>
              <a:rPr lang="fr-FR" sz="1400" dirty="0"/>
              <a:t> | </a:t>
            </a:r>
            <a:r>
              <a:rPr lang="fr-FR" sz="1400" dirty="0" err="1"/>
              <a:t>text</a:t>
            </a:r>
            <a:r>
              <a:rPr lang="fr-FR" sz="1400" dirty="0"/>
              <a:t>/</a:t>
            </a:r>
            <a:r>
              <a:rPr lang="fr-FR" sz="1400" dirty="0" err="1"/>
              <a:t>turtle</a:t>
            </a:r>
            <a:endParaRPr lang="fr-FR" sz="1400" dirty="0"/>
          </a:p>
        </p:txBody>
      </p:sp>
      <p:sp>
        <p:nvSpPr>
          <p:cNvPr id="47" name="ZoneTexte 46"/>
          <p:cNvSpPr txBox="1"/>
          <p:nvPr/>
        </p:nvSpPr>
        <p:spPr>
          <a:xfrm>
            <a:off x="4237702" y="5141168"/>
            <a:ext cx="108876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dirty="0" smtClean="0">
                <a:latin typeface="+mj-lt"/>
              </a:rPr>
              <a:t>Files, </a:t>
            </a:r>
            <a:r>
              <a:rPr lang="fr-FR" sz="1200" dirty="0" err="1" smtClean="0">
                <a:latin typeface="+mj-lt"/>
              </a:rPr>
              <a:t>ldproxy</a:t>
            </a:r>
            <a:endParaRPr lang="fr-FR" sz="1200" dirty="0" smtClean="0">
              <a:latin typeface="+mj-lt"/>
            </a:endParaRPr>
          </a:p>
        </p:txBody>
      </p:sp>
      <p:cxnSp>
        <p:nvCxnSpPr>
          <p:cNvPr id="48" name="Connecteur droit avec flèche 2"/>
          <p:cNvCxnSpPr>
            <a:cxnSpLocks noChangeShapeType="1"/>
            <a:stCxn id="49" idx="2"/>
          </p:cNvCxnSpPr>
          <p:nvPr/>
        </p:nvCxnSpPr>
        <p:spPr bwMode="auto">
          <a:xfrm flipH="1">
            <a:off x="4338684" y="2105799"/>
            <a:ext cx="8309" cy="94674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ZoneTexte 48"/>
          <p:cNvSpPr txBox="1"/>
          <p:nvPr/>
        </p:nvSpPr>
        <p:spPr>
          <a:xfrm>
            <a:off x="2514600" y="1828800"/>
            <a:ext cx="366478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1200" dirty="0" smtClean="0"/>
              <a:t>https://data.geoscience.fr/id/hydrogeounit/121AS01</a:t>
            </a:r>
            <a:endParaRPr lang="fr-FR" altLang="fr-FR" sz="1200" dirty="0"/>
          </a:p>
        </p:txBody>
      </p:sp>
      <p:cxnSp>
        <p:nvCxnSpPr>
          <p:cNvPr id="25" name="Connecteur droit avec flèche 2"/>
          <p:cNvCxnSpPr>
            <a:cxnSpLocks noChangeShapeType="1"/>
          </p:cNvCxnSpPr>
          <p:nvPr/>
        </p:nvCxnSpPr>
        <p:spPr bwMode="auto">
          <a:xfrm flipH="1">
            <a:off x="4359179" y="2057400"/>
            <a:ext cx="8309" cy="94674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ctangle à coins arrondis 25"/>
          <p:cNvSpPr/>
          <p:nvPr/>
        </p:nvSpPr>
        <p:spPr>
          <a:xfrm>
            <a:off x="3962400" y="2141054"/>
            <a:ext cx="793558" cy="864096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4452271" y="2493747"/>
            <a:ext cx="203383" cy="335058"/>
          </a:xfrm>
          <a:prstGeom prst="roundRect">
            <a:avLst/>
          </a:prstGeom>
          <a:noFill/>
          <a:ln>
            <a:solidFill>
              <a:srgbClr val="CC22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27"/>
          <p:cNvSpPr/>
          <p:nvPr/>
        </p:nvSpPr>
        <p:spPr>
          <a:xfrm>
            <a:off x="4395919" y="2423208"/>
            <a:ext cx="316089" cy="476135"/>
          </a:xfrm>
          <a:prstGeom prst="roundRect">
            <a:avLst/>
          </a:prstGeom>
          <a:noFill/>
          <a:ln>
            <a:solidFill>
              <a:srgbClr val="066D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à coins arrondis 28"/>
          <p:cNvSpPr/>
          <p:nvPr/>
        </p:nvSpPr>
        <p:spPr>
          <a:xfrm>
            <a:off x="4077467" y="2493747"/>
            <a:ext cx="203383" cy="335058"/>
          </a:xfrm>
          <a:prstGeom prst="roundRect">
            <a:avLst/>
          </a:prstGeom>
          <a:noFill/>
          <a:ln>
            <a:solidFill>
              <a:srgbClr val="CC22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à coins arrondis 49"/>
          <p:cNvSpPr/>
          <p:nvPr/>
        </p:nvSpPr>
        <p:spPr>
          <a:xfrm>
            <a:off x="4021115" y="2423208"/>
            <a:ext cx="316089" cy="476135"/>
          </a:xfrm>
          <a:prstGeom prst="roundRect">
            <a:avLst/>
          </a:prstGeom>
          <a:noFill/>
          <a:ln>
            <a:solidFill>
              <a:srgbClr val="066D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35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Resolver</a:t>
            </a:r>
          </a:p>
          <a:p>
            <a:pPr lvl="1"/>
            <a:r>
              <a:rPr lang="en-US" dirty="0" smtClean="0"/>
              <a:t>mechanics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  <p:sp>
        <p:nvSpPr>
          <p:cNvPr id="51" name="Rectangle à coins arrondis 50"/>
          <p:cNvSpPr/>
          <p:nvPr/>
        </p:nvSpPr>
        <p:spPr>
          <a:xfrm>
            <a:off x="3347864" y="2110408"/>
            <a:ext cx="3240360" cy="3528392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à coins arrondis 51"/>
          <p:cNvSpPr/>
          <p:nvPr/>
        </p:nvSpPr>
        <p:spPr>
          <a:xfrm>
            <a:off x="3519499" y="3910607"/>
            <a:ext cx="1124510" cy="1368153"/>
          </a:xfrm>
          <a:prstGeom prst="roundRect">
            <a:avLst/>
          </a:prstGeom>
          <a:noFill/>
          <a:ln>
            <a:solidFill>
              <a:srgbClr val="CC22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à coins arrondis 52"/>
          <p:cNvSpPr/>
          <p:nvPr/>
        </p:nvSpPr>
        <p:spPr>
          <a:xfrm>
            <a:off x="3436406" y="3406552"/>
            <a:ext cx="1290694" cy="1944216"/>
          </a:xfrm>
          <a:prstGeom prst="roundRect">
            <a:avLst/>
          </a:prstGeom>
          <a:noFill/>
          <a:ln>
            <a:solidFill>
              <a:srgbClr val="066D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/>
          <p:cNvSpPr txBox="1"/>
          <p:nvPr/>
        </p:nvSpPr>
        <p:spPr>
          <a:xfrm>
            <a:off x="3411485" y="3415145"/>
            <a:ext cx="1448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066DA5"/>
                </a:solidFill>
              </a:rPr>
              <a:t>Load</a:t>
            </a:r>
            <a:r>
              <a:rPr lang="fr-FR" sz="1400" dirty="0" smtClean="0">
                <a:solidFill>
                  <a:srgbClr val="066DA5"/>
                </a:solidFill>
              </a:rPr>
              <a:t> </a:t>
            </a:r>
            <a:r>
              <a:rPr lang="fr-FR" sz="1400" dirty="0" err="1" smtClean="0">
                <a:solidFill>
                  <a:srgbClr val="066DA5"/>
                </a:solidFill>
              </a:rPr>
              <a:t>balancing</a:t>
            </a:r>
            <a:endParaRPr lang="fr-FR" sz="1400" dirty="0">
              <a:solidFill>
                <a:srgbClr val="066DA5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3463934" y="3943358"/>
            <a:ext cx="1448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CC2261"/>
                </a:solidFill>
              </a:rPr>
              <a:t>Rewrite proxy</a:t>
            </a:r>
            <a:endParaRPr lang="fr-FR" sz="1400" dirty="0">
              <a:solidFill>
                <a:srgbClr val="CC2261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3923928" y="2078969"/>
            <a:ext cx="2448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9900"/>
                </a:solidFill>
              </a:rPr>
              <a:t>HTTP Server and cache</a:t>
            </a:r>
            <a:endParaRPr lang="fr-FR" sz="1400" dirty="0">
              <a:solidFill>
                <a:srgbClr val="009900"/>
              </a:solidFill>
            </a:endParaRPr>
          </a:p>
        </p:txBody>
      </p:sp>
      <p:sp>
        <p:nvSpPr>
          <p:cNvPr id="57" name="Rectangle à coins arrondis 56"/>
          <p:cNvSpPr/>
          <p:nvPr/>
        </p:nvSpPr>
        <p:spPr>
          <a:xfrm>
            <a:off x="5256856" y="3910607"/>
            <a:ext cx="1124510" cy="1368153"/>
          </a:xfrm>
          <a:prstGeom prst="roundRect">
            <a:avLst/>
          </a:prstGeom>
          <a:noFill/>
          <a:ln>
            <a:solidFill>
              <a:srgbClr val="CC22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à coins arrondis 57"/>
          <p:cNvSpPr/>
          <p:nvPr/>
        </p:nvSpPr>
        <p:spPr>
          <a:xfrm>
            <a:off x="5173763" y="3406552"/>
            <a:ext cx="1290694" cy="1944216"/>
          </a:xfrm>
          <a:prstGeom prst="roundRect">
            <a:avLst/>
          </a:prstGeom>
          <a:noFill/>
          <a:ln>
            <a:solidFill>
              <a:srgbClr val="066D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/>
          <p:cNvSpPr txBox="1"/>
          <p:nvPr/>
        </p:nvSpPr>
        <p:spPr>
          <a:xfrm>
            <a:off x="5148842" y="3415145"/>
            <a:ext cx="1448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066DA5"/>
                </a:solidFill>
              </a:rPr>
              <a:t>Load</a:t>
            </a:r>
            <a:r>
              <a:rPr lang="fr-FR" sz="1400" dirty="0" smtClean="0">
                <a:solidFill>
                  <a:srgbClr val="066DA5"/>
                </a:solidFill>
              </a:rPr>
              <a:t> </a:t>
            </a:r>
            <a:r>
              <a:rPr lang="fr-FR" sz="1400" dirty="0" err="1" smtClean="0">
                <a:solidFill>
                  <a:srgbClr val="066DA5"/>
                </a:solidFill>
              </a:rPr>
              <a:t>balancing</a:t>
            </a:r>
            <a:endParaRPr lang="fr-FR" sz="1400" dirty="0">
              <a:solidFill>
                <a:srgbClr val="066DA5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201291" y="3943358"/>
            <a:ext cx="1448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CC2261"/>
                </a:solidFill>
              </a:rPr>
              <a:t>Rewrite proxy</a:t>
            </a:r>
            <a:endParaRPr lang="fr-FR" sz="1400" dirty="0">
              <a:solidFill>
                <a:srgbClr val="CC2261"/>
              </a:solidFill>
            </a:endParaRPr>
          </a:p>
        </p:txBody>
      </p:sp>
      <p:sp>
        <p:nvSpPr>
          <p:cNvPr id="61" name="Rectangle à coins arrondis 60"/>
          <p:cNvSpPr/>
          <p:nvPr/>
        </p:nvSpPr>
        <p:spPr>
          <a:xfrm>
            <a:off x="3464926" y="2696090"/>
            <a:ext cx="3006234" cy="296416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009900"/>
                </a:solidFill>
              </a:rPr>
              <a:t>cache</a:t>
            </a:r>
            <a:endParaRPr lang="fr-FR" sz="14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Resolver</a:t>
            </a:r>
          </a:p>
          <a:p>
            <a:pPr lvl="1"/>
            <a:r>
              <a:rPr lang="en-US" dirty="0" smtClean="0"/>
              <a:t>mechanics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3347864" y="2114600"/>
            <a:ext cx="3240360" cy="3528392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10" descr="Image result for nginx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821" y="2186608"/>
            <a:ext cx="1194445" cy="2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Image result for apache server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71" y="3889084"/>
            <a:ext cx="912165" cy="74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à coins arrondis 18"/>
          <p:cNvSpPr/>
          <p:nvPr/>
        </p:nvSpPr>
        <p:spPr>
          <a:xfrm>
            <a:off x="3519499" y="3914799"/>
            <a:ext cx="1124510" cy="1368153"/>
          </a:xfrm>
          <a:prstGeom prst="roundRect">
            <a:avLst/>
          </a:prstGeom>
          <a:noFill/>
          <a:ln>
            <a:solidFill>
              <a:srgbClr val="CC22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464926" y="2700282"/>
            <a:ext cx="3006234" cy="296416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9900"/>
                </a:solidFill>
              </a:rPr>
              <a:t>cache</a:t>
            </a:r>
            <a:endParaRPr lang="fr-FR" dirty="0">
              <a:solidFill>
                <a:srgbClr val="009900"/>
              </a:solidFill>
            </a:endParaRPr>
          </a:p>
        </p:txBody>
      </p:sp>
      <p:pic>
        <p:nvPicPr>
          <p:cNvPr id="21" name="Picture 16" descr="Docker logo horizontal spac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92" y="3442375"/>
            <a:ext cx="1090589" cy="3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à coins arrondis 21"/>
          <p:cNvSpPr/>
          <p:nvPr/>
        </p:nvSpPr>
        <p:spPr>
          <a:xfrm>
            <a:off x="3436406" y="3410744"/>
            <a:ext cx="1290694" cy="1944216"/>
          </a:xfrm>
          <a:prstGeom prst="roundRect">
            <a:avLst/>
          </a:prstGeom>
          <a:noFill/>
          <a:ln>
            <a:solidFill>
              <a:srgbClr val="066D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Parchemin horizontal 22"/>
          <p:cNvSpPr/>
          <p:nvPr/>
        </p:nvSpPr>
        <p:spPr>
          <a:xfrm>
            <a:off x="4608003" y="5181583"/>
            <a:ext cx="720080" cy="533417"/>
          </a:xfrm>
          <a:prstGeom prst="horizontalScroll">
            <a:avLst/>
          </a:prstGeom>
          <a:noFill/>
          <a:ln w="0">
            <a:solidFill>
              <a:srgbClr val="CC22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rgbClr val="CC2261"/>
                </a:solidFill>
              </a:rPr>
              <a:t>Rewrite</a:t>
            </a:r>
          </a:p>
          <a:p>
            <a:pPr algn="ctr"/>
            <a:r>
              <a:rPr lang="fr-FR" sz="800" dirty="0" err="1" smtClean="0">
                <a:solidFill>
                  <a:srgbClr val="CC2261"/>
                </a:solidFill>
              </a:rPr>
              <a:t>rules</a:t>
            </a:r>
            <a:endParaRPr lang="fr-FR" sz="800" dirty="0">
              <a:solidFill>
                <a:srgbClr val="CC2261"/>
              </a:solidFill>
            </a:endParaRPr>
          </a:p>
        </p:txBody>
      </p:sp>
      <p:pic>
        <p:nvPicPr>
          <p:cNvPr id="24" name="Picture 14" descr="Image result for apache server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891" y="3889084"/>
            <a:ext cx="912165" cy="74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à coins arrondis 24"/>
          <p:cNvSpPr/>
          <p:nvPr/>
        </p:nvSpPr>
        <p:spPr>
          <a:xfrm>
            <a:off x="5266719" y="3914799"/>
            <a:ext cx="1124510" cy="1368153"/>
          </a:xfrm>
          <a:prstGeom prst="roundRect">
            <a:avLst/>
          </a:prstGeom>
          <a:noFill/>
          <a:ln>
            <a:solidFill>
              <a:srgbClr val="CC22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16" descr="Docker logo horizontal spac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112" y="3442375"/>
            <a:ext cx="1090589" cy="3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à coins arrondis 26"/>
          <p:cNvSpPr/>
          <p:nvPr/>
        </p:nvSpPr>
        <p:spPr>
          <a:xfrm>
            <a:off x="5183626" y="3410744"/>
            <a:ext cx="1290694" cy="1944216"/>
          </a:xfrm>
          <a:prstGeom prst="roundRect">
            <a:avLst/>
          </a:prstGeom>
          <a:noFill/>
          <a:ln>
            <a:solidFill>
              <a:srgbClr val="066D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en arc 27"/>
          <p:cNvCxnSpPr>
            <a:stCxn id="23" idx="3"/>
          </p:cNvCxnSpPr>
          <p:nvPr/>
        </p:nvCxnSpPr>
        <p:spPr>
          <a:xfrm flipV="1">
            <a:off x="5328083" y="4850904"/>
            <a:ext cx="500890" cy="597388"/>
          </a:xfrm>
          <a:prstGeom prst="curvedConnector2">
            <a:avLst/>
          </a:prstGeom>
          <a:ln>
            <a:solidFill>
              <a:srgbClr val="CC22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rc 28"/>
          <p:cNvCxnSpPr>
            <a:stCxn id="23" idx="1"/>
          </p:cNvCxnSpPr>
          <p:nvPr/>
        </p:nvCxnSpPr>
        <p:spPr>
          <a:xfrm rot="10800000">
            <a:off x="4104187" y="4943492"/>
            <a:ext cx="503817" cy="504801"/>
          </a:xfrm>
          <a:prstGeom prst="curvedConnector2">
            <a:avLst/>
          </a:prstGeom>
          <a:ln>
            <a:solidFill>
              <a:srgbClr val="CC22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17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QGIS GML application schema toolbox</a:t>
            </a:r>
          </a:p>
          <a:p>
            <a:pPr marL="347663" lvl="1" indent="0">
              <a:buNone/>
            </a:pPr>
            <a:endParaRPr lang="en-US" dirty="0" smtClean="0"/>
          </a:p>
          <a:p>
            <a:pPr marL="347663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  <p:pic>
        <p:nvPicPr>
          <p:cNvPr id="5" name="1.2.0_video_INSPIRE_PPI_conf_2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799" y="1752600"/>
            <a:ext cx="793214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4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err="1" smtClean="0"/>
              <a:t>BLiV</a:t>
            </a:r>
            <a:r>
              <a:rPr lang="en-US" u="sng" dirty="0" smtClean="0"/>
              <a:t> – ELFIE videos</a:t>
            </a:r>
          </a:p>
          <a:p>
            <a:pPr lvl="1"/>
            <a:r>
              <a:rPr lang="en-US" dirty="0"/>
              <a:t> Surface-ground water networks </a:t>
            </a:r>
            <a:r>
              <a:rPr lang="en-US" dirty="0" smtClean="0"/>
              <a:t>interaction </a:t>
            </a:r>
          </a:p>
          <a:p>
            <a:pPr lvl="2"/>
            <a:r>
              <a:rPr lang="en-US" dirty="0" smtClean="0"/>
              <a:t>Surface/groundwater related monitoring networks</a:t>
            </a:r>
          </a:p>
          <a:p>
            <a:pPr marL="684213" lvl="2" indent="0">
              <a:buNone/>
            </a:pPr>
            <a:endParaRPr lang="en-US" dirty="0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  <p:pic>
        <p:nvPicPr>
          <p:cNvPr id="5" name="BRGM_1_ELFIE_demo_CaptureA_piezo_hydro_station_waterbody_hydrogeonun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2514600"/>
            <a:ext cx="7152864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0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err="1" smtClean="0"/>
              <a:t>BLiV</a:t>
            </a:r>
            <a:r>
              <a:rPr lang="en-US" u="sng" dirty="0" smtClean="0"/>
              <a:t> – ELFIE videos</a:t>
            </a:r>
          </a:p>
          <a:p>
            <a:pPr lvl="1"/>
            <a:r>
              <a:rPr lang="en-US" dirty="0"/>
              <a:t> Surface-ground water networks </a:t>
            </a:r>
            <a:r>
              <a:rPr lang="en-US" dirty="0" smtClean="0"/>
              <a:t>interaction </a:t>
            </a:r>
          </a:p>
          <a:p>
            <a:pPr lvl="2"/>
            <a:r>
              <a:rPr lang="en-US" dirty="0" smtClean="0"/>
              <a:t>Surface/groundwater related hydro systems</a:t>
            </a:r>
          </a:p>
          <a:p>
            <a:pPr marL="684213" lvl="2" indent="0">
              <a:buNone/>
            </a:pPr>
            <a:endParaRPr lang="en-US" dirty="0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  <p:pic>
        <p:nvPicPr>
          <p:cNvPr id="6" name="BRGM_2_ELFIE_demo_CaptureB_HydroGeo_WaterBod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999" y="2514600"/>
            <a:ext cx="700067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8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err="1" smtClean="0"/>
              <a:t>BLiV</a:t>
            </a:r>
            <a:r>
              <a:rPr lang="en-US" u="sng" dirty="0" smtClean="0"/>
              <a:t> – ELFIE videos</a:t>
            </a:r>
          </a:p>
          <a:p>
            <a:pPr lvl="1"/>
            <a:r>
              <a:rPr lang="en-US" dirty="0" smtClean="0"/>
              <a:t>Monitoring facility / feature of interest / observations</a:t>
            </a:r>
          </a:p>
          <a:p>
            <a:pPr marL="684213" lvl="2" indent="0">
              <a:buNone/>
            </a:pPr>
            <a:endParaRPr lang="en-US" dirty="0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  <p:pic>
        <p:nvPicPr>
          <p:cNvPr id="5" name="ELFIE_demo_CaptureC_Well_Piezo_Ob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010" y="2247278"/>
            <a:ext cx="8133153" cy="41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8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the scene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Various ‘monolithic’ silos</a:t>
            </a:r>
          </a:p>
          <a:p>
            <a:pPr lvl="1"/>
            <a:r>
              <a:rPr lang="en-US" dirty="0" smtClean="0"/>
              <a:t>Well / borehole</a:t>
            </a:r>
          </a:p>
          <a:p>
            <a:pPr lvl="1"/>
            <a:r>
              <a:rPr lang="en-US" dirty="0" smtClean="0"/>
              <a:t>Piezometer</a:t>
            </a:r>
          </a:p>
          <a:p>
            <a:pPr lvl="1"/>
            <a:r>
              <a:rPr lang="en-US" dirty="0" smtClean="0"/>
              <a:t>Quality / quantity observations</a:t>
            </a:r>
          </a:p>
          <a:p>
            <a:pPr lvl="1"/>
            <a:r>
              <a:rPr lang="en-US" dirty="0" smtClean="0"/>
              <a:t>Raw / validated observations</a:t>
            </a:r>
          </a:p>
          <a:p>
            <a:pPr lvl="1"/>
            <a:r>
              <a:rPr lang="en-US" dirty="0" smtClean="0"/>
              <a:t>Other…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Some are than 20 years old</a:t>
            </a:r>
          </a:p>
          <a:p>
            <a:pPr lvl="1"/>
            <a:r>
              <a:rPr lang="en-US" dirty="0" smtClean="0"/>
              <a:t>With lot of databanks/specific tools associated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Ninth Hydrology Domain Working Group Workshop</a:t>
            </a:r>
            <a:endParaRPr lang="en-US" altLang="en-US" dirty="0"/>
          </a:p>
        </p:txBody>
      </p:sp>
      <p:sp>
        <p:nvSpPr>
          <p:cNvPr id="5" name="Rectangle à coins arrondis 4"/>
          <p:cNvSpPr/>
          <p:nvPr/>
        </p:nvSpPr>
        <p:spPr bwMode="auto">
          <a:xfrm>
            <a:off x="1066800" y="1499222"/>
            <a:ext cx="3200400" cy="1371600"/>
          </a:xfrm>
          <a:prstGeom prst="roundRec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fr-FR" sz="1800" dirty="0" smtClean="0"/>
              <a:t>French Water </a:t>
            </a:r>
          </a:p>
          <a:p>
            <a:pPr algn="ctr"/>
            <a:r>
              <a:rPr lang="fr-FR" sz="1800" dirty="0" smtClean="0"/>
              <a:t>Information </a:t>
            </a:r>
          </a:p>
          <a:p>
            <a:pPr algn="ctr"/>
            <a:r>
              <a:rPr lang="fr-FR" sz="1800" dirty="0" smtClean="0"/>
              <a:t>System </a:t>
            </a:r>
          </a:p>
          <a:p>
            <a:pPr algn="ctr"/>
            <a:r>
              <a:rPr lang="fr-FR" sz="1800" dirty="0" smtClean="0"/>
              <a:t>- data</a:t>
            </a:r>
          </a:p>
        </p:txBody>
      </p:sp>
      <p:sp>
        <p:nvSpPr>
          <p:cNvPr id="6" name="Rectangle à coins arrondis 5"/>
          <p:cNvSpPr/>
          <p:nvPr/>
        </p:nvSpPr>
        <p:spPr bwMode="auto">
          <a:xfrm>
            <a:off x="3505200" y="1752600"/>
            <a:ext cx="3200400" cy="1371600"/>
          </a:xfrm>
          <a:prstGeom prst="roundRect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fr-FR" sz="1800" dirty="0" smtClean="0"/>
              <a:t>BRGM data</a:t>
            </a:r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3505200" y="1752600"/>
            <a:ext cx="762000" cy="1118222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499170" y="838200"/>
            <a:ext cx="1828800" cy="28002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 err="1"/>
              <a:t>GroundWater</a:t>
            </a:r>
            <a:r>
              <a:rPr lang="en-US" sz="1400" dirty="0"/>
              <a:t> data</a:t>
            </a:r>
          </a:p>
          <a:p>
            <a:endParaRPr lang="fr-FR" dirty="0" err="1" smtClean="0"/>
          </a:p>
        </p:txBody>
      </p:sp>
      <p:cxnSp>
        <p:nvCxnSpPr>
          <p:cNvPr id="10" name="Connecteur droit avec flèche 9"/>
          <p:cNvCxnSpPr/>
          <p:nvPr/>
        </p:nvCxnSpPr>
        <p:spPr bwMode="auto">
          <a:xfrm flipH="1">
            <a:off x="3962400" y="1118222"/>
            <a:ext cx="152400" cy="9906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2493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err="1" smtClean="0"/>
              <a:t>LinkedData</a:t>
            </a:r>
            <a:r>
              <a:rPr lang="en-US" u="sng" dirty="0" smtClean="0"/>
              <a:t> Registry</a:t>
            </a:r>
          </a:p>
          <a:p>
            <a:pPr lvl="1"/>
            <a:r>
              <a:rPr lang="en-US" dirty="0" smtClean="0"/>
              <a:t>BRGM recent decision to implement / contribute to </a:t>
            </a:r>
            <a:r>
              <a:rPr lang="en-US" dirty="0" err="1" smtClean="0"/>
              <a:t>ukgovld</a:t>
            </a:r>
            <a:r>
              <a:rPr lang="en-US" dirty="0"/>
              <a:t> registry (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github.com/UKGovLD/registry-core</a:t>
            </a:r>
            <a:r>
              <a:rPr lang="en-US" dirty="0" smtClean="0"/>
              <a:t>) </a:t>
            </a:r>
          </a:p>
          <a:p>
            <a:pPr lvl="1"/>
            <a:endParaRPr lang="en-US" dirty="0"/>
          </a:p>
          <a:p>
            <a:pPr lvl="1"/>
            <a:r>
              <a:rPr lang="en-US" dirty="0" err="1" smtClean="0"/>
              <a:t>RDFying</a:t>
            </a:r>
            <a:r>
              <a:rPr lang="en-US" dirty="0" smtClean="0"/>
              <a:t> French national registries and mapping to sister agencies and international one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Example here : </a:t>
            </a:r>
          </a:p>
          <a:p>
            <a:pPr lvl="2"/>
            <a:r>
              <a:rPr lang="en-US" dirty="0" smtClean="0"/>
              <a:t>Chemical parameter (nitrate) 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data.geoscience.fr/ncl/par/1340</a:t>
            </a:r>
            <a:endParaRPr lang="en-US" dirty="0"/>
          </a:p>
          <a:p>
            <a:pPr lvl="2"/>
            <a:r>
              <a:rPr lang="en-US" dirty="0" smtClean="0"/>
              <a:t>Taxa naming (</a:t>
            </a:r>
            <a:r>
              <a:rPr lang="en-US" dirty="0" err="1" smtClean="0"/>
              <a:t>salmo</a:t>
            </a:r>
            <a:r>
              <a:rPr lang="en-US" dirty="0" smtClean="0"/>
              <a:t> </a:t>
            </a:r>
            <a:r>
              <a:rPr lang="en-US" dirty="0" err="1" smtClean="0"/>
              <a:t>trutta</a:t>
            </a:r>
            <a:r>
              <a:rPr lang="en-US" dirty="0" smtClean="0"/>
              <a:t> </a:t>
            </a:r>
            <a:r>
              <a:rPr lang="en-US" dirty="0" err="1" smtClean="0"/>
              <a:t>fario</a:t>
            </a:r>
            <a:r>
              <a:rPr lang="en-US" dirty="0" smtClean="0"/>
              <a:t>) : 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data.geoscience.fr/ncl/apt/2221</a:t>
            </a:r>
            <a:endParaRPr lang="en-US" dirty="0" smtClean="0"/>
          </a:p>
          <a:p>
            <a:pPr lvl="2"/>
            <a:r>
              <a:rPr lang="en-US" dirty="0" smtClean="0"/>
              <a:t>Units of </a:t>
            </a:r>
            <a:r>
              <a:rPr lang="en-US" dirty="0"/>
              <a:t>measure (milligrams per cubic </a:t>
            </a:r>
            <a:r>
              <a:rPr lang="en-US" dirty="0" smtClean="0"/>
              <a:t>meter) :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data.geoscience.fr/ncl/urf/133</a:t>
            </a:r>
            <a:r>
              <a:rPr lang="en-US" dirty="0" smtClean="0"/>
              <a:t>  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More details in </a:t>
            </a:r>
            <a:r>
              <a:rPr lang="en-US" dirty="0"/>
              <a:t>tomorrow’s session : “Vocabularies in water, particularly for freshwater quality </a:t>
            </a:r>
            <a:r>
              <a:rPr lang="en-US" dirty="0" smtClean="0"/>
              <a:t>measurements”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</p:spTree>
    <p:extLst>
      <p:ext uri="{BB962C8B-B14F-4D97-AF65-F5344CB8AC3E}">
        <p14:creationId xmlns:p14="http://schemas.microsoft.com/office/powerpoint/2010/main" val="408420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THE challenge: </a:t>
            </a:r>
            <a:r>
              <a:rPr lang="en-US" dirty="0" smtClean="0"/>
              <a:t>Research </a:t>
            </a:r>
            <a:r>
              <a:rPr lang="en-US" dirty="0"/>
              <a:t>&amp; Development </a:t>
            </a:r>
            <a:r>
              <a:rPr lang="en-US" dirty="0" smtClean="0"/>
              <a:t>-&gt; </a:t>
            </a:r>
            <a:r>
              <a:rPr lang="en-US" dirty="0"/>
              <a:t>production</a:t>
            </a:r>
          </a:p>
          <a:p>
            <a:pPr lvl="1"/>
            <a:r>
              <a:rPr lang="en-US" dirty="0" smtClean="0"/>
              <a:t>Easier </a:t>
            </a:r>
          </a:p>
          <a:p>
            <a:pPr lvl="2"/>
            <a:r>
              <a:rPr lang="en-US" dirty="0" smtClean="0"/>
              <a:t>for </a:t>
            </a:r>
            <a:r>
              <a:rPr lang="en-US" dirty="0"/>
              <a:t>URI / linked data registry</a:t>
            </a:r>
          </a:p>
          <a:p>
            <a:pPr lvl="2"/>
            <a:r>
              <a:rPr lang="en-US" dirty="0" smtClean="0"/>
              <a:t>when </a:t>
            </a:r>
            <a:r>
              <a:rPr lang="en-US" dirty="0"/>
              <a:t>new project/ try to have </a:t>
            </a:r>
            <a:r>
              <a:rPr lang="en-US" dirty="0" smtClean="0"/>
              <a:t>interoperability </a:t>
            </a:r>
            <a:r>
              <a:rPr lang="en-US" dirty="0"/>
              <a:t>standards de facto </a:t>
            </a:r>
            <a:r>
              <a:rPr lang="en-US" dirty="0" smtClean="0"/>
              <a:t>adopter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Hard</a:t>
            </a:r>
          </a:p>
          <a:p>
            <a:pPr lvl="2"/>
            <a:r>
              <a:rPr lang="en-US" dirty="0" smtClean="0"/>
              <a:t>Refactoring historical database (closer to interop standards)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Success</a:t>
            </a:r>
          </a:p>
          <a:p>
            <a:pPr lvl="2"/>
            <a:r>
              <a:rPr lang="en-US" dirty="0" smtClean="0"/>
              <a:t>Raw groundwater quantity observation </a:t>
            </a:r>
            <a:r>
              <a:rPr lang="en-US" dirty="0" err="1" smtClean="0"/>
              <a:t>dabase</a:t>
            </a:r>
            <a:r>
              <a:rPr lang="en-US" dirty="0" smtClean="0"/>
              <a:t> (many </a:t>
            </a:r>
            <a:r>
              <a:rPr lang="en-US" dirty="0" err="1" smtClean="0"/>
              <a:t>hydroDWG</a:t>
            </a:r>
            <a:r>
              <a:rPr lang="en-US" dirty="0" smtClean="0"/>
              <a:t> </a:t>
            </a:r>
            <a:r>
              <a:rPr lang="en-US" dirty="0" err="1" smtClean="0"/>
              <a:t>pres</a:t>
            </a:r>
            <a:r>
              <a:rPr lang="en-US" dirty="0" smtClean="0"/>
              <a:t>),</a:t>
            </a:r>
          </a:p>
          <a:p>
            <a:pPr lvl="2"/>
            <a:r>
              <a:rPr lang="en-US" dirty="0"/>
              <a:t>G</a:t>
            </a:r>
            <a:r>
              <a:rPr lang="en-US" dirty="0" smtClean="0"/>
              <a:t>roundwater </a:t>
            </a:r>
            <a:r>
              <a:rPr lang="en-US" dirty="0"/>
              <a:t>level forecast (</a:t>
            </a:r>
            <a:r>
              <a:rPr lang="en-US" dirty="0" err="1" smtClean="0"/>
              <a:t>MeteauDesNappes</a:t>
            </a:r>
            <a:r>
              <a:rPr lang="en-US" dirty="0" smtClean="0"/>
              <a:t> -&gt; </a:t>
            </a:r>
            <a:r>
              <a:rPr lang="en-US" dirty="0" err="1"/>
              <a:t>hydroDWG</a:t>
            </a:r>
            <a:r>
              <a:rPr lang="en-US" dirty="0"/>
              <a:t> </a:t>
            </a:r>
            <a:r>
              <a:rPr lang="en-US" dirty="0" err="1"/>
              <a:t>pres</a:t>
            </a:r>
            <a:r>
              <a:rPr lang="en-US" dirty="0" smtClean="0"/>
              <a:t>),</a:t>
            </a:r>
            <a:endParaRPr lang="en-US" dirty="0"/>
          </a:p>
          <a:p>
            <a:pPr lvl="2"/>
            <a:r>
              <a:rPr lang="en-US" dirty="0" smtClean="0"/>
              <a:t>URI resolver</a:t>
            </a:r>
          </a:p>
          <a:p>
            <a:pPr lvl="2"/>
            <a:r>
              <a:rPr lang="en-US" dirty="0" err="1" smtClean="0"/>
              <a:t>LinkedData</a:t>
            </a:r>
            <a:r>
              <a:rPr lang="en-US" dirty="0" smtClean="0"/>
              <a:t> registry</a:t>
            </a:r>
          </a:p>
          <a:p>
            <a:pPr lvl="2"/>
            <a:endParaRPr lang="en-US" dirty="0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</p:spTree>
    <p:extLst>
      <p:ext uri="{BB962C8B-B14F-4D97-AF65-F5344CB8AC3E}">
        <p14:creationId xmlns:p14="http://schemas.microsoft.com/office/powerpoint/2010/main" val="57878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Data &amp; API</a:t>
            </a:r>
          </a:p>
          <a:p>
            <a:pPr lvl="1"/>
            <a:r>
              <a:rPr lang="en-US" dirty="0" smtClean="0"/>
              <a:t>Logs (hydrogeology, geology, ?soil?)</a:t>
            </a:r>
          </a:p>
          <a:p>
            <a:pPr lvl="2"/>
            <a:r>
              <a:rPr lang="en-US" dirty="0" smtClean="0"/>
              <a:t>All exposed using GWML2 </a:t>
            </a:r>
            <a:r>
              <a:rPr lang="en-US" dirty="0" err="1" smtClean="0"/>
              <a:t>GW_GeologyLog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OGC </a:t>
            </a:r>
            <a:r>
              <a:rPr lang="en-US" dirty="0" err="1" smtClean="0"/>
              <a:t>SensorThings</a:t>
            </a:r>
            <a:r>
              <a:rPr lang="en-US" dirty="0" smtClean="0"/>
              <a:t> API Part 1 : </a:t>
            </a:r>
          </a:p>
          <a:p>
            <a:pPr lvl="2"/>
            <a:r>
              <a:rPr lang="en-US" dirty="0" smtClean="0"/>
              <a:t>in production on French national observation database</a:t>
            </a:r>
          </a:p>
          <a:p>
            <a:pPr lvl="3"/>
            <a:r>
              <a:rPr lang="en-US" dirty="0" smtClean="0"/>
              <a:t>Ex : </a:t>
            </a:r>
            <a:r>
              <a:rPr lang="fr-FR" dirty="0">
                <a:hlinkClick r:id="rId2"/>
              </a:rPr>
              <a:t>http://</a:t>
            </a:r>
            <a:r>
              <a:rPr lang="fr-FR" dirty="0" smtClean="0">
                <a:hlinkClick r:id="rId2"/>
              </a:rPr>
              <a:t>sensorthings.brgm-rec.fr/SensorThingsGroundWater/v1.0</a:t>
            </a:r>
            <a:r>
              <a:rPr lang="fr-FR" dirty="0" smtClean="0"/>
              <a:t> </a:t>
            </a:r>
            <a:endParaRPr lang="en-US" dirty="0" smtClean="0"/>
          </a:p>
          <a:p>
            <a:pPr lvl="2"/>
            <a:r>
              <a:rPr lang="en-US" dirty="0" err="1" smtClean="0"/>
              <a:t>authorised</a:t>
            </a:r>
            <a:r>
              <a:rPr lang="en-US" dirty="0" smtClean="0"/>
              <a:t> as an INSPIRE endorsed download service :</a:t>
            </a:r>
          </a:p>
          <a:p>
            <a:pPr lvl="3"/>
            <a:r>
              <a:rPr lang="en-US" dirty="0" smtClean="0"/>
              <a:t>Paper ( </a:t>
            </a:r>
            <a:r>
              <a:rPr lang="it-IT" u="sng" dirty="0" smtClean="0">
                <a:hlinkClick r:id="rId3"/>
              </a:rPr>
              <a:t>https://doi.org/10.3390/geosciences8060221</a:t>
            </a:r>
            <a:r>
              <a:rPr lang="it-IT" dirty="0" smtClean="0"/>
              <a:t>) </a:t>
            </a:r>
          </a:p>
          <a:p>
            <a:pPr lvl="3"/>
            <a:r>
              <a:rPr lang="it-IT" dirty="0" smtClean="0"/>
              <a:t>Now need official production services,</a:t>
            </a:r>
          </a:p>
          <a:p>
            <a:pPr lvl="2"/>
            <a:r>
              <a:rPr lang="it-IT" dirty="0" smtClean="0"/>
              <a:t>have a QGIS plugin</a:t>
            </a:r>
          </a:p>
          <a:p>
            <a:pPr lvl="2"/>
            <a:endParaRPr lang="it-IT" dirty="0"/>
          </a:p>
          <a:p>
            <a:pPr marL="347663" lvl="1" indent="0">
              <a:buNone/>
            </a:pPr>
            <a:endParaRPr lang="it-IT" dirty="0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</p:spTree>
    <p:extLst>
      <p:ext uri="{BB962C8B-B14F-4D97-AF65-F5344CB8AC3E}">
        <p14:creationId xmlns:p14="http://schemas.microsoft.com/office/powerpoint/2010/main" val="353100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Linked data</a:t>
            </a:r>
          </a:p>
          <a:p>
            <a:pPr lvl="1"/>
            <a:r>
              <a:rPr lang="en-US" dirty="0" smtClean="0"/>
              <a:t>Linked data registry</a:t>
            </a:r>
          </a:p>
          <a:p>
            <a:pPr lvl="2"/>
            <a:r>
              <a:rPr lang="en-US" dirty="0" smtClean="0"/>
              <a:t>Finance </a:t>
            </a:r>
            <a:r>
              <a:rPr lang="en-US" dirty="0" err="1" smtClean="0"/>
              <a:t>ukgovld</a:t>
            </a:r>
            <a:r>
              <a:rPr lang="en-US" dirty="0" smtClean="0"/>
              <a:t> evolutions, Use it in every project</a:t>
            </a:r>
          </a:p>
          <a:p>
            <a:pPr lvl="2"/>
            <a:r>
              <a:rPr lang="en-US" dirty="0" smtClean="0"/>
              <a:t>Contribute to the upcoming EU register federation (</a:t>
            </a:r>
            <a:r>
              <a:rPr lang="en-US" dirty="0" smtClean="0">
                <a:hlinkClick r:id="rId2"/>
              </a:rPr>
              <a:t>http://inspire-regadmin.jrc.ec.europa.eu/ror/</a:t>
            </a:r>
            <a:r>
              <a:rPr lang="en-US" dirty="0" smtClean="0"/>
              <a:t> )</a:t>
            </a:r>
          </a:p>
          <a:p>
            <a:pPr lvl="1"/>
            <a:endParaRPr lang="it-IT" dirty="0" smtClean="0"/>
          </a:p>
          <a:p>
            <a:pPr lvl="1"/>
            <a:r>
              <a:rPr lang="it-IT" dirty="0" smtClean="0"/>
              <a:t>Continue our linked data experimentation under INSIDE : </a:t>
            </a:r>
          </a:p>
          <a:p>
            <a:pPr lvl="2"/>
            <a:r>
              <a:rPr lang="it-IT" dirty="0" smtClean="0"/>
              <a:t>see tomorrow’s pres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Push ELFIE’s outcomes</a:t>
            </a:r>
          </a:p>
          <a:p>
            <a:pPr lvl="2"/>
            <a:r>
              <a:rPr lang="en-US" dirty="0" smtClean="0"/>
              <a:t>ER, Implement ER recommendations</a:t>
            </a:r>
          </a:p>
          <a:p>
            <a:pPr lvl="2"/>
            <a:r>
              <a:rPr lang="en-US" dirty="0" smtClean="0"/>
              <a:t>Google dataset search </a:t>
            </a:r>
            <a:r>
              <a:rPr lang="fr-FR" dirty="0" err="1" smtClean="0"/>
              <a:t>worksession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INSPIRE </a:t>
            </a:r>
            <a:r>
              <a:rPr lang="fr-FR" dirty="0" err="1" smtClean="0"/>
              <a:t>conference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week</a:t>
            </a:r>
            <a:endParaRPr lang="fr-FR" dirty="0" smtClean="0"/>
          </a:p>
          <a:p>
            <a:pPr lvl="1"/>
            <a:r>
              <a:rPr lang="fr-FR" dirty="0" smtClean="0"/>
              <a:t>Analyse server logs  </a:t>
            </a:r>
            <a:r>
              <a:rPr lang="fr-FR" dirty="0" smtClean="0"/>
              <a:t>: </a:t>
            </a:r>
          </a:p>
          <a:p>
            <a:pPr lvl="2"/>
            <a:r>
              <a:rPr lang="fr-FR" dirty="0" err="1" smtClean="0"/>
              <a:t>Whats</a:t>
            </a:r>
            <a:r>
              <a:rPr lang="fr-FR" dirty="0" smtClean="0"/>
              <a:t> happening on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URIs</a:t>
            </a:r>
            <a:r>
              <a:rPr lang="fr-FR" dirty="0" smtClean="0"/>
              <a:t> (</a:t>
            </a:r>
            <a:r>
              <a:rPr lang="fr-FR" dirty="0" err="1" smtClean="0"/>
              <a:t>used</a:t>
            </a:r>
            <a:r>
              <a:rPr lang="fr-FR" dirty="0"/>
              <a:t> </a:t>
            </a:r>
            <a:r>
              <a:rPr lang="fr-FR" dirty="0" smtClean="0"/>
              <a:t>? By </a:t>
            </a:r>
            <a:r>
              <a:rPr lang="fr-FR" dirty="0" err="1" smtClean="0"/>
              <a:t>whom</a:t>
            </a:r>
            <a:r>
              <a:rPr lang="fr-FR" dirty="0" smtClean="0"/>
              <a:t> ?)</a:t>
            </a:r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en-US" dirty="0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</p:spTree>
    <p:extLst>
      <p:ext uri="{BB962C8B-B14F-4D97-AF65-F5344CB8AC3E}">
        <p14:creationId xmlns:p14="http://schemas.microsoft.com/office/powerpoint/2010/main" val="373935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Patience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r>
              <a:rPr lang="fr-FR" dirty="0" err="1" smtClean="0"/>
              <a:t>Things</a:t>
            </a:r>
            <a:r>
              <a:rPr lang="fr-FR" dirty="0" smtClean="0"/>
              <a:t> </a:t>
            </a:r>
            <a:r>
              <a:rPr lang="fr-FR" dirty="0" err="1" smtClean="0"/>
              <a:t>specified</a:t>
            </a:r>
            <a:r>
              <a:rPr lang="fr-FR" dirty="0" smtClean="0"/>
              <a:t> in INSPIRE </a:t>
            </a:r>
            <a:r>
              <a:rPr lang="fr-FR" dirty="0" err="1" smtClean="0"/>
              <a:t>took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r>
              <a:rPr lang="fr-FR" dirty="0" smtClean="0"/>
              <a:t> 8/10 </a:t>
            </a:r>
            <a:r>
              <a:rPr lang="fr-FR" dirty="0" err="1" smtClean="0"/>
              <a:t>years</a:t>
            </a:r>
            <a:r>
              <a:rPr lang="fr-FR" dirty="0" smtClean="0"/>
              <a:t> to </a:t>
            </a:r>
            <a:r>
              <a:rPr lang="fr-FR" dirty="0" err="1" smtClean="0"/>
              <a:t>start</a:t>
            </a:r>
            <a:r>
              <a:rPr lang="fr-FR" dirty="0" smtClean="0"/>
              <a:t> </a:t>
            </a:r>
            <a:r>
              <a:rPr lang="fr-FR" dirty="0" err="1" smtClean="0"/>
              <a:t>being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</a:t>
            </a:r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en-US" dirty="0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</p:spTree>
    <p:extLst>
      <p:ext uri="{BB962C8B-B14F-4D97-AF65-F5344CB8AC3E}">
        <p14:creationId xmlns:p14="http://schemas.microsoft.com/office/powerpoint/2010/main" val="31199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Windows\Web\Wallpaper\BRGM\fond_ecran_2013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52574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s.grellet@brgm.fr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Ninth Hydrology Domain Working Group Workshop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915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the scene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National data repository VS research ‘one-shot’ acquired </a:t>
            </a:r>
            <a:r>
              <a:rPr lang="en-US" dirty="0" smtClean="0"/>
              <a:t>data</a:t>
            </a:r>
          </a:p>
          <a:p>
            <a:endParaRPr lang="en-US" dirty="0"/>
          </a:p>
          <a:p>
            <a:r>
              <a:rPr lang="en-US" dirty="0"/>
              <a:t>Various regulations</a:t>
            </a:r>
          </a:p>
          <a:p>
            <a:pPr lvl="1"/>
            <a:r>
              <a:rPr lang="en-US" dirty="0"/>
              <a:t>National water law</a:t>
            </a:r>
          </a:p>
          <a:p>
            <a:pPr lvl="1"/>
            <a:r>
              <a:rPr lang="en-US" dirty="0" smtClean="0"/>
              <a:t>Various </a:t>
            </a:r>
            <a:r>
              <a:rPr lang="en-US" dirty="0"/>
              <a:t>EU directives </a:t>
            </a:r>
          </a:p>
          <a:p>
            <a:pPr lvl="2"/>
            <a:r>
              <a:rPr lang="en-US" dirty="0"/>
              <a:t>Environmental:  ex : 2000/60/EC Water Framework Directive</a:t>
            </a:r>
          </a:p>
          <a:p>
            <a:pPr lvl="2"/>
            <a:r>
              <a:rPr lang="en-US" dirty="0"/>
              <a:t>Data exchange: INSPIRE (2007/2/EC), 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Ninth Hydrology Domain Working Group Workshop</a:t>
            </a:r>
            <a:endParaRPr lang="en-US" altLang="en-US" dirty="0"/>
          </a:p>
        </p:txBody>
      </p:sp>
      <p:sp>
        <p:nvSpPr>
          <p:cNvPr id="5" name="Rectangle à coins arrondis 4"/>
          <p:cNvSpPr/>
          <p:nvPr/>
        </p:nvSpPr>
        <p:spPr bwMode="auto">
          <a:xfrm>
            <a:off x="1066800" y="1499222"/>
            <a:ext cx="3200400" cy="1371600"/>
          </a:xfrm>
          <a:prstGeom prst="roundRec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fr-FR" sz="1800" dirty="0" smtClean="0"/>
              <a:t>French Water </a:t>
            </a:r>
          </a:p>
          <a:p>
            <a:pPr algn="ctr"/>
            <a:r>
              <a:rPr lang="fr-FR" sz="1800" dirty="0" smtClean="0"/>
              <a:t>Information </a:t>
            </a:r>
          </a:p>
          <a:p>
            <a:pPr algn="ctr"/>
            <a:r>
              <a:rPr lang="fr-FR" sz="1800" dirty="0" smtClean="0"/>
              <a:t>System </a:t>
            </a:r>
          </a:p>
          <a:p>
            <a:pPr algn="ctr"/>
            <a:r>
              <a:rPr lang="fr-FR" sz="1800" dirty="0" smtClean="0"/>
              <a:t>- data</a:t>
            </a:r>
          </a:p>
        </p:txBody>
      </p:sp>
      <p:sp>
        <p:nvSpPr>
          <p:cNvPr id="6" name="Rectangle à coins arrondis 5"/>
          <p:cNvSpPr/>
          <p:nvPr/>
        </p:nvSpPr>
        <p:spPr bwMode="auto">
          <a:xfrm>
            <a:off x="3505200" y="1752600"/>
            <a:ext cx="3200400" cy="1371600"/>
          </a:xfrm>
          <a:prstGeom prst="roundRect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fr-FR" sz="1800" dirty="0" smtClean="0"/>
              <a:t>BRGM data</a:t>
            </a:r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3505200" y="1752600"/>
            <a:ext cx="762000" cy="1118222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499170" y="838200"/>
            <a:ext cx="1828800" cy="28002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 err="1"/>
              <a:t>GroundWater</a:t>
            </a:r>
            <a:r>
              <a:rPr lang="en-US" sz="1400" dirty="0"/>
              <a:t> data</a:t>
            </a:r>
          </a:p>
          <a:p>
            <a:endParaRPr lang="fr-FR" dirty="0" err="1" smtClean="0"/>
          </a:p>
        </p:txBody>
      </p:sp>
      <p:cxnSp>
        <p:nvCxnSpPr>
          <p:cNvPr id="10" name="Connecteur droit avec flèche 9"/>
          <p:cNvCxnSpPr/>
          <p:nvPr/>
        </p:nvCxnSpPr>
        <p:spPr bwMode="auto">
          <a:xfrm flipH="1">
            <a:off x="3962400" y="1118222"/>
            <a:ext cx="152400" cy="9906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1637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</a:t>
            </a:r>
            <a:r>
              <a:rPr lang="en-US" dirty="0"/>
              <a:t>does not (often) stay in its compartment…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dirty="0"/>
              <a:t> Groundwater Information Network data highly linked to other information systems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dirty="0"/>
              <a:t> ex : surface/ground interaction, freshwater abstraction, agricultural practices …</a:t>
            </a:r>
          </a:p>
          <a:p>
            <a:pPr marL="347663" lvl="1" indent="0">
              <a:buNone/>
            </a:pPr>
            <a:endParaRPr lang="en-US" dirty="0" smtClean="0"/>
          </a:p>
          <a:p>
            <a:r>
              <a:rPr lang="en-US" dirty="0" smtClean="0"/>
              <a:t>Our goal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347663" lvl="1" indent="0" algn="ctr">
              <a:buNone/>
            </a:pPr>
            <a:endParaRPr lang="en-US" dirty="0"/>
          </a:p>
          <a:p>
            <a:pPr marL="347663" lvl="1" indent="0" algn="ctr">
              <a:buNone/>
            </a:pPr>
            <a:endParaRPr lang="en-US" sz="1600" i="1" dirty="0" smtClean="0"/>
          </a:p>
          <a:p>
            <a:pPr marL="347663" lvl="1" indent="0" algn="ctr">
              <a:buNone/>
            </a:pPr>
            <a:r>
              <a:rPr lang="en-US" sz="1600" i="1" dirty="0" smtClean="0"/>
              <a:t>Not breaking (too much) previous system…</a:t>
            </a:r>
          </a:p>
          <a:p>
            <a:pPr marL="347663" lvl="1" indent="0">
              <a:buNone/>
            </a:pPr>
            <a:endParaRPr lang="en-US" dirty="0" smtClean="0"/>
          </a:p>
          <a:p>
            <a:pPr marL="347663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  <p:sp>
        <p:nvSpPr>
          <p:cNvPr id="10" name="Rectangle à coins arrondis 9"/>
          <p:cNvSpPr/>
          <p:nvPr/>
        </p:nvSpPr>
        <p:spPr bwMode="auto">
          <a:xfrm>
            <a:off x="2438400" y="3886200"/>
            <a:ext cx="5181600" cy="1295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>
              <a:buSzPts val="2000"/>
            </a:pPr>
            <a:r>
              <a:rPr lang="en-US" sz="2000" dirty="0">
                <a:solidFill>
                  <a:srgbClr val="44546A"/>
                </a:solidFill>
                <a:latin typeface="Arial" panose="020B0604020202020204" pitchFamily="34" charset="0"/>
              </a:rPr>
              <a:t>Opening this up using </a:t>
            </a:r>
            <a:r>
              <a:rPr lang="en-US" sz="2000" dirty="0" smtClean="0">
                <a:solidFill>
                  <a:srgbClr val="44546A"/>
                </a:solidFill>
                <a:latin typeface="Arial" panose="020B0604020202020204" pitchFamily="34" charset="0"/>
              </a:rPr>
              <a:t>interoperability</a:t>
            </a:r>
            <a:endParaRPr lang="en-US" sz="2000" dirty="0">
              <a:solidFill>
                <a:srgbClr val="44546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27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Work </a:t>
            </a:r>
            <a:r>
              <a:rPr lang="en-US" u="sng" dirty="0"/>
              <a:t>in defining </a:t>
            </a:r>
            <a:r>
              <a:rPr lang="en-US" u="sng" dirty="0" smtClean="0"/>
              <a:t>internationally </a:t>
            </a:r>
            <a:r>
              <a:rPr lang="en-US" u="sng" dirty="0"/>
              <a:t>agreed </a:t>
            </a:r>
            <a:r>
              <a:rPr lang="en-US" u="sng" dirty="0" smtClean="0"/>
              <a:t>standards</a:t>
            </a:r>
          </a:p>
          <a:p>
            <a:pPr lvl="1"/>
            <a:r>
              <a:rPr lang="en-US" dirty="0" smtClean="0"/>
              <a:t>Semantic / technical</a:t>
            </a:r>
          </a:p>
          <a:p>
            <a:pPr lvl="2"/>
            <a:r>
              <a:rPr lang="en-US" dirty="0" smtClean="0"/>
              <a:t>EU : INSPIRE, EU projects/</a:t>
            </a:r>
            <a:r>
              <a:rPr lang="en-US" dirty="0" err="1" smtClean="0"/>
              <a:t>reportings</a:t>
            </a:r>
            <a:endParaRPr lang="en-US" dirty="0" smtClean="0"/>
          </a:p>
          <a:p>
            <a:pPr lvl="2"/>
            <a:r>
              <a:rPr lang="en-US" dirty="0" smtClean="0"/>
              <a:t>OGC : </a:t>
            </a:r>
            <a:r>
              <a:rPr lang="en-US" dirty="0" err="1" smtClean="0"/>
              <a:t>HydroDWG</a:t>
            </a:r>
            <a:r>
              <a:rPr lang="en-US" dirty="0" smtClean="0"/>
              <a:t> , SWE, IEs, </a:t>
            </a:r>
            <a:r>
              <a:rPr lang="en-US" dirty="0" err="1" smtClean="0"/>
              <a:t>GeoscienceDWG</a:t>
            </a:r>
            <a:endParaRPr lang="en-US" dirty="0" smtClean="0"/>
          </a:p>
          <a:p>
            <a:pPr lvl="2"/>
            <a:endParaRPr lang="en-US" dirty="0"/>
          </a:p>
          <a:p>
            <a:pPr lvl="1"/>
            <a:r>
              <a:rPr lang="en-US" dirty="0" smtClean="0"/>
              <a:t>Apply/demonstrate those at national level</a:t>
            </a:r>
          </a:p>
          <a:p>
            <a:pPr lvl="2"/>
            <a:r>
              <a:rPr lang="en-US" dirty="0" smtClean="0"/>
              <a:t>Map national standards to those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Have those de facto used when starting new projects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347663" lvl="1" indent="0" algn="ctr">
              <a:buNone/>
            </a:pPr>
            <a:endParaRPr lang="en-US" dirty="0"/>
          </a:p>
          <a:p>
            <a:pPr marL="347663" lvl="1" indent="0" algn="ctr">
              <a:buNone/>
            </a:pPr>
            <a:endParaRPr lang="en-US" sz="1600" i="1" dirty="0" smtClean="0"/>
          </a:p>
          <a:p>
            <a:pPr marL="347663" lvl="1" indent="0">
              <a:buNone/>
            </a:pPr>
            <a:endParaRPr lang="en-US" dirty="0" smtClean="0"/>
          </a:p>
          <a:p>
            <a:pPr marL="347663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</p:spTree>
    <p:extLst>
      <p:ext uri="{BB962C8B-B14F-4D97-AF65-F5344CB8AC3E}">
        <p14:creationId xmlns:p14="http://schemas.microsoft.com/office/powerpoint/2010/main" val="429326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Have tools support those standards</a:t>
            </a:r>
          </a:p>
          <a:p>
            <a:pPr lvl="1"/>
            <a:r>
              <a:rPr lang="en-US" dirty="0" smtClean="0"/>
              <a:t>Enhance tools</a:t>
            </a:r>
          </a:p>
          <a:p>
            <a:pPr lvl="2"/>
            <a:r>
              <a:rPr lang="en-US" dirty="0" smtClean="0"/>
              <a:t>52N SOS : </a:t>
            </a:r>
          </a:p>
          <a:p>
            <a:pPr lvl="3"/>
            <a:r>
              <a:rPr lang="en-US" dirty="0" err="1" smtClean="0"/>
              <a:t>GroundWaterML</a:t>
            </a:r>
            <a:r>
              <a:rPr lang="en-US" dirty="0" smtClean="0"/>
              <a:t> 2.0 </a:t>
            </a:r>
            <a:r>
              <a:rPr lang="en-US" dirty="0"/>
              <a:t>–  </a:t>
            </a:r>
            <a:r>
              <a:rPr lang="en-US" dirty="0" err="1" smtClean="0"/>
              <a:t>GW_GeologyLog</a:t>
            </a:r>
            <a:endParaRPr lang="en-US" dirty="0" smtClean="0"/>
          </a:p>
          <a:p>
            <a:pPr lvl="3"/>
            <a:r>
              <a:rPr lang="en-US" dirty="0" smtClean="0"/>
              <a:t>SOS </a:t>
            </a:r>
            <a:r>
              <a:rPr lang="en-US" dirty="0" err="1" smtClean="0"/>
              <a:t>GetDataAvailability</a:t>
            </a:r>
            <a:r>
              <a:rPr lang="en-US" dirty="0" smtClean="0"/>
              <a:t> V2 (from INSPIRE)</a:t>
            </a:r>
          </a:p>
          <a:p>
            <a:pPr lvl="2"/>
            <a:r>
              <a:rPr lang="en-US" dirty="0" err="1" smtClean="0"/>
              <a:t>FraunhoferIOSB</a:t>
            </a:r>
            <a:r>
              <a:rPr lang="en-US" dirty="0" smtClean="0"/>
              <a:t>/FROST-Server (</a:t>
            </a:r>
            <a:r>
              <a:rPr lang="en-US" dirty="0" err="1" smtClean="0"/>
              <a:t>SensorThings</a:t>
            </a:r>
            <a:r>
              <a:rPr lang="en-US" dirty="0" smtClean="0"/>
              <a:t>) : </a:t>
            </a:r>
          </a:p>
          <a:p>
            <a:pPr lvl="3"/>
            <a:r>
              <a:rPr lang="en-US" dirty="0" smtClean="0"/>
              <a:t>INSPIRE requirements for </a:t>
            </a:r>
            <a:r>
              <a:rPr lang="en-US" dirty="0" err="1" smtClean="0"/>
              <a:t>Env</a:t>
            </a:r>
            <a:r>
              <a:rPr lang="en-US" dirty="0" smtClean="0"/>
              <a:t>. Monitoring Facility</a:t>
            </a:r>
          </a:p>
          <a:p>
            <a:pPr lvl="2"/>
            <a:r>
              <a:rPr lang="en-US" dirty="0" err="1" smtClean="0"/>
              <a:t>GeoServer</a:t>
            </a:r>
            <a:r>
              <a:rPr lang="en-US" dirty="0" smtClean="0"/>
              <a:t> app – schema : </a:t>
            </a:r>
          </a:p>
          <a:p>
            <a:pPr lvl="3"/>
            <a:r>
              <a:rPr lang="en-US" dirty="0" smtClean="0"/>
              <a:t>link to </a:t>
            </a:r>
            <a:r>
              <a:rPr lang="en-US" dirty="0" err="1" smtClean="0"/>
              <a:t>SolR</a:t>
            </a:r>
            <a:r>
              <a:rPr lang="en-US" dirty="0" smtClean="0"/>
              <a:t> indices to support WFS on big volumes (ex : Millions of Borehole)</a:t>
            </a:r>
          </a:p>
          <a:p>
            <a:pPr lvl="2"/>
            <a:r>
              <a:rPr lang="en-US" dirty="0" smtClean="0"/>
              <a:t>QGIS GMLAS application schema toolbox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Test new approaches</a:t>
            </a:r>
          </a:p>
          <a:p>
            <a:pPr lvl="2"/>
            <a:r>
              <a:rPr lang="en-US" dirty="0" err="1" smtClean="0"/>
              <a:t>BLiV</a:t>
            </a:r>
            <a:r>
              <a:rPr lang="en-US" dirty="0" smtClean="0"/>
              <a:t> (BRGM Linked Data viewer) : started during ELFIE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347663" lvl="1" indent="0" algn="ctr">
              <a:buNone/>
            </a:pPr>
            <a:endParaRPr lang="en-US" dirty="0"/>
          </a:p>
          <a:p>
            <a:pPr marL="347663" lvl="1" indent="0" algn="ctr">
              <a:buNone/>
            </a:pPr>
            <a:endParaRPr lang="en-US" sz="1600" i="1" dirty="0" smtClean="0"/>
          </a:p>
          <a:p>
            <a:pPr marL="347663" lvl="1" indent="0">
              <a:buNone/>
            </a:pPr>
            <a:endParaRPr lang="en-US" dirty="0" smtClean="0"/>
          </a:p>
          <a:p>
            <a:pPr marL="347663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</p:spTree>
    <p:extLst>
      <p:ext uri="{BB962C8B-B14F-4D97-AF65-F5344CB8AC3E}">
        <p14:creationId xmlns:p14="http://schemas.microsoft.com/office/powerpoint/2010/main" val="62153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Demonstrate</a:t>
            </a:r>
          </a:p>
          <a:p>
            <a:pPr lvl="1"/>
            <a:r>
              <a:rPr lang="en-US" dirty="0" smtClean="0"/>
              <a:t>A game changer : working on small data labs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Faster, does not require to refactor preexisting system(</a:t>
            </a:r>
            <a:r>
              <a:rPr lang="en-US" u="sng" dirty="0" smtClean="0"/>
              <a:t>S</a:t>
            </a:r>
            <a:r>
              <a:rPr lang="en-US" dirty="0" smtClean="0"/>
              <a:t>) to be able to show something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Videos are fantastic communication methods</a:t>
            </a:r>
          </a:p>
          <a:p>
            <a:pPr lvl="2"/>
            <a:r>
              <a:rPr lang="en-US" dirty="0" smtClean="0"/>
              <a:t>More friendly than a presentation</a:t>
            </a:r>
          </a:p>
          <a:p>
            <a:pPr lvl="2"/>
            <a:r>
              <a:rPr lang="en-US" dirty="0" smtClean="0"/>
              <a:t>Easier to pass around (spreading the word when you are not around)</a:t>
            </a:r>
          </a:p>
          <a:p>
            <a:pPr lvl="1"/>
            <a:endParaRPr lang="en-US" sz="1600" i="1" dirty="0"/>
          </a:p>
          <a:p>
            <a:pPr lvl="1"/>
            <a:r>
              <a:rPr lang="en-US" dirty="0" smtClean="0"/>
              <a:t>Many examples </a:t>
            </a:r>
            <a:r>
              <a:rPr lang="en-US" dirty="0" smtClean="0"/>
              <a:t>(endpoints / links </a:t>
            </a:r>
            <a:r>
              <a:rPr lang="en-US" dirty="0" smtClean="0"/>
              <a:t>to </a:t>
            </a:r>
            <a:r>
              <a:rPr lang="en-US" dirty="0" smtClean="0"/>
              <a:t>video) on </a:t>
            </a:r>
            <a:r>
              <a:rPr lang="en-US" dirty="0" smtClean="0"/>
              <a:t>this page</a:t>
            </a:r>
          </a:p>
          <a:p>
            <a:pPr lvl="2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external.opengeospatial.org/twiki_public/HydrologyDWG/GINsForWMOCHy</a:t>
            </a:r>
            <a:r>
              <a:rPr lang="en-US" dirty="0" smtClean="0"/>
              <a:t> </a:t>
            </a:r>
          </a:p>
          <a:p>
            <a:pPr lvl="2"/>
            <a:r>
              <a:rPr lang="en-US" dirty="0"/>
              <a:t>Under </a:t>
            </a:r>
            <a:r>
              <a:rPr lang="en-US" dirty="0" smtClean="0"/>
              <a:t>“French </a:t>
            </a:r>
            <a:r>
              <a:rPr lang="en-US" dirty="0"/>
              <a:t>Groundwater Information </a:t>
            </a:r>
            <a:r>
              <a:rPr lang="en-US" dirty="0" smtClean="0"/>
              <a:t>Network”</a:t>
            </a:r>
          </a:p>
          <a:p>
            <a:pPr marL="347663" lvl="1" indent="0">
              <a:buNone/>
            </a:pPr>
            <a:endParaRPr lang="en-US" dirty="0" smtClean="0"/>
          </a:p>
          <a:p>
            <a:pPr marL="347663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</p:spTree>
    <p:extLst>
      <p:ext uri="{BB962C8B-B14F-4D97-AF65-F5344CB8AC3E}">
        <p14:creationId xmlns:p14="http://schemas.microsoft.com/office/powerpoint/2010/main" val="224768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Leverage funding / capacity</a:t>
            </a:r>
          </a:p>
          <a:p>
            <a:pPr lvl="1"/>
            <a:r>
              <a:rPr lang="en-US" dirty="0" smtClean="0"/>
              <a:t>INSIDE </a:t>
            </a:r>
            <a:r>
              <a:rPr lang="en-US" dirty="0"/>
              <a:t>research </a:t>
            </a:r>
            <a:r>
              <a:rPr lang="en-US" dirty="0" smtClean="0"/>
              <a:t>pole</a:t>
            </a:r>
          </a:p>
          <a:p>
            <a:pPr lvl="2"/>
            <a:r>
              <a:rPr lang="en-US" dirty="0"/>
              <a:t>French joint research center between BRGM, French Biodiversity Agency, IFREMER, </a:t>
            </a:r>
            <a:r>
              <a:rPr lang="en-US" dirty="0" smtClean="0"/>
              <a:t>MNHN </a:t>
            </a:r>
          </a:p>
          <a:p>
            <a:pPr lvl="2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github.com/INSIDE-information-systems</a:t>
            </a:r>
            <a:r>
              <a:rPr lang="en-US" dirty="0" smtClean="0"/>
              <a:t> (recent GitHub, will push more content there)</a:t>
            </a:r>
          </a:p>
          <a:p>
            <a:pPr lvl="1"/>
            <a:r>
              <a:rPr lang="en-US" dirty="0" smtClean="0"/>
              <a:t>BRGM research capacity</a:t>
            </a:r>
          </a:p>
          <a:p>
            <a:pPr lvl="2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github.com/BRGM</a:t>
            </a:r>
            <a:r>
              <a:rPr lang="en-US" dirty="0" smtClean="0"/>
              <a:t> </a:t>
            </a:r>
          </a:p>
          <a:p>
            <a:pPr marL="684213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EU research projects</a:t>
            </a:r>
          </a:p>
          <a:p>
            <a:pPr lvl="2"/>
            <a:r>
              <a:rPr lang="en-US" dirty="0" smtClean="0"/>
              <a:t>Publications, RDA help : but costs time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en-US" dirty="0" smtClean="0"/>
              <a:t> why are not OGC standards recognized as such ?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Funding </a:t>
            </a:r>
            <a:r>
              <a:rPr lang="en-US" dirty="0"/>
              <a:t>from other national </a:t>
            </a:r>
            <a:r>
              <a:rPr lang="en-US" dirty="0" smtClean="0"/>
              <a:t>projects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</p:spTree>
    <p:extLst>
      <p:ext uri="{BB962C8B-B14F-4D97-AF65-F5344CB8AC3E}">
        <p14:creationId xmlns:p14="http://schemas.microsoft.com/office/powerpoint/2010/main" val="372791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F86-5FE8-AC4F-AD61-C6D06823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D504-68B3-624C-B4EA-6975A939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Create close collaboration network</a:t>
            </a:r>
          </a:p>
          <a:p>
            <a:pPr lvl="1"/>
            <a:r>
              <a:rPr lang="en-US" dirty="0" smtClean="0"/>
              <a:t>With sister agencies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With active SMEs in open source / interoperability world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With institutions</a:t>
            </a:r>
          </a:p>
          <a:p>
            <a:pPr lvl="2"/>
            <a:r>
              <a:rPr lang="en-US" dirty="0" smtClean="0"/>
              <a:t>Ex : INSPIRE maintenance</a:t>
            </a:r>
            <a:endParaRPr lang="en-US" dirty="0"/>
          </a:p>
          <a:p>
            <a:pPr marL="347663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BA572-4D29-0547-8130-5F275B750B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Ninth Hydrology Domain Working Group Workshop</a:t>
            </a:r>
          </a:p>
        </p:txBody>
      </p:sp>
    </p:spTree>
    <p:extLst>
      <p:ext uri="{BB962C8B-B14F-4D97-AF65-F5344CB8AC3E}">
        <p14:creationId xmlns:p14="http://schemas.microsoft.com/office/powerpoint/2010/main" val="298912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GC_PowerPoint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GC_PowerPoin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noAutofit/>
      </a:bodyPr>
      <a:lstStyle>
        <a:defPPr>
          <a:defRPr dirty="0" err="1" smtClean="0"/>
        </a:defPPr>
      </a:lstStyle>
    </a:txDef>
  </a:objectDefaults>
  <a:extraClrSchemeLst>
    <a:extraClrScheme>
      <a:clrScheme name="OGC_PowerPoi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GC_PowerPoint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1896</TotalTime>
  <Words>1091</Words>
  <Application>Microsoft Office PowerPoint</Application>
  <PresentationFormat>Affichage à l'écran (4:3)</PresentationFormat>
  <Paragraphs>291</Paragraphs>
  <Slides>25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4" baseType="lpstr">
      <vt:lpstr>MS PGothic</vt:lpstr>
      <vt:lpstr>Arial</vt:lpstr>
      <vt:lpstr>Arial Black</vt:lpstr>
      <vt:lpstr>CG Times</vt:lpstr>
      <vt:lpstr>Comic Sans MS</vt:lpstr>
      <vt:lpstr>Symbol</vt:lpstr>
      <vt:lpstr>Times New Roman</vt:lpstr>
      <vt:lpstr>Wingdings</vt:lpstr>
      <vt:lpstr>OGC_PowerPoint_Template</vt:lpstr>
      <vt:lpstr> Groundwater data -  France</vt:lpstr>
      <vt:lpstr>Setting the scene</vt:lpstr>
      <vt:lpstr>Setting the scene</vt:lpstr>
      <vt:lpstr>Challenges</vt:lpstr>
      <vt:lpstr>How</vt:lpstr>
      <vt:lpstr>How</vt:lpstr>
      <vt:lpstr>How</vt:lpstr>
      <vt:lpstr>How</vt:lpstr>
      <vt:lpstr>How</vt:lpstr>
      <vt:lpstr>Concrete examples</vt:lpstr>
      <vt:lpstr>Concrete examples</vt:lpstr>
      <vt:lpstr>Concrete examples</vt:lpstr>
      <vt:lpstr>Concrete examples</vt:lpstr>
      <vt:lpstr>Concrete examples</vt:lpstr>
      <vt:lpstr>Concrete examples</vt:lpstr>
      <vt:lpstr>Concrete examples</vt:lpstr>
      <vt:lpstr>Concrete examples</vt:lpstr>
      <vt:lpstr>Concrete examples</vt:lpstr>
      <vt:lpstr>Concrete examples</vt:lpstr>
      <vt:lpstr>Concrete examples</vt:lpstr>
      <vt:lpstr>Remaining</vt:lpstr>
      <vt:lpstr>Coming up</vt:lpstr>
      <vt:lpstr>Coming up</vt:lpstr>
      <vt:lpstr>Coming up</vt:lpstr>
      <vt:lpstr>Thank you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Volunteered Geographic Information (VGI) Workshop</dc:title>
  <dc:subject>OGC TC/PC</dc:subject>
  <dc:creator>Scott Simmons</dc:creator>
  <cp:lastModifiedBy>Grellet Sylvain</cp:lastModifiedBy>
  <cp:revision>100</cp:revision>
  <cp:lastPrinted>2003-02-03T21:59:32Z</cp:lastPrinted>
  <dcterms:created xsi:type="dcterms:W3CDTF">2015-09-08T23:47:11Z</dcterms:created>
  <dcterms:modified xsi:type="dcterms:W3CDTF">2018-09-19T09:13:11Z</dcterms:modified>
</cp:coreProperties>
</file>