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70" r:id="rId5"/>
    <p:sldId id="271" r:id="rId6"/>
    <p:sldId id="269" r:id="rId7"/>
    <p:sldId id="272" r:id="rId8"/>
    <p:sldId id="261" r:id="rId9"/>
    <p:sldId id="27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598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91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01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88"/>
            <a:ext cx="10515600" cy="9422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961902"/>
            <a:ext cx="11400311" cy="50801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273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72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39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5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23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062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3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A4C5854-B0E9-4390-A128-B25919B971A9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70C3ACC-F0B3-49E5-9B35-75D48BF3C5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8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763813"/>
            <a:ext cx="4492487" cy="1094189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-3000"/>
            <a:ext cx="10515600" cy="10480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886" y="1045030"/>
            <a:ext cx="11459688" cy="499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2"/>
          <p:cNvSpPr txBox="1">
            <a:spLocks/>
          </p:cNvSpPr>
          <p:nvPr userDrawn="1"/>
        </p:nvSpPr>
        <p:spPr>
          <a:xfrm>
            <a:off x="4648200" y="6082898"/>
            <a:ext cx="7543800" cy="77510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dirty="0" smtClean="0"/>
              <a:t>Global Water Information Interest Group meeting</a:t>
            </a:r>
          </a:p>
          <a:p>
            <a:pPr algn="r"/>
            <a:r>
              <a:rPr lang="en-GB" dirty="0" smtClean="0"/>
              <a:t>RDA 7</a:t>
            </a:r>
            <a:r>
              <a:rPr lang="en-GB" baseline="30000" dirty="0" smtClean="0"/>
              <a:t>th</a:t>
            </a:r>
            <a:r>
              <a:rPr lang="en-GB" dirty="0" smtClean="0"/>
              <a:t> Plenary, 1</a:t>
            </a:r>
            <a:r>
              <a:rPr lang="en-GB" baseline="30000" dirty="0" smtClean="0"/>
              <a:t>st</a:t>
            </a:r>
            <a:r>
              <a:rPr lang="en-GB" dirty="0" smtClean="0"/>
              <a:t> March 2016, Tokyo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91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d-alliance.org/group/global-water-information-interest-group/case-statement/global-water-information-ig-charter" TargetMode="External"/><Relationship Id="rId2" Type="http://schemas.openxmlformats.org/officeDocument/2006/relationships/hyperlink" Target="https://rd-alliance.org/ig-global-water-information.html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1SgoYYnj1eicvPbUqLENOta2B4zxHyHZu_CXpGHwIz8/edit?pref=2&amp;pli=1#gid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6"/>
            <a:ext cx="10515600" cy="3668393"/>
          </a:xfrm>
        </p:spPr>
        <p:txBody>
          <a:bodyPr>
            <a:normAutofit/>
          </a:bodyPr>
          <a:lstStyle/>
          <a:p>
            <a:r>
              <a:rPr lang="en-GB" dirty="0" smtClean="0"/>
              <a:t>Global Water Information Interest Group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Welcome to the inaugural </a:t>
            </a:r>
            <a:r>
              <a:rPr lang="en-GB" dirty="0" smtClean="0"/>
              <a:t>meeting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12616" y="3784134"/>
            <a:ext cx="11184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GWIIG: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rd-alliance.org/ig-global-water-information.html</a:t>
            </a:r>
            <a:r>
              <a:rPr lang="en-US" sz="1600" dirty="0" smtClean="0"/>
              <a:t>  (join mailing list)</a:t>
            </a:r>
            <a:endParaRPr lang="en-US" sz="1600" dirty="0"/>
          </a:p>
          <a:p>
            <a:r>
              <a:rPr lang="en-US" sz="1600" dirty="0" smtClean="0"/>
              <a:t>Charter</a:t>
            </a:r>
            <a:r>
              <a:rPr lang="en-US" sz="1600" dirty="0"/>
              <a:t>: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rd-alliance.org/group/global-water-information-interest-group/case-statement/global-water-information-ig-charter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1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of existing water data Use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5" y="892627"/>
            <a:ext cx="11400311" cy="5080126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docs.google.com/spreadsheets/d/11SgoYYnj1eicvPbUqLENOta2B4zxHyHZu_CXpGHwIz8/edit?pref=2&amp;pli=1#gid=0</a:t>
            </a:r>
            <a:endParaRPr lang="en-GB" dirty="0" smtClean="0"/>
          </a:p>
          <a:p>
            <a:pPr lvl="1"/>
            <a:r>
              <a:rPr lang="en-GB" dirty="0" smtClean="0"/>
              <a:t>Let’s avoid a discussion of what a use case is, and a use case </a:t>
            </a:r>
            <a:r>
              <a:rPr lang="en-GB" dirty="0" smtClean="0"/>
              <a:t>template</a:t>
            </a:r>
          </a:p>
          <a:p>
            <a:pPr lvl="1"/>
            <a:r>
              <a:rPr lang="en-GB" dirty="0" smtClean="0"/>
              <a:t>There are also RDA working groups: </a:t>
            </a:r>
            <a:r>
              <a:rPr lang="en-GB" dirty="0"/>
              <a:t>https://</a:t>
            </a:r>
            <a:r>
              <a:rPr lang="en-GB" dirty="0" smtClean="0"/>
              <a:t>rd-alliance.org/groups/working-groups</a:t>
            </a:r>
            <a:endParaRPr lang="en-GB" dirty="0" smtClean="0"/>
          </a:p>
          <a:p>
            <a:r>
              <a:rPr lang="en-GB" dirty="0" smtClean="0"/>
              <a:t>Brief presentations:</a:t>
            </a:r>
          </a:p>
          <a:p>
            <a:pPr lvl="1"/>
            <a:r>
              <a:rPr lang="en-GB" dirty="0" smtClean="0"/>
              <a:t>David </a:t>
            </a:r>
            <a:r>
              <a:rPr lang="en-GB" dirty="0" err="1" smtClean="0"/>
              <a:t>Arctur</a:t>
            </a:r>
            <a:endParaRPr lang="en-GB" dirty="0" smtClean="0"/>
          </a:p>
          <a:p>
            <a:pPr lvl="1"/>
            <a:r>
              <a:rPr lang="en-GB" dirty="0" smtClean="0"/>
              <a:t>Jesus Marco de Lucas</a:t>
            </a:r>
          </a:p>
          <a:p>
            <a:pPr lvl="1"/>
            <a:r>
              <a:rPr lang="en-GB" dirty="0" smtClean="0"/>
              <a:t>Ilya </a:t>
            </a:r>
            <a:r>
              <a:rPr lang="en-GB" dirty="0" err="1" smtClean="0"/>
              <a:t>Zaslavsky</a:t>
            </a:r>
            <a:r>
              <a:rPr lang="en-GB" dirty="0" smtClean="0"/>
              <a:t> – on behalf of </a:t>
            </a:r>
            <a:r>
              <a:rPr lang="en-GB" dirty="0" err="1" smtClean="0"/>
              <a:t>Hydroshare</a:t>
            </a:r>
            <a:r>
              <a:rPr lang="en-GB" dirty="0" smtClean="0"/>
              <a:t>, CINERGI and CZO</a:t>
            </a:r>
          </a:p>
          <a:p>
            <a:r>
              <a:rPr lang="en-GB" dirty="0" smtClean="0"/>
              <a:t>Discussion of dynamic data </a:t>
            </a:r>
            <a:r>
              <a:rPr lang="en-GB" dirty="0" smtClean="0"/>
              <a:t>citation – WG outputs</a:t>
            </a:r>
            <a:endParaRPr lang="en-GB" dirty="0" smtClean="0"/>
          </a:p>
          <a:p>
            <a:r>
              <a:rPr lang="en-GB" dirty="0" smtClean="0"/>
              <a:t>Questions:</a:t>
            </a:r>
          </a:p>
          <a:p>
            <a:pPr lvl="1"/>
            <a:r>
              <a:rPr lang="en-GB" dirty="0" smtClean="0"/>
              <a:t>Further examples from the meeting</a:t>
            </a:r>
          </a:p>
          <a:p>
            <a:pPr lvl="1"/>
            <a:r>
              <a:rPr lang="en-GB" dirty="0" smtClean="0"/>
              <a:t>Where is the best place to list these?</a:t>
            </a:r>
          </a:p>
          <a:p>
            <a:pPr lvl="1"/>
            <a:r>
              <a:rPr lang="en-GB" dirty="0" smtClean="0"/>
              <a:t>How to proceed, promote, populate further?</a:t>
            </a:r>
          </a:p>
          <a:p>
            <a:pPr lvl="1"/>
            <a:r>
              <a:rPr lang="en-GB" dirty="0" smtClean="0"/>
              <a:t>How are we going to use 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90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88"/>
            <a:ext cx="10515600" cy="1049092"/>
          </a:xfrm>
        </p:spPr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780"/>
            <a:ext cx="10515600" cy="497324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Introduction </a:t>
            </a:r>
            <a:r>
              <a:rPr lang="en-GB" dirty="0"/>
              <a:t>to the IG and review of the charter discussion and adoption </a:t>
            </a:r>
            <a:r>
              <a:rPr lang="en-GB" dirty="0" smtClean="0"/>
              <a:t>process</a:t>
            </a:r>
          </a:p>
          <a:p>
            <a:pPr marL="514350" indent="-514350">
              <a:buAutoNum type="arabicPeriod"/>
            </a:pPr>
            <a:r>
              <a:rPr lang="en-GB" dirty="0" smtClean="0"/>
              <a:t>Coordination </a:t>
            </a:r>
            <a:r>
              <a:rPr lang="en-GB" dirty="0"/>
              <a:t>process between GWIIG and OGC/WMO HDWG, and with other </a:t>
            </a:r>
            <a:r>
              <a:rPr lang="en-GB" dirty="0" smtClean="0"/>
              <a:t>groups </a:t>
            </a:r>
            <a:r>
              <a:rPr lang="en-GB" dirty="0"/>
              <a:t>(all </a:t>
            </a:r>
            <a:r>
              <a:rPr lang="en-GB" dirty="0" smtClean="0"/>
              <a:t>participants)</a:t>
            </a:r>
          </a:p>
          <a:p>
            <a:pPr marL="514350" indent="-514350">
              <a:buAutoNum type="arabicPeriod"/>
            </a:pPr>
            <a:r>
              <a:rPr lang="en-GB" dirty="0" smtClean="0"/>
              <a:t>Review </a:t>
            </a:r>
            <a:r>
              <a:rPr lang="en-GB" dirty="0"/>
              <a:t>of existing water data sharing efforts (in the US, Europe, Asia, other parts of the world: existing standards, experiences and bottlenecks (all </a:t>
            </a:r>
            <a:r>
              <a:rPr lang="en-GB" dirty="0" smtClean="0"/>
              <a:t>participants)</a:t>
            </a:r>
          </a:p>
          <a:p>
            <a:pPr marL="514350" indent="-514350">
              <a:buAutoNum type="arabicPeriod"/>
            </a:pPr>
            <a:r>
              <a:rPr lang="en-GB" dirty="0" smtClean="0"/>
              <a:t>Review </a:t>
            </a:r>
            <a:r>
              <a:rPr lang="en-GB" dirty="0"/>
              <a:t>of </a:t>
            </a:r>
            <a:r>
              <a:rPr lang="en-GB" dirty="0" smtClean="0"/>
              <a:t>water </a:t>
            </a:r>
            <a:r>
              <a:rPr lang="en-GB" dirty="0"/>
              <a:t>data sharing use </a:t>
            </a:r>
            <a:r>
              <a:rPr lang="en-GB" dirty="0" smtClean="0"/>
              <a:t>cases (</a:t>
            </a:r>
            <a:r>
              <a:rPr lang="en-GB" dirty="0"/>
              <a:t>all </a:t>
            </a:r>
            <a:r>
              <a:rPr lang="en-GB" dirty="0" smtClean="0"/>
              <a:t>participants)</a:t>
            </a:r>
          </a:p>
          <a:p>
            <a:pPr marL="514350" indent="-514350">
              <a:buAutoNum type="arabicPeriod"/>
            </a:pPr>
            <a:r>
              <a:rPr lang="en-GB" dirty="0" smtClean="0"/>
              <a:t>Discussion </a:t>
            </a:r>
            <a:r>
              <a:rPr lang="en-GB" dirty="0"/>
              <a:t>of WG ideas 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Summary </a:t>
            </a:r>
            <a:r>
              <a:rPr lang="en-GB" dirty="0"/>
              <a:t>and consensus </a:t>
            </a:r>
            <a:r>
              <a:rPr lang="en-GB" dirty="0" smtClean="0"/>
              <a:t>(hopefully)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99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the IG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1902"/>
            <a:ext cx="10515600" cy="508012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GB" dirty="0" smtClean="0"/>
              <a:t>Charter formed and adopted following </a:t>
            </a:r>
            <a:r>
              <a:rPr lang="en-GB" dirty="0" err="1" smtClean="0"/>
              <a:t>BoF</a:t>
            </a:r>
            <a:r>
              <a:rPr lang="en-GB" dirty="0" smtClean="0"/>
              <a:t> session at RDA P6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Recognising importance of global water data within RDA context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Linking work of OGC Hydro Domain Working Group with RDA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Linking technical </a:t>
            </a:r>
            <a:r>
              <a:rPr lang="en-GB" dirty="0" err="1" smtClean="0"/>
              <a:t>eInfrastructure</a:t>
            </a:r>
            <a:r>
              <a:rPr lang="en-GB" dirty="0" smtClean="0"/>
              <a:t> requirements around water data sharing to work within other RDA groups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Benefit from experiences of other domain groups within RDA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Provide use cases for both technical aspects and cross-domain data sharing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3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88"/>
            <a:ext cx="10515600" cy="764084"/>
          </a:xfrm>
        </p:spPr>
        <p:txBody>
          <a:bodyPr/>
          <a:lstStyle/>
          <a:p>
            <a:r>
              <a:rPr lang="en-GB" dirty="0" smtClean="0"/>
              <a:t>GWIIG charter – value proposition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5" y="890649"/>
            <a:ext cx="11447813" cy="51513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a) facilitate dissemination and implementation of water data standards being developed through HDWG activities;</a:t>
            </a:r>
          </a:p>
          <a:p>
            <a:pPr marL="0" indent="0">
              <a:buNone/>
            </a:pPr>
            <a:r>
              <a:rPr lang="en-GB" dirty="0"/>
              <a:t>b) explore and compare </a:t>
            </a:r>
            <a:r>
              <a:rPr lang="en-GB" dirty="0" err="1"/>
              <a:t>eInfrastructures</a:t>
            </a:r>
            <a:r>
              <a:rPr lang="en-GB" dirty="0"/>
              <a:t> being developed for water data sharing, with related designs in other domains;</a:t>
            </a:r>
          </a:p>
          <a:p>
            <a:pPr marL="0" indent="0">
              <a:buNone/>
            </a:pPr>
            <a:r>
              <a:rPr lang="en-GB" dirty="0"/>
              <a:t>c) address issues that are currently outside of the scope of HDWG;</a:t>
            </a:r>
          </a:p>
          <a:p>
            <a:pPr marL="0" indent="0">
              <a:buNone/>
            </a:pPr>
            <a:r>
              <a:rPr lang="en-GB" dirty="0"/>
              <a:t>d) facilitate re-use of </a:t>
            </a:r>
            <a:r>
              <a:rPr lang="en-GB" dirty="0" err="1"/>
              <a:t>eInfrastructure</a:t>
            </a:r>
            <a:r>
              <a:rPr lang="en-GB" dirty="0"/>
              <a:t> foundation and components recommended by RDA or developed by RDA partners;</a:t>
            </a:r>
          </a:p>
          <a:p>
            <a:pPr marL="0" indent="0">
              <a:buNone/>
            </a:pPr>
            <a:r>
              <a:rPr lang="en-GB" dirty="0"/>
              <a:t>e) explore policies for water data sharing as related to the general policy agenda being investigated by RDA groups;</a:t>
            </a:r>
          </a:p>
          <a:p>
            <a:pPr marL="0" indent="0">
              <a:buNone/>
            </a:pPr>
            <a:r>
              <a:rPr lang="en-GB" dirty="0"/>
              <a:t>f) leverage RDA work on data publication and dynamic data citation (issues directly applicable to management of hydrologic time series);</a:t>
            </a:r>
          </a:p>
          <a:p>
            <a:pPr marL="0" indent="0">
              <a:buNone/>
            </a:pPr>
            <a:r>
              <a:rPr lang="en-GB" dirty="0"/>
              <a:t>g) make water data sharing a component of global data sharing system within the RDA framework;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00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88"/>
            <a:ext cx="10515600" cy="764084"/>
          </a:xfrm>
        </p:spPr>
        <p:txBody>
          <a:bodyPr/>
          <a:lstStyle/>
          <a:p>
            <a:r>
              <a:rPr lang="en-GB" dirty="0" smtClean="0"/>
              <a:t>GWIIG charter – value proposition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5" y="890649"/>
            <a:ext cx="11447813" cy="51513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h) gain insights from experience and best practices of data systems in other domains, in particular as they address common pain points in </a:t>
            </a:r>
            <a:r>
              <a:rPr lang="en-GB" dirty="0" err="1"/>
              <a:t>eInfrastructure</a:t>
            </a:r>
            <a:r>
              <a:rPr lang="en-GB" dirty="0"/>
              <a:t> development;</a:t>
            </a:r>
          </a:p>
          <a:p>
            <a:pPr marL="0" indent="0">
              <a:buNone/>
            </a:pPr>
            <a:r>
              <a:rPr lang="en-GB" dirty="0" err="1"/>
              <a:t>i</a:t>
            </a:r>
            <a:r>
              <a:rPr lang="en-GB" dirty="0"/>
              <a:t>) coordinate with other RDA groups on addressing common deficiencies of existing data publication and exchange frameworks such as lack of policy level enforcement of a global water data exchange scheme, in the context of each country/continent having its own IT/political approach;</a:t>
            </a:r>
          </a:p>
          <a:p>
            <a:pPr marL="0" indent="0">
              <a:buNone/>
            </a:pPr>
            <a:r>
              <a:rPr lang="en-GB" dirty="0"/>
              <a:t>j) organize use cases and get feedback from water data users in other domains;</a:t>
            </a:r>
          </a:p>
          <a:p>
            <a:pPr marL="0" indent="0">
              <a:buNone/>
            </a:pPr>
            <a:r>
              <a:rPr lang="en-GB" dirty="0"/>
              <a:t>k) attract academic researchers working on water data sharing and related infrastructure issues, as their participation may be better recognized and aligned with the RDA framework rather than with OGC;</a:t>
            </a:r>
          </a:p>
          <a:p>
            <a:pPr marL="0" indent="0">
              <a:buNone/>
            </a:pPr>
            <a:r>
              <a:rPr lang="en-GB" dirty="0"/>
              <a:t>l) widen participation in global water </a:t>
            </a:r>
            <a:r>
              <a:rPr lang="en-GB" dirty="0" err="1"/>
              <a:t>eInfrastructure</a:t>
            </a:r>
            <a:r>
              <a:rPr lang="en-GB" dirty="0"/>
              <a:t> discussion by attracting members from regions not currently engaged in the development of water data exchange standards through HDWG, in particular from developing countries;</a:t>
            </a:r>
          </a:p>
          <a:p>
            <a:pPr marL="0" indent="0">
              <a:buNone/>
            </a:pPr>
            <a:r>
              <a:rPr lang="en-GB" dirty="0"/>
              <a:t>m) identify and coordinate requirements relating to water data standards from the wider research community, as input to the HDWG-led standardization process.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GWIIG charter - participation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866899"/>
            <a:ext cx="11329060" cy="517512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researchers </a:t>
            </a:r>
            <a:r>
              <a:rPr lang="en-GB" dirty="0"/>
              <a:t>and developers interested in standards for hydrologic data, mostly representing research staff of water data agencies from multiple </a:t>
            </a:r>
            <a:r>
              <a:rPr lang="en-GB" dirty="0" smtClean="0"/>
              <a:t>countries</a:t>
            </a:r>
          </a:p>
          <a:p>
            <a:r>
              <a:rPr lang="en-GB" dirty="0"/>
              <a:t>practitioners responsible for management of water observations, from </a:t>
            </a:r>
            <a:r>
              <a:rPr lang="en-GB" dirty="0" smtClean="0"/>
              <a:t>governments</a:t>
            </a:r>
            <a:r>
              <a:rPr lang="en-GB" dirty="0"/>
              <a:t>, commercial companies, and public </a:t>
            </a:r>
            <a:r>
              <a:rPr lang="en-GB" dirty="0" smtClean="0"/>
              <a:t>utilities</a:t>
            </a:r>
          </a:p>
          <a:p>
            <a:r>
              <a:rPr lang="en-GB" dirty="0"/>
              <a:t>academic researchers interested in various aspects of water data management and </a:t>
            </a:r>
            <a:r>
              <a:rPr lang="en-GB" dirty="0" smtClean="0"/>
              <a:t>sharing</a:t>
            </a:r>
          </a:p>
          <a:p>
            <a:r>
              <a:rPr lang="en-GB" dirty="0"/>
              <a:t>hydrologic </a:t>
            </a:r>
            <a:r>
              <a:rPr lang="en-GB" dirty="0" err="1"/>
              <a:t>modelers</a:t>
            </a:r>
            <a:r>
              <a:rPr lang="en-GB" dirty="0"/>
              <a:t> and forecasters, from academia, government agencies and research </a:t>
            </a:r>
            <a:r>
              <a:rPr lang="en-GB" dirty="0" err="1" smtClean="0"/>
              <a:t>centers</a:t>
            </a:r>
            <a:endParaRPr lang="en-GB" dirty="0" smtClean="0"/>
          </a:p>
          <a:p>
            <a:r>
              <a:rPr lang="en-GB" dirty="0" smtClean="0"/>
              <a:t>experts </a:t>
            </a:r>
            <a:r>
              <a:rPr lang="en-GB" dirty="0"/>
              <a:t>from related domains interested in using water information to support use cases in their </a:t>
            </a:r>
            <a:r>
              <a:rPr lang="en-GB" dirty="0" smtClean="0"/>
              <a:t>domains</a:t>
            </a:r>
          </a:p>
          <a:p>
            <a:r>
              <a:rPr lang="en-GB" dirty="0"/>
              <a:t>technical experts and </a:t>
            </a:r>
            <a:r>
              <a:rPr lang="en-GB" dirty="0" err="1"/>
              <a:t>eInfrastructure</a:t>
            </a:r>
            <a:r>
              <a:rPr lang="en-GB" dirty="0"/>
              <a:t> developers interested in information models, identifier systems, dynamic data referencing, metadata, hydrologic feature and observation semantics and other specifics of water data</a:t>
            </a:r>
          </a:p>
        </p:txBody>
      </p:sp>
    </p:spTree>
    <p:extLst>
      <p:ext uri="{BB962C8B-B14F-4D97-AF65-F5344CB8AC3E}">
        <p14:creationId xmlns:p14="http://schemas.microsoft.com/office/powerpoint/2010/main" val="36056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and Outcomes – Initial GWIIG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cases related to water data sharing, in particular across different </a:t>
            </a:r>
            <a:r>
              <a:rPr lang="en-GB" dirty="0" smtClean="0"/>
              <a:t>domains</a:t>
            </a:r>
          </a:p>
          <a:p>
            <a:r>
              <a:rPr lang="en-GB" dirty="0"/>
              <a:t>Components of </a:t>
            </a:r>
            <a:r>
              <a:rPr lang="en-GB" dirty="0" err="1"/>
              <a:t>eInfrastructure</a:t>
            </a:r>
            <a:r>
              <a:rPr lang="en-GB" dirty="0"/>
              <a:t> relevant to water information </a:t>
            </a:r>
            <a:r>
              <a:rPr lang="en-GB" dirty="0" smtClean="0"/>
              <a:t>systems</a:t>
            </a:r>
          </a:p>
          <a:p>
            <a:r>
              <a:rPr lang="en-GB" dirty="0"/>
              <a:t>Development of more complete information models and ontologies for the water </a:t>
            </a:r>
            <a:r>
              <a:rPr lang="en-GB" dirty="0" smtClean="0"/>
              <a:t>domain</a:t>
            </a:r>
          </a:p>
          <a:p>
            <a:r>
              <a:rPr lang="en-GB" dirty="0"/>
              <a:t>Promote water data standards developed within HDWG, explore interoperability with data exchange schemas in other domains, and facilitate global coordination across spatial data infrastructure efforts and </a:t>
            </a:r>
            <a:r>
              <a:rPr lang="en-GB" dirty="0" smtClean="0"/>
              <a:t>stakeholders</a:t>
            </a:r>
          </a:p>
          <a:p>
            <a:r>
              <a:rPr lang="en-GB" dirty="0"/>
              <a:t>Integrated data publication and dynamic data citation for water data</a:t>
            </a:r>
          </a:p>
        </p:txBody>
      </p:sp>
    </p:spTree>
    <p:extLst>
      <p:ext uri="{BB962C8B-B14F-4D97-AF65-F5344CB8AC3E}">
        <p14:creationId xmlns:p14="http://schemas.microsoft.com/office/powerpoint/2010/main" val="247760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 between </a:t>
            </a:r>
            <a:r>
              <a:rPr lang="en-GB" dirty="0" err="1" smtClean="0"/>
              <a:t>HydroDWG</a:t>
            </a:r>
            <a:r>
              <a:rPr lang="en-GB" dirty="0" smtClean="0"/>
              <a:t> and RDA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Initial point situation</a:t>
            </a:r>
          </a:p>
          <a:p>
            <a:pPr lvl="1"/>
            <a:r>
              <a:rPr lang="en-GB" dirty="0" smtClean="0"/>
              <a:t>Not all people exchanging Water Data fall under OGC types of organisations. The research community is an important community which requirements are not fully addressed.</a:t>
            </a:r>
          </a:p>
          <a:p>
            <a:r>
              <a:rPr lang="en-GB" dirty="0" smtClean="0"/>
              <a:t>Thus, initial idea was to</a:t>
            </a:r>
          </a:p>
          <a:p>
            <a:pPr lvl="1"/>
            <a:r>
              <a:rPr lang="en-GB" dirty="0" smtClean="0"/>
              <a:t>RDA -&gt; </a:t>
            </a:r>
            <a:r>
              <a:rPr lang="en-GB" dirty="0" err="1" smtClean="0"/>
              <a:t>HydroDWG</a:t>
            </a:r>
            <a:r>
              <a:rPr lang="en-GB" dirty="0" smtClean="0"/>
              <a:t> : Enrich </a:t>
            </a:r>
            <a:r>
              <a:rPr lang="en-GB" dirty="0" err="1" smtClean="0"/>
              <a:t>HydroDWG</a:t>
            </a:r>
            <a:r>
              <a:rPr lang="en-GB" dirty="0" smtClean="0"/>
              <a:t> use cases and expertise by RDA based contribution</a:t>
            </a:r>
          </a:p>
          <a:p>
            <a:pPr lvl="1"/>
            <a:r>
              <a:rPr lang="en-GB" dirty="0" err="1" smtClean="0"/>
              <a:t>HydroDWG</a:t>
            </a:r>
            <a:r>
              <a:rPr lang="en-GB" dirty="0" smtClean="0"/>
              <a:t> -&gt; RDA : In return help raise awareness about </a:t>
            </a:r>
            <a:r>
              <a:rPr lang="en-GB" dirty="0" err="1" smtClean="0"/>
              <a:t>HydroDWG</a:t>
            </a:r>
            <a:r>
              <a:rPr lang="en-GB" dirty="0" smtClean="0"/>
              <a:t> standards and outcomes by a better communication towards the research community</a:t>
            </a:r>
          </a:p>
          <a:p>
            <a:r>
              <a:rPr lang="en-GB" dirty="0" smtClean="0"/>
              <a:t>Links with other groups? Will these come out of Use Cases or do we want to name key international / regional initiatives / organisations?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81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RDA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</a:t>
            </a:r>
          </a:p>
          <a:p>
            <a:pPr lvl="1"/>
            <a:r>
              <a:rPr lang="en-US" dirty="0" smtClean="0"/>
              <a:t>Flagship outputs</a:t>
            </a:r>
          </a:p>
          <a:p>
            <a:pPr lvl="1"/>
            <a:r>
              <a:rPr lang="en-US" dirty="0" smtClean="0"/>
              <a:t>Similar in status to OGC specifications; have a defined process for creating and endorsing</a:t>
            </a:r>
          </a:p>
          <a:p>
            <a:r>
              <a:rPr lang="en-US" dirty="0" smtClean="0"/>
              <a:t>Supporting Outputs </a:t>
            </a:r>
          </a:p>
          <a:p>
            <a:pPr lvl="1"/>
            <a:r>
              <a:rPr lang="en-US" dirty="0" smtClean="0"/>
              <a:t>RDA wants to promote them, but these are not necessarily adoptable bridges</a:t>
            </a:r>
          </a:p>
          <a:p>
            <a:pPr lvl="1"/>
            <a:r>
              <a:rPr lang="en-US" dirty="0" smtClean="0"/>
              <a:t>Upon request, these outputs can go through a community comment period and then get an RDA brand, based on the determination of the Secretariat</a:t>
            </a:r>
          </a:p>
          <a:p>
            <a:r>
              <a:rPr lang="en-US" dirty="0" smtClean="0"/>
              <a:t>Other outputs </a:t>
            </a:r>
          </a:p>
          <a:p>
            <a:pPr lvl="1"/>
            <a:r>
              <a:rPr lang="en-US" dirty="0" smtClean="0"/>
              <a:t>Workshop reports, articles, survey results, etc. (responsibility of the group, no RDA endorsement)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09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974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Global Water Information Interest Group  Welcome to the inaugural meeting</vt:lpstr>
      <vt:lpstr>Agenda</vt:lpstr>
      <vt:lpstr>Introduction to the IG</vt:lpstr>
      <vt:lpstr>GWIIG charter – value proposition (I)</vt:lpstr>
      <vt:lpstr>GWIIG charter – value proposition (II)</vt:lpstr>
      <vt:lpstr>GWIIG charter - participation</vt:lpstr>
      <vt:lpstr>Activities and Outcomes – Initial GWIIG focus</vt:lpstr>
      <vt:lpstr>Coordination between HydroDWG and RDA</vt:lpstr>
      <vt:lpstr>Types of RDA Outputs</vt:lpstr>
      <vt:lpstr>Review of existing water data Use Cases</vt:lpstr>
    </vt:vector>
  </TitlesOfParts>
  <Company>CEH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Fry, Matthew</dc:creator>
  <cp:lastModifiedBy>Zaslavsky, Ilya</cp:lastModifiedBy>
  <cp:revision>31</cp:revision>
  <dcterms:created xsi:type="dcterms:W3CDTF">2016-02-27T21:26:36Z</dcterms:created>
  <dcterms:modified xsi:type="dcterms:W3CDTF">2016-03-09T18:23:40Z</dcterms:modified>
</cp:coreProperties>
</file>