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0403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91" d="100"/>
          <a:sy n="91" d="100"/>
        </p:scale>
        <p:origin x="1704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35F818-8F95-4D4B-8511-C68E4BFDA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33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D3BBFB6-EA16-814E-8BA7-170BD9422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tiff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106828" y="978289"/>
            <a:ext cx="904945" cy="27084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Event Sponsor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6800" y="1143000"/>
            <a:ext cx="4445000" cy="952500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4010679" y="1912651"/>
            <a:ext cx="10972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Platinum Sponsor</a:t>
            </a:r>
          </a:p>
        </p:txBody>
      </p:sp>
      <p:pic>
        <p:nvPicPr>
          <p:cNvPr id="2" name="Picture 1" descr="NRCan-log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050" y="2133600"/>
            <a:ext cx="306450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5C08-9863-464B-8ADE-A89BC4109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E5D2-22FF-DE40-BB45-5904AFD69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6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124-AF04-5448-81DF-7A81BF3CA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FCB-D23A-A24C-9D82-3F41F4AC5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CF4-B06C-C644-947A-3193A300C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F97B-9CFF-B245-85B9-914B1C89C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5999-4989-CE46-9052-5F6CD8C2D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257F-3AC2-0942-956E-433F540C0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7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DC85-1E39-6F45-8D26-88CB57EE5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51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41DA-054F-A74C-AF1A-5876988B7C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98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Copyright © </a:t>
            </a:r>
            <a:r>
              <a:rPr lang="en-US" altLang="en-US" dirty="0" smtClean="0"/>
              <a:t>2017 </a:t>
            </a:r>
            <a:r>
              <a:rPr lang="en-US" altLang="en-US" dirty="0"/>
              <a:t>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pPr>
              <a:defRPr/>
            </a:pPr>
            <a:fld id="{27D0F9EB-4EAC-1044-9312-C01285DE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-128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chemeClr val="tx2"/>
                </a:solidFill>
                <a:latin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HydroDWG</a:t>
            </a:r>
            <a:r>
              <a:rPr lang="en-US" dirty="0"/>
              <a:t> workshop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219200"/>
          </a:xfrm>
        </p:spPr>
        <p:txBody>
          <a:bodyPr/>
          <a:lstStyle/>
          <a:p>
            <a:r>
              <a:rPr lang="en-US" altLang="en-US" dirty="0" smtClean="0">
                <a:ea typeface="MS PGothic" charset="-128"/>
              </a:rPr>
              <a:t>103rd </a:t>
            </a:r>
            <a:r>
              <a:rPr lang="en-US" altLang="en-US" dirty="0">
                <a:ea typeface="MS PGothic" charset="-128"/>
              </a:rPr>
              <a:t>OGC Technical Committee</a:t>
            </a:r>
          </a:p>
          <a:p>
            <a:r>
              <a:rPr lang="en-US" altLang="en-US" dirty="0" smtClean="0">
                <a:ea typeface="MS PGothic" charset="-128"/>
              </a:rPr>
              <a:t>St. John’s, Newfoundland and Labrador, Canada</a:t>
            </a:r>
          </a:p>
          <a:p>
            <a:r>
              <a:rPr lang="en-US" altLang="en-US" dirty="0" smtClean="0">
                <a:ea typeface="MS PGothic" charset="-128"/>
              </a:rPr>
              <a:t>Tony Boston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 smtClean="0">
                <a:ea typeface="MS PGothic" charset="-128"/>
              </a:rPr>
              <a:t>28 June 2017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181" y="12538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8069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HydroDWG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279525"/>
            <a:ext cx="7889875" cy="4891088"/>
          </a:xfrm>
        </p:spPr>
        <p:txBody>
          <a:bodyPr/>
          <a:lstStyle/>
          <a:p>
            <a:r>
              <a:rPr lang="en-US" dirty="0" smtClean="0"/>
              <a:t>20-23 </a:t>
            </a:r>
            <a:r>
              <a:rPr lang="en-US" dirty="0" smtClean="0"/>
              <a:t>June 2017 (last week)</a:t>
            </a:r>
          </a:p>
          <a:p>
            <a:r>
              <a:rPr lang="en-US" dirty="0" smtClean="0"/>
              <a:t>Tuscaloosa Alabama </a:t>
            </a:r>
            <a:r>
              <a:rPr lang="mr-IN" dirty="0" smtClean="0"/>
              <a:t>–</a:t>
            </a:r>
            <a:r>
              <a:rPr lang="en-US" dirty="0" smtClean="0"/>
              <a:t> US National Water Center</a:t>
            </a:r>
          </a:p>
          <a:p>
            <a:r>
              <a:rPr lang="en-US" dirty="0" smtClean="0"/>
              <a:t>Main focus area of the meeting:</a:t>
            </a:r>
          </a:p>
          <a:p>
            <a:pPr lvl="1"/>
            <a:r>
              <a:rPr lang="en-US" dirty="0"/>
              <a:t>ELFIE (Environmental Linked Features Interoperability </a:t>
            </a:r>
            <a:r>
              <a:rPr lang="en-US" dirty="0" smtClean="0"/>
              <a:t>Experiment) </a:t>
            </a:r>
            <a:r>
              <a:rPr lang="mr-IN" dirty="0" smtClean="0"/>
              <a:t>–</a:t>
            </a:r>
            <a:r>
              <a:rPr lang="en-US" dirty="0" smtClean="0"/>
              <a:t> User stories and use case development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Reporting, or (nearly) completed work:</a:t>
            </a:r>
          </a:p>
          <a:p>
            <a:pPr lvl="1"/>
            <a:r>
              <a:rPr lang="en-US" dirty="0" smtClean="0"/>
              <a:t>WMO standards adoption and WHOS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Silvano</a:t>
            </a:r>
            <a:r>
              <a:rPr lang="en-US" dirty="0" smtClean="0"/>
              <a:t> </a:t>
            </a:r>
            <a:r>
              <a:rPr lang="en-US" dirty="0" err="1" smtClean="0"/>
              <a:t>Pecora</a:t>
            </a:r>
            <a:endParaRPr lang="en-US" dirty="0" smtClean="0"/>
          </a:p>
          <a:p>
            <a:pPr lvl="1"/>
            <a:r>
              <a:rPr lang="en-US" dirty="0" smtClean="0"/>
              <a:t>GWML2 </a:t>
            </a:r>
            <a:r>
              <a:rPr lang="mr-IN" dirty="0" smtClean="0"/>
              <a:t>–</a:t>
            </a:r>
            <a:r>
              <a:rPr lang="en-US" dirty="0" smtClean="0"/>
              <a:t> Eric </a:t>
            </a:r>
            <a:r>
              <a:rPr lang="en-US" dirty="0" err="1" smtClean="0"/>
              <a:t>Boisvert</a:t>
            </a:r>
            <a:r>
              <a:rPr lang="en-US" dirty="0"/>
              <a:t> for </a:t>
            </a:r>
            <a:r>
              <a:rPr lang="en-US" dirty="0" err="1"/>
              <a:t>Boyan</a:t>
            </a:r>
            <a:r>
              <a:rPr lang="en-US" dirty="0"/>
              <a:t> </a:t>
            </a:r>
            <a:r>
              <a:rPr lang="en-US" dirty="0" err="1"/>
              <a:t>Brodaric</a:t>
            </a:r>
            <a:endParaRPr lang="en-US" dirty="0" smtClean="0"/>
          </a:p>
          <a:p>
            <a:pPr lvl="1"/>
            <a:r>
              <a:rPr lang="en-US" dirty="0" smtClean="0"/>
              <a:t>INSPIRE O&amp;M and SWE profile update </a:t>
            </a:r>
            <a:r>
              <a:rPr lang="mr-IN" dirty="0" smtClean="0"/>
              <a:t>–</a:t>
            </a:r>
            <a:r>
              <a:rPr lang="en-US" dirty="0" smtClean="0"/>
              <a:t> Sylvain </a:t>
            </a:r>
            <a:r>
              <a:rPr lang="en-US" dirty="0" err="1" smtClean="0"/>
              <a:t>Grellet</a:t>
            </a:r>
            <a:endParaRPr lang="en-US" dirty="0" smtClean="0"/>
          </a:p>
          <a:p>
            <a:pPr lvl="1"/>
            <a:r>
              <a:rPr lang="en-US" dirty="0" err="1" smtClean="0"/>
              <a:t>HY_Features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Dave Blodgett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249" y="245510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 dirty="0" err="1" smtClean="0"/>
          </a:p>
        </p:txBody>
      </p:sp>
    </p:spTree>
    <p:extLst>
      <p:ext uri="{BB962C8B-B14F-4D97-AF65-F5344CB8AC3E}">
        <p14:creationId xmlns:p14="http://schemas.microsoft.com/office/powerpoint/2010/main" val="19480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HydroDWG</a:t>
            </a:r>
            <a:r>
              <a:rPr lang="en-US" dirty="0"/>
              <a:t>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Projects/activities/reports of interest</a:t>
            </a:r>
          </a:p>
          <a:p>
            <a:pPr lvl="1"/>
            <a:r>
              <a:rPr lang="en-US" dirty="0" smtClean="0"/>
              <a:t>ASPEN Institute </a:t>
            </a:r>
            <a:r>
              <a:rPr lang="mr-IN" dirty="0" smtClean="0"/>
              <a:t>–</a:t>
            </a:r>
            <a:r>
              <a:rPr lang="en-US" dirty="0" smtClean="0"/>
              <a:t> Internet of Water</a:t>
            </a:r>
          </a:p>
          <a:p>
            <a:pPr lvl="1"/>
            <a:r>
              <a:rPr lang="en-US" dirty="0" smtClean="0"/>
              <a:t>US - </a:t>
            </a:r>
            <a:r>
              <a:rPr lang="en-US" dirty="0" err="1" smtClean="0"/>
              <a:t>FloodCast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/>
              <a:t> TRB, Dewberry - </a:t>
            </a:r>
            <a:r>
              <a:rPr lang="en-US" dirty="0" err="1"/>
              <a:t>Alaurah</a:t>
            </a:r>
            <a:r>
              <a:rPr lang="en-US" dirty="0"/>
              <a:t> Moss, </a:t>
            </a:r>
            <a:r>
              <a:rPr lang="en-US" dirty="0" smtClean="0"/>
              <a:t>Siva </a:t>
            </a:r>
            <a:r>
              <a:rPr lang="en-US" dirty="0" err="1" smtClean="0"/>
              <a:t>Selvanathan</a:t>
            </a:r>
            <a:endParaRPr lang="en-US" dirty="0" smtClean="0"/>
          </a:p>
          <a:p>
            <a:pPr lvl="1"/>
            <a:r>
              <a:rPr lang="en-NZ" altLang="en-US" dirty="0" smtClean="0"/>
              <a:t>NZ - Environmental </a:t>
            </a:r>
            <a:r>
              <a:rPr lang="en-NZ" altLang="en-US" dirty="0"/>
              <a:t>Observation </a:t>
            </a:r>
            <a:r>
              <a:rPr lang="en-NZ" altLang="en-US" dirty="0" smtClean="0"/>
              <a:t>Systems NZ </a:t>
            </a:r>
            <a:r>
              <a:rPr lang="mr-IN" altLang="en-US" dirty="0" smtClean="0"/>
              <a:t>–</a:t>
            </a:r>
            <a:r>
              <a:rPr lang="en-NZ" altLang="en-US" dirty="0" smtClean="0"/>
              <a:t> Alistair Ritchie</a:t>
            </a:r>
          </a:p>
          <a:p>
            <a:pPr lvl="1"/>
            <a:r>
              <a:rPr lang="en-NZ" dirty="0" smtClean="0"/>
              <a:t>NZ - LAWA </a:t>
            </a:r>
            <a:r>
              <a:rPr lang="mr-IN" dirty="0" smtClean="0"/>
              <a:t>–</a:t>
            </a:r>
            <a:r>
              <a:rPr lang="en-NZ" dirty="0" smtClean="0"/>
              <a:t> Federated hydrological infrastructure </a:t>
            </a:r>
            <a:r>
              <a:rPr lang="mr-IN" dirty="0" smtClean="0"/>
              <a:t>–</a:t>
            </a:r>
            <a:r>
              <a:rPr lang="en-NZ" dirty="0" smtClean="0"/>
              <a:t> Brent Watson</a:t>
            </a:r>
          </a:p>
          <a:p>
            <a:pPr lvl="1"/>
            <a:r>
              <a:rPr lang="en-NZ" dirty="0" smtClean="0"/>
              <a:t>US - </a:t>
            </a:r>
            <a:r>
              <a:rPr lang="en-NZ" dirty="0" err="1" smtClean="0"/>
              <a:t>NHDPlus</a:t>
            </a:r>
            <a:r>
              <a:rPr lang="en-NZ" dirty="0" smtClean="0"/>
              <a:t> and Network Linked Data </a:t>
            </a:r>
            <a:r>
              <a:rPr lang="mr-IN" dirty="0" smtClean="0"/>
              <a:t>–</a:t>
            </a:r>
            <a:r>
              <a:rPr lang="en-NZ" dirty="0" smtClean="0"/>
              <a:t> Dave Blodgett</a:t>
            </a:r>
          </a:p>
          <a:p>
            <a:pPr lvl="1"/>
            <a:r>
              <a:rPr lang="en-NZ" dirty="0" smtClean="0"/>
              <a:t>US </a:t>
            </a:r>
            <a:r>
              <a:rPr lang="mr-IN" dirty="0" smtClean="0"/>
              <a:t>–</a:t>
            </a:r>
            <a:r>
              <a:rPr lang="en-NZ" dirty="0" smtClean="0"/>
              <a:t> Interoperable Watersheds Network </a:t>
            </a:r>
            <a:r>
              <a:rPr lang="mr-IN" dirty="0" smtClean="0"/>
              <a:t>–</a:t>
            </a:r>
            <a:r>
              <a:rPr lang="en-NZ" dirty="0" smtClean="0"/>
              <a:t> </a:t>
            </a:r>
            <a:r>
              <a:rPr lang="en-NZ" dirty="0" err="1" smtClean="0"/>
              <a:t>Dwanne</a:t>
            </a:r>
            <a:r>
              <a:rPr lang="en-NZ" dirty="0" smtClean="0"/>
              <a:t> Young</a:t>
            </a:r>
          </a:p>
          <a:p>
            <a:pPr lvl="1"/>
            <a:r>
              <a:rPr lang="en-NZ" dirty="0" smtClean="0"/>
              <a:t>Netherlands </a:t>
            </a:r>
            <a:r>
              <a:rPr lang="en-NZ" dirty="0"/>
              <a:t>- </a:t>
            </a:r>
            <a:r>
              <a:rPr lang="en-NZ" dirty="0" err="1" smtClean="0"/>
              <a:t>Informatiehuis</a:t>
            </a:r>
            <a:r>
              <a:rPr lang="en-NZ" dirty="0" smtClean="0"/>
              <a:t> Water </a:t>
            </a:r>
            <a:r>
              <a:rPr lang="mr-IN" dirty="0" smtClean="0"/>
              <a:t>–</a:t>
            </a:r>
            <a:r>
              <a:rPr lang="en-NZ" dirty="0" smtClean="0"/>
              <a:t> </a:t>
            </a:r>
            <a:r>
              <a:rPr lang="en-NZ" dirty="0" err="1" smtClean="0"/>
              <a:t>Aquo</a:t>
            </a:r>
            <a:r>
              <a:rPr lang="en-NZ" dirty="0"/>
              <a:t> model - Edwin </a:t>
            </a:r>
            <a:r>
              <a:rPr lang="en-NZ" dirty="0" err="1" smtClean="0"/>
              <a:t>Wisse</a:t>
            </a:r>
            <a:endParaRPr lang="en-NZ" dirty="0"/>
          </a:p>
          <a:p>
            <a:pPr lvl="1"/>
            <a:r>
              <a:rPr lang="en-NZ" dirty="0" smtClean="0"/>
              <a:t>RDA </a:t>
            </a:r>
            <a:r>
              <a:rPr lang="mr-IN" dirty="0" smtClean="0"/>
              <a:t>–</a:t>
            </a:r>
            <a:r>
              <a:rPr lang="en-NZ" dirty="0" smtClean="0"/>
              <a:t> GWIIG </a:t>
            </a:r>
            <a:r>
              <a:rPr lang="mr-IN" dirty="0" smtClean="0"/>
              <a:t>–</a:t>
            </a:r>
            <a:r>
              <a:rPr lang="en-NZ" dirty="0"/>
              <a:t> Ilya </a:t>
            </a:r>
            <a:r>
              <a:rPr lang="en-NZ" dirty="0" err="1" smtClean="0"/>
              <a:t>Zaslavsky</a:t>
            </a:r>
            <a:endParaRPr lang="en-NZ" dirty="0" smtClean="0"/>
          </a:p>
          <a:p>
            <a:pPr lvl="1"/>
            <a:r>
              <a:rPr lang="en-NZ" dirty="0" smtClean="0"/>
              <a:t>US </a:t>
            </a:r>
            <a:r>
              <a:rPr lang="mr-IN" dirty="0" smtClean="0"/>
              <a:t>–</a:t>
            </a:r>
            <a:r>
              <a:rPr lang="en-NZ" dirty="0" smtClean="0"/>
              <a:t> NWC and National Water Model (NWM) </a:t>
            </a:r>
            <a:r>
              <a:rPr lang="mr-IN" dirty="0" smtClean="0"/>
              <a:t>–</a:t>
            </a:r>
            <a:r>
              <a:rPr lang="en-NZ" dirty="0" smtClean="0"/>
              <a:t> Ed Clark</a:t>
            </a:r>
          </a:p>
          <a:p>
            <a:pPr lvl="1"/>
            <a:r>
              <a:rPr lang="en-NZ" dirty="0" smtClean="0"/>
              <a:t>US </a:t>
            </a:r>
            <a:r>
              <a:rPr lang="mr-IN" dirty="0" smtClean="0"/>
              <a:t>–</a:t>
            </a:r>
            <a:r>
              <a:rPr lang="en-NZ" dirty="0"/>
              <a:t> </a:t>
            </a:r>
            <a:r>
              <a:rPr lang="en-NZ" dirty="0" smtClean="0"/>
              <a:t>NWC Summer Institute Students </a:t>
            </a:r>
            <a:r>
              <a:rPr lang="mr-IN" dirty="0" smtClean="0"/>
              <a:t>–</a:t>
            </a:r>
            <a:r>
              <a:rPr lang="en-NZ" dirty="0" smtClean="0"/>
              <a:t> Many NWM related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395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HydroDWG</a:t>
            </a:r>
            <a:r>
              <a:rPr lang="en-US" dirty="0"/>
              <a:t>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204912"/>
            <a:ext cx="8458200" cy="4891088"/>
          </a:xfrm>
        </p:spPr>
        <p:txBody>
          <a:bodyPr/>
          <a:lstStyle/>
          <a:p>
            <a:r>
              <a:rPr lang="en-US" dirty="0" smtClean="0"/>
              <a:t>ELFIE use cases and user stories drafted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© 2017 Open Geospatial Consortium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6"/>
          <a:stretch/>
        </p:blipFill>
        <p:spPr>
          <a:xfrm>
            <a:off x="1743075" y="1676400"/>
            <a:ext cx="70961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activities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 DWG: workshop held at US National Water Center June 20-23 2017 </a:t>
            </a:r>
            <a:r>
              <a:rPr lang="mr-IN" dirty="0" smtClean="0"/>
              <a:t>–</a:t>
            </a:r>
            <a:r>
              <a:rPr lang="en-US" dirty="0" smtClean="0"/>
              <a:t> Main focus areas</a:t>
            </a:r>
            <a:r>
              <a:rPr lang="en-US" dirty="0"/>
              <a:t>: ELFIE (Environmental Linked Features Interoperability </a:t>
            </a:r>
            <a:r>
              <a:rPr lang="en-US" dirty="0" smtClean="0"/>
              <a:t>Experiment) and water quality/samples</a:t>
            </a:r>
          </a:p>
          <a:p>
            <a:r>
              <a:rPr lang="en-US" dirty="0" err="1" smtClean="0"/>
              <a:t>HY_Features</a:t>
            </a:r>
            <a:r>
              <a:rPr lang="en-US" dirty="0" smtClean="0"/>
              <a:t> SWG: </a:t>
            </a:r>
            <a:r>
              <a:rPr lang="en-US" dirty="0"/>
              <a:t>C</a:t>
            </a:r>
            <a:r>
              <a:rPr lang="en-US" dirty="0" smtClean="0"/>
              <a:t>andidate standard for Surface Hydrology Features (</a:t>
            </a:r>
            <a:r>
              <a:rPr lang="en-US" dirty="0" err="1" smtClean="0"/>
              <a:t>HY_Features</a:t>
            </a:r>
            <a:r>
              <a:rPr lang="en-US" dirty="0" smtClean="0"/>
              <a:t>) Conceptual Model submitted to OGC pending documents </a:t>
            </a:r>
            <a:r>
              <a:rPr lang="mr-IN" dirty="0" smtClean="0"/>
              <a:t>–</a:t>
            </a:r>
            <a:r>
              <a:rPr lang="en-US" dirty="0" smtClean="0"/>
              <a:t> Request for electronic vote at St John’s closing plenary</a:t>
            </a:r>
          </a:p>
          <a:p>
            <a:r>
              <a:rPr lang="en-US" dirty="0" smtClean="0"/>
              <a:t>GWML2 </a:t>
            </a:r>
            <a:r>
              <a:rPr lang="mr-IN" dirty="0" smtClean="0"/>
              <a:t>–</a:t>
            </a:r>
            <a:r>
              <a:rPr lang="en-US" dirty="0" smtClean="0"/>
              <a:t> Standard published March 2017. Planning to engage WMO to include GWML2 example implementations in WHOS (WMO Hydrological Observing System)</a:t>
            </a:r>
          </a:p>
          <a:p>
            <a:r>
              <a:rPr lang="en-US" dirty="0"/>
              <a:t>ELFIE </a:t>
            </a:r>
            <a:r>
              <a:rPr lang="mr-IN" dirty="0"/>
              <a:t>–</a:t>
            </a:r>
            <a:r>
              <a:rPr lang="en-US" dirty="0"/>
              <a:t> Use cases in development. Planning to complete engineering report by late 2017/early </a:t>
            </a:r>
            <a:r>
              <a:rPr lang="en-US" dirty="0" smtClean="0"/>
              <a:t>2018. Target: NZ TC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Copyright © 2017 Open Geospatial 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4687905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</TotalTime>
  <Words>345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Black</vt:lpstr>
      <vt:lpstr>CG Times</vt:lpstr>
      <vt:lpstr>MS PGothic</vt:lpstr>
      <vt:lpstr>Times New Roman</vt:lpstr>
      <vt:lpstr>Arial</vt:lpstr>
      <vt:lpstr>OGC_PowerPoint_Template</vt:lpstr>
      <vt:lpstr>HydroDWG workshop outcomes</vt:lpstr>
      <vt:lpstr>8th HydroDWG workshop</vt:lpstr>
      <vt:lpstr>8th HydroDWG workshop</vt:lpstr>
      <vt:lpstr>8th HydroDWG workshop</vt:lpstr>
      <vt:lpstr>Key activities summary</vt:lpstr>
    </vt:vector>
  </TitlesOfParts>
  <Company/>
  <LinksUpToDate>false</LinksUpToDate>
  <SharedDoc>false</SharedDoc>
  <HyperlinkBase/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(VGI) Workshop</dc:title>
  <dc:subject>OGC TC/PC</dc:subject>
  <dc:creator>Scott Simmons</dc:creator>
  <cp:lastModifiedBy>Tony Boston</cp:lastModifiedBy>
  <cp:revision>70</cp:revision>
  <cp:lastPrinted>2003-02-03T21:59:32Z</cp:lastPrinted>
  <dcterms:created xsi:type="dcterms:W3CDTF">2015-09-08T23:47:11Z</dcterms:created>
  <dcterms:modified xsi:type="dcterms:W3CDTF">2017-06-28T10:52:07Z</dcterms:modified>
</cp:coreProperties>
</file>