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notesMasterIdLst>
    <p:notesMasterId r:id="rId4"/>
  </p:notesMasterIdLst>
  <p:handoutMasterIdLst>
    <p:handoutMasterId r:id="rId5"/>
  </p:handoutMasterIdLst>
  <p:sldIdLst>
    <p:sldId id="256" r:id="rId2"/>
    <p:sldId id="258" r:id="rId3"/>
  </p:sldIdLst>
  <p:sldSz cx="9144000" cy="6858000" type="screen4x3"/>
  <p:notesSz cx="6904038" cy="9220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charset="0"/>
        <a:ea typeface="MS PGothic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charset="0"/>
        <a:ea typeface="MS PGothic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charset="0"/>
        <a:ea typeface="MS PGothic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charset="0"/>
        <a:ea typeface="MS PGothic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charset="0"/>
        <a:ea typeface="MS PGothic" charset="-128"/>
        <a:cs typeface="+mn-cs"/>
      </a:defRPr>
    </a:lvl5pPr>
    <a:lvl6pPr marL="2286000" algn="l" defTabSz="914400" rtl="0" eaLnBrk="1" latinLnBrk="0" hangingPunct="1">
      <a:defRPr sz="1000" b="1" kern="1200">
        <a:solidFill>
          <a:schemeClr val="tx1"/>
        </a:solidFill>
        <a:latin typeface="CG Times" charset="0"/>
        <a:ea typeface="MS PGothic" charset="-128"/>
        <a:cs typeface="+mn-cs"/>
      </a:defRPr>
    </a:lvl6pPr>
    <a:lvl7pPr marL="2743200" algn="l" defTabSz="914400" rtl="0" eaLnBrk="1" latinLnBrk="0" hangingPunct="1">
      <a:defRPr sz="1000" b="1" kern="1200">
        <a:solidFill>
          <a:schemeClr val="tx1"/>
        </a:solidFill>
        <a:latin typeface="CG Times" charset="0"/>
        <a:ea typeface="MS PGothic" charset="-128"/>
        <a:cs typeface="+mn-cs"/>
      </a:defRPr>
    </a:lvl7pPr>
    <a:lvl8pPr marL="3200400" algn="l" defTabSz="914400" rtl="0" eaLnBrk="1" latinLnBrk="0" hangingPunct="1">
      <a:defRPr sz="1000" b="1" kern="1200">
        <a:solidFill>
          <a:schemeClr val="tx1"/>
        </a:solidFill>
        <a:latin typeface="CG Times" charset="0"/>
        <a:ea typeface="MS PGothic" charset="-128"/>
        <a:cs typeface="+mn-cs"/>
      </a:defRPr>
    </a:lvl8pPr>
    <a:lvl9pPr marL="3657600" algn="l" defTabSz="914400" rtl="0" eaLnBrk="1" latinLnBrk="0" hangingPunct="1">
      <a:defRPr sz="1000" b="1" kern="1200">
        <a:solidFill>
          <a:schemeClr val="tx1"/>
        </a:solidFill>
        <a:latin typeface="CG Times" charset="0"/>
        <a:ea typeface="MS P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1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6600"/>
    <a:srgbClr val="000066"/>
    <a:srgbClr val="FFFF99"/>
    <a:srgbClr val="969696"/>
    <a:srgbClr val="CCFFFF"/>
    <a:srgbClr val="5C090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40"/>
  </p:normalViewPr>
  <p:slideViewPr>
    <p:cSldViewPr>
      <p:cViewPr varScale="1">
        <p:scale>
          <a:sx n="146" d="100"/>
          <a:sy n="146" d="100"/>
        </p:scale>
        <p:origin x="-904" y="-96"/>
      </p:cViewPr>
      <p:guideLst>
        <p:guide orient="horz" pos="211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4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11600" y="0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4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25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4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11600" y="8759825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3D35F818-8F95-4D4B-8511-C68E4BFDA9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43349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11600" y="0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7763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0750" y="4379913"/>
            <a:ext cx="5062538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25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11600" y="8759825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ED3BBFB6-EA16-814E-8BA7-170BD94223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02113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tiff"/><Relationship Id="rId5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8"/>
          <p:cNvSpPr txBox="1">
            <a:spLocks noChangeArrowheads="1"/>
          </p:cNvSpPr>
          <p:nvPr/>
        </p:nvSpPr>
        <p:spPr bwMode="auto">
          <a:xfrm>
            <a:off x="8739188" y="214313"/>
            <a:ext cx="74612" cy="21431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rIns="0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9pPr>
          </a:lstStyle>
          <a:p>
            <a:pPr>
              <a:defRPr/>
            </a:pPr>
            <a:r>
              <a:rPr lang="en-US" altLang="en-US" sz="800" smtClean="0">
                <a:solidFill>
                  <a:srgbClr val="FFFFFF"/>
                </a:solidFill>
                <a:latin typeface="Arial" charset="0"/>
              </a:rPr>
              <a:t>®</a:t>
            </a:r>
          </a:p>
        </p:txBody>
      </p:sp>
      <p:pic>
        <p:nvPicPr>
          <p:cNvPr id="5" name="Picture 10" descr="OGC header 20101220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Picture 7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0" y="6096000"/>
            <a:ext cx="13811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38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3276600"/>
            <a:ext cx="7772400" cy="1143000"/>
          </a:xfrm>
        </p:spPr>
        <p:txBody>
          <a:bodyPr/>
          <a:lstStyle>
            <a:lvl1pPr>
              <a:defRPr sz="3200"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638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572000"/>
            <a:ext cx="6400800" cy="1371600"/>
          </a:xfrm>
        </p:spPr>
        <p:txBody>
          <a:bodyPr/>
          <a:lstStyle>
            <a:lvl1pPr marL="0" indent="0" algn="ctr">
              <a:buFontTx/>
              <a:buNone/>
              <a:defRPr sz="1800">
                <a:solidFill>
                  <a:srgbClr val="092E5C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009900" y="6400800"/>
            <a:ext cx="3276600" cy="3048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r>
              <a:rPr lang="en-US" altLang="en-US" dirty="0"/>
              <a:t>Copyright © </a:t>
            </a:r>
            <a:r>
              <a:rPr lang="en-US" altLang="en-US" dirty="0" smtClean="0"/>
              <a:t>2017 </a:t>
            </a:r>
            <a:r>
              <a:rPr lang="en-US" altLang="en-US" dirty="0"/>
              <a:t>Open Geospatial Consortium</a:t>
            </a:r>
          </a:p>
        </p:txBody>
      </p:sp>
      <p:sp>
        <p:nvSpPr>
          <p:cNvPr id="8" name="Text Box 5"/>
          <p:cNvSpPr txBox="1">
            <a:spLocks noChangeArrowheads="1"/>
          </p:cNvSpPr>
          <p:nvPr userDrawn="1"/>
        </p:nvSpPr>
        <p:spPr bwMode="auto">
          <a:xfrm>
            <a:off x="4106828" y="978289"/>
            <a:ext cx="904945" cy="270843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rIns="0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9pPr>
          </a:lstStyle>
          <a:p>
            <a:pPr algn="ctr">
              <a:defRPr/>
            </a:pPr>
            <a:r>
              <a:rPr lang="en-US" dirty="0" smtClean="0">
                <a:latin typeface="Arial" charset="0"/>
              </a:rPr>
              <a:t>Event Sponsor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336800" y="1143000"/>
            <a:ext cx="4445000" cy="952500"/>
          </a:xfrm>
          <a:prstGeom prst="rect">
            <a:avLst/>
          </a:prstGeom>
        </p:spPr>
      </p:pic>
      <p:sp>
        <p:nvSpPr>
          <p:cNvPr id="11" name="Text Box 5"/>
          <p:cNvSpPr txBox="1">
            <a:spLocks noChangeArrowheads="1"/>
          </p:cNvSpPr>
          <p:nvPr userDrawn="1"/>
        </p:nvSpPr>
        <p:spPr bwMode="auto">
          <a:xfrm>
            <a:off x="4010679" y="1912651"/>
            <a:ext cx="1097243" cy="246221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rIns="0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9pPr>
          </a:lstStyle>
          <a:p>
            <a:pPr algn="ctr">
              <a:defRPr/>
            </a:pPr>
            <a:r>
              <a:rPr lang="en-US" dirty="0" smtClean="0">
                <a:latin typeface="Arial" charset="0"/>
              </a:rPr>
              <a:t>Platinum Sponsor</a:t>
            </a:r>
          </a:p>
        </p:txBody>
      </p:sp>
      <p:pic>
        <p:nvPicPr>
          <p:cNvPr id="2" name="Picture 1" descr="NRCan-logo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7050" y="2133600"/>
            <a:ext cx="3064501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936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Copyright © </a:t>
            </a:r>
            <a:r>
              <a:rPr lang="en-US" altLang="en-US" dirty="0" smtClean="0"/>
              <a:t>2017 </a:t>
            </a:r>
            <a:r>
              <a:rPr lang="en-US" altLang="en-US" dirty="0"/>
              <a:t>Open Geospatial Consortium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F5C08-9863-464B-8ADE-A89BC41090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4566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5288" y="136525"/>
            <a:ext cx="2170112" cy="60340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1775" y="136525"/>
            <a:ext cx="6361113" cy="60340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Copyright © </a:t>
            </a:r>
            <a:r>
              <a:rPr lang="en-US" altLang="en-US" dirty="0" smtClean="0"/>
              <a:t>2017 </a:t>
            </a:r>
            <a:r>
              <a:rPr lang="en-US" altLang="en-US" dirty="0"/>
              <a:t>Open Geospatial Consortium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3E5D2-22FF-DE40-BB45-5904AFD691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765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Copyright © </a:t>
            </a:r>
            <a:r>
              <a:rPr lang="en-US" altLang="en-US" dirty="0" smtClean="0"/>
              <a:t>2017 </a:t>
            </a:r>
            <a:r>
              <a:rPr lang="en-US" altLang="en-US" dirty="0"/>
              <a:t>Open Geospatial Consortium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BF124-AF04-5448-81DF-7A81BF3CA4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5088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Copyright © </a:t>
            </a:r>
            <a:r>
              <a:rPr lang="en-US" altLang="en-US" dirty="0" smtClean="0"/>
              <a:t>2017 </a:t>
            </a:r>
            <a:r>
              <a:rPr lang="en-US" altLang="en-US" dirty="0"/>
              <a:t>Open Geospatial Consortium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096FCB-D23A-A24C-9D82-3F41F4AC5D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372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6075" y="1279525"/>
            <a:ext cx="4152900" cy="4891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1279525"/>
            <a:ext cx="4152900" cy="4891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Copyright © </a:t>
            </a:r>
            <a:r>
              <a:rPr lang="en-US" altLang="en-US" dirty="0" smtClean="0"/>
              <a:t>2017 </a:t>
            </a:r>
            <a:r>
              <a:rPr lang="en-US" altLang="en-US" dirty="0"/>
              <a:t>Open Geospatial Consortium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66CF4-B06C-C644-947A-3193A300C1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6163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Copyright © </a:t>
            </a:r>
            <a:r>
              <a:rPr lang="en-US" altLang="en-US" dirty="0" smtClean="0"/>
              <a:t>2017 </a:t>
            </a:r>
            <a:r>
              <a:rPr lang="en-US" altLang="en-US" dirty="0"/>
              <a:t>Open Geospatial Consortium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6F97B-9CFF-B245-85B9-914B1C89C3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215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Copyright © </a:t>
            </a:r>
            <a:r>
              <a:rPr lang="en-US" altLang="en-US" dirty="0" smtClean="0"/>
              <a:t>2017 </a:t>
            </a:r>
            <a:r>
              <a:rPr lang="en-US" altLang="en-US" dirty="0"/>
              <a:t>Open Geospatial Consortium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45999-4989-CE46-9052-5F6CD8C2D6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904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Copyright © </a:t>
            </a:r>
            <a:r>
              <a:rPr lang="en-US" altLang="en-US" dirty="0" smtClean="0"/>
              <a:t>2017 </a:t>
            </a:r>
            <a:r>
              <a:rPr lang="en-US" altLang="en-US" dirty="0"/>
              <a:t>Open Geospatial Consortium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E257F-3AC2-0942-956E-433F540C01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4679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Copyright © </a:t>
            </a:r>
            <a:r>
              <a:rPr lang="en-US" altLang="en-US" dirty="0" smtClean="0"/>
              <a:t>2017 </a:t>
            </a:r>
            <a:r>
              <a:rPr lang="en-US" altLang="en-US" dirty="0"/>
              <a:t>Open Geospatial Consortium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35DC85-1E39-6F45-8D26-88CB57EE5C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7511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Copyright © </a:t>
            </a:r>
            <a:r>
              <a:rPr lang="en-US" altLang="en-US" dirty="0" smtClean="0"/>
              <a:t>2017 </a:t>
            </a:r>
            <a:r>
              <a:rPr lang="en-US" altLang="en-US" dirty="0"/>
              <a:t>Open Geospatial Consortium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941DA-054F-A74C-AF1A-5876988B7C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5985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/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5125" y="776288"/>
            <a:ext cx="8455025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28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136525"/>
            <a:ext cx="86836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6075" y="1279525"/>
            <a:ext cx="8458200" cy="489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6285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3388" y="6553200"/>
            <a:ext cx="3200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900" b="0">
                <a:solidFill>
                  <a:srgbClr val="092E5C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altLang="en-US" dirty="0"/>
              <a:t>Copyright © </a:t>
            </a:r>
            <a:r>
              <a:rPr lang="en-US" altLang="en-US" dirty="0" smtClean="0"/>
              <a:t>2017 </a:t>
            </a:r>
            <a:r>
              <a:rPr lang="en-US" altLang="en-US" dirty="0"/>
              <a:t>Open Geospatial Consortium</a:t>
            </a:r>
          </a:p>
        </p:txBody>
      </p:sp>
      <p:sp>
        <p:nvSpPr>
          <p:cNvPr id="4628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96100" y="65532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900" b="0">
                <a:solidFill>
                  <a:srgbClr val="092E5C"/>
                </a:solidFill>
                <a:latin typeface="Arial" charset="0"/>
              </a:defRPr>
            </a:lvl1pPr>
          </a:lstStyle>
          <a:p>
            <a:pPr>
              <a:defRPr/>
            </a:pPr>
            <a:fld id="{27D0F9EB-4EAC-1044-9312-C01285DE51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Text Box 16"/>
          <p:cNvSpPr txBox="1">
            <a:spLocks noChangeArrowheads="1"/>
          </p:cNvSpPr>
          <p:nvPr/>
        </p:nvSpPr>
        <p:spPr bwMode="auto">
          <a:xfrm>
            <a:off x="333375" y="6219825"/>
            <a:ext cx="1157288" cy="6096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r>
              <a:rPr lang="en-US" sz="4000" smtClean="0">
                <a:solidFill>
                  <a:schemeClr val="tx2"/>
                </a:solidFill>
                <a:latin typeface="Times New Roman" charset="0"/>
              </a:rPr>
              <a:t>OGC</a:t>
            </a:r>
          </a:p>
        </p:txBody>
      </p:sp>
      <p:sp>
        <p:nvSpPr>
          <p:cNvPr id="1032" name="Text Box 20"/>
          <p:cNvSpPr txBox="1">
            <a:spLocks noChangeArrowheads="1"/>
          </p:cNvSpPr>
          <p:nvPr/>
        </p:nvSpPr>
        <p:spPr bwMode="auto">
          <a:xfrm>
            <a:off x="1498600" y="6270625"/>
            <a:ext cx="93663" cy="24447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rIns="0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9pPr>
          </a:lstStyle>
          <a:p>
            <a:pPr>
              <a:defRPr/>
            </a:pPr>
            <a:r>
              <a:rPr lang="en-US" altLang="en-US" smtClean="0">
                <a:solidFill>
                  <a:schemeClr val="tx2"/>
                </a:solidFill>
                <a:latin typeface="Arial" charset="0"/>
              </a:rPr>
              <a:t>®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2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PGothic" pitchFamily="34" charset="-128"/>
          <a:cs typeface="MS PGothic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PGothic" pitchFamily="34" charset="-128"/>
          <a:cs typeface="MS PGothic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PGothic" pitchFamily="34" charset="-128"/>
          <a:cs typeface="MS PGothic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233363" indent="-233363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•"/>
        <a:defRPr sz="2400"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1pPr>
      <a:lvl2pPr marL="569913" indent="-22225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–"/>
        <a:defRPr sz="2000"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2pPr>
      <a:lvl3pPr marL="9128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•"/>
        <a:defRPr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3pPr>
      <a:lvl4pPr marL="12557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–"/>
        <a:defRPr sz="1600"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4pPr>
      <a:lvl5pPr marL="15986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5pPr>
      <a:lvl6pPr marL="20558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</a:defRPr>
      </a:lvl6pPr>
      <a:lvl7pPr marL="25130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</a:defRPr>
      </a:lvl7pPr>
      <a:lvl8pPr marL="29702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</a:defRPr>
      </a:lvl8pPr>
      <a:lvl9pPr marL="34274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&lt;Presentation template&gt;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 smtClean="0">
                <a:ea typeface="MS PGothic" charset="-128"/>
              </a:rPr>
              <a:t>103rd </a:t>
            </a:r>
            <a:r>
              <a:rPr lang="en-US" altLang="en-US" dirty="0">
                <a:ea typeface="MS PGothic" charset="-128"/>
              </a:rPr>
              <a:t>OGC Technical Committee</a:t>
            </a:r>
          </a:p>
          <a:p>
            <a:r>
              <a:rPr lang="en-US" altLang="en-US" dirty="0" smtClean="0">
                <a:ea typeface="MS PGothic" charset="-128"/>
              </a:rPr>
              <a:t>St. John’s, Newfoundland and Labrador, Canada</a:t>
            </a:r>
            <a:endParaRPr lang="en-US" altLang="en-US" dirty="0">
              <a:ea typeface="MS PGothic" charset="-128"/>
            </a:endParaRPr>
          </a:p>
          <a:p>
            <a:r>
              <a:rPr lang="en-US" altLang="en-US" dirty="0">
                <a:ea typeface="MS PGothic" charset="-128"/>
              </a:rPr>
              <a:t>&lt;Name of presenter&gt;</a:t>
            </a:r>
          </a:p>
          <a:p>
            <a:r>
              <a:rPr lang="en-US" altLang="en-US" dirty="0">
                <a:ea typeface="MS PGothic" charset="-128"/>
              </a:rPr>
              <a:t>&lt;xx&gt; </a:t>
            </a:r>
            <a:r>
              <a:rPr lang="en-US" altLang="en-US" dirty="0" smtClean="0">
                <a:ea typeface="MS PGothic" charset="-128"/>
              </a:rPr>
              <a:t>June 2017</a:t>
            </a:r>
            <a:endParaRPr lang="en-US" altLang="en-US" dirty="0">
              <a:ea typeface="MS PGothic" charset="-12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Copyright © 2017 Open Geospatial Consortium</a:t>
            </a:r>
            <a:endParaRPr lang="en-US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24181" y="1253896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endParaRPr lang="en-US" dirty="0" err="1" smtClean="0"/>
          </a:p>
        </p:txBody>
      </p:sp>
    </p:spTree>
    <p:extLst>
      <p:ext uri="{BB962C8B-B14F-4D97-AF65-F5344CB8AC3E}">
        <p14:creationId xmlns:p14="http://schemas.microsoft.com/office/powerpoint/2010/main" val="1806921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Attendance 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For those of you in the meeting room, please badge-in</a:t>
            </a:r>
          </a:p>
          <a:p>
            <a:r>
              <a:rPr lang="en-US" sz="2000" dirty="0" smtClean="0"/>
              <a:t>For those of you attending remotely, please use the Portal to go to the project hosting the meeting, then add yourself to the attendance tab as follows: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Copyright © 2017 Open Geospatial Consortium</a:t>
            </a:r>
            <a:endParaRPr lang="en-US" alt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212" y="2339677"/>
            <a:ext cx="7192010" cy="201803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2128" y="4572000"/>
            <a:ext cx="7192010" cy="2178050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 bwMode="auto">
          <a:xfrm>
            <a:off x="346075" y="2514600"/>
            <a:ext cx="762000" cy="3048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 bwMode="auto">
          <a:xfrm>
            <a:off x="457200" y="3886200"/>
            <a:ext cx="762000" cy="3048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 bwMode="auto">
          <a:xfrm>
            <a:off x="4267200" y="5410200"/>
            <a:ext cx="762000" cy="3048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 bwMode="auto">
          <a:xfrm>
            <a:off x="7620000" y="5919920"/>
            <a:ext cx="1295400" cy="3048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120928" y="2528371"/>
            <a:ext cx="410528" cy="6096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sz="3200" smtClean="0">
                <a:solidFill>
                  <a:srgbClr val="FF0000"/>
                </a:solidFill>
                <a:latin typeface="+mn-lt"/>
              </a:rPr>
              <a:t>1</a:t>
            </a:r>
            <a:endParaRPr lang="en-US" sz="3200" dirty="0" err="1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76480" y="3702117"/>
            <a:ext cx="410528" cy="6096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sz="3200" smtClean="0">
                <a:solidFill>
                  <a:srgbClr val="FF0000"/>
                </a:solidFill>
                <a:latin typeface="+mn-lt"/>
              </a:rPr>
              <a:t>2</a:t>
            </a:r>
            <a:endParaRPr lang="en-US" sz="3200" dirty="0" err="1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33921" y="5259349"/>
            <a:ext cx="410528" cy="6096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40680" y="5489930"/>
            <a:ext cx="410528" cy="6096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sz="3200" smtClean="0">
                <a:solidFill>
                  <a:srgbClr val="FF0000"/>
                </a:solidFill>
                <a:latin typeface="+mn-lt"/>
              </a:rPr>
              <a:t>4</a:t>
            </a:r>
            <a:endParaRPr lang="en-US" sz="3200" dirty="0" err="1" smtClean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10255491"/>
      </p:ext>
    </p:extLst>
  </p:cSld>
  <p:clrMapOvr>
    <a:masterClrMapping/>
  </p:clrMapOvr>
</p:sld>
</file>

<file path=ppt/theme/theme1.xml><?xml version="1.0" encoding="utf-8"?>
<a:theme xmlns:a="http://schemas.openxmlformats.org/drawingml/2006/main" name="OGC_PowerPoint_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GC_PowerPoint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cap="flat" cmpd="sng" algn="ctr">
          <a:solidFill>
            <a:srgbClr val="969696"/>
          </a:solidFill>
          <a:prstDash val="solid"/>
          <a:round/>
          <a:headEnd type="none" w="med" len="med"/>
          <a:tailEnd type="none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noFill/>
        <a:ln w="12700" cap="flat" cmpd="sng" algn="ctr">
          <a:solidFill>
            <a:srgbClr val="969696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noAutofit/>
      </a:bodyPr>
      <a:lstStyle>
        <a:defPPr>
          <a:defRPr dirty="0" err="1" smtClean="0"/>
        </a:defPPr>
      </a:lstStyle>
    </a:txDef>
  </a:objectDefaults>
  <a:extraClrSchemeLst>
    <a:extraClrScheme>
      <a:clrScheme name="OGC_PowerPoint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GC_PowerPoint_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1493</TotalTime>
  <Words>88</Words>
  <Application>Microsoft Macintosh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OGC_PowerPoint_Template</vt:lpstr>
      <vt:lpstr>&lt;Presentation template&gt;</vt:lpstr>
      <vt:lpstr>Attendance reminder</vt:lpstr>
    </vt:vector>
  </TitlesOfParts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Volunteered Geographic Information (VGI) Workshop</dc:title>
  <dc:subject>OGC TC/PC</dc:subject>
  <dc:creator>Scott Simmons</dc:creator>
  <cp:lastModifiedBy>Greg Buehler</cp:lastModifiedBy>
  <cp:revision>39</cp:revision>
  <cp:lastPrinted>2003-02-03T21:59:32Z</cp:lastPrinted>
  <dcterms:created xsi:type="dcterms:W3CDTF">2015-09-08T23:47:11Z</dcterms:created>
  <dcterms:modified xsi:type="dcterms:W3CDTF">2017-06-06T18:41:47Z</dcterms:modified>
</cp:coreProperties>
</file>