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66" r:id="rId4"/>
    <p:sldMasterId id="214748366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1827B96-C46B-49B8-AF62-D310A8A164C7}">
  <a:tblStyle styleName="Table_0" styleId="{91827B96-C46B-49B8-AF62-D310A8A164C7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1" styleId="{F529B3FB-4FE4-486B-B05E-6382B016C6C6}"/>
</a:tblStyleLst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9"/><Relationship Target="slides/slide12.xml" Type="http://schemas.openxmlformats.org/officeDocument/2006/relationships/slide" Id="rId18"/><Relationship Target="slides/slide11.xml" Type="http://schemas.openxmlformats.org/officeDocument/2006/relationships/slide" Id="rId17"/><Relationship Target="slides/slide10.xml" Type="http://schemas.openxmlformats.org/officeDocument/2006/relationships/slide" Id="rId16"/><Relationship Target="slides/slide9.xml" Type="http://schemas.openxmlformats.org/officeDocument/2006/relationships/slide" Id="rId15"/><Relationship Target="slides/slide8.xml" Type="http://schemas.openxmlformats.org/officeDocument/2006/relationships/slide" Id="rId14"/><Relationship Target="slides/slide6.xml" Type="http://schemas.openxmlformats.org/officeDocument/2006/relationships/slide" Id="rId12"/><Relationship Target="slides/slide7.xml" Type="http://schemas.openxmlformats.org/officeDocument/2006/relationships/slide" Id="rId13"/><Relationship Target="slides/slide4.xml" Type="http://schemas.openxmlformats.org/officeDocument/2006/relationships/slide" Id="rId10"/><Relationship Target="slides/slide5.xml" Type="http://schemas.openxmlformats.org/officeDocument/2006/relationships/slide" Id="rId11"/><Relationship Target="slides/slide20.xml" Type="http://schemas.openxmlformats.org/officeDocument/2006/relationships/slide" Id="rId26"/><Relationship Target="slides/slide19.xml" Type="http://schemas.openxmlformats.org/officeDocument/2006/relationships/slide" Id="rId25"/><Relationship Target="slides/slide22.xml" Type="http://schemas.openxmlformats.org/officeDocument/2006/relationships/slide" Id="rId28"/><Relationship Target="slides/slide21.xml" Type="http://schemas.openxmlformats.org/officeDocument/2006/relationships/slide" Id="rId27"/><Relationship Target="presProps.xml" Type="http://schemas.openxmlformats.org/officeDocument/2006/relationships/presProps" Id="rId2"/><Relationship Target="slides/slide15.xml" Type="http://schemas.openxmlformats.org/officeDocument/2006/relationships/slide" Id="rId21"/><Relationship Target="theme/theme2.xml" Type="http://schemas.openxmlformats.org/officeDocument/2006/relationships/theme" Id="rId1"/><Relationship Target="slides/slide16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7.xml" Type="http://schemas.openxmlformats.org/officeDocument/2006/relationships/slide" Id="rId23"/><Relationship Target="tableStyles.xml" Type="http://schemas.openxmlformats.org/officeDocument/2006/relationships/tableStyles" Id="rId3"/><Relationship Target="slides/slide18.xml" Type="http://schemas.openxmlformats.org/officeDocument/2006/relationships/slide" Id="rId24"/><Relationship Target="slides/slide14.xml" Type="http://schemas.openxmlformats.org/officeDocument/2006/relationships/slide" Id="rId20"/><Relationship Target="slides/slide3.xml" Type="http://schemas.openxmlformats.org/officeDocument/2006/relationships/slide" Id="rId9"/><Relationship Target="notesMasters/notesMaster1.xml" Type="http://schemas.openxmlformats.org/officeDocument/2006/relationships/notesMaster" Id="rId6"/><Relationship Target="slideMasters/slideMaster2.xml" Type="http://schemas.openxmlformats.org/officeDocument/2006/relationships/slideMaster" Id="rId5"/><Relationship Target="slides/slide2.xml" Type="http://schemas.openxmlformats.org/officeDocument/2006/relationships/slide" Id="rId8"/><Relationship Target="slides/slide1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http://sc.water.usgs.gov/infodata/shift_adjusted_rating.html" Type="http://schemas.openxmlformats.org/officeDocument/2006/relationships/hyperlink" TargetMode="External" Id="rId2"/><Relationship Target="../notesMasters/notesMaster1.xml" Type="http://schemas.openxmlformats.org/officeDocument/2006/relationships/notesMaster" Id="rId1"/><Relationship Target="http://external.opengis.org/twiki_public/HydrologyDWG/RGSRangeValues" Type="http://schemas.openxmlformats.org/officeDocument/2006/relationships/hyperlink" TargetMode="External" Id="rId4"/><Relationship Target="http://waterdata.usgs.gov/nwisweb/get_ratings?file_type=exsa&amp;site_no=02160700" Type="http://schemas.openxmlformats.org/officeDocument/2006/relationships/hyperlink" TargetMode="External" Id="rId3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2" name="Shape 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2" name="Shape 2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buNone/>
            </a:pPr>
            <a:r>
              <a:rPr strike="noStrike" u="none" b="0" cap="none" baseline="0" sz="1800" lang="en" i="0"/>
              <a:t>Scenario 1: Bureau on demand retrieving of rating tables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ct val="25000"/>
              <a:buFont typeface="Arial"/>
              <a:buNone/>
            </a:pPr>
            <a:r>
              <a:rPr strike="noStrike" u="none" b="0" cap="none" baseline="0" sz="1800" lang="en" i="0"/>
              <a:t>Scenario 2: MDBA getting latest rating from NOW. Sub-scenario: NSW hydro operators and state water also retrieving.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SzPct val="25000"/>
              <a:buFont typeface="Arial"/>
              <a:buNone/>
            </a:pPr>
            <a:r>
              <a:rPr strike="noStrike" u="none" b="0" cap="none" baseline="0" sz="1800" lang="en" i="0"/>
              <a:t>Scenario 3: Data scrutiny/analysis by researchers and/or educational purposes. </a:t>
            </a:r>
          </a:p>
        </p:txBody>
      </p:sp>
      <p:sp>
        <p:nvSpPr>
          <p:cNvPr id="225" name="Shape 225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buSzPct val="25000"/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1" name="Shape 2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2" name="Shape 2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7" name="Shape 2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8" name="Shape 2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4" name="Shape 2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5" name="Shape 2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1" name="Shape 2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2" name="Shape 2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7" name="Shape 2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8" name="Shape 2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4" name="Shape 2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5" name="Shape 2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 few telecons, probably not as much as we would like.</a:t>
            </a:r>
          </a:p>
          <a:p>
            <a:pPr rtl="0" lvl="0">
              <a:buNone/>
            </a:pPr>
            <a:r>
              <a:rPr lang="en"/>
              <a:t>Simple domain models related to requirements</a:t>
            </a:r>
          </a:p>
          <a:p>
            <a:pPr rtl="0" lvl="0">
              <a:buNone/>
            </a:pPr>
            <a:r>
              <a:rPr lang="en"/>
              <a:t>Information models related to requirements</a:t>
            </a:r>
          </a:p>
          <a:p>
            <a:pPr rtl="0" lvl="0">
              <a:buNone/>
            </a:pPr>
            <a:r>
              <a:rPr lang="en"/>
              <a:t>Outputs</a:t>
            </a:r>
          </a:p>
          <a:p>
            <a:pPr rtl="0" lvl="0" indent="457200">
              <a:buNone/>
            </a:pPr>
            <a:r>
              <a:rPr lang="en"/>
              <a:t>WaterML2.0 - part 2: Ratings, Gaugings and Sections : Discussion Paper</a:t>
            </a:r>
          </a:p>
          <a:p>
            <a:pPr rtl="0" lvl="0" indent="457200">
              <a:buNone/>
            </a:pPr>
            <a:r>
              <a:rPr lang="en"/>
              <a:t>Profiling WaterML2.0 Report on existing implementations and techniques</a:t>
            </a:r>
          </a:p>
          <a:p>
            <a:r>
              <a:t/>
            </a:r>
          </a:p>
          <a:p>
            <a:r>
              <a:t/>
            </a:r>
          </a:p>
          <a:p>
            <a:pPr rtl="0" lvl="0" indent="0" marL="0">
              <a:buNone/>
            </a:pPr>
            <a:r>
              <a:rPr u="sng" lang="en">
                <a:solidFill>
                  <a:schemeClr val="hlink"/>
                </a:solidFill>
                <a:hlinkClick r:id="rId2"/>
              </a:rPr>
              <a:t>http://sc.water.usgs.gov/infodata/shift_adjusted_rating.html</a:t>
            </a:r>
          </a:p>
          <a:p>
            <a:pPr rtl="0" lvl="0" indent="0" marL="0"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http://waterdata.usgs.gov/nwisweb/get_ratings?file_type=exsa&amp;site_no=02160700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Stage shirt - A rating implementation or a range value implementation? </a:t>
            </a:r>
            <a:r>
              <a:rPr u="sng" lang="en">
                <a:solidFill>
                  <a:schemeClr val="hlink"/>
                </a:solidFill>
                <a:hlinkClick r:id="rId4"/>
              </a:rPr>
              <a:t>http://external.opengis.org/twiki_public/HydrologyDWG/RGSRangeValues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1" name="Shape 2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2" name="Shape 2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8" name="Shape 2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9" name="Shape 2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4" name="Shape 2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5" name="Shape 2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6" name="Shape 2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1400" lang="en">
                <a:solidFill>
                  <a:schemeClr val="dk1"/>
                </a:solidFill>
              </a:rPr>
              <a:t>Session objective is to work through the inputs required for building the IE Activity plan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7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4572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3048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4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1" name="Shape 11"/>
          <p:cNvCxnSpPr/>
          <p:nvPr/>
        </p:nvCxnSpPr>
        <p:spPr>
          <a:xfrm>
            <a:off y="54863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y="4844510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" type="twoObj">
  <p:cSld name="twoObj"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TxTwoObj" type="twoTxTwoObj">
  <p:cSld name="twoTxTwoObj"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Calibri"/>
              <a:buNone/>
              <a:defRPr b="1" sz="2400"/>
            </a:lvl1pPr>
            <a:lvl2pPr rtl="0" indent="0" marL="457200">
              <a:buFont typeface="Calibri"/>
              <a:buNone/>
              <a:defRPr b="1" sz="2000"/>
            </a:lvl2pPr>
            <a:lvl3pPr rtl="0" indent="0" marL="914400">
              <a:buFont typeface="Calibri"/>
              <a:buNone/>
              <a:defRPr b="1" sz="1800"/>
            </a:lvl3pPr>
            <a:lvl4pPr rtl="0" indent="0" marL="1371600">
              <a:buFont typeface="Calibri"/>
              <a:buNone/>
              <a:defRPr b="1" sz="1600"/>
            </a:lvl4pPr>
            <a:lvl5pPr rtl="0" indent="0" marL="1828800">
              <a:buFont typeface="Calibri"/>
              <a:buNone/>
              <a:defRPr b="1" sz="1600"/>
            </a:lvl5pPr>
            <a:lvl6pPr rtl="0" indent="0" marL="2286000">
              <a:buFont typeface="Calibri"/>
              <a:buNone/>
              <a:defRPr b="1" sz="1600"/>
            </a:lvl6pPr>
            <a:lvl7pPr rtl="0" indent="0" marL="2743200">
              <a:buFont typeface="Calibri"/>
              <a:buNone/>
              <a:defRPr b="1" sz="1600"/>
            </a:lvl7pPr>
            <a:lvl8pPr rtl="0" indent="0" marL="3200400">
              <a:buFont typeface="Calibri"/>
              <a:buNone/>
              <a:defRPr b="1" sz="1600"/>
            </a:lvl8pPr>
            <a:lvl9pPr rtl="0" indent="0" marL="3657600">
              <a:buFont typeface="Calibri"/>
              <a:buNone/>
              <a:defRPr b="1" sz="16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65" name="Shape 65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Calibri"/>
              <a:buNone/>
              <a:defRPr b="1" sz="2400"/>
            </a:lvl1pPr>
            <a:lvl2pPr rtl="0" indent="0" marL="457200">
              <a:buFont typeface="Calibri"/>
              <a:buNone/>
              <a:defRPr b="1" sz="2000"/>
            </a:lvl2pPr>
            <a:lvl3pPr rtl="0" indent="0" marL="914400">
              <a:buFont typeface="Calibri"/>
              <a:buNone/>
              <a:defRPr b="1" sz="1800"/>
            </a:lvl3pPr>
            <a:lvl4pPr rtl="0" indent="0" marL="1371600">
              <a:buFont typeface="Calibri"/>
              <a:buNone/>
              <a:defRPr b="1" sz="1600"/>
            </a:lvl4pPr>
            <a:lvl5pPr rtl="0" indent="0" marL="1828800">
              <a:buFont typeface="Calibri"/>
              <a:buNone/>
              <a:defRPr b="1" sz="1600"/>
            </a:lvl5pPr>
            <a:lvl6pPr rtl="0" indent="0" marL="2286000">
              <a:buFont typeface="Calibri"/>
              <a:buNone/>
              <a:defRPr b="1" sz="1600"/>
            </a:lvl6pPr>
            <a:lvl7pPr rtl="0" indent="0" marL="2743200">
              <a:buFont typeface="Calibri"/>
              <a:buNone/>
              <a:defRPr b="1" sz="1600"/>
            </a:lvl7pPr>
            <a:lvl8pPr rtl="0" indent="0" marL="3200400">
              <a:buFont typeface="Calibri"/>
              <a:buNone/>
              <a:defRPr b="1" sz="1600"/>
            </a:lvl8pPr>
            <a:lvl9pPr rtl="0" indent="0" marL="3657600">
              <a:buFont typeface="Calibri"/>
              <a:buNone/>
              <a:defRPr b="1" sz="1600"/>
            </a:lvl9pPr>
          </a:lstStyle>
          <a:p/>
        </p:txBody>
      </p:sp>
      <p:sp>
        <p:nvSpPr>
          <p:cNvPr id="66" name="Shape 66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Tx" type="objTx">
  <p:cSld name="objTx"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id="82" name="Shape 82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Calibri"/>
              <a:buNone/>
              <a:defRPr sz="1400"/>
            </a:lvl1pPr>
            <a:lvl2pPr rtl="0" indent="0" marL="457200">
              <a:buFont typeface="Calibri"/>
              <a:buNone/>
              <a:defRPr sz="1200"/>
            </a:lvl2pPr>
            <a:lvl3pPr rtl="0" indent="0" marL="914400">
              <a:buFont typeface="Calibri"/>
              <a:buNone/>
              <a:defRPr sz="1000"/>
            </a:lvl3pPr>
            <a:lvl4pPr rtl="0" indent="0" marL="1371600">
              <a:buFont typeface="Calibri"/>
              <a:buNone/>
              <a:defRPr sz="900"/>
            </a:lvl4pPr>
            <a:lvl5pPr rtl="0" indent="0" marL="1828800">
              <a:buFont typeface="Calibri"/>
              <a:buNone/>
              <a:defRPr sz="900"/>
            </a:lvl5pPr>
            <a:lvl6pPr rtl="0" indent="0" marL="2286000">
              <a:buFont typeface="Calibri"/>
              <a:buNone/>
              <a:defRPr sz="900"/>
            </a:lvl6pPr>
            <a:lvl7pPr rtl="0" indent="0" marL="2743200">
              <a:buFont typeface="Calibri"/>
              <a:buNone/>
              <a:defRPr sz="900"/>
            </a:lvl7pPr>
            <a:lvl8pPr rtl="0" indent="0" marL="3200400">
              <a:buFont typeface="Calibri"/>
              <a:buNone/>
              <a:defRPr sz="900"/>
            </a:lvl8pPr>
            <a:lvl9pPr rtl="0" indent="0" marL="3657600">
              <a:buFont typeface="Calibri"/>
              <a:buNone/>
              <a:defRPr sz="900"/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picTx" type="picTx">
  <p:cSld name="picTx"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88" name="Shape 88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buClr>
                <a:srgbClr val="888888"/>
              </a:buClr>
              <a:buFont typeface="Calibri"/>
              <a:buNone/>
              <a:defRPr strike="noStrike" u="none" b="0" cap="none" baseline="0" sz="3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buClr>
                <a:schemeClr val="dk1"/>
              </a:buClr>
              <a:buFont typeface="Calibri"/>
              <a:buNone/>
              <a:defRPr strike="noStrike" u="none" b="0" cap="none" baseline="0" sz="2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buClr>
                <a:schemeClr val="dk1"/>
              </a:buClr>
              <a:buFont typeface="Calibri"/>
              <a:buNone/>
              <a:defRPr strike="noStrike" u="none" b="0" cap="none" baseline="0" sz="2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buClr>
                <a:schemeClr val="dk1"/>
              </a:buClr>
              <a:buFont typeface="Calibri"/>
              <a:buNone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Calibri"/>
              <a:buNone/>
              <a:defRPr sz="1400"/>
            </a:lvl1pPr>
            <a:lvl2pPr rtl="0" indent="0" marL="457200">
              <a:buFont typeface="Calibri"/>
              <a:buNone/>
              <a:defRPr sz="1200"/>
            </a:lvl2pPr>
            <a:lvl3pPr rtl="0" indent="0" marL="914400">
              <a:buFont typeface="Calibri"/>
              <a:buNone/>
              <a:defRPr sz="1000"/>
            </a:lvl3pPr>
            <a:lvl4pPr rtl="0" indent="0" marL="1371600">
              <a:buFont typeface="Calibri"/>
              <a:buNone/>
              <a:defRPr sz="900"/>
            </a:lvl4pPr>
            <a:lvl5pPr rtl="0" indent="0" marL="1828800">
              <a:buFont typeface="Calibri"/>
              <a:buNone/>
              <a:defRPr sz="900"/>
            </a:lvl5pPr>
            <a:lvl6pPr rtl="0" indent="0" marL="2286000">
              <a:buFont typeface="Calibri"/>
              <a:buNone/>
              <a:defRPr sz="900"/>
            </a:lvl6pPr>
            <a:lvl7pPr rtl="0" indent="0" marL="2743200">
              <a:buFont typeface="Calibri"/>
              <a:buNone/>
              <a:defRPr sz="900"/>
            </a:lvl7pPr>
            <a:lvl8pPr rtl="0" indent="0" marL="3200400">
              <a:buFont typeface="Calibri"/>
              <a:buNone/>
              <a:defRPr sz="900"/>
            </a:lvl8pPr>
            <a:lvl9pPr rtl="0" indent="0" marL="3657600">
              <a:buFont typeface="Calibri"/>
              <a:buNone/>
              <a:defRPr sz="900"/>
            </a:lvl9pPr>
          </a:lstStyle>
          <a:p/>
        </p:txBody>
      </p:sp>
      <p:sp>
        <p:nvSpPr>
          <p:cNvPr id="90" name="Shape 9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x" type="vertTx">
  <p:cSld name="vertTx"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" type="body"/>
          </p:nvPr>
        </p:nvSpPr>
        <p:spPr>
          <a:xfrm rot="5400000">
            <a:off y="-251618" x="2309018"/>
            <a:ext cy="8229600" cx="45259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indent="-177800" marL="74295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indent="-136525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indent="-152400" marL="1600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indent="-152400" marL="20574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indent="-1524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indent="-1524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indent="-1524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indent="-1524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itleAndTx" type="vertTitleAndTx">
  <p:cSld name="vertTitleAndTx"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indent="-177800" marL="74295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indent="-136525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indent="-152400" marL="1600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indent="-152400" marL="20574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indent="-1524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indent="-1524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indent="-1524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indent="-1524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1_Title and Content">
  <p:cSld name="1_Title and Content"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y="1276350" x="360000"/>
            <a:ext cy="4555650" cx="845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52000" marL="25200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07" name="Shape 107"/>
          <p:cNvSpPr txBox="1"/>
          <p:nvPr>
            <p:ph idx="2" type="body"/>
          </p:nvPr>
        </p:nvSpPr>
        <p:spPr>
          <a:xfrm>
            <a:off y="270000" x="360362"/>
            <a:ext cy="893781" cx="8459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lnSpc>
                <a:spcPct val="85000"/>
              </a:lnSpc>
              <a:spcBef>
                <a:spcPts val="0"/>
              </a:spcBef>
              <a:spcAft>
                <a:spcPts val="283"/>
              </a:spcAft>
              <a:buClr>
                <a:schemeClr val="accent2"/>
              </a:buClr>
              <a:buFont typeface="Calibri"/>
              <a:buNone/>
              <a:defRPr b="1" sz="3600">
                <a:solidFill>
                  <a:schemeClr val="accent2"/>
                </a:solidFill>
              </a:defRPr>
            </a:lvl1pPr>
            <a:lvl2pPr rtl="0" indent="0" marL="0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Font typeface="Calibri"/>
              <a:buNone/>
              <a:defRPr b="1" sz="2200">
                <a:solidFill>
                  <a:schemeClr val="accent2"/>
                </a:solidFill>
              </a:defRPr>
            </a:lvl2pPr>
            <a:lvl3pPr rtl="0">
              <a:buClr>
                <a:srgbClr val="00A9CE"/>
              </a:buClr>
              <a:buFont typeface="Calibri"/>
              <a:buNone/>
              <a:defRPr sz="2800">
                <a:solidFill>
                  <a:srgbClr val="00A9CE"/>
                </a:solidFill>
              </a:defRPr>
            </a:lvl3pPr>
            <a:lvl4pPr rtl="0">
              <a:buClr>
                <a:srgbClr val="00A9CE"/>
              </a:buClr>
              <a:buFont typeface="Calibri"/>
              <a:buNone/>
              <a:defRPr sz="2800">
                <a:solidFill>
                  <a:srgbClr val="00A9CE"/>
                </a:solidFill>
              </a:defRPr>
            </a:lvl4pPr>
            <a:lvl5pPr rtl="0">
              <a:buClr>
                <a:srgbClr val="00A9CE"/>
              </a:buClr>
              <a:buFont typeface="Calibri"/>
              <a:buNone/>
              <a:defRPr sz="2800">
                <a:solidFill>
                  <a:srgbClr val="00A9CE"/>
                </a:solidFill>
              </a:defRPr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08" name="Shape 10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id="16" name="Shape 16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id="21" name="Shape 21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27" name="Shape 27"/>
          <p:cNvCxnSpPr/>
          <p:nvPr/>
        </p:nvCxnSpPr>
        <p:spPr>
          <a:xfrm>
            <a:off y="5757014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29" name="Shape 29"/>
          <p:cNvCxnSpPr/>
          <p:nvPr/>
        </p:nvCxnSpPr>
        <p:spPr>
          <a:xfrm>
            <a:off y="150852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trike="noStrike" u="none" b="0" cap="none" baseline="0" sz="3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 marR="0" indent="0" marL="45720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trike="noStrike" u="none" b="0" cap="none" baseline="0" sz="28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 marR="0" indent="0" marL="91440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trike="noStrike" u="none" b="0" cap="none" baseline="0" sz="24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 marR="0" indent="0" marL="13716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 marR="0" indent="0" marL="18288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R="0" indent="0" marL="22860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R="0" indent="0" marL="27432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R="0" indent="0" marL="32004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R="0" indent="0" marL="36576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indent="-177800" marL="74295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indent="-136525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indent="-152400" marL="1600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indent="-152400" marL="20574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indent="-1524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indent="-1524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indent="-1524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indent="-1524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cHead" type="secHead">
  <p:cSld name="secHead"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 b="1" cap="small" sz="40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rtl="0" indent="0" marL="45720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rtl="0" indent="0" marL="91440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rtl="0" indent="0" marL="13716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rtl="0" indent="0" marL="18288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rtl="0" indent="0" marL="22860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rtl="0" indent="0" marL="27432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rtl="0" indent="0" marL="32004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rtl="0" indent="0" marL="36576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4.xml" Type="http://schemas.openxmlformats.org/officeDocument/2006/relationships/theme" Id="rId7"/></Relationships>
</file>

<file path=ppt/slideMasters/_rels/slideMaster2.xml.rels><?xml version="1.0" encoding="UTF-8" standalone="yes"?><Relationships xmlns="http://schemas.openxmlformats.org/package/2006/relationships"><Relationship Target="../slideLayouts/slideLayout8.xml" Type="http://schemas.openxmlformats.org/officeDocument/2006/relationships/slideLayout" Id="rId2"/><Relationship Target="../slideLayouts/slideLayout18.xml" Type="http://schemas.openxmlformats.org/officeDocument/2006/relationships/slideLayout" Id="rId12"/><Relationship Target="../slideLayouts/slideLayout7.xml" Type="http://schemas.openxmlformats.org/officeDocument/2006/relationships/slideLayout" Id="rId1"/><Relationship Target="../theme/theme1.xml" Type="http://schemas.openxmlformats.org/officeDocument/2006/relationships/theme" Id="rId13"/><Relationship Target="../slideLayouts/slideLayout10.xml" Type="http://schemas.openxmlformats.org/officeDocument/2006/relationships/slideLayout" Id="rId4"/><Relationship Target="../slideLayouts/slideLayout16.xml" Type="http://schemas.openxmlformats.org/officeDocument/2006/relationships/slideLayout" Id="rId10"/><Relationship Target="../slideLayouts/slideLayout9.xml" Type="http://schemas.openxmlformats.org/officeDocument/2006/relationships/slideLayout" Id="rId3"/><Relationship Target="../slideLayouts/slideLayout17.xml" Type="http://schemas.openxmlformats.org/officeDocument/2006/relationships/slideLayout" Id="rId11"/><Relationship Target="../slideLayouts/slideLayout15.xml" Type="http://schemas.openxmlformats.org/officeDocument/2006/relationships/slideLayout" Id="rId9"/><Relationship Target="../slideLayouts/slideLayout12.xml" Type="http://schemas.openxmlformats.org/officeDocument/2006/relationships/slideLayout" Id="rId6"/><Relationship Target="../slideLayouts/slideLayout11.xml" Type="http://schemas.openxmlformats.org/officeDocument/2006/relationships/slideLayout" Id="rId5"/><Relationship Target="../slideLayouts/slideLayout14.xml" Type="http://schemas.openxmlformats.org/officeDocument/2006/relationships/slideLayout" Id="rId8"/><Relationship Target="../slideLayouts/slideLayout13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y="669767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0">
              <a:defRPr/>
            </a:lvl2pPr>
            <a:lvl3pPr algn="l" rtl="0" marR="0" indent="0" marL="0">
              <a:defRPr/>
            </a:lvl3pPr>
            <a:lvl4pPr algn="l" rtl="0" marR="0" indent="0" marL="0">
              <a:defRPr/>
            </a:lvl4pPr>
            <a:lvl5pPr algn="l" rtl="0" marR="0" indent="0" marL="0">
              <a:defRPr/>
            </a:lvl5pPr>
            <a:lvl6pPr algn="l" rtl="0" marR="0" indent="0" marL="0">
              <a:defRPr/>
            </a:lvl6pPr>
            <a:lvl7pPr algn="l" rtl="0" marR="0" indent="0" marL="0">
              <a:defRPr/>
            </a:lvl7pPr>
            <a:lvl8pPr algn="l" rtl="0" marR="0" indent="0" marL="0">
              <a:defRPr/>
            </a:lvl8pPr>
            <a:lvl9pPr algn="l" rtl="0" marR="0" indent="0" marL="0"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2225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-177800" marL="74295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trike="noStrike" u="none" b="0" cap="none" baseline="0" sz="2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-136525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trike="noStrike" u="none" b="0" cap="none" baseline="0" sz="2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-152400" marL="1600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-152400" marL="20574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-1524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-1524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-1524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-1524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gif" Type="http://schemas.openxmlformats.org/officeDocument/2006/relationships/image" Id="rId4"/><Relationship Target="../media/image01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18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4"/><Relationship Target="../media/image02.jpg" Type="http://schemas.openxmlformats.org/officeDocument/2006/relationships/image" Id="rId3"/><Relationship Target="../media/image05.png" Type="http://schemas.openxmlformats.org/officeDocument/2006/relationships/image" Id="rId5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docs.google.com/file/d/0B7dtTd_VTBTZRU05SEdSTUxPaEE/edit" Type="http://schemas.openxmlformats.org/officeDocument/2006/relationships/hyperlink" TargetMode="External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ctrTitle"/>
          </p:nvPr>
        </p:nvSpPr>
        <p:spPr>
          <a:xfrm>
            <a:off y="776302" x="617275"/>
            <a:ext cy="21743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4800" lang="en"/>
              <a:t>WaterML2, Part 2</a:t>
            </a:r>
          </a:p>
          <a:p>
            <a:pPr algn="ctr" rtl="0" lvl="0">
              <a:buNone/>
            </a:pPr>
            <a:r>
              <a:rPr sz="1800" lang="en"/>
              <a:t>Ratings, Gaugings and Sections</a:t>
            </a:r>
          </a:p>
        </p:txBody>
      </p:sp>
      <p:sp>
        <p:nvSpPr>
          <p:cNvPr id="111" name="Shape 111"/>
          <p:cNvSpPr txBox="1"/>
          <p:nvPr>
            <p:ph idx="1" type="subTitle"/>
          </p:nvPr>
        </p:nvSpPr>
        <p:spPr>
          <a:xfrm>
            <a:off y="4995464" x="538325"/>
            <a:ext cy="1643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0000"/>
              </a:lnSpc>
              <a:spcBef>
                <a:spcPts val="1800"/>
              </a:spcBef>
              <a:spcAft>
                <a:spcPts val="400"/>
              </a:spcAft>
              <a:buClr>
                <a:srgbClr val="000000"/>
              </a:buClr>
              <a:buSzPct val="61111"/>
              <a:buNone/>
            </a:pPr>
            <a:r>
              <a:rPr b="1" sz="1800" lang="en">
                <a:solidFill>
                  <a:srgbClr val="339900"/>
                </a:solidFill>
              </a:rPr>
              <a:t>OGC Hydro Domain Working Group Workshop </a:t>
            </a:r>
            <a:br>
              <a:rPr b="1" sz="1800" lang="en">
                <a:solidFill>
                  <a:srgbClr val="339900"/>
                </a:solidFill>
              </a:rPr>
            </a:br>
            <a:r>
              <a:rPr b="1" sz="1800" lang="en">
                <a:solidFill>
                  <a:srgbClr val="339900"/>
                </a:solidFill>
              </a:rPr>
              <a:t>Quebec City 2013</a:t>
            </a:r>
          </a:p>
        </p:txBody>
      </p:sp>
      <p:sp>
        <p:nvSpPr>
          <p:cNvPr id="112" name="Shape 112"/>
          <p:cNvSpPr/>
          <p:nvPr/>
        </p:nvSpPr>
        <p:spPr>
          <a:xfrm>
            <a:off y="4995475" x="7864275"/>
            <a:ext cy="822524" cx="8225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3" name="Shape 113"/>
          <p:cNvSpPr/>
          <p:nvPr/>
        </p:nvSpPr>
        <p:spPr>
          <a:xfrm>
            <a:off y="5969000" x="6352725"/>
            <a:ext cy="669874" cx="24152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14" name="Shape 114"/>
          <p:cNvSpPr txBox="1"/>
          <p:nvPr/>
        </p:nvSpPr>
        <p:spPr>
          <a:xfrm>
            <a:off y="3073825" x="1889950"/>
            <a:ext cy="669899" cx="55239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sz="2400" lang="en">
                <a:solidFill>
                  <a:srgbClr val="B7B7B7"/>
                </a:solidFill>
              </a:rPr>
              <a:t>Activity update and forward planning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IE Activity plan development</a:t>
            </a:r>
          </a:p>
          <a:p>
            <a:pPr rtl="0" lvl="0">
              <a:buNone/>
            </a:pPr>
            <a:r>
              <a:rPr lang="en"/>
              <a:t> - Participant organisations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CSIRO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Standard drafting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HTML client - public user use case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BOM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IE coordination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Enterprise data serving?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Data consuming client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?</a:t>
            </a:r>
          </a:p>
          <a:p>
            <a:r>
              <a:t/>
            </a:r>
          </a:p>
        </p:txBody>
      </p:sp>
      <p:sp>
        <p:nvSpPr>
          <p:cNvPr id="181" name="Shape 181"/>
          <p:cNvSpPr txBox="1"/>
          <p:nvPr/>
        </p:nvSpPr>
        <p:spPr>
          <a:xfrm>
            <a:off y="6586000" x="8646600"/>
            <a:ext cy="425700" cx="4974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IE Activity plan development</a:t>
            </a:r>
          </a:p>
          <a:p>
            <a:pPr rtl="0" lvl="0">
              <a:buNone/>
            </a:pPr>
            <a:r>
              <a:rPr lang="en"/>
              <a:t> - Participant organisations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Clr>
                <a:srgbClr val="000000"/>
              </a:buClr>
              <a:buSzPct val="45833"/>
              <a:buFont typeface="Arial"/>
              <a:buNone/>
            </a:pPr>
            <a:r>
              <a:rPr b="1" sz="2400" lang="en">
                <a:solidFill>
                  <a:srgbClr val="000000"/>
                </a:solidFill>
              </a:rPr>
              <a:t>Non-OGC Member Observers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DPIPWE</a:t>
            </a:r>
          </a:p>
          <a:p>
            <a:pPr rtl="0" lvl="1" indent="-381000" marL="914400">
              <a:buClr>
                <a:schemeClr val="dk1"/>
              </a:buClr>
              <a:buSzPct val="133333"/>
              <a:buFont typeface="Courier New"/>
              <a:buChar char="o"/>
            </a:pPr>
            <a:r>
              <a:rPr sz="1800" lang="en"/>
              <a:t>Department of Primary Industries, Parks, Water and Environment</a:t>
            </a:r>
          </a:p>
          <a:p>
            <a:pPr rtl="0" lvl="1" indent="-381000" marL="914400">
              <a:buClr>
                <a:schemeClr val="dk1"/>
              </a:buClr>
              <a:buSzPct val="133333"/>
              <a:buFont typeface="Courier New"/>
              <a:buChar char="o"/>
            </a:pPr>
            <a:r>
              <a:rPr sz="1800" lang="en"/>
              <a:t>Ratings service provision 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NOW</a:t>
            </a:r>
          </a:p>
          <a:p>
            <a:pPr rtl="0" lvl="1" indent="-381000" marL="914400">
              <a:buClr>
                <a:schemeClr val="dk1"/>
              </a:buClr>
              <a:buSzPct val="133333"/>
              <a:buFont typeface="Courier New"/>
              <a:buChar char="o"/>
            </a:pPr>
            <a:r>
              <a:rPr sz="1800" lang="en"/>
              <a:t>New South Wales Office of Water</a:t>
            </a:r>
          </a:p>
          <a:p>
            <a:pPr rtl="0" lvl="1" indent="-381000" marL="914400">
              <a:buClr>
                <a:schemeClr val="dk1"/>
              </a:buClr>
              <a:buSzPct val="133333"/>
              <a:buFont typeface="Courier New"/>
              <a:buChar char="o"/>
            </a:pPr>
            <a:r>
              <a:rPr sz="1800" lang="en"/>
              <a:t>Ratings service provision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MDBA</a:t>
            </a:r>
          </a:p>
          <a:p>
            <a:pPr rtl="0" lvl="1" indent="-381000" marL="914400">
              <a:buClr>
                <a:schemeClr val="dk1"/>
              </a:buClr>
              <a:buSzPct val="133333"/>
              <a:buFont typeface="Courier New"/>
              <a:buChar char="o"/>
            </a:pPr>
            <a:r>
              <a:rPr sz="1800" lang="en"/>
              <a:t>Murray Darling Basin Authority</a:t>
            </a:r>
          </a:p>
          <a:p>
            <a:pPr rtl="0" lvl="1" indent="-381000" marL="914400">
              <a:buClr>
                <a:schemeClr val="dk1"/>
              </a:buClr>
              <a:buSzPct val="133333"/>
              <a:buFont typeface="Courier New"/>
              <a:buChar char="o"/>
            </a:pPr>
            <a:r>
              <a:rPr sz="1800" lang="en"/>
              <a:t>Current rating consumer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88" name="Shape 188"/>
          <p:cNvSpPr txBox="1"/>
          <p:nvPr/>
        </p:nvSpPr>
        <p:spPr>
          <a:xfrm>
            <a:off y="6586000" x="8646600"/>
            <a:ext cy="425700" cx="4974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IE Activity plan development</a:t>
            </a:r>
          </a:p>
          <a:p>
            <a:pPr rtl="0" lvl="0">
              <a:buNone/>
            </a:pPr>
            <a:r>
              <a:rPr lang="en"/>
              <a:t> - Discussion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Currently only the public/researcher use case makes use of gauging observations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Ideas (and participation) are welcome for more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e.g. including cross-sections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y="6586000" x="8646600"/>
            <a:ext cy="425700" cx="4974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y="270000" x="360362"/>
            <a:ext cy="893781" cx="8459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85000"/>
              </a:lnSpc>
              <a:spcBef>
                <a:spcPts val="0"/>
              </a:spcBef>
              <a:spcAft>
                <a:spcPts val="283"/>
              </a:spcAft>
              <a:buClr>
                <a:schemeClr val="accent2"/>
              </a:buClr>
              <a:buSzPct val="25000"/>
              <a:buFont typeface="Calibri"/>
              <a:buNone/>
            </a:pPr>
            <a:r>
              <a:rPr strike="noStrike" u="none" b="1" cap="none" baseline="0" sz="3600" lang="en" i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Interoperability Experiment</a:t>
            </a:r>
          </a:p>
        </p:txBody>
      </p:sp>
      <p:sp>
        <p:nvSpPr>
          <p:cNvPr id="201" name="Shape 20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buSzPct val="25000"/>
              <a:buNone/>
            </a:pPr>
            <a:r>
              <a:rPr strike="noStrike" u="none" b="0" cap="none" baseline="0" sz="1200" lang="en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WIRADA II Informatics  |  Presenter name  |  Page 2</a:t>
            </a:r>
          </a:p>
        </p:txBody>
      </p:sp>
      <p:sp>
        <p:nvSpPr>
          <p:cNvPr id="202" name="Shape 202"/>
          <p:cNvSpPr/>
          <p:nvPr/>
        </p:nvSpPr>
        <p:spPr>
          <a:xfrm>
            <a:off y="1163782" x="2333278"/>
            <a:ext cy="1165008" cx="1877395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buSzPct val="25000"/>
              <a:buNone/>
            </a:pPr>
            <a:r>
              <a:rPr strike="noStrike" u="none" b="0" cap="none" baseline="0" sz="1800" lang="en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Bureau</a:t>
            </a:r>
          </a:p>
        </p:txBody>
      </p:sp>
      <p:sp>
        <p:nvSpPr>
          <p:cNvPr id="203" name="Shape 203"/>
          <p:cNvSpPr/>
          <p:nvPr/>
        </p:nvSpPr>
        <p:spPr>
          <a:xfrm>
            <a:off y="4847251" x="2022088"/>
            <a:ext cy="1083682" cx="1746341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buSzPct val="25000"/>
              <a:buNone/>
            </a:pPr>
            <a:r>
              <a:rPr strike="noStrike" u="none" b="0" cap="none" baseline="0" sz="1800" lang="en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NSW Office of Water</a:t>
            </a:r>
          </a:p>
        </p:txBody>
      </p:sp>
      <p:sp>
        <p:nvSpPr>
          <p:cNvPr id="204" name="Shape 204"/>
          <p:cNvSpPr/>
          <p:nvPr/>
        </p:nvSpPr>
        <p:spPr>
          <a:xfrm>
            <a:off y="1163782" x="4505505"/>
            <a:ext cy="1165008" cx="1746341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C0BE"/>
              </a:gs>
              <a:gs pos="35000">
                <a:srgbClr val="FFD2D2"/>
              </a:gs>
              <a:gs pos="100000">
                <a:srgbClr val="FFEEEE"/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buSzPct val="25000"/>
              <a:buNone/>
            </a:pPr>
            <a:r>
              <a:rPr strike="noStrike" u="none" b="0" cap="none" baseline="0" sz="1800" lang="en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MDBA</a:t>
            </a:r>
          </a:p>
        </p:txBody>
      </p:sp>
      <p:sp>
        <p:nvSpPr>
          <p:cNvPr id="205" name="Shape 205"/>
          <p:cNvSpPr/>
          <p:nvPr/>
        </p:nvSpPr>
        <p:spPr>
          <a:xfrm>
            <a:off y="4847251" x="4460110"/>
            <a:ext cy="1083682" cx="1746341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buSzPct val="25000"/>
              <a:buNone/>
            </a:pPr>
            <a:r>
              <a:rPr strike="noStrike" u="none" b="0" cap="none" baseline="0" sz="1800" lang="en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 DPIPWE</a:t>
            </a:r>
          </a:p>
        </p:txBody>
      </p:sp>
      <p:sp>
        <p:nvSpPr>
          <p:cNvPr id="206" name="Shape 206"/>
          <p:cNvSpPr/>
          <p:nvPr/>
        </p:nvSpPr>
        <p:spPr>
          <a:xfrm>
            <a:off y="3662892" x="2067483"/>
            <a:ext cy="464948" cx="1700945"/>
          </a:xfrm>
          <a:prstGeom prst="rect">
            <a:avLst/>
          </a:prstGeom>
          <a:gradFill>
            <a:gsLst>
              <a:gs pos="0">
                <a:srgbClr val="FFC0BE"/>
              </a:gs>
              <a:gs pos="35000">
                <a:srgbClr val="FFD2D2"/>
              </a:gs>
              <a:gs pos="100000">
                <a:srgbClr val="FFEEEE"/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buSzPct val="25000"/>
              <a:buNone/>
            </a:pPr>
            <a:r>
              <a:rPr strike="noStrike" u="none" b="0" cap="none" baseline="0" sz="1400" lang="en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WaterML2.0 part 2</a:t>
            </a:r>
          </a:p>
        </p:txBody>
      </p:sp>
      <p:sp>
        <p:nvSpPr>
          <p:cNvPr id="207" name="Shape 207"/>
          <p:cNvSpPr/>
          <p:nvPr/>
        </p:nvSpPr>
        <p:spPr>
          <a:xfrm>
            <a:off y="3662892" x="4452441"/>
            <a:ext cy="464948" cx="1700945"/>
          </a:xfrm>
          <a:prstGeom prst="rect">
            <a:avLst/>
          </a:prstGeom>
          <a:gradFill>
            <a:gsLst>
              <a:gs pos="0">
                <a:srgbClr val="FFC0BE"/>
              </a:gs>
              <a:gs pos="35000">
                <a:srgbClr val="FFD2D2"/>
              </a:gs>
              <a:gs pos="100000">
                <a:srgbClr val="FFEEEE"/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buSzPct val="25000"/>
              <a:buNone/>
            </a:pPr>
            <a:r>
              <a:rPr strike="noStrike" u="none" b="0" cap="none" baseline="0" sz="1400" lang="en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WaterML2.0 part 2</a:t>
            </a:r>
          </a:p>
        </p:txBody>
      </p:sp>
      <p:sp>
        <p:nvSpPr>
          <p:cNvPr id="208" name="Shape 208"/>
          <p:cNvSpPr/>
          <p:nvPr/>
        </p:nvSpPr>
        <p:spPr>
          <a:xfrm>
            <a:off y="4263923" x="2067483"/>
            <a:ext cy="379901" cx="1700945"/>
          </a:xfrm>
          <a:prstGeom prst="rect">
            <a:avLst/>
          </a:prstGeom>
          <a:gradFill>
            <a:gsLst>
              <a:gs pos="0">
                <a:srgbClr val="FFC0BE"/>
              </a:gs>
              <a:gs pos="35000">
                <a:srgbClr val="FFD2D2"/>
              </a:gs>
              <a:gs pos="100000">
                <a:srgbClr val="FFEEEE"/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buSzPct val="25000"/>
              <a:buNone/>
            </a:pPr>
            <a:r>
              <a:rPr strike="noStrike" u="none" b="0" cap="none" baseline="0" sz="1400" lang="en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KISTERS products</a:t>
            </a:r>
          </a:p>
        </p:txBody>
      </p:sp>
      <p:sp>
        <p:nvSpPr>
          <p:cNvPr id="209" name="Shape 209"/>
          <p:cNvSpPr/>
          <p:nvPr/>
        </p:nvSpPr>
        <p:spPr>
          <a:xfrm>
            <a:off y="4263923" x="4505505"/>
            <a:ext cy="379901" cx="1700945"/>
          </a:xfrm>
          <a:prstGeom prst="rect">
            <a:avLst/>
          </a:prstGeom>
          <a:gradFill>
            <a:gsLst>
              <a:gs pos="0">
                <a:srgbClr val="FFC0BE"/>
              </a:gs>
              <a:gs pos="35000">
                <a:srgbClr val="FFD2D2"/>
              </a:gs>
              <a:gs pos="100000">
                <a:srgbClr val="FFEEEE"/>
              </a:gs>
            </a:gsLst>
            <a:lin ang="16200000" scaled="0"/>
          </a:gradFill>
          <a:ln w="9525" cap="flat">
            <a:solidFill>
              <a:srgbClr val="BE4B48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buSzPct val="25000"/>
              <a:buNone/>
            </a:pPr>
            <a:r>
              <a:rPr strike="noStrike" u="none" b="0" cap="none" baseline="0" sz="1400" lang="en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Aquatic Informatics</a:t>
            </a:r>
          </a:p>
        </p:txBody>
      </p:sp>
      <p:cxnSp>
        <p:nvCxnSpPr>
          <p:cNvPr id="210" name="Shape 210"/>
          <p:cNvCxnSpPr>
            <a:stCxn id="202" idx="2"/>
            <a:endCxn id="206" idx="0"/>
          </p:cNvCxnSpPr>
          <p:nvPr/>
        </p:nvCxnSpPr>
        <p:spPr>
          <a:xfrm flipH="1">
            <a:off y="2328790" x="2917956"/>
            <a:ext cy="1334102" cx="354019"/>
          </a:xfrm>
          <a:prstGeom prst="straightConnector1">
            <a:avLst/>
          </a:prstGeom>
          <a:noFill/>
          <a:ln w="9525" cap="flat">
            <a:solidFill>
              <a:srgbClr val="8CB3E3"/>
            </a:solidFill>
            <a:prstDash val="solid"/>
            <a:round/>
            <a:headEnd w="lg" len="lg" type="stealth"/>
            <a:tailEnd w="lg" len="lg" type="stealth"/>
          </a:ln>
        </p:spPr>
      </p:cxnSp>
      <p:cxnSp>
        <p:nvCxnSpPr>
          <p:cNvPr id="211" name="Shape 211"/>
          <p:cNvCxnSpPr>
            <a:stCxn id="204" idx="2"/>
            <a:endCxn id="206" idx="0"/>
          </p:cNvCxnSpPr>
          <p:nvPr/>
        </p:nvCxnSpPr>
        <p:spPr>
          <a:xfrm flipH="1">
            <a:off y="2328790" x="2917956"/>
            <a:ext cy="1334102" cx="2460719"/>
          </a:xfrm>
          <a:prstGeom prst="straightConnector1">
            <a:avLst/>
          </a:prstGeom>
          <a:noFill/>
          <a:ln w="9525" cap="flat">
            <a:solidFill>
              <a:srgbClr val="8CB3E3"/>
            </a:solidFill>
            <a:prstDash val="solid"/>
            <a:round/>
            <a:headEnd w="lg" len="lg" type="stealth"/>
            <a:tailEnd w="lg" len="lg" type="stealth"/>
          </a:ln>
        </p:spPr>
      </p:cxnSp>
      <p:cxnSp>
        <p:nvCxnSpPr>
          <p:cNvPr id="212" name="Shape 212"/>
          <p:cNvCxnSpPr>
            <a:stCxn id="202" idx="2"/>
            <a:endCxn id="207" idx="0"/>
          </p:cNvCxnSpPr>
          <p:nvPr/>
        </p:nvCxnSpPr>
        <p:spPr>
          <a:xfrm>
            <a:off y="2328790" x="3271976"/>
            <a:ext cy="1334102" cx="2030937"/>
          </a:xfrm>
          <a:prstGeom prst="straightConnector1">
            <a:avLst/>
          </a:prstGeom>
          <a:noFill/>
          <a:ln w="9525" cap="flat">
            <a:solidFill>
              <a:srgbClr val="8CB3E3"/>
            </a:solidFill>
            <a:prstDash val="solid"/>
            <a:round/>
            <a:headEnd w="lg" len="lg" type="stealth"/>
            <a:tailEnd w="lg" len="lg" type="stealth"/>
          </a:ln>
        </p:spPr>
      </p:cxnSp>
      <p:sp>
        <p:nvSpPr>
          <p:cNvPr id="213" name="Shape 213"/>
          <p:cNvSpPr/>
          <p:nvPr/>
        </p:nvSpPr>
        <p:spPr>
          <a:xfrm>
            <a:off y="1189790" x="246421"/>
            <a:ext cy="668808" cx="1417819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buSzPct val="25000"/>
              <a:buNone/>
            </a:pPr>
            <a:r>
              <a:rPr strike="noStrike" u="none" b="0" cap="none" baseline="0" sz="1800" lang="en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NSW hydro operators</a:t>
            </a:r>
          </a:p>
        </p:txBody>
      </p:sp>
      <p:sp>
        <p:nvSpPr>
          <p:cNvPr id="214" name="Shape 214"/>
          <p:cNvSpPr/>
          <p:nvPr/>
        </p:nvSpPr>
        <p:spPr>
          <a:xfrm>
            <a:off y="2020393" x="246421"/>
            <a:ext cy="668808" cx="1417819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buSzPct val="25000"/>
              <a:buNone/>
            </a:pPr>
            <a:r>
              <a:rPr strike="noStrike" u="none" b="0" cap="none" baseline="0" sz="1800" lang="en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NSW state water</a:t>
            </a:r>
          </a:p>
        </p:txBody>
      </p:sp>
      <p:sp>
        <p:nvSpPr>
          <p:cNvPr id="215" name="Shape 215"/>
          <p:cNvSpPr/>
          <p:nvPr/>
        </p:nvSpPr>
        <p:spPr>
          <a:xfrm>
            <a:off y="1189790" x="6589239"/>
            <a:ext cy="1165008" cx="1746341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DBC3F7"/>
              </a:gs>
              <a:gs pos="35000">
                <a:srgbClr val="E6D6F8"/>
              </a:gs>
              <a:gs pos="100000">
                <a:srgbClr val="F6EFFC"/>
              </a:gs>
            </a:gsLst>
            <a:lin ang="16200000" scaled="0"/>
          </a:gradFill>
          <a:ln w="9525" cap="flat">
            <a:solidFill>
              <a:srgbClr val="7C60A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buSzPct val="25000"/>
              <a:buNone/>
            </a:pPr>
            <a:r>
              <a:rPr strike="noStrike" u="none" b="0" cap="none" baseline="0" sz="1800" lang="en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CSIRO/Researchers</a:t>
            </a:r>
          </a:p>
        </p:txBody>
      </p:sp>
      <p:cxnSp>
        <p:nvCxnSpPr>
          <p:cNvPr id="216" name="Shape 216"/>
          <p:cNvCxnSpPr>
            <a:stCxn id="215" idx="2"/>
            <a:endCxn id="206" idx="0"/>
          </p:cNvCxnSpPr>
          <p:nvPr/>
        </p:nvCxnSpPr>
        <p:spPr>
          <a:xfrm flipH="1">
            <a:off y="2354798" x="2917956"/>
            <a:ext cy="1308094" cx="4544453"/>
          </a:xfrm>
          <a:prstGeom prst="straightConnector1">
            <a:avLst/>
          </a:prstGeom>
          <a:noFill/>
          <a:ln w="9525" cap="flat">
            <a:solidFill>
              <a:srgbClr val="8CB3E3"/>
            </a:solidFill>
            <a:prstDash val="solid"/>
            <a:round/>
            <a:headEnd w="lg" len="lg" type="stealth"/>
            <a:tailEnd w="lg" len="lg" type="stealth"/>
          </a:ln>
        </p:spPr>
      </p:cxnSp>
      <p:cxnSp>
        <p:nvCxnSpPr>
          <p:cNvPr id="217" name="Shape 217"/>
          <p:cNvCxnSpPr>
            <a:stCxn id="215" idx="2"/>
            <a:endCxn id="207" idx="0"/>
          </p:cNvCxnSpPr>
          <p:nvPr/>
        </p:nvCxnSpPr>
        <p:spPr>
          <a:xfrm flipH="1">
            <a:off y="2354798" x="5302913"/>
            <a:ext cy="1308094" cx="2159496"/>
          </a:xfrm>
          <a:prstGeom prst="straightConnector1">
            <a:avLst/>
          </a:prstGeom>
          <a:noFill/>
          <a:ln w="9525" cap="flat">
            <a:solidFill>
              <a:srgbClr val="8CB3E3"/>
            </a:solidFill>
            <a:prstDash val="solid"/>
            <a:round/>
            <a:headEnd w="lg" len="lg" type="stealth"/>
            <a:tailEnd w="lg" len="lg" type="stealth"/>
          </a:ln>
        </p:spPr>
      </p:cxnSp>
      <p:cxnSp>
        <p:nvCxnSpPr>
          <p:cNvPr id="218" name="Shape 218"/>
          <p:cNvCxnSpPr>
            <a:stCxn id="214" idx="2"/>
            <a:endCxn id="206" idx="0"/>
          </p:cNvCxnSpPr>
          <p:nvPr/>
        </p:nvCxnSpPr>
        <p:spPr>
          <a:xfrm>
            <a:off y="2689201" x="955331"/>
            <a:ext cy="973690" cx="1962624"/>
          </a:xfrm>
          <a:prstGeom prst="straightConnector1">
            <a:avLst/>
          </a:prstGeom>
          <a:noFill/>
          <a:ln w="9525" cap="flat">
            <a:solidFill>
              <a:srgbClr val="8CB3E3"/>
            </a:solidFill>
            <a:prstDash val="solid"/>
            <a:round/>
            <a:headEnd w="lg" len="lg" type="stealth"/>
            <a:tailEnd w="lg" len="lg" type="stealth"/>
          </a:ln>
        </p:spPr>
      </p:cxnSp>
      <p:sp>
        <p:nvSpPr>
          <p:cNvPr id="219" name="Shape 219"/>
          <p:cNvSpPr txBox="1"/>
          <p:nvPr/>
        </p:nvSpPr>
        <p:spPr>
          <a:xfrm>
            <a:off y="3201226" x="6372876"/>
            <a:ext cy="923329" cx="24474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Scenario 1: Bureau retrieving data from agencies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y="3431319" x="6372876"/>
            <a:ext cy="923329" cx="24474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Scenario 2: MDBA latest rating from NOW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y="3651755" x="6589239"/>
            <a:ext cy="923329" cx="244748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SzPct val="25000"/>
              <a:buNone/>
            </a:pPr>
            <a:r>
              <a:rPr strike="noStrike" u="none" b="0" cap="none" baseline="0" sz="1800" lang="en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Scenario 3: Web analysis tool accessing all ratings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xit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7" name="Shape 22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IE Activity plan development</a:t>
            </a:r>
          </a:p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 - Technical approach</a:t>
            </a:r>
          </a:p>
        </p:txBody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RGS model components</a:t>
            </a:r>
          </a:p>
          <a:p>
            <a:r>
              <a:t/>
            </a:r>
          </a:p>
        </p:txBody>
      </p:sp>
      <p:graphicFrame>
        <p:nvGraphicFramePr>
          <p:cNvPr id="229" name="Shape 229"/>
          <p:cNvGraphicFramePr/>
          <p:nvPr/>
        </p:nvGraphicFramePr>
        <p:xfrm>
          <a:off y="2615450" x="5222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{91827B96-C46B-49B8-AF62-D310A8A164C7}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lang="en"/>
                        <a:t>Model component</a:t>
                      </a:r>
                    </a:p>
                  </a:txBody>
                  <a:tcPr marR="91425" marB="91425" marT="91425" marL="91425"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lang="en"/>
                        <a:t>Service interface</a:t>
                      </a:r>
                    </a:p>
                  </a:txBody>
                  <a:tcPr marR="91425" marB="91425" marT="91425" marL="91425"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b="1" lang="en"/>
                        <a:t>Comments</a:t>
                      </a:r>
                    </a:p>
                  </a:txBody>
                  <a:tcPr marR="91425" marB="91425" marT="91425" marL="91425">
                    <a:solidFill>
                      <a:srgbClr val="F4CCCC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Rating tables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WFS and/or RESTful API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Query support needs investigation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Gaugings/Conversion Observations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SOS and/or RESTful API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Cross sections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WFS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Monitoring Points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WFS and/or SOS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Catalog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CS/W?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Any learnings from CHISP-1 may help here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230" name="Shape 230"/>
          <p:cNvSpPr txBox="1"/>
          <p:nvPr/>
        </p:nvSpPr>
        <p:spPr>
          <a:xfrm>
            <a:off y="6509800" x="8646600"/>
            <a:ext cy="425700" cx="4974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Quick demo client</a:t>
            </a:r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For online quick analysis/scrutiny use cases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0" name="Shape 2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1" name="Shape 241"/>
          <p:cNvSpPr txBox="1"/>
          <p:nvPr>
            <p:ph type="title"/>
          </p:nvPr>
        </p:nvSpPr>
        <p:spPr>
          <a:xfrm>
            <a:off y="1984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RESTful API for RGS</a:t>
            </a:r>
          </a:p>
        </p:txBody>
      </p:sp>
      <p:graphicFrame>
        <p:nvGraphicFramePr>
          <p:cNvPr id="242" name="Shape 242"/>
          <p:cNvGraphicFramePr/>
          <p:nvPr/>
        </p:nvGraphicFramePr>
        <p:xfrm>
          <a:off y="1666875" x="491350"/>
          <a:ext cy="3000000" cx="3000000"/>
        </p:xfrm>
        <a:graphic>
          <a:graphicData uri="http://schemas.openxmlformats.org/drawingml/2006/table">
            <a:tbl>
              <a:tblPr>
                <a:solidFill>
                  <a:srgbClr val="FFFFFF"/>
                </a:solidFill>
                <a:tableStyleId>{F529B3FB-4FE4-486B-B05E-6382B016C6C6}</a:tableStyleId>
              </a:tblPr>
              <a:tblGrid>
                <a:gridCol w="1747750"/>
                <a:gridCol w="2378900"/>
                <a:gridCol w="3992600"/>
              </a:tblGrid>
              <a:tr h="2667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30000"/>
                        </a:lnSpc>
                        <a:buNone/>
                      </a:pPr>
                      <a:r>
                        <a:rPr b="1" lang="en">
                          <a:solidFill>
                            <a:srgbClr val="5E5E5E"/>
                          </a:solidFill>
                        </a:rPr>
                        <a:t>Returns</a:t>
                      </a:r>
                    </a:p>
                  </a:txBody>
                  <a:tcPr marR="1428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30000"/>
                        </a:lnSpc>
                        <a:buNone/>
                      </a:pPr>
                      <a:r>
                        <a:rPr b="1" lang="en">
                          <a:solidFill>
                            <a:srgbClr val="5E5E5E"/>
                          </a:solidFill>
                        </a:rPr>
                        <a:t>URL</a:t>
                      </a:r>
                    </a:p>
                  </a:txBody>
                  <a:tcPr marR="1428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lnSpc>
                          <a:spcPct val="130000"/>
                        </a:lnSpc>
                        <a:buNone/>
                      </a:pPr>
                      <a:r>
                        <a:rPr b="1" lang="en">
                          <a:solidFill>
                            <a:srgbClr val="5E5E5E"/>
                          </a:solidFill>
                        </a:rPr>
                        <a:t>Description</a:t>
                      </a:r>
                    </a:p>
                  </a:txBody>
                  <a:tcPr marR="1428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F4CCCC"/>
                    </a:solidFill>
                  </a:tcPr>
                </a:tc>
              </a:tr>
              <a:tr h="2667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MonitoringPoints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/monitoring-point/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Returns a list of all monitoring points. Current returns fully encoded descriptions rather than simple references.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2667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MonitoringPoints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/monitoring-point/&lt;mp-id&gt;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Returns description of a specific monitoring point by ID.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2667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ConversionGroup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/conversion-group/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Returns a list of all available conversion groups (combinations of monitoring-points/paramFrom/paramTo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2667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ConversionGroup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/conversion-group/&lt;cg-id&gt;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Returns a specific conversion group description.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2667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Conversion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/conversion/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Returns a list of all available conversions.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2667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Conversion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/conversion/&lt;conv-id&gt;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Returns a specific conversion by its identifier.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2667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ConversionPeriod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/conversion-period/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Returns a list of all available conversion periods.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2667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ConversionPeriod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/conversion-period/&lt;conv-period-id&gt;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Returns a specific conversion period.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2667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Gauging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/gauging/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Returns all available gauging observations.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2667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Gauging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/gauging/&lt;gauging-id&gt;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>
                          <a:solidFill>
                            <a:srgbClr val="5E5E5E"/>
                          </a:solidFill>
                        </a:rPr>
                        <a:t>Returns a specific gauging observation by its identifier.</a:t>
                      </a:r>
                    </a:p>
                  </a:txBody>
                  <a:tcPr marR="66675" marB="47625" marT="47625" marL="66675">
                    <a:lnL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DDDDDD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</a:tbl>
          </a:graphicData>
        </a:graphic>
      </p:graphicFrame>
      <p:sp>
        <p:nvSpPr>
          <p:cNvPr id="243" name="Shape 243"/>
          <p:cNvSpPr txBox="1"/>
          <p:nvPr/>
        </p:nvSpPr>
        <p:spPr>
          <a:xfrm>
            <a:off y="6509800" x="8646600"/>
            <a:ext cy="425700" cx="4974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7" name="Shape 2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8" name="Shape 248"/>
          <p:cNvSpPr txBox="1"/>
          <p:nvPr>
            <p:ph type="title"/>
          </p:nvPr>
        </p:nvSpPr>
        <p:spPr>
          <a:xfrm>
            <a:off y="1984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IE Activity plan development</a:t>
            </a:r>
          </a:p>
          <a:p>
            <a:pPr rtl="0" lvl="0">
              <a:buNone/>
            </a:pPr>
            <a:r>
              <a:rPr lang="en"/>
              <a:t> - Technical approach</a:t>
            </a:r>
          </a:p>
        </p:txBody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Running software...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OGC Engineering Report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Demo to HydroDWG meeting in 2014</a:t>
            </a:r>
          </a:p>
          <a:p>
            <a:r>
              <a:t/>
            </a:r>
          </a:p>
        </p:txBody>
      </p:sp>
      <p:sp>
        <p:nvSpPr>
          <p:cNvPr id="250" name="Shape 250"/>
          <p:cNvSpPr txBox="1"/>
          <p:nvPr/>
        </p:nvSpPr>
        <p:spPr>
          <a:xfrm>
            <a:off y="6509800" x="8646600"/>
            <a:ext cy="425700" cx="4974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4" name="Shape 2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5" name="Shape 25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Risk</a:t>
            </a:r>
          </a:p>
        </p:txBody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Organisational IT policies and practices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Software vendors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release cycles</a:t>
            </a:r>
          </a:p>
          <a:p>
            <a:pPr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ability for test/beta releases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0" name="Shape 2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1" name="Shape 2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IE Activity plan development</a:t>
            </a:r>
          </a:p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 - Methodology</a:t>
            </a:r>
          </a:p>
        </p:txBody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Software vendor deployment vs. deployment at an agency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Vendor can serve an agencies data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Versioning lifecycle - production vs development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How to support short development cycles?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Tools: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Hydro DWG wiki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JIRA</a:t>
            </a:r>
          </a:p>
          <a:p>
            <a:r>
              <a:t/>
            </a:r>
          </a:p>
        </p:txBody>
      </p:sp>
      <p:sp>
        <p:nvSpPr>
          <p:cNvPr id="263" name="Shape 263"/>
          <p:cNvSpPr txBox="1"/>
          <p:nvPr/>
        </p:nvSpPr>
        <p:spPr>
          <a:xfrm>
            <a:off y="6509800" x="8646600"/>
            <a:ext cy="425700" cx="4974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Summary of activity to date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15421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RGS -  Reading and post Reading work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WIRADA II - WML2P2 status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Domain and information modelling</a:t>
            </a:r>
          </a:p>
          <a:p>
            <a:pPr rtl="0" lvl="1" indent="-298450" marL="914400">
              <a:spcBef>
                <a:spcPts val="0"/>
              </a:spcBef>
              <a:buClr>
                <a:srgbClr val="000000"/>
              </a:buClr>
              <a:buSzPct val="36666"/>
              <a:buFont typeface="Courier New"/>
              <a:buChar char="o"/>
            </a:pPr>
            <a:r>
              <a:rPr sz="3000" lang="en"/>
              <a:t>Model walk through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Draft model submission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WaterML2 Profiling Method Report</a:t>
            </a:r>
          </a:p>
        </p:txBody>
      </p:sp>
      <p:sp>
        <p:nvSpPr>
          <p:cNvPr id="121" name="Shape 121"/>
          <p:cNvSpPr/>
          <p:nvPr/>
        </p:nvSpPr>
        <p:spPr>
          <a:xfrm>
            <a:off y="6185676" x="7327775"/>
            <a:ext cy="425850" cx="16742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22" name="Shape 122"/>
          <p:cNvSpPr/>
          <p:nvPr/>
        </p:nvSpPr>
        <p:spPr>
          <a:xfrm>
            <a:off y="4593667" x="3345749"/>
            <a:ext cy="2017849" cx="345894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23" name="Shape 123"/>
          <p:cNvSpPr/>
          <p:nvPr/>
        </p:nvSpPr>
        <p:spPr>
          <a:xfrm>
            <a:off y="5130592" x="370449"/>
            <a:ext cy="1727400" cx="322317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24" name="Shape 124"/>
          <p:cNvSpPr txBox="1"/>
          <p:nvPr/>
        </p:nvSpPr>
        <p:spPr>
          <a:xfrm>
            <a:off y="6509800" x="8646600"/>
            <a:ext cy="425700" cx="4974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ST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8" name="Shape 2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IE Activity plan development</a:t>
            </a:r>
          </a:p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 - Schedule</a:t>
            </a:r>
          </a:p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Work though WIRADA draft </a:t>
            </a:r>
            <a:r>
              <a:rPr u="sng" lang="en">
                <a:solidFill>
                  <a:schemeClr val="hlink"/>
                </a:solidFill>
                <a:hlinkClick r:id="rId3"/>
              </a:rPr>
              <a:t>planning schedule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y="6509800" x="8646600"/>
            <a:ext cy="425700" cx="4974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4" name="Shape 2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5" name="Shape 27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Methodology</a:t>
            </a:r>
          </a:p>
        </p:txBody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Break into specific use case/work packages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Freeze a version of draft mode &amp; schema</a:t>
            </a:r>
          </a:p>
          <a:p>
            <a:r>
              <a:t/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Meetings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Regular for each use case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Less regular whole of IE catchup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Goto meeting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y="6509800" x="8646600"/>
            <a:ext cy="425700" cx="4974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1" name="Shape 2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2" name="Shape 28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/>
              <a:t>Australian Hydrogrpahers Association</a:t>
            </a:r>
          </a:p>
          <a:p>
            <a:pPr>
              <a:buNone/>
            </a:pPr>
            <a:r>
              <a:rPr sz="3000" lang="en"/>
              <a:t>Data TRG</a:t>
            </a:r>
          </a:p>
        </p:txBody>
      </p:sp>
      <p:sp>
        <p:nvSpPr>
          <p:cNvPr id="283" name="Shape 28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 i="1">
                <a:solidFill>
                  <a:srgbClr val="666666"/>
                </a:solidFill>
              </a:rPr>
              <a:t>Objective :</a:t>
            </a:r>
            <a:r>
              <a:rPr lang="en"/>
              <a:t> 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To investigate and recommend method(s) that:</a:t>
            </a:r>
          </a:p>
          <a:p>
            <a:pPr rtl="0" lvl="1" indent="-3810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Enable 'fit for use' assessment of a data set, particularly for secondary users of data.</a:t>
            </a:r>
          </a:p>
          <a:p>
            <a:pPr rtl="0" lvl="1" indent="-3810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Enable a data set to contain information that will enable 'fit for use' assessment. </a:t>
            </a:r>
          </a:p>
          <a:p>
            <a:pPr rtl="0" lvl="1" indent="-3810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Are well defined semantically and able to be applied nationally with constancy.</a:t>
            </a:r>
          </a:p>
          <a:p>
            <a:pPr rtl="0" lvl="1" indent="-3810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/>
              <a:t>Are useful, pragmatic and sustainable in their application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Look to make use of WML2.p2 range values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Discussion paper</a:t>
            </a:r>
          </a:p>
        </p:txBody>
      </p:sp>
      <p:sp>
        <p:nvSpPr>
          <p:cNvPr id="130" name="Shape 130"/>
          <p:cNvSpPr/>
          <p:nvPr/>
        </p:nvSpPr>
        <p:spPr>
          <a:xfrm>
            <a:off y="2916750" x="177973"/>
            <a:ext cy="1499250" cx="86356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31" name="Shape 131"/>
          <p:cNvSpPr txBox="1"/>
          <p:nvPr/>
        </p:nvSpPr>
        <p:spPr>
          <a:xfrm>
            <a:off y="1417650" x="457200"/>
            <a:ext cy="1499100" cx="77271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sz="2400" lang="en"/>
              <a:t>Public discussion paper now available: http://www.opengeospatial.org/standards/dp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The path to a standard </a:t>
            </a:r>
          </a:p>
          <a:p>
            <a:pPr>
              <a:buNone/>
            </a:pPr>
            <a:r>
              <a:rPr sz="2400" lang="en"/>
              <a:t>OGC Process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Interoperability experiment</a:t>
            </a:r>
          </a:p>
          <a:p>
            <a:pPr rtl="0" lvl="0" indent="-419100" marL="45720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SWIG formation</a:t>
            </a:r>
          </a:p>
          <a:p>
            <a:pPr rtl="0" lvl="0" indent="-419100" marL="45720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Standard development</a:t>
            </a:r>
          </a:p>
          <a:p>
            <a:pPr rtl="0" lvl="0" indent="-419100" marL="45720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Submit RFC for OAB review</a:t>
            </a:r>
          </a:p>
          <a:p>
            <a:pPr rtl="0" lvl="0" indent="-419100" marL="45720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Public RFC</a:t>
            </a:r>
          </a:p>
          <a:p>
            <a:pPr lvl="0" indent="-419100" marL="45720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Adoption vote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y="6509800" x="8646600"/>
            <a:ext cy="425700" cx="4974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The path to a standard </a:t>
            </a:r>
          </a:p>
          <a:p>
            <a:pPr lvl="0">
              <a:buClr>
                <a:srgbClr val="000000"/>
              </a:buClr>
              <a:buSzPct val="45833"/>
              <a:buFont typeface="Arial"/>
              <a:buNone/>
            </a:pPr>
            <a:r>
              <a:rPr sz="2400" lang="en"/>
              <a:t>Interoperability Experiment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45" name="Shape 145"/>
          <p:cNvSpPr/>
          <p:nvPr/>
        </p:nvSpPr>
        <p:spPr>
          <a:xfrm>
            <a:off y="1680925" x="1393749"/>
            <a:ext cy="4967700" cx="6553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46" name="Shape 146"/>
          <p:cNvSpPr txBox="1"/>
          <p:nvPr/>
        </p:nvSpPr>
        <p:spPr>
          <a:xfrm>
            <a:off y="6509800" x="8646600"/>
            <a:ext cy="425700" cx="4974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The path to a standard </a:t>
            </a:r>
          </a:p>
          <a:p>
            <a:pPr rtl="0" lvl="0">
              <a:buNone/>
            </a:pPr>
            <a:r>
              <a:rPr sz="2400" lang="en"/>
              <a:t>IE Execution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Activity Plan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IE execution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Deliverables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Engineering report   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Demo at 2014 Hydro DWG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y="6509800" x="8646600"/>
            <a:ext cy="425700" cx="4974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IE Activity plan development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
</a:t>
            </a:r>
            <a:r>
              <a:rPr lang="en"/>
              <a:t>Initiator organisations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Participant organisations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Description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Technical approach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Deliverables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y="6509800" x="8646600"/>
            <a:ext cy="425700" cx="4974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IE Activity plan development</a:t>
            </a:r>
          </a:p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 - Description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Objectives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Demonstrate on demand retrieval and analysis of rating and gauging data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Use cases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Public / Researcher data user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Corporate data users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Current rating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Family of ratings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Stretch use case</a:t>
            </a:r>
          </a:p>
          <a:p>
            <a:pPr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Notification on update of changed rating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y="6509800" x="8646600"/>
            <a:ext cy="425700" cx="4974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ST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IE Activity plan development</a:t>
            </a:r>
          </a:p>
          <a:p>
            <a:pPr rtl="0" lvl="0">
              <a:buNone/>
            </a:pPr>
            <a:r>
              <a:rPr lang="en"/>
              <a:t> - Initiator organisations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CSIRO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BOM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?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y="6586000" x="8646600"/>
            <a:ext cy="425700" cx="4974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