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0" r:id="rId2"/>
    <p:sldId id="282" r:id="rId3"/>
    <p:sldId id="283" r:id="rId4"/>
    <p:sldId id="284" r:id="rId5"/>
    <p:sldId id="290" r:id="rId6"/>
    <p:sldId id="289" r:id="rId7"/>
    <p:sldId id="287" r:id="rId8"/>
    <p:sldId id="285" r:id="rId9"/>
    <p:sldId id="286" r:id="rId10"/>
    <p:sldId id="28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minic Lowe" initials="DL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8" autoAdjust="0"/>
    <p:restoredTop sz="86042" autoAdjust="0"/>
  </p:normalViewPr>
  <p:slideViewPr>
    <p:cSldViewPr showGuides="1">
      <p:cViewPr>
        <p:scale>
          <a:sx n="94" d="100"/>
          <a:sy n="94" d="100"/>
        </p:scale>
        <p:origin x="-1128" y="-80"/>
      </p:cViewPr>
      <p:guideLst>
        <p:guide orient="horz" pos="2160"/>
        <p:guide orient="horz" pos="7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58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5-27T14:30:57.983" idx="3">
    <p:pos x="10" y="10"/>
    <p:text>Would be good to have a slide on this about the Timeseries model.
probably a few of the interpolation type/anchor point diagrams from the spec will illustrate what types of properties of timeseries the model is interested in (I don't think you need to explain them in detail - just say we talk about things like how to interpolate between points in a timeseries etc).
This is really the most important (and interesting perhaps..) part of the spec imo!
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596ABF-A499-4DC3-A5B1-DE9AC565DCE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010019-1E63-4E08-B04A-E21CFF2DE15B}">
      <dgm:prSet phldrT="[Text]" custT="1"/>
      <dgm:spPr/>
      <dgm:t>
        <a:bodyPr/>
        <a:lstStyle/>
        <a:p>
          <a:pPr algn="ctr"/>
          <a:r>
            <a:rPr lang="en-GB" altLang="en-US" sz="4400" dirty="0" err="1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Timeseries</a:t>
          </a:r>
          <a:r>
            <a:rPr lang="en-GB" altLang="en-US" sz="4400" dirty="0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 Profile</a:t>
          </a:r>
        </a:p>
      </dgm:t>
    </dgm:pt>
    <dgm:pt modelId="{BF5F9BC9-A650-4DD2-876E-ECFAC3978963}" type="parTrans" cxnId="{C838930D-1ED2-4114-A9D0-88387C5C0AB8}">
      <dgm:prSet/>
      <dgm:spPr/>
      <dgm:t>
        <a:bodyPr/>
        <a:lstStyle/>
        <a:p>
          <a:endParaRPr lang="en-GB"/>
        </a:p>
      </dgm:t>
    </dgm:pt>
    <dgm:pt modelId="{89A655D2-2B77-437C-893B-5E87E4992101}" type="sibTrans" cxnId="{C838930D-1ED2-4114-A9D0-88387C5C0AB8}">
      <dgm:prSet/>
      <dgm:spPr/>
      <dgm:t>
        <a:bodyPr/>
        <a:lstStyle/>
        <a:p>
          <a:endParaRPr lang="en-GB"/>
        </a:p>
      </dgm:t>
    </dgm:pt>
    <dgm:pt modelId="{DCE0E2B3-27D3-4573-9CE3-DF2FE90DE723}">
      <dgm:prSet phldrT="[Text]" custT="1"/>
      <dgm:spPr/>
      <dgm:t>
        <a:bodyPr/>
        <a:lstStyle/>
        <a:p>
          <a:pPr algn="ctr"/>
          <a:r>
            <a:rPr lang="en-GB" altLang="en-US" sz="4400" dirty="0" err="1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TimeseriesML</a:t>
          </a:r>
          <a:r>
            <a:rPr lang="en-GB" altLang="en-US" sz="4400" dirty="0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 1.0</a:t>
          </a:r>
        </a:p>
      </dgm:t>
    </dgm:pt>
    <dgm:pt modelId="{FB772D98-33EF-48F5-9D53-296D09F3F23F}" type="parTrans" cxnId="{60CB076C-66E7-4C23-97A4-5473105B285F}">
      <dgm:prSet/>
      <dgm:spPr/>
      <dgm:t>
        <a:bodyPr/>
        <a:lstStyle/>
        <a:p>
          <a:endParaRPr lang="en-GB"/>
        </a:p>
      </dgm:t>
    </dgm:pt>
    <dgm:pt modelId="{94A2EDB3-24A8-46FF-BA26-85694D9AA9A9}" type="sibTrans" cxnId="{60CB076C-66E7-4C23-97A4-5473105B285F}">
      <dgm:prSet/>
      <dgm:spPr/>
      <dgm:t>
        <a:bodyPr/>
        <a:lstStyle/>
        <a:p>
          <a:endParaRPr lang="en-GB"/>
        </a:p>
      </dgm:t>
    </dgm:pt>
    <dgm:pt modelId="{92822B10-8AEF-45FA-9DA1-CE8FD15C6DF9}">
      <dgm:prSet phldrT="[Text]" custT="1"/>
      <dgm:spPr/>
      <dgm:t>
        <a:bodyPr/>
        <a:lstStyle/>
        <a:p>
          <a:pPr algn="ctr"/>
          <a:r>
            <a:rPr lang="en-US" altLang="en-US" sz="2800" dirty="0" err="1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Timeseries</a:t>
          </a:r>
          <a:r>
            <a:rPr lang="en-US" altLang="en-US" sz="2800" dirty="0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 Profile of Observations and Measurements </a:t>
          </a:r>
          <a:endParaRPr lang="en-GB" altLang="en-US" sz="2800" dirty="0" smtClean="0">
            <a:solidFill>
              <a:schemeClr val="tx2"/>
            </a:solidFill>
            <a:latin typeface="+mn-lt"/>
            <a:ea typeface="MS PGothic" pitchFamily="34" charset="-128"/>
            <a:cs typeface="MS PGothic" charset="0"/>
          </a:endParaRPr>
        </a:p>
      </dgm:t>
    </dgm:pt>
    <dgm:pt modelId="{F9285552-C375-4A7E-8827-F60652464DD7}" type="parTrans" cxnId="{B5DFC751-494A-4BB9-BFCD-34220650BFDC}">
      <dgm:prSet/>
      <dgm:spPr/>
      <dgm:t>
        <a:bodyPr/>
        <a:lstStyle/>
        <a:p>
          <a:endParaRPr lang="en-GB"/>
        </a:p>
      </dgm:t>
    </dgm:pt>
    <dgm:pt modelId="{87E96462-1EC5-4587-B761-2B40F67F3D11}" type="sibTrans" cxnId="{B5DFC751-494A-4BB9-BFCD-34220650BFDC}">
      <dgm:prSet/>
      <dgm:spPr/>
      <dgm:t>
        <a:bodyPr/>
        <a:lstStyle/>
        <a:p>
          <a:endParaRPr lang="en-GB"/>
        </a:p>
      </dgm:t>
    </dgm:pt>
    <dgm:pt modelId="{12116E2D-2DFC-44C2-8C74-5EFFBD7D63AA}">
      <dgm:prSet phldrT="[Text]" custT="1"/>
      <dgm:spPr/>
      <dgm:t>
        <a:bodyPr/>
        <a:lstStyle/>
        <a:p>
          <a:pPr algn="ctr"/>
          <a:r>
            <a:rPr lang="en-US" altLang="en-US" sz="2800" dirty="0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XML Encoding of the </a:t>
          </a:r>
          <a:r>
            <a:rPr lang="en-US" altLang="en-US" sz="2800" dirty="0" err="1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Timeseries</a:t>
          </a:r>
          <a:r>
            <a:rPr lang="en-US" altLang="en-US" sz="2800" dirty="0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 Profile of Observations and Measurements </a:t>
          </a:r>
          <a:endParaRPr lang="en-GB" altLang="en-US" sz="2800" dirty="0" smtClean="0">
            <a:solidFill>
              <a:schemeClr val="tx2"/>
            </a:solidFill>
            <a:latin typeface="+mn-lt"/>
            <a:ea typeface="MS PGothic" pitchFamily="34" charset="-128"/>
            <a:cs typeface="MS PGothic" charset="0"/>
          </a:endParaRPr>
        </a:p>
      </dgm:t>
    </dgm:pt>
    <dgm:pt modelId="{7C472031-EBF1-4139-84F0-CF5B6977C5FD}" type="parTrans" cxnId="{06C4D415-3208-4CDD-9C8C-AA9ADEEBBFFF}">
      <dgm:prSet/>
      <dgm:spPr/>
      <dgm:t>
        <a:bodyPr/>
        <a:lstStyle/>
        <a:p>
          <a:endParaRPr lang="en-GB"/>
        </a:p>
      </dgm:t>
    </dgm:pt>
    <dgm:pt modelId="{F5790E5C-2B2B-493A-A643-79222D755D65}" type="sibTrans" cxnId="{06C4D415-3208-4CDD-9C8C-AA9ADEEBBFFF}">
      <dgm:prSet/>
      <dgm:spPr/>
      <dgm:t>
        <a:bodyPr/>
        <a:lstStyle/>
        <a:p>
          <a:endParaRPr lang="en-GB"/>
        </a:p>
      </dgm:t>
    </dgm:pt>
    <dgm:pt modelId="{616D2228-D164-4EEC-A75D-A3210310BBAC}">
      <dgm:prSet phldrT="[Text]" custT="1"/>
      <dgm:spPr/>
      <dgm:t>
        <a:bodyPr/>
        <a:lstStyle/>
        <a:p>
          <a:pPr algn="l"/>
          <a:endParaRPr lang="en-GB" sz="2800" dirty="0"/>
        </a:p>
      </dgm:t>
    </dgm:pt>
    <dgm:pt modelId="{32B5D5E1-33E9-4EA4-A304-495ADDAB2866}" type="parTrans" cxnId="{EF659A6A-120D-44FC-9CDF-35CB952B05A0}">
      <dgm:prSet/>
      <dgm:spPr/>
      <dgm:t>
        <a:bodyPr/>
        <a:lstStyle/>
        <a:p>
          <a:endParaRPr lang="en-GB"/>
        </a:p>
      </dgm:t>
    </dgm:pt>
    <dgm:pt modelId="{57FFD837-A521-437D-BE93-2B51F4DF1A6B}" type="sibTrans" cxnId="{EF659A6A-120D-44FC-9CDF-35CB952B05A0}">
      <dgm:prSet/>
      <dgm:spPr/>
      <dgm:t>
        <a:bodyPr/>
        <a:lstStyle/>
        <a:p>
          <a:endParaRPr lang="en-GB"/>
        </a:p>
      </dgm:t>
    </dgm:pt>
    <dgm:pt modelId="{D56D6313-3868-4F17-90BA-7A3C41CB89C4}" type="pres">
      <dgm:prSet presAssocID="{A4596ABF-A499-4DC3-A5B1-DE9AC565DC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1FAAB5B-A411-4D37-AEE7-B0FC81560ABD}" type="pres">
      <dgm:prSet presAssocID="{08010019-1E63-4E08-B04A-E21CFF2DE15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A1DFE4-58C3-4DC0-B4DE-DF255F887997}" type="pres">
      <dgm:prSet presAssocID="{08010019-1E63-4E08-B04A-E21CFF2DE15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DB024F-FFC2-4078-BF6B-B21EA83FF93D}" type="pres">
      <dgm:prSet presAssocID="{DCE0E2B3-27D3-4573-9CE3-DF2FE90DE7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5C6F83A-E780-4B10-8A86-B4FBBD0BFF99}" type="pres">
      <dgm:prSet presAssocID="{DCE0E2B3-27D3-4573-9CE3-DF2FE90DE72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F659A6A-120D-44FC-9CDF-35CB952B05A0}" srcId="{08010019-1E63-4E08-B04A-E21CFF2DE15B}" destId="{616D2228-D164-4EEC-A75D-A3210310BBAC}" srcOrd="1" destOrd="0" parTransId="{32B5D5E1-33E9-4EA4-A304-495ADDAB2866}" sibTransId="{57FFD837-A521-437D-BE93-2B51F4DF1A6B}"/>
    <dgm:cxn modelId="{92512C20-1B09-AC40-9994-DE2CEFF9D7FF}" type="presOf" srcId="{92822B10-8AEF-45FA-9DA1-CE8FD15C6DF9}" destId="{D7A1DFE4-58C3-4DC0-B4DE-DF255F887997}" srcOrd="0" destOrd="0" presId="urn:microsoft.com/office/officeart/2005/8/layout/vList2"/>
    <dgm:cxn modelId="{1A9212BB-75D9-EA47-844A-78C061FC7D13}" type="presOf" srcId="{616D2228-D164-4EEC-A75D-A3210310BBAC}" destId="{D7A1DFE4-58C3-4DC0-B4DE-DF255F887997}" srcOrd="0" destOrd="1" presId="urn:microsoft.com/office/officeart/2005/8/layout/vList2"/>
    <dgm:cxn modelId="{4C705B53-DEFE-1C44-8058-37FC62C8564A}" type="presOf" srcId="{08010019-1E63-4E08-B04A-E21CFF2DE15B}" destId="{01FAAB5B-A411-4D37-AEE7-B0FC81560ABD}" srcOrd="0" destOrd="0" presId="urn:microsoft.com/office/officeart/2005/8/layout/vList2"/>
    <dgm:cxn modelId="{06C4D415-3208-4CDD-9C8C-AA9ADEEBBFFF}" srcId="{DCE0E2B3-27D3-4573-9CE3-DF2FE90DE723}" destId="{12116E2D-2DFC-44C2-8C74-5EFFBD7D63AA}" srcOrd="0" destOrd="0" parTransId="{7C472031-EBF1-4139-84F0-CF5B6977C5FD}" sibTransId="{F5790E5C-2B2B-493A-A643-79222D755D65}"/>
    <dgm:cxn modelId="{C838930D-1ED2-4114-A9D0-88387C5C0AB8}" srcId="{A4596ABF-A499-4DC3-A5B1-DE9AC565DCE5}" destId="{08010019-1E63-4E08-B04A-E21CFF2DE15B}" srcOrd="0" destOrd="0" parTransId="{BF5F9BC9-A650-4DD2-876E-ECFAC3978963}" sibTransId="{89A655D2-2B77-437C-893B-5E87E4992101}"/>
    <dgm:cxn modelId="{D5201D71-55A3-D140-B7D0-3BEF83FC94DA}" type="presOf" srcId="{12116E2D-2DFC-44C2-8C74-5EFFBD7D63AA}" destId="{85C6F83A-E780-4B10-8A86-B4FBBD0BFF99}" srcOrd="0" destOrd="0" presId="urn:microsoft.com/office/officeart/2005/8/layout/vList2"/>
    <dgm:cxn modelId="{773D8C1D-3B9D-0141-8FAB-6E3DD70BEC4D}" type="presOf" srcId="{A4596ABF-A499-4DC3-A5B1-DE9AC565DCE5}" destId="{D56D6313-3868-4F17-90BA-7A3C41CB89C4}" srcOrd="0" destOrd="0" presId="urn:microsoft.com/office/officeart/2005/8/layout/vList2"/>
    <dgm:cxn modelId="{B5DFC751-494A-4BB9-BFCD-34220650BFDC}" srcId="{08010019-1E63-4E08-B04A-E21CFF2DE15B}" destId="{92822B10-8AEF-45FA-9DA1-CE8FD15C6DF9}" srcOrd="0" destOrd="0" parTransId="{F9285552-C375-4A7E-8827-F60652464DD7}" sibTransId="{87E96462-1EC5-4587-B761-2B40F67F3D11}"/>
    <dgm:cxn modelId="{FB194CB1-0830-FF4D-820A-24A20694A377}" type="presOf" srcId="{DCE0E2B3-27D3-4573-9CE3-DF2FE90DE723}" destId="{89DB024F-FFC2-4078-BF6B-B21EA83FF93D}" srcOrd="0" destOrd="0" presId="urn:microsoft.com/office/officeart/2005/8/layout/vList2"/>
    <dgm:cxn modelId="{60CB076C-66E7-4C23-97A4-5473105B285F}" srcId="{A4596ABF-A499-4DC3-A5B1-DE9AC565DCE5}" destId="{DCE0E2B3-27D3-4573-9CE3-DF2FE90DE723}" srcOrd="1" destOrd="0" parTransId="{FB772D98-33EF-48F5-9D53-296D09F3F23F}" sibTransId="{94A2EDB3-24A8-46FF-BA26-85694D9AA9A9}"/>
    <dgm:cxn modelId="{DDDA711E-2CA7-B245-B49D-CA2EEAABD01E}" type="presParOf" srcId="{D56D6313-3868-4F17-90BA-7A3C41CB89C4}" destId="{01FAAB5B-A411-4D37-AEE7-B0FC81560ABD}" srcOrd="0" destOrd="0" presId="urn:microsoft.com/office/officeart/2005/8/layout/vList2"/>
    <dgm:cxn modelId="{F3290BDC-99A8-894D-9718-9AF567E42347}" type="presParOf" srcId="{D56D6313-3868-4F17-90BA-7A3C41CB89C4}" destId="{D7A1DFE4-58C3-4DC0-B4DE-DF255F887997}" srcOrd="1" destOrd="0" presId="urn:microsoft.com/office/officeart/2005/8/layout/vList2"/>
    <dgm:cxn modelId="{55003354-7349-B948-951E-57C1870491E4}" type="presParOf" srcId="{D56D6313-3868-4F17-90BA-7A3C41CB89C4}" destId="{89DB024F-FFC2-4078-BF6B-B21EA83FF93D}" srcOrd="2" destOrd="0" presId="urn:microsoft.com/office/officeart/2005/8/layout/vList2"/>
    <dgm:cxn modelId="{94F6EEDD-46F7-CC47-B31F-373AE0CA09A7}" type="presParOf" srcId="{D56D6313-3868-4F17-90BA-7A3C41CB89C4}" destId="{85C6F83A-E780-4B10-8A86-B4FBBD0BFF9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AAB5B-A411-4D37-AEE7-B0FC81560ABD}">
      <dsp:nvSpPr>
        <dsp:cNvPr id="0" name=""/>
        <dsp:cNvSpPr/>
      </dsp:nvSpPr>
      <dsp:spPr>
        <a:xfrm>
          <a:off x="0" y="1787"/>
          <a:ext cx="8458200" cy="105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4400" kern="1200" dirty="0" err="1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Timeseries</a:t>
          </a:r>
          <a:r>
            <a:rPr lang="en-GB" altLang="en-US" sz="4400" kern="1200" dirty="0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 Profile</a:t>
          </a:r>
        </a:p>
      </dsp:txBody>
      <dsp:txXfrm>
        <a:off x="51403" y="53190"/>
        <a:ext cx="8355394" cy="950194"/>
      </dsp:txXfrm>
    </dsp:sp>
    <dsp:sp modelId="{D7A1DFE4-58C3-4DC0-B4DE-DF255F887997}">
      <dsp:nvSpPr>
        <dsp:cNvPr id="0" name=""/>
        <dsp:cNvSpPr/>
      </dsp:nvSpPr>
      <dsp:spPr>
        <a:xfrm>
          <a:off x="0" y="1054787"/>
          <a:ext cx="8458200" cy="132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548" tIns="35560" rIns="199136" bIns="35560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800" kern="1200" dirty="0" err="1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Timeseries</a:t>
          </a:r>
          <a:r>
            <a:rPr lang="en-US" altLang="en-US" sz="2800" kern="1200" dirty="0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 Profile of Observations and Measurements </a:t>
          </a:r>
          <a:endParaRPr lang="en-GB" altLang="en-US" sz="2800" kern="1200" dirty="0" smtClean="0">
            <a:solidFill>
              <a:schemeClr val="tx2"/>
            </a:solidFill>
            <a:latin typeface="+mn-lt"/>
            <a:ea typeface="MS PGothic" pitchFamily="34" charset="-128"/>
            <a:cs typeface="MS PGothic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GB" sz="2800" kern="1200" dirty="0"/>
        </a:p>
      </dsp:txBody>
      <dsp:txXfrm>
        <a:off x="0" y="1054787"/>
        <a:ext cx="8458200" cy="1324800"/>
      </dsp:txXfrm>
    </dsp:sp>
    <dsp:sp modelId="{89DB024F-FFC2-4078-BF6B-B21EA83FF93D}">
      <dsp:nvSpPr>
        <dsp:cNvPr id="0" name=""/>
        <dsp:cNvSpPr/>
      </dsp:nvSpPr>
      <dsp:spPr>
        <a:xfrm>
          <a:off x="0" y="2379587"/>
          <a:ext cx="8458200" cy="1053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4400" kern="1200" dirty="0" err="1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TimeseriesML</a:t>
          </a:r>
          <a:r>
            <a:rPr lang="en-GB" altLang="en-US" sz="4400" kern="1200" dirty="0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 1.0</a:t>
          </a:r>
        </a:p>
      </dsp:txBody>
      <dsp:txXfrm>
        <a:off x="51403" y="2430990"/>
        <a:ext cx="8355394" cy="950194"/>
      </dsp:txXfrm>
    </dsp:sp>
    <dsp:sp modelId="{85C6F83A-E780-4B10-8A86-B4FBBD0BFF99}">
      <dsp:nvSpPr>
        <dsp:cNvPr id="0" name=""/>
        <dsp:cNvSpPr/>
      </dsp:nvSpPr>
      <dsp:spPr>
        <a:xfrm>
          <a:off x="0" y="3432587"/>
          <a:ext cx="8458200" cy="848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548" tIns="35560" rIns="199136" bIns="35560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800" kern="1200" dirty="0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XML Encoding of the </a:t>
          </a:r>
          <a:r>
            <a:rPr lang="en-US" altLang="en-US" sz="2800" kern="1200" dirty="0" err="1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Timeseries</a:t>
          </a:r>
          <a:r>
            <a:rPr lang="en-US" altLang="en-US" sz="2800" kern="1200" dirty="0" smtClean="0">
              <a:solidFill>
                <a:schemeClr val="tx2"/>
              </a:solidFill>
              <a:latin typeface="+mn-lt"/>
              <a:ea typeface="MS PGothic" pitchFamily="34" charset="-128"/>
              <a:cs typeface="MS PGothic" charset="0"/>
            </a:rPr>
            <a:t> Profile of Observations and Measurements </a:t>
          </a:r>
          <a:endParaRPr lang="en-GB" altLang="en-US" sz="2800" kern="1200" dirty="0" smtClean="0">
            <a:solidFill>
              <a:schemeClr val="tx2"/>
            </a:solidFill>
            <a:latin typeface="+mn-lt"/>
            <a:ea typeface="MS PGothic" pitchFamily="34" charset="-128"/>
            <a:cs typeface="MS PGothic" charset="0"/>
          </a:endParaRPr>
        </a:p>
      </dsp:txBody>
      <dsp:txXfrm>
        <a:off x="0" y="3432587"/>
        <a:ext cx="8458200" cy="848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21/09/15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21/09/15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0294" indent="-340294"/>
            <a:r>
              <a:rPr lang="en-US">
                <a:ea typeface="MS PGothic" charset="0"/>
              </a:rPr>
              <a:t>Key Design decision – the move to 2 standards</a:t>
            </a:r>
          </a:p>
          <a:p>
            <a:pPr marL="340294" indent="-340294"/>
            <a:endParaRPr lang="en-US">
              <a:ea typeface="MS PGothic" charset="0"/>
            </a:endParaRPr>
          </a:p>
          <a:p>
            <a:pPr marL="340294" indent="-340294"/>
            <a:r>
              <a:rPr lang="en-US">
                <a:ea typeface="MS PGothic" charset="0"/>
              </a:rPr>
              <a:t>Splitting standards allows other encodings to be generated and worked on easily independently</a:t>
            </a:r>
          </a:p>
          <a:p>
            <a:pPr marL="340294" indent="-340294"/>
            <a:endParaRPr lang="en-US">
              <a:ea typeface="MS PGothic" charset="0"/>
            </a:endParaRPr>
          </a:p>
          <a:p>
            <a:pPr marL="340294" indent="-340294"/>
            <a:r>
              <a:rPr lang="en-US">
                <a:ea typeface="MS PGothic" charset="0"/>
              </a:rPr>
              <a:t>Timeseries profile capturing the conceptual model for timeseries data</a:t>
            </a:r>
          </a:p>
          <a:p>
            <a:pPr marL="340294" indent="-340294"/>
            <a:endParaRPr lang="en-US">
              <a:ea typeface="MS PGothic" charset="0"/>
            </a:endParaRPr>
          </a:p>
          <a:p>
            <a:pPr marL="340294" indent="-340294"/>
            <a:r>
              <a:rPr lang="en-US">
                <a:ea typeface="MS PGothic" charset="0"/>
              </a:rPr>
              <a:t>TimeseriesML 1.0 capturing the XML encoding of the timeseries profile</a:t>
            </a:r>
          </a:p>
          <a:p>
            <a:pPr marL="340294" indent="-340294"/>
            <a:endParaRPr lang="en-GB">
              <a:ea typeface="MS PGothic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752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37304" indent="-283578" defTabSz="913752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34313" indent="-226863" defTabSz="913752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588038" indent="-226863" defTabSz="913752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41764" indent="-226863" defTabSz="913752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495489" indent="-226863" defTabSz="91375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49214" indent="-226863" defTabSz="91375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02940" indent="-226863" defTabSz="91375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56665" indent="-226863" defTabSz="91375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fld id="{9AEDD476-0E46-BE4C-A575-E18750AE3396}" type="slidenum">
              <a:rPr lang="en-US" sz="120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74286" lvl="1" indent="-340294">
              <a:lnSpc>
                <a:spcPct val="90000"/>
              </a:lnSpc>
            </a:pPr>
            <a:r>
              <a:rPr lang="en-US" sz="2200">
                <a:ea typeface="MS PGothic" charset="0"/>
              </a:rPr>
              <a:t>Timeseries defines 1 specialised sampling feature, Monitoring Feature, as Feature of Interest for Timeseries observations</a:t>
            </a:r>
          </a:p>
          <a:p>
            <a:pPr marL="674286" lvl="1" indent="-340294">
              <a:lnSpc>
                <a:spcPct val="90000"/>
              </a:lnSpc>
              <a:buFontTx/>
              <a:buChar char="-"/>
            </a:pPr>
            <a:endParaRPr lang="en-US" sz="2200">
              <a:ea typeface="MS PGothic" charset="0"/>
            </a:endParaRPr>
          </a:p>
          <a:p>
            <a:pPr marL="674286" lvl="1" indent="-340294">
              <a:lnSpc>
                <a:spcPct val="90000"/>
              </a:lnSpc>
            </a:pPr>
            <a:r>
              <a:rPr lang="en-US" sz="2200">
                <a:ea typeface="MS PGothic" charset="0"/>
              </a:rPr>
              <a:t>Monitoring Feature extends SF_SpatialSamplingFeature</a:t>
            </a:r>
          </a:p>
          <a:p>
            <a:pPr marL="674286" lvl="1" indent="-340294">
              <a:lnSpc>
                <a:spcPct val="90000"/>
              </a:lnSpc>
              <a:buFontTx/>
              <a:buChar char="-"/>
            </a:pPr>
            <a:endParaRPr lang="en-US" sz="2200">
              <a:ea typeface="MS PGothic" charset="0"/>
            </a:endParaRPr>
          </a:p>
          <a:p>
            <a:pPr marL="674286" lvl="1" indent="-340294">
              <a:lnSpc>
                <a:spcPct val="90000"/>
              </a:lnSpc>
            </a:pPr>
            <a:r>
              <a:rPr lang="en-US" sz="2200">
                <a:ea typeface="MS PGothic" charset="0"/>
              </a:rPr>
              <a:t>NB. Was MonitoringPoint in WaterML 2.0 now MonitoringFeature </a:t>
            </a:r>
          </a:p>
          <a:p>
            <a:pPr marL="674286" lvl="1" indent="-340294">
              <a:lnSpc>
                <a:spcPct val="90000"/>
              </a:lnSpc>
              <a:buFontTx/>
              <a:buChar char="-"/>
            </a:pPr>
            <a:endParaRPr lang="en-US" sz="2200">
              <a:ea typeface="MS PGothic" charset="0"/>
            </a:endParaRPr>
          </a:p>
          <a:p>
            <a:pPr marL="674286" lvl="1" indent="-340294">
              <a:lnSpc>
                <a:spcPct val="90000"/>
              </a:lnSpc>
            </a:pPr>
            <a:r>
              <a:rPr lang="en-US" sz="2200">
                <a:ea typeface="MS PGothic" charset="0"/>
              </a:rPr>
              <a:t>Addition of representative point – ease of visualisation</a:t>
            </a:r>
          </a:p>
          <a:p>
            <a:pPr>
              <a:lnSpc>
                <a:spcPct val="90000"/>
              </a:lnSpc>
            </a:pPr>
            <a:endParaRPr lang="en-GB" sz="1100">
              <a:ea typeface="MS PGothic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752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37304" indent="-283578" defTabSz="913752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34313" indent="-226863" defTabSz="913752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588038" indent="-226863" defTabSz="913752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41764" indent="-226863" defTabSz="913752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495489" indent="-226863" defTabSz="91375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49214" indent="-226863" defTabSz="91375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02940" indent="-226863" defTabSz="91375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56665" indent="-226863" defTabSz="913752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fld id="{551261B9-D6A7-124C-A4FC-33AF609BDFBE}" type="slidenum">
              <a:rPr lang="en-US" sz="120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0000" y="2866540"/>
            <a:ext cx="7469550" cy="7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60000" y="3712540"/>
            <a:ext cx="2772000" cy="1530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66700" indent="-266700">
              <a:lnSpc>
                <a:spcPct val="90000"/>
              </a:lnSpc>
              <a:spcAft>
                <a:spcPts val="0"/>
              </a:spcAft>
              <a:buNone/>
              <a:tabLst>
                <a:tab pos="266700" algn="l"/>
              </a:tabLst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3600000" y="3712540"/>
            <a:ext cx="2772000" cy="1530000"/>
          </a:xfrm>
        </p:spPr>
        <p:txBody>
          <a:bodyPr>
            <a:noAutofit/>
          </a:bodyPr>
          <a:lstStyle>
            <a:lvl1pPr marL="271463" indent="-271463">
              <a:lnSpc>
                <a:spcPct val="90000"/>
              </a:lnSpc>
              <a:spcAft>
                <a:spcPts val="0"/>
              </a:spcAft>
              <a:tabLst>
                <a:tab pos="355600" algn="l"/>
              </a:tabLst>
              <a:defRPr sz="1600" b="1">
                <a:solidFill>
                  <a:srgbClr val="FFFFFF"/>
                </a:solidFill>
              </a:defRPr>
            </a:lvl1pPr>
            <a:lvl2pPr marL="0" indent="0">
              <a:lnSpc>
                <a:spcPct val="90000"/>
              </a:lnSpc>
              <a:spcAft>
                <a:spcPts val="567"/>
              </a:spcAft>
              <a:buNone/>
              <a:defRPr sz="1600">
                <a:solidFill>
                  <a:srgbClr val="FFFFFF"/>
                </a:solidFill>
              </a:defRPr>
            </a:lvl2pPr>
            <a:lvl3pPr marL="271463" indent="-271463">
              <a:lnSpc>
                <a:spcPct val="90000"/>
              </a:lnSpc>
              <a:spcAft>
                <a:spcPts val="0"/>
              </a:spcAft>
              <a:buNone/>
              <a:tabLst>
                <a:tab pos="271463" algn="l"/>
              </a:tabLst>
              <a:defRPr lang="en-AU" sz="1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62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63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4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5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80" name="Picture 78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1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8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5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6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7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8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89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0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1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2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93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94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478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TimeseriesML update  |  Peter Taylor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  <p:sldLayoutId id="2147483683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portal.opengeospatial.org/wiki/TimeSeriesMLswg/PublicCommentsAugust201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err="1" smtClean="0"/>
              <a:t>TimeseriesML</a:t>
            </a:r>
            <a:r>
              <a:rPr lang="en-AU" dirty="0" smtClean="0"/>
              <a:t> update</a:t>
            </a:r>
            <a:endParaRPr lang="en-A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Data61</a:t>
            </a:r>
          </a:p>
        </p:txBody>
      </p:sp>
      <p:sp>
        <p:nvSpPr>
          <p:cNvPr id="22533" name="Footer Placeholder 2"/>
          <p:cNvSpPr txBox="1">
            <a:spLocks/>
          </p:cNvSpPr>
          <p:nvPr/>
        </p:nvSpPr>
        <p:spPr bwMode="auto">
          <a:xfrm>
            <a:off x="360363" y="4700964"/>
            <a:ext cx="8042275" cy="67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 smtClean="0">
                <a:solidFill>
                  <a:schemeClr val="bg1"/>
                </a:solidFill>
                <a:latin typeface="Calibri" pitchFamily="34" charset="0"/>
              </a:rPr>
              <a:t>Peter </a:t>
            </a:r>
            <a:r>
              <a:rPr lang="en-AU" sz="1600" b="1" dirty="0" smtClean="0">
                <a:solidFill>
                  <a:schemeClr val="bg1"/>
                </a:solidFill>
                <a:latin typeface="Calibri" pitchFamily="34" charset="0"/>
              </a:rPr>
              <a:t>Taylor</a:t>
            </a:r>
          </a:p>
          <a:p>
            <a:r>
              <a:rPr lang="en-AU" sz="1600" b="1" dirty="0" err="1" smtClean="0">
                <a:solidFill>
                  <a:schemeClr val="bg1"/>
                </a:solidFill>
                <a:latin typeface="Calibri" pitchFamily="34" charset="0"/>
              </a:rPr>
              <a:t>HydroDWG</a:t>
            </a:r>
            <a:r>
              <a:rPr lang="en-AU" sz="1600" b="1" dirty="0" smtClean="0">
                <a:solidFill>
                  <a:schemeClr val="bg1"/>
                </a:solidFill>
                <a:latin typeface="Calibri" pitchFamily="34" charset="0"/>
              </a:rPr>
              <a:t> Workshop, 21</a:t>
            </a:r>
            <a:r>
              <a:rPr lang="en-AU" sz="1600" b="1" baseline="30000" dirty="0" smtClean="0">
                <a:solidFill>
                  <a:schemeClr val="bg1"/>
                </a:solidFill>
                <a:latin typeface="Calibri" pitchFamily="34" charset="0"/>
              </a:rPr>
              <a:t>st</a:t>
            </a:r>
            <a:r>
              <a:rPr lang="en-AU" sz="1600" b="1" dirty="0" smtClean="0">
                <a:solidFill>
                  <a:schemeClr val="bg1"/>
                </a:solidFill>
                <a:latin typeface="Calibri" pitchFamily="34" charset="0"/>
              </a:rPr>
              <a:t> Sept 2015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534" name="Footer Placeholder 2"/>
          <p:cNvSpPr txBox="1">
            <a:spLocks/>
          </p:cNvSpPr>
          <p:nvPr/>
        </p:nvSpPr>
        <p:spPr bwMode="auto">
          <a:xfrm>
            <a:off x="361950" y="4962901"/>
            <a:ext cx="804227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846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0730" b="45629"/>
          <a:stretch/>
        </p:blipFill>
        <p:spPr>
          <a:xfrm>
            <a:off x="-2937" y="1664803"/>
            <a:ext cx="9147445" cy="16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0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 smtClean="0"/>
              <a:t>Thank you</a:t>
            </a:r>
          </a:p>
        </p:txBody>
      </p:sp>
      <p:sp>
        <p:nvSpPr>
          <p:cNvPr id="38914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eaLnBrk="1" hangingPunct="1">
              <a:spcAft>
                <a:spcPct val="0"/>
              </a:spcAft>
              <a:buNone/>
            </a:pPr>
            <a:r>
              <a:rPr lang="en-US" dirty="0" smtClean="0"/>
              <a:t>Data61</a:t>
            </a:r>
          </a:p>
          <a:p>
            <a:pPr lvl="1" eaLnBrk="1" hangingPunct="1">
              <a:spcAft>
                <a:spcPts val="563"/>
              </a:spcAft>
            </a:pPr>
            <a:r>
              <a:rPr lang="en-US" dirty="0" smtClean="0"/>
              <a:t>Peter Taylor</a:t>
            </a:r>
            <a:br>
              <a:rPr lang="en-US" dirty="0" smtClean="0"/>
            </a:br>
            <a:r>
              <a:rPr lang="en-US" dirty="0" smtClean="0"/>
              <a:t>Research Engineer</a:t>
            </a:r>
          </a:p>
          <a:p>
            <a:pPr lvl="2" eaLnBrk="1" hangingPunct="1">
              <a:spcAft>
                <a:spcPct val="0"/>
              </a:spcAft>
              <a:tabLst/>
            </a:pPr>
            <a:r>
              <a:rPr lang="en-US" b="1" dirty="0" smtClean="0"/>
              <a:t>t</a:t>
            </a:r>
            <a:r>
              <a:rPr lang="en-US" dirty="0" smtClean="0"/>
              <a:t>	+61 3 6237 5617</a:t>
            </a:r>
          </a:p>
          <a:p>
            <a:pPr lvl="2" eaLnBrk="1" hangingPunct="1">
              <a:spcAft>
                <a:spcPct val="0"/>
              </a:spcAft>
              <a:tabLst/>
            </a:pPr>
            <a:r>
              <a:rPr lang="en-US" b="1" dirty="0" smtClean="0"/>
              <a:t>e</a:t>
            </a:r>
            <a:r>
              <a:rPr lang="en-US" dirty="0" smtClean="0"/>
              <a:t>	</a:t>
            </a:r>
            <a:r>
              <a:rPr lang="en-US" dirty="0" err="1" smtClean="0"/>
              <a:t>peter.taylor@csiro.au</a:t>
            </a:r>
            <a:endParaRPr lang="en-US" dirty="0" smtClean="0"/>
          </a:p>
          <a:p>
            <a:pPr lvl="2" eaLnBrk="1" hangingPunct="1">
              <a:spcAft>
                <a:spcPct val="0"/>
              </a:spcAft>
              <a:tabLst/>
            </a:pPr>
            <a:r>
              <a:rPr lang="en-US" b="1" dirty="0" smtClean="0"/>
              <a:t>w</a:t>
            </a:r>
            <a:r>
              <a:rPr lang="en-US" dirty="0" smtClean="0"/>
              <a:t>	</a:t>
            </a:r>
            <a:r>
              <a:rPr lang="en-US" dirty="0" err="1" smtClean="0"/>
              <a:t>www.csiro.au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Data61</a:t>
            </a:r>
          </a:p>
        </p:txBody>
      </p:sp>
    </p:spTree>
    <p:extLst>
      <p:ext uri="{BB962C8B-B14F-4D97-AF65-F5344CB8AC3E}">
        <p14:creationId xmlns:p14="http://schemas.microsoft.com/office/powerpoint/2010/main" val="62531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 for Comment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Request period has recently closed</a:t>
            </a:r>
          </a:p>
          <a:p>
            <a:r>
              <a:rPr lang="en-US" dirty="0" smtClean="0"/>
              <a:t>Summary of comments so far:</a:t>
            </a:r>
          </a:p>
          <a:p>
            <a:pPr lvl="1"/>
            <a:r>
              <a:rPr lang="en-US" dirty="0">
                <a:hlinkClick r:id="rId2"/>
              </a:rPr>
              <a:t>https://portal.opengeospatial.org/wiki/TimeSeriesMLswg/</a:t>
            </a:r>
            <a:r>
              <a:rPr lang="en-US" dirty="0" smtClean="0">
                <a:hlinkClick r:id="rId2"/>
              </a:rPr>
              <a:t>PublicCommentsAugust2015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Nothing too major received in terms of comments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359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>
                <a:cs typeface="+mj-cs"/>
              </a:rPr>
              <a:t>Two</a:t>
            </a:r>
            <a:r>
              <a:rPr lang="de-DE" dirty="0" smtClean="0">
                <a:cs typeface="+mj-cs"/>
              </a:rPr>
              <a:t> </a:t>
            </a:r>
            <a:r>
              <a:rPr lang="de-DE" dirty="0" err="1" smtClean="0">
                <a:cs typeface="+mj-cs"/>
              </a:rPr>
              <a:t>documents</a:t>
            </a:r>
            <a:endParaRPr lang="en-US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9219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b="0" smtClean="0">
                <a:solidFill>
                  <a:srgbClr val="092E5C"/>
                </a:solidFill>
                <a:latin typeface="Arial" charset="0"/>
              </a:rPr>
              <a:t>TimeseriesML update  |  Peter Taylor</a:t>
            </a:r>
            <a:endParaRPr lang="en-US" sz="900" b="0">
              <a:solidFill>
                <a:srgbClr val="092E5C"/>
              </a:solidFill>
              <a:latin typeface="Arial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46075" y="1600200"/>
          <a:ext cx="8458200" cy="4283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422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differences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MonitoringFeature</a:t>
            </a:r>
            <a:r>
              <a:rPr lang="en-US" dirty="0" smtClean="0"/>
              <a:t> replaces </a:t>
            </a:r>
            <a:r>
              <a:rPr lang="en-US" dirty="0" err="1" smtClean="0"/>
              <a:t>MonitoringPoint</a:t>
            </a:r>
            <a:endParaRPr lang="en-US" dirty="0"/>
          </a:p>
          <a:p>
            <a:pPr lvl="1"/>
            <a:r>
              <a:rPr lang="en-US" dirty="0" smtClean="0"/>
              <a:t>Supports more complex spatial sampling</a:t>
            </a:r>
          </a:p>
          <a:p>
            <a:pPr lvl="1"/>
            <a:r>
              <a:rPr lang="en-US" dirty="0" smtClean="0"/>
              <a:t>‘</a:t>
            </a:r>
            <a:r>
              <a:rPr lang="en-US" dirty="0" err="1" smtClean="0"/>
              <a:t>representativePoint</a:t>
            </a:r>
            <a:r>
              <a:rPr lang="en-US" dirty="0" smtClean="0"/>
              <a:t>’ for using putting on a map</a:t>
            </a:r>
          </a:p>
          <a:p>
            <a:pPr lvl="1"/>
            <a:endParaRPr lang="en-US" dirty="0"/>
          </a:p>
          <a:p>
            <a:r>
              <a:rPr lang="en-US" dirty="0" smtClean="0"/>
              <a:t>Removal of some hydro-specific properties</a:t>
            </a:r>
          </a:p>
          <a:p>
            <a:endParaRPr lang="en-US" dirty="0"/>
          </a:p>
          <a:p>
            <a:r>
              <a:rPr lang="en-US" dirty="0" smtClean="0"/>
              <a:t>Loosening of some restrictions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Simplification of XML types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512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</a:t>
            </a:fld>
            <a:r>
              <a:rPr lang="en-AU" smtClean="0"/>
              <a:t>  |</a:t>
            </a:r>
            <a:endParaRPr lang="en-AU" dirty="0"/>
          </a:p>
        </p:txBody>
      </p:sp>
      <p:pic>
        <p:nvPicPr>
          <p:cNvPr id="7" name="Picture 6" descr="Timeseries - core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44724"/>
            <a:ext cx="8057642" cy="5076564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</p:spPr>
        <p:txBody>
          <a:bodyPr>
            <a:normAutofit/>
          </a:bodyPr>
          <a:lstStyle/>
          <a:p>
            <a:r>
              <a:rPr lang="de-DE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</a:rPr>
              <a:t>Conceptual</a:t>
            </a:r>
            <a:r>
              <a:rPr lang="de-DE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</a:rPr>
              <a:t> Model – </a:t>
            </a:r>
            <a:r>
              <a:rPr lang="de-DE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</a:rPr>
              <a:t>Timeseries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5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</a:rPr>
              <a:t>Conceptual</a:t>
            </a:r>
            <a:r>
              <a:rPr lang="de-DE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</a:rPr>
              <a:t> Model – Monitoring Feature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MS PGothic" charset="0"/>
            </a:endParaRPr>
          </a:p>
        </p:txBody>
      </p:sp>
      <p:sp>
        <p:nvSpPr>
          <p:cNvPr id="18435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2973388" y="6553200"/>
            <a:ext cx="32004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G Time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b="0" smtClean="0">
                <a:solidFill>
                  <a:srgbClr val="092E5C"/>
                </a:solidFill>
                <a:latin typeface="Arial" charset="0"/>
              </a:rPr>
              <a:t>TimeseriesML update  |  Peter Taylor</a:t>
            </a:r>
            <a:endParaRPr lang="en-US" sz="900" b="0">
              <a:solidFill>
                <a:srgbClr val="092E5C"/>
              </a:solidFill>
              <a:latin typeface="Arial" charset="0"/>
            </a:endParaRPr>
          </a:p>
        </p:txBody>
      </p:sp>
      <p:pic>
        <p:nvPicPr>
          <p:cNvPr id="3" name="Picture 2" descr="Monitoring Feature 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8928100" cy="4864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923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XML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268413"/>
            <a:ext cx="9127574" cy="49328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tsml:TimeseriesTVP</a:t>
            </a:r>
            <a:r>
              <a:rPr lang="en-US" sz="1200" dirty="0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 </a:t>
            </a:r>
            <a:r>
              <a:rPr lang="en-US" sz="1200" dirty="0" err="1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gml:id</a:t>
            </a:r>
            <a:r>
              <a:rPr lang="en-US" sz="1200" dirty="0">
                <a:solidFill>
                  <a:srgbClr val="FF8040"/>
                </a:solidFill>
                <a:latin typeface="Consolas"/>
                <a:ea typeface="Times New Roman"/>
                <a:cs typeface="Times New Roman"/>
              </a:rPr>
              <a:t>=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"tsml.measurementimeseries.20001.met.soilmoist2"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tsml:TimeseriesMetadata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tsml:temporalExtent</a:t>
            </a:r>
            <a:r>
              <a:rPr lang="en-US" sz="1200" dirty="0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 </a:t>
            </a:r>
            <a:r>
              <a:rPr lang="en-US" sz="1200" dirty="0" err="1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xlink:href</a:t>
            </a:r>
            <a:r>
              <a:rPr lang="en-US" sz="1200" dirty="0">
                <a:solidFill>
                  <a:srgbClr val="FF8040"/>
                </a:solidFill>
                <a:latin typeface="Consolas"/>
                <a:ea typeface="Times New Roman"/>
                <a:cs typeface="Times New Roman"/>
              </a:rPr>
              <a:t>=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"#om.phenomenontime.20001.met.soilmoist2"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/&gt;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tsml:TimeseriesMetadata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tsml:defaultPointMetadata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tsml:PointMetadata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tsml:uom</a:t>
            </a:r>
            <a:r>
              <a:rPr lang="en-US" sz="1200" dirty="0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 </a:t>
            </a:r>
            <a:r>
              <a:rPr lang="en-US" sz="1200" dirty="0" err="1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xlink:href</a:t>
            </a:r>
            <a:r>
              <a:rPr lang="en-US" sz="1200" dirty="0">
                <a:solidFill>
                  <a:srgbClr val="FF8040"/>
                </a:solidFill>
                <a:latin typeface="Consolas"/>
                <a:ea typeface="Times New Roman"/>
                <a:cs typeface="Times New Roman"/>
              </a:rPr>
              <a:t>=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"http://</a:t>
            </a:r>
            <a:r>
              <a:rPr lang="en-US" sz="1200" dirty="0" err="1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www.opengis.net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/</a:t>
            </a:r>
            <a:r>
              <a:rPr lang="en-US" sz="1200" dirty="0" err="1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def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/</a:t>
            </a:r>
            <a:r>
              <a:rPr lang="en-US" sz="1200" dirty="0" err="1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uom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/UCUM/0/percent"</a:t>
            </a:r>
            <a:r>
              <a:rPr lang="en-US" sz="1200" dirty="0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 code</a:t>
            </a:r>
            <a:r>
              <a:rPr lang="en-US" sz="1200" dirty="0">
                <a:solidFill>
                  <a:srgbClr val="FF8040"/>
                </a:solidFill>
                <a:latin typeface="Consolas"/>
                <a:ea typeface="Times New Roman"/>
                <a:cs typeface="Times New Roman"/>
              </a:rPr>
              <a:t>=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"percent"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/&gt;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tsml:interpolationType</a:t>
            </a:r>
            <a:r>
              <a:rPr lang="en-US" sz="1200" dirty="0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 </a:t>
            </a:r>
            <a:r>
              <a:rPr lang="en-US" sz="1200" dirty="0" err="1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xlink:href</a:t>
            </a:r>
            <a:r>
              <a:rPr lang="en-US" sz="1200" dirty="0">
                <a:solidFill>
                  <a:srgbClr val="FF8040"/>
                </a:solidFill>
                <a:latin typeface="Consolas"/>
                <a:ea typeface="Times New Roman"/>
                <a:cs typeface="Times New Roman"/>
              </a:rPr>
              <a:t>=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"http://</a:t>
            </a:r>
            <a:r>
              <a:rPr lang="en-US" sz="1200" dirty="0" err="1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www.opengis.net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/</a:t>
            </a:r>
            <a:r>
              <a:rPr lang="en-US" sz="1200" dirty="0" err="1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def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/</a:t>
            </a:r>
            <a:r>
              <a:rPr lang="en-US" sz="1200" dirty="0" err="1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timeseriesml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/1.0/</a:t>
            </a:r>
            <a:r>
              <a:rPr lang="en-US" sz="1200" dirty="0" err="1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interpolationType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/</a:t>
            </a:r>
            <a:r>
              <a:rPr lang="en-US" sz="1200" dirty="0" err="1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AveragePrec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"</a:t>
            </a:r>
            <a:r>
              <a:rPr lang="en-US" sz="1200" dirty="0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 </a:t>
            </a:r>
            <a:r>
              <a:rPr lang="en-US" sz="1200" dirty="0" err="1">
                <a:solidFill>
                  <a:srgbClr val="F5844C"/>
                </a:solidFill>
                <a:latin typeface="Consolas"/>
                <a:ea typeface="Times New Roman"/>
                <a:cs typeface="Times New Roman"/>
              </a:rPr>
              <a:t>xlink:title</a:t>
            </a:r>
            <a:r>
              <a:rPr lang="en-US" sz="1200" dirty="0">
                <a:solidFill>
                  <a:srgbClr val="FF8040"/>
                </a:solidFill>
                <a:latin typeface="Consolas"/>
                <a:ea typeface="Times New Roman"/>
                <a:cs typeface="Times New Roman"/>
              </a:rPr>
              <a:t>=</a:t>
            </a:r>
            <a:r>
              <a:rPr lang="en-US" sz="1200" dirty="0">
                <a:solidFill>
                  <a:srgbClr val="993300"/>
                </a:solidFill>
                <a:latin typeface="Consolas"/>
                <a:ea typeface="Times New Roman"/>
                <a:cs typeface="Times New Roman"/>
              </a:rPr>
              <a:t>"Average in Preceding Interval"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/&gt;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tsml:PointMetadata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tsml:defaultPointMetadata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tsml:point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tsml:MeasurementTVP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tsml:PointMetadata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  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tsml:aggregationDuration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PT16M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tsml:aggregationDuration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tsml:PointMetadata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tsml:metadata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tsml:time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2012-06-13T00:25:00.000+12:00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tsml:time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tsml:value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39.97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tsml:value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tsml:MeasurementTVP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 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&lt;/</a:t>
            </a:r>
            <a:r>
              <a:rPr lang="en-US" sz="1200" dirty="0" err="1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tsml:point</a:t>
            </a:r>
            <a:r>
              <a:rPr lang="en-US" sz="1200" dirty="0">
                <a:solidFill>
                  <a:srgbClr val="000096"/>
                </a:solidFill>
                <a:latin typeface="Consolas"/>
                <a:ea typeface="Times New Roman"/>
                <a:cs typeface="Times New Roman"/>
              </a:rPr>
              <a:t>&gt;</a:t>
            </a: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</a:br>
            <a:r>
              <a:rPr lang="en-US" sz="1200" dirty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nsolas"/>
                <a:ea typeface="Times New Roman"/>
                <a:cs typeface="Times New Roman"/>
              </a:rPr>
              <a:t>…</a:t>
            </a:r>
            <a:endParaRPr lang="en-AU" sz="1600" dirty="0">
              <a:effectLst/>
              <a:latin typeface="Arial"/>
              <a:ea typeface="Times New Roman"/>
              <a:cs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507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WaterML2.0 part 1 remains a standard</a:t>
            </a:r>
          </a:p>
          <a:p>
            <a:endParaRPr lang="en-US" dirty="0"/>
          </a:p>
          <a:p>
            <a:r>
              <a:rPr lang="en-US" dirty="0" smtClean="0"/>
              <a:t>Should continue to be used</a:t>
            </a:r>
          </a:p>
          <a:p>
            <a:endParaRPr lang="en-US" dirty="0"/>
          </a:p>
          <a:p>
            <a:r>
              <a:rPr lang="en-US" dirty="0" smtClean="0"/>
              <a:t>A future version could be updated to use </a:t>
            </a:r>
            <a:r>
              <a:rPr lang="en-US" dirty="0" err="1" smtClean="0"/>
              <a:t>TimeseriesML</a:t>
            </a:r>
            <a:r>
              <a:rPr lang="en-US" dirty="0" smtClean="0"/>
              <a:t> and add extensions where required</a:t>
            </a:r>
          </a:p>
          <a:p>
            <a:endParaRPr lang="en-US" dirty="0"/>
          </a:p>
          <a:p>
            <a:r>
              <a:rPr lang="en-US" dirty="0" smtClean="0"/>
              <a:t>Translation/conversion between the two would be easy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1698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TimeseriesML update  |  Peter Taylor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5284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PowerPoint.potx</Template>
  <TotalTime>14229</TotalTime>
  <Words>303</Words>
  <Application>Microsoft Macintosh PowerPoint</Application>
  <PresentationFormat>On-screen Show (4:3)</PresentationFormat>
  <Paragraphs>78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PowerPoint</vt:lpstr>
      <vt:lpstr>TimeseriesML update</vt:lpstr>
      <vt:lpstr>Request for Comment </vt:lpstr>
      <vt:lpstr>Two documents</vt:lpstr>
      <vt:lpstr>Main differences</vt:lpstr>
      <vt:lpstr>Conceptual Model – Timeseries</vt:lpstr>
      <vt:lpstr>Conceptual Model – Monitoring Feature</vt:lpstr>
      <vt:lpstr>Example XML</vt:lpstr>
      <vt:lpstr>Future</vt:lpstr>
      <vt:lpstr>Discussion</vt:lpstr>
      <vt:lpstr>Thank you</vt:lpstr>
    </vt:vector>
  </TitlesOfParts>
  <Company>CSIRO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CSIRO Presentation</dc:title>
  <dc:creator>Duffy, Siobhan (Comms, Campbell)</dc:creator>
  <cp:lastModifiedBy>Peter Taylor</cp:lastModifiedBy>
  <cp:revision>199</cp:revision>
  <dcterms:created xsi:type="dcterms:W3CDTF">2012-03-08T08:59:24Z</dcterms:created>
  <dcterms:modified xsi:type="dcterms:W3CDTF">2015-09-21T13:30:52Z</dcterms:modified>
</cp:coreProperties>
</file>