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7"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15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1D9BF-7A6B-2447-B955-CA641ABA54C7}" type="datetimeFigureOut">
              <a:rPr lang="en-US" smtClean="0"/>
              <a:t>9/24/15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504E-E251-6445-A103-2BEE4FAC2E8D}" type="slidenum">
              <a:rPr lang="en-US" smtClean="0"/>
              <a:t>‹#›</a:t>
            </a:fld>
            <a:endParaRPr lang="en-US"/>
          </a:p>
        </p:txBody>
      </p:sp>
    </p:spTree>
    <p:extLst>
      <p:ext uri="{BB962C8B-B14F-4D97-AF65-F5344CB8AC3E}">
        <p14:creationId xmlns:p14="http://schemas.microsoft.com/office/powerpoint/2010/main" val="3445561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0C123297-CA6C-48F9-94E3-71CDB3C52E89}"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9153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defTabSz="914400" fontAlgn="base">
              <a:spcBef>
                <a:spcPct val="0"/>
              </a:spcBef>
              <a:spcAft>
                <a:spcPct val="0"/>
              </a:spcAft>
              <a:defRPr/>
            </a:pPr>
            <a:r>
              <a:rPr lang="en-US" sz="800" dirty="0" smtClean="0">
                <a:solidFill>
                  <a:srgbClr val="FFFFFF"/>
                </a:solidFill>
                <a:latin typeface="Arial" pitchFamily="34"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
        <p:nvSpPr>
          <p:cNvPr id="11"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GB" smtClean="0"/>
              <a:t>5th, Workshop of OGC Hydro DWG, New York, 11-15 Aug 2014</a:t>
            </a:r>
            <a:endParaRPr lang="en-US" dirty="0"/>
          </a:p>
        </p:txBody>
      </p:sp>
      <p:pic>
        <p:nvPicPr>
          <p:cNvPr id="7" name="Picture 11" descr="Picture 7.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7650" y="611505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78148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9E16C38-7E66-41AF-931A-501F5F45D453}" type="slidenum">
              <a:rPr lang="en-US"/>
              <a:pPr>
                <a:defRPr/>
              </a:pPr>
              <a:t>‹#›</a:t>
            </a:fld>
            <a:endParaRPr lang="en-US" dirty="0"/>
          </a:p>
        </p:txBody>
      </p:sp>
    </p:spTree>
    <p:extLst>
      <p:ext uri="{BB962C8B-B14F-4D97-AF65-F5344CB8AC3E}">
        <p14:creationId xmlns:p14="http://schemas.microsoft.com/office/powerpoint/2010/main" val="194458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AD134C2-33D7-4F0D-85DC-CBD7B3525529}" type="slidenum">
              <a:rPr lang="en-US"/>
              <a:pPr>
                <a:defRPr/>
              </a:pPr>
              <a:t>‹#›</a:t>
            </a:fld>
            <a:endParaRPr lang="en-US" dirty="0"/>
          </a:p>
        </p:txBody>
      </p:sp>
    </p:spTree>
    <p:extLst>
      <p:ext uri="{BB962C8B-B14F-4D97-AF65-F5344CB8AC3E}">
        <p14:creationId xmlns:p14="http://schemas.microsoft.com/office/powerpoint/2010/main" val="197191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2667000" y="6553200"/>
            <a:ext cx="4495800" cy="228600"/>
          </a:xfrm>
          <a:ln/>
        </p:spPr>
        <p:txBody>
          <a:bodyPr/>
          <a:lstStyle>
            <a:lvl1pPr>
              <a:defRPr sz="900"/>
            </a:lvl1pPr>
          </a:lstStyle>
          <a:p>
            <a:r>
              <a:rPr lang="en-GB" altLang="en-US" kern="0" smtClean="0">
                <a:cs typeface="Arial" pitchFamily="34" charset="0"/>
              </a:rPr>
              <a:t>5th, Workshop of OGC Hydro DWG, New York, 11-15 Aug 2014</a:t>
            </a:r>
            <a:endParaRPr lang="en-US" altLang="en-US" kern="0" dirty="0" smtClean="0">
              <a:cs typeface="Arial" pitchFamily="34"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ED129D0-DFFA-44F8-BA3B-A4FAE77A70BA}" type="slidenum">
              <a:rPr lang="en-US"/>
              <a:pPr>
                <a:defRPr/>
              </a:pPr>
              <a:t>‹#›</a:t>
            </a:fld>
            <a:endParaRPr lang="en-US" dirty="0"/>
          </a:p>
        </p:txBody>
      </p:sp>
    </p:spTree>
    <p:extLst>
      <p:ext uri="{BB962C8B-B14F-4D97-AF65-F5344CB8AC3E}">
        <p14:creationId xmlns:p14="http://schemas.microsoft.com/office/powerpoint/2010/main" val="324356944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14E36BA-EB45-43BA-8973-92FEFA06CE3A}" type="slidenum">
              <a:rPr lang="en-US"/>
              <a:pPr>
                <a:defRPr/>
              </a:pPr>
              <a:t>‹#›</a:t>
            </a:fld>
            <a:endParaRPr lang="en-US" dirty="0"/>
          </a:p>
        </p:txBody>
      </p:sp>
    </p:spTree>
    <p:extLst>
      <p:ext uri="{BB962C8B-B14F-4D97-AF65-F5344CB8AC3E}">
        <p14:creationId xmlns:p14="http://schemas.microsoft.com/office/powerpoint/2010/main" val="68852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1031678-7CCE-4001-AE80-C0DA3761CC30}" type="slidenum">
              <a:rPr lang="en-US"/>
              <a:pPr>
                <a:defRPr/>
              </a:pPr>
              <a:t>‹#›</a:t>
            </a:fld>
            <a:endParaRPr lang="en-US" dirty="0"/>
          </a:p>
        </p:txBody>
      </p:sp>
    </p:spTree>
    <p:extLst>
      <p:ext uri="{BB962C8B-B14F-4D97-AF65-F5344CB8AC3E}">
        <p14:creationId xmlns:p14="http://schemas.microsoft.com/office/powerpoint/2010/main" val="232108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FB168557-3EC0-4E40-BD03-BD918E1CDD05}" type="slidenum">
              <a:rPr lang="en-US"/>
              <a:pPr>
                <a:defRPr/>
              </a:pPr>
              <a:t>‹#›</a:t>
            </a:fld>
            <a:endParaRPr lang="en-US" dirty="0"/>
          </a:p>
        </p:txBody>
      </p:sp>
    </p:spTree>
    <p:extLst>
      <p:ext uri="{BB962C8B-B14F-4D97-AF65-F5344CB8AC3E}">
        <p14:creationId xmlns:p14="http://schemas.microsoft.com/office/powerpoint/2010/main" val="45906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15CCDBE2-DD47-41F3-8579-D8E533D95D6F}" type="slidenum">
              <a:rPr lang="en-US"/>
              <a:pPr>
                <a:defRPr/>
              </a:pPr>
              <a:t>‹#›</a:t>
            </a:fld>
            <a:endParaRPr lang="en-US" dirty="0"/>
          </a:p>
        </p:txBody>
      </p:sp>
    </p:spTree>
    <p:extLst>
      <p:ext uri="{BB962C8B-B14F-4D97-AF65-F5344CB8AC3E}">
        <p14:creationId xmlns:p14="http://schemas.microsoft.com/office/powerpoint/2010/main" val="169611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D12E1BE-8CDA-4433-BFF1-BAA91AEA66D9}" type="slidenum">
              <a:rPr lang="en-US"/>
              <a:pPr>
                <a:defRPr/>
              </a:pPr>
              <a:t>‹#›</a:t>
            </a:fld>
            <a:endParaRPr lang="en-US" dirty="0"/>
          </a:p>
        </p:txBody>
      </p:sp>
    </p:spTree>
    <p:extLst>
      <p:ext uri="{BB962C8B-B14F-4D97-AF65-F5344CB8AC3E}">
        <p14:creationId xmlns:p14="http://schemas.microsoft.com/office/powerpoint/2010/main" val="246290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C38BDE7-1BD4-413C-B8BF-A4EA12E83AD7}" type="slidenum">
              <a:rPr lang="en-US"/>
              <a:pPr>
                <a:defRPr/>
              </a:pPr>
              <a:t>‹#›</a:t>
            </a:fld>
            <a:endParaRPr lang="en-US" dirty="0"/>
          </a:p>
        </p:txBody>
      </p:sp>
    </p:spTree>
    <p:extLst>
      <p:ext uri="{BB962C8B-B14F-4D97-AF65-F5344CB8AC3E}">
        <p14:creationId xmlns:p14="http://schemas.microsoft.com/office/powerpoint/2010/main" val="336574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smtClean="0"/>
              <a:t>5th, Workshop of OGC Hydro DWG, New York, 11-15 Aug 2014</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17C245E-A03E-4E42-9FEE-C11F743D1CCF}" type="slidenum">
              <a:rPr lang="en-US"/>
              <a:pPr>
                <a:defRPr/>
              </a:pPr>
              <a:t>‹#›</a:t>
            </a:fld>
            <a:endParaRPr lang="en-US" dirty="0"/>
          </a:p>
        </p:txBody>
      </p:sp>
    </p:spTree>
    <p:extLst>
      <p:ext uri="{BB962C8B-B14F-4D97-AF65-F5344CB8AC3E}">
        <p14:creationId xmlns:p14="http://schemas.microsoft.com/office/powerpoint/2010/main" val="2888330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62852" name="Rectangle 4"/>
          <p:cNvSpPr>
            <a:spLocks noGrp="1" noChangeArrowheads="1"/>
          </p:cNvSpPr>
          <p:nvPr>
            <p:ph type="ftr" sz="quarter" idx="3"/>
          </p:nvPr>
        </p:nvSpPr>
        <p:spPr bwMode="auto">
          <a:xfrm>
            <a:off x="2973388" y="6515100"/>
            <a:ext cx="3579812"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pitchFamily="34" charset="0"/>
              </a:defRPr>
            </a:lvl1pPr>
          </a:lstStyle>
          <a:p>
            <a:pPr defTabSz="914400" fontAlgn="base">
              <a:spcBef>
                <a:spcPct val="0"/>
              </a:spcBef>
              <a:spcAft>
                <a:spcPct val="0"/>
              </a:spcAft>
              <a:defRPr/>
            </a:pPr>
            <a:r>
              <a:rPr lang="en-GB" dirty="0" smtClean="0">
                <a:ea typeface="MS PGothic" pitchFamily="34" charset="-128"/>
              </a:rPr>
              <a:t>5th, Workshop of OGC Hydro DWG, New York, 11-15 Aug 2014</a:t>
            </a:r>
            <a:endParaRPr lang="en-US" dirty="0">
              <a:ea typeface="MS PGothic" pitchFamily="34" charset="-128"/>
            </a:endParaRP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pitchFamily="34" charset="0"/>
              </a:defRPr>
            </a:lvl1pPr>
          </a:lstStyle>
          <a:p>
            <a:pPr defTabSz="914400" fontAlgn="base">
              <a:spcBef>
                <a:spcPct val="0"/>
              </a:spcBef>
              <a:spcAft>
                <a:spcPct val="0"/>
              </a:spcAft>
              <a:defRPr/>
            </a:pPr>
            <a:fld id="{7E725F1A-1E3F-4657-9D4B-5DCBC0B76A54}" type="slidenum">
              <a:rPr lang="en-US">
                <a:ea typeface="MS PGothic" pitchFamily="34" charset="-128"/>
              </a:rPr>
              <a:pPr defTabSz="914400" fontAlgn="base">
                <a:spcBef>
                  <a:spcPct val="0"/>
                </a:spcBef>
                <a:spcAft>
                  <a:spcPct val="0"/>
                </a:spcAft>
                <a:defRPr/>
              </a:pPr>
              <a:t>‹#›</a:t>
            </a:fld>
            <a:endParaRPr lang="en-US" dirty="0">
              <a:ea typeface="MS PGothic" pitchFamily="34" charset="-128"/>
            </a:endParaRPr>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defTabSz="914400" fontAlgn="base">
              <a:spcBef>
                <a:spcPct val="0"/>
              </a:spcBef>
              <a:spcAft>
                <a:spcPct val="0"/>
              </a:spcAft>
              <a:defRPr/>
            </a:pPr>
            <a:r>
              <a:rPr lang="en-US" sz="4000" dirty="0" smtClean="0">
                <a:solidFill>
                  <a:srgbClr val="092E5C"/>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defTabSz="914400" fontAlgn="base">
              <a:spcBef>
                <a:spcPct val="0"/>
              </a:spcBef>
              <a:spcAft>
                <a:spcPct val="0"/>
              </a:spcAft>
              <a:defRPr/>
            </a:pPr>
            <a:r>
              <a:rPr lang="en-US" dirty="0" smtClean="0">
                <a:solidFill>
                  <a:srgbClr val="092E5C"/>
                </a:solidFill>
                <a:latin typeface="Arial" pitchFamily="34" charset="0"/>
              </a:rPr>
              <a:t>®</a:t>
            </a:r>
          </a:p>
        </p:txBody>
      </p:sp>
    </p:spTree>
    <p:extLst>
      <p:ext uri="{BB962C8B-B14F-4D97-AF65-F5344CB8AC3E}">
        <p14:creationId xmlns:p14="http://schemas.microsoft.com/office/powerpoint/2010/main" val="1786919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ortal.opengeospatial.org/files/?artifact_id=59651&amp;version=1" TargetMode="External"/><Relationship Id="rId3" Type="http://schemas.openxmlformats.org/officeDocument/2006/relationships/hyperlink" Target="https://portal.opengeospatial.org/files/?artifact_id=44438&amp;version=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ctrTitle"/>
          </p:nvPr>
        </p:nvSpPr>
        <p:spPr>
          <a:xfrm>
            <a:off x="381000" y="2428552"/>
            <a:ext cx="8382000" cy="1349087"/>
          </a:xfrm>
        </p:spPr>
        <p:txBody>
          <a:bodyPr wrap="square">
            <a:spAutoFit/>
          </a:bodyPr>
          <a:lstStyle/>
          <a:p>
            <a:pPr>
              <a:lnSpc>
                <a:spcPct val="150000"/>
              </a:lnSpc>
              <a:spcBef>
                <a:spcPts val="600"/>
              </a:spcBef>
              <a:spcAft>
                <a:spcPts val="600"/>
              </a:spcAft>
              <a:defRPr/>
            </a:pPr>
            <a:r>
              <a:rPr lang="en-US" sz="2800" i="1" dirty="0" smtClean="0"/>
              <a:t>Continuous Water Quality Sensor Data Exchange Interoperability</a:t>
            </a:r>
            <a:endParaRPr lang="en-US" sz="2400" dirty="0">
              <a:effectLst>
                <a:outerShdw blurRad="38100" dist="38100" dir="2700000" algn="tl">
                  <a:srgbClr val="000000">
                    <a:alpha val="43137"/>
                  </a:srgbClr>
                </a:outerShdw>
              </a:effectLst>
              <a:latin typeface="+mn-lt"/>
            </a:endParaRPr>
          </a:p>
        </p:txBody>
      </p:sp>
      <p:sp>
        <p:nvSpPr>
          <p:cNvPr id="3075" name="Rectangle 3"/>
          <p:cNvSpPr>
            <a:spLocks noGrp="1" noChangeArrowheads="1"/>
          </p:cNvSpPr>
          <p:nvPr>
            <p:ph type="subTitle" idx="1"/>
          </p:nvPr>
        </p:nvSpPr>
        <p:spPr>
          <a:xfrm>
            <a:off x="1371600" y="4419600"/>
            <a:ext cx="6400800" cy="1371600"/>
          </a:xfrm>
        </p:spPr>
        <p:txBody>
          <a:bodyPr/>
          <a:lstStyle/>
          <a:p>
            <a:r>
              <a:rPr lang="en-US" altLang="en-US" dirty="0">
                <a:cs typeface="Arial" charset="0"/>
              </a:rPr>
              <a:t>6</a:t>
            </a:r>
            <a:r>
              <a:rPr lang="en-US" altLang="en-US" baseline="30000" dirty="0">
                <a:cs typeface="Arial" charset="0"/>
              </a:rPr>
              <a:t>th</a:t>
            </a:r>
            <a:r>
              <a:rPr lang="en-US" altLang="en-US" dirty="0">
                <a:cs typeface="Arial" charset="0"/>
              </a:rPr>
              <a:t>, WMO/OGC Hydrology DWG</a:t>
            </a:r>
          </a:p>
          <a:p>
            <a:r>
              <a:rPr lang="en-US" altLang="en-US" dirty="0">
                <a:cs typeface="Arial" charset="0"/>
              </a:rPr>
              <a:t> Orleans, BRGM, September 21 – 23, 2015</a:t>
            </a:r>
          </a:p>
          <a:p>
            <a:pPr>
              <a:spcBef>
                <a:spcPct val="0"/>
              </a:spcBef>
            </a:pPr>
            <a:endParaRPr lang="en-US" altLang="en-US" dirty="0">
              <a:cs typeface="Arial" charset="0"/>
            </a:endParaRPr>
          </a:p>
          <a:p>
            <a:pPr>
              <a:spcBef>
                <a:spcPct val="0"/>
              </a:spcBef>
            </a:pPr>
            <a:r>
              <a:rPr lang="en-US" altLang="en-US" dirty="0" smtClean="0">
                <a:cs typeface="Arial" charset="0"/>
              </a:rPr>
              <a:t>David Blodgett – U.S. Geological Survey</a:t>
            </a:r>
            <a:endParaRPr lang="en-US" altLang="en-US" dirty="0">
              <a:cs typeface="Arial"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510" y="1328737"/>
            <a:ext cx="1704975" cy="695325"/>
          </a:xfrm>
          <a:prstGeom prst="rect">
            <a:avLst/>
          </a:prstGeom>
        </p:spPr>
      </p:pic>
      <p:sp>
        <p:nvSpPr>
          <p:cNvPr id="2" name="TextBox 1"/>
          <p:cNvSpPr txBox="1"/>
          <p:nvPr/>
        </p:nvSpPr>
        <p:spPr>
          <a:xfrm>
            <a:off x="889000" y="6315364"/>
            <a:ext cx="914400" cy="914400"/>
          </a:xfrm>
          <a:prstGeom prst="rect">
            <a:avLst/>
          </a:prstGeom>
          <a:noFill/>
        </p:spPr>
        <p:txBody>
          <a:bodyPr wrap="none" rtlCol="0">
            <a:noAutofit/>
          </a:bodyPr>
          <a:lstStyle/>
          <a:p>
            <a:endParaRPr lang="en-US" dirty="0" err="1" smtClean="0"/>
          </a:p>
        </p:txBody>
      </p:sp>
    </p:spTree>
    <p:extLst>
      <p:ext uri="{BB962C8B-B14F-4D97-AF65-F5344CB8AC3E}">
        <p14:creationId xmlns:p14="http://schemas.microsoft.com/office/powerpoint/2010/main" val="421168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(Deployment / Calibration)</a:t>
            </a:r>
            <a:endParaRPr lang="en-US"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10</a:t>
            </a:fld>
            <a:endParaRPr lang="en-US" dirty="0"/>
          </a:p>
        </p:txBody>
      </p:sp>
      <p:pic>
        <p:nvPicPr>
          <p:cNvPr id="6" name="Picture 5" descr="Screen Shot 2015-09-22 at 9.5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273"/>
            <a:ext cx="9144000" cy="5043209"/>
          </a:xfrm>
          <a:prstGeom prst="rect">
            <a:avLst/>
          </a:prstGeom>
        </p:spPr>
      </p:pic>
    </p:spTree>
    <p:extLst>
      <p:ext uri="{BB962C8B-B14F-4D97-AF65-F5344CB8AC3E}">
        <p14:creationId xmlns:p14="http://schemas.microsoft.com/office/powerpoint/2010/main" val="76046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P</a:t>
            </a:r>
            <a:r>
              <a:rPr lang="en-US" dirty="0" smtClean="0"/>
              <a:t>roposed Activity</a:t>
            </a:r>
            <a:endParaRPr lang="en-US" dirty="0"/>
          </a:p>
        </p:txBody>
      </p:sp>
      <p:sp>
        <p:nvSpPr>
          <p:cNvPr id="3" name="Content Placeholder 2"/>
          <p:cNvSpPr>
            <a:spLocks noGrp="1"/>
          </p:cNvSpPr>
          <p:nvPr>
            <p:ph idx="1"/>
          </p:nvPr>
        </p:nvSpPr>
        <p:spPr/>
        <p:txBody>
          <a:bodyPr/>
          <a:lstStyle/>
          <a:p>
            <a:r>
              <a:rPr lang="en-US" dirty="0" smtClean="0"/>
              <a:t>Evaluate existing system of standards for delivery of well documented CWQSD through use case and data analysis.</a:t>
            </a:r>
          </a:p>
          <a:p>
            <a:endParaRPr lang="en-US" dirty="0"/>
          </a:p>
          <a:p>
            <a:pPr lvl="1"/>
            <a:r>
              <a:rPr lang="en-US" dirty="0" smtClean="0"/>
              <a:t>Hydrology Profile of SOS 2.0</a:t>
            </a:r>
          </a:p>
          <a:p>
            <a:pPr lvl="1"/>
            <a:r>
              <a:rPr lang="en-US" dirty="0" smtClean="0"/>
              <a:t>WaterML2 Part 2</a:t>
            </a:r>
          </a:p>
          <a:p>
            <a:pPr lvl="1"/>
            <a:r>
              <a:rPr lang="en-US" dirty="0" smtClean="0"/>
              <a:t>CSW / ISO metadata (?)</a:t>
            </a:r>
          </a:p>
          <a:p>
            <a:pPr lvl="1"/>
            <a:endParaRPr lang="en-US" dirty="0"/>
          </a:p>
          <a:p>
            <a:pPr marL="347663" lvl="1" indent="0">
              <a:buNone/>
            </a:pPr>
            <a:r>
              <a:rPr lang="en-US" dirty="0" smtClean="0"/>
              <a:t>Outcome would be an ER summarizing the outcomes, what a best practice might look like, and what changes to existing specs may be warranted. </a:t>
            </a:r>
          </a:p>
          <a:p>
            <a:pPr marL="347663" lvl="1" indent="0">
              <a:buNone/>
            </a:pPr>
            <a:endParaRPr lang="en-US" dirty="0"/>
          </a:p>
          <a:p>
            <a:pPr marL="347663" lvl="1" indent="0">
              <a:buNone/>
            </a:pPr>
            <a:endParaRPr lang="en-US"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11</a:t>
            </a:fld>
            <a:endParaRPr lang="en-US" dirty="0"/>
          </a:p>
        </p:txBody>
      </p:sp>
    </p:spTree>
    <p:extLst>
      <p:ext uri="{BB962C8B-B14F-4D97-AF65-F5344CB8AC3E}">
        <p14:creationId xmlns:p14="http://schemas.microsoft.com/office/powerpoint/2010/main" val="25386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WaterML2 </a:t>
            </a:r>
            <a:r>
              <a:rPr lang="en-US" dirty="0"/>
              <a:t>Water Quality: </a:t>
            </a:r>
            <a:r>
              <a:rPr lang="en-US" dirty="0">
                <a:hlinkClick r:id="rId2"/>
              </a:rPr>
              <a:t>https://portal.opengeospatial.org/files/?artifact_id=59651&amp;version=</a:t>
            </a:r>
            <a:r>
              <a:rPr lang="en-US" dirty="0" smtClean="0">
                <a:hlinkClick r:id="rId2"/>
              </a:rPr>
              <a:t>1</a:t>
            </a:r>
            <a:endParaRPr lang="en-US" dirty="0" smtClean="0"/>
          </a:p>
          <a:p>
            <a:endParaRPr lang="en-US" dirty="0"/>
          </a:p>
          <a:p>
            <a:r>
              <a:rPr lang="en-US" dirty="0" err="1" smtClean="0"/>
              <a:t>StarFish</a:t>
            </a:r>
            <a:r>
              <a:rPr lang="en-US" dirty="0" smtClean="0"/>
              <a:t> </a:t>
            </a:r>
            <a:r>
              <a:rPr lang="en-US" dirty="0"/>
              <a:t>Fungus Language: </a:t>
            </a:r>
            <a:r>
              <a:rPr lang="en-US" dirty="0">
                <a:hlinkClick r:id="rId3"/>
              </a:rPr>
              <a:t>https://portal.opengeospatial.org/files/?artifact_id=44438&amp;version=</a:t>
            </a:r>
            <a:r>
              <a:rPr lang="en-US" dirty="0" smtClean="0">
                <a:hlinkClick r:id="rId3"/>
              </a:rPr>
              <a:t>2</a:t>
            </a:r>
            <a:endParaRPr lang="en-US" dirty="0" smtClean="0"/>
          </a:p>
          <a:p>
            <a:endParaRPr lang="en-US" dirty="0"/>
          </a:p>
        </p:txBody>
      </p:sp>
      <p:sp>
        <p:nvSpPr>
          <p:cNvPr id="4" name="Footer Placeholder 3"/>
          <p:cNvSpPr>
            <a:spLocks noGrp="1"/>
          </p:cNvSpPr>
          <p:nvPr>
            <p:ph type="ftr" sz="quarter" idx="10"/>
          </p:nvPr>
        </p:nvSpPr>
        <p:spPr/>
        <p:txBody>
          <a:bodyPr/>
          <a:lstStyle/>
          <a:p>
            <a:r>
              <a:rPr lang="en-GB" altLang="en-US" kern="0" smtClean="0">
                <a:cs typeface="Arial" pitchFamily="34" charset="0"/>
              </a:rPr>
              <a:t>5th, Workshop of OGC Hydro DWG, New York, 11-15 Aug 2014</a:t>
            </a:r>
            <a:endParaRPr lang="en-US" altLang="en-US" kern="0" dirty="0" smtClean="0">
              <a:cs typeface="Arial" pitchFamily="34" charset="0"/>
            </a:endParaRPr>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12</a:t>
            </a:fld>
            <a:endParaRPr lang="en-US" dirty="0"/>
          </a:p>
        </p:txBody>
      </p:sp>
    </p:spTree>
    <p:extLst>
      <p:ext uri="{BB962C8B-B14F-4D97-AF65-F5344CB8AC3E}">
        <p14:creationId xmlns:p14="http://schemas.microsoft.com/office/powerpoint/2010/main" val="237379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Generally, “Continuous Water Quality Sensor Data” (CWQSD) is becoming ubiquitous in research and operations. An exchange best practice is needed.</a:t>
            </a:r>
          </a:p>
          <a:p>
            <a:endParaRPr lang="en-US" dirty="0" smtClean="0"/>
          </a:p>
          <a:p>
            <a:r>
              <a:rPr lang="en-US" sz="2000" i="1" dirty="0"/>
              <a:t>“… goal of the U.S. Environmental Protection Agency (EPA) to promote the use of innovative technology in the sharing and use of sensor data as part of the EPA Office of Water’s Technology Blueprint.</a:t>
            </a:r>
            <a:r>
              <a:rPr lang="en-US" sz="2000" i="1" dirty="0" smtClean="0"/>
              <a:t>”</a:t>
            </a:r>
          </a:p>
          <a:p>
            <a:endParaRPr lang="en-US" i="1" dirty="0" smtClean="0"/>
          </a:p>
          <a:p>
            <a:r>
              <a:rPr lang="en-US" dirty="0" smtClean="0"/>
              <a:t>Ostensibly, WaterML2 Part 1 and 2 will support CWQSD use cases. These use cases need to be explored, tested, and documented. Any refinements or extensions of standards should be pursued.</a:t>
            </a:r>
            <a:endParaRPr lang="en-US"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2</a:t>
            </a:fld>
            <a:endParaRPr lang="en-US" dirty="0"/>
          </a:p>
        </p:txBody>
      </p:sp>
    </p:spTree>
    <p:extLst>
      <p:ext uri="{BB962C8B-B14F-4D97-AF65-F5344CB8AC3E}">
        <p14:creationId xmlns:p14="http://schemas.microsoft.com/office/powerpoint/2010/main" val="304236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3</a:t>
            </a:fld>
            <a:endParaRPr lang="en-US" dirty="0"/>
          </a:p>
        </p:txBody>
      </p:sp>
      <p:pic>
        <p:nvPicPr>
          <p:cNvPr id="7" name="Picture 6" descr="Screen Shot 2015-09-22 at 9.2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172" y="67140"/>
            <a:ext cx="5316812" cy="6714660"/>
          </a:xfrm>
          <a:prstGeom prst="rect">
            <a:avLst/>
          </a:prstGeom>
        </p:spPr>
      </p:pic>
    </p:spTree>
    <p:extLst>
      <p:ext uri="{BB962C8B-B14F-4D97-AF65-F5344CB8AC3E}">
        <p14:creationId xmlns:p14="http://schemas.microsoft.com/office/powerpoint/2010/main" val="194416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and Timeline of EPA Pilots</a:t>
            </a:r>
            <a:endParaRPr lang="en-US" dirty="0"/>
          </a:p>
        </p:txBody>
      </p:sp>
      <p:sp>
        <p:nvSpPr>
          <p:cNvPr id="3" name="Content Placeholder 2"/>
          <p:cNvSpPr>
            <a:spLocks noGrp="1"/>
          </p:cNvSpPr>
          <p:nvPr>
            <p:ph idx="1"/>
          </p:nvPr>
        </p:nvSpPr>
        <p:spPr/>
        <p:txBody>
          <a:bodyPr/>
          <a:lstStyle/>
          <a:p>
            <a:r>
              <a:rPr lang="en-US" sz="1800" dirty="0"/>
              <a:t>From EPA </a:t>
            </a:r>
            <a:r>
              <a:rPr lang="en-US" sz="1800" dirty="0" smtClean="0"/>
              <a:t>study: “</a:t>
            </a:r>
            <a:r>
              <a:rPr lang="en-US" sz="1800" i="1" dirty="0" smtClean="0"/>
              <a:t>OGC </a:t>
            </a:r>
            <a:r>
              <a:rPr lang="en-US" sz="1800" i="1" dirty="0"/>
              <a:t>will collaborate on the development of mechanisms for effectively tying CWQSD datasets to related QC data, such as pre‐, intra‐ and post‐deployment lab and site discrete sample measurements</a:t>
            </a:r>
            <a:r>
              <a:rPr lang="en-US" sz="1800" i="1" dirty="0" smtClean="0"/>
              <a:t>.”</a:t>
            </a:r>
            <a:endParaRPr lang="en-US" sz="1800" i="1" dirty="0"/>
          </a:p>
          <a:p>
            <a:pPr marL="0" indent="0">
              <a:buNone/>
            </a:pPr>
            <a:endParaRPr lang="en-US" sz="1800" dirty="0"/>
          </a:p>
          <a:p>
            <a:pPr marL="0" indent="0">
              <a:buNone/>
            </a:pPr>
            <a:r>
              <a:rPr lang="en-US" sz="1800" u="sng" dirty="0" smtClean="0"/>
              <a:t>2015 - 2016</a:t>
            </a:r>
          </a:p>
          <a:p>
            <a:r>
              <a:rPr lang="en-US" sz="1800" dirty="0" smtClean="0"/>
              <a:t>Pilot </a:t>
            </a:r>
            <a:r>
              <a:rPr lang="en-US" sz="1800" dirty="0"/>
              <a:t>and refine - establishing workflows and testing standards in the context of this </a:t>
            </a:r>
            <a:r>
              <a:rPr lang="en-US" sz="1800" dirty="0" smtClean="0"/>
              <a:t>network.</a:t>
            </a:r>
          </a:p>
          <a:p>
            <a:r>
              <a:rPr lang="en-US" sz="1800" dirty="0" smtClean="0"/>
              <a:t>Opportunity </a:t>
            </a:r>
            <a:r>
              <a:rPr lang="en-US" sz="1800" dirty="0"/>
              <a:t>(requirement?) to develop best practices that could be candidates for the OGC process</a:t>
            </a:r>
            <a:r>
              <a:rPr lang="en-US" sz="1800" dirty="0" smtClean="0"/>
              <a:t>.</a:t>
            </a:r>
            <a:endParaRPr lang="en-US" sz="1800" dirty="0"/>
          </a:p>
          <a:p>
            <a:pPr marL="0" indent="0">
              <a:buNone/>
            </a:pPr>
            <a:r>
              <a:rPr lang="en-US" sz="1800" u="sng" dirty="0"/>
              <a:t>2017 </a:t>
            </a:r>
            <a:r>
              <a:rPr lang="en-US" sz="1800" u="sng" dirty="0" smtClean="0"/>
              <a:t>- </a:t>
            </a:r>
            <a:r>
              <a:rPr lang="en-US" sz="1800" u="sng" dirty="0"/>
              <a:t>2018 </a:t>
            </a:r>
            <a:endParaRPr lang="en-US" sz="1800" u="sng" dirty="0" smtClean="0"/>
          </a:p>
          <a:p>
            <a:r>
              <a:rPr lang="en-US" sz="1800" dirty="0" smtClean="0"/>
              <a:t>Build </a:t>
            </a:r>
            <a:r>
              <a:rPr lang="en-US" sz="1800" dirty="0"/>
              <a:t>and test working infrastructures</a:t>
            </a:r>
          </a:p>
          <a:p>
            <a:r>
              <a:rPr lang="en-US" sz="1800" dirty="0" smtClean="0"/>
              <a:t>Opportunity </a:t>
            </a:r>
            <a:r>
              <a:rPr lang="en-US" sz="1800" dirty="0"/>
              <a:t>to formalize (standardize?) documentation of best practices</a:t>
            </a:r>
            <a:r>
              <a:rPr lang="en-US" sz="1800" dirty="0" smtClean="0"/>
              <a:t>.</a:t>
            </a:r>
          </a:p>
          <a:p>
            <a:pPr marL="0" indent="0">
              <a:buNone/>
            </a:pPr>
            <a:r>
              <a:rPr lang="en-US" sz="1800" u="sng" dirty="0"/>
              <a:t>2019 and beyond</a:t>
            </a:r>
          </a:p>
          <a:p>
            <a:r>
              <a:rPr lang="en-US" sz="1800" dirty="0" smtClean="0"/>
              <a:t>Scale </a:t>
            </a:r>
            <a:r>
              <a:rPr lang="en-US" sz="1800" dirty="0"/>
              <a:t>up to operations</a:t>
            </a:r>
          </a:p>
          <a:p>
            <a:endParaRPr lang="en-US" sz="1800"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4</a:t>
            </a:fld>
            <a:endParaRPr lang="en-US" dirty="0"/>
          </a:p>
        </p:txBody>
      </p:sp>
    </p:spTree>
    <p:extLst>
      <p:ext uri="{BB962C8B-B14F-4D97-AF65-F5344CB8AC3E}">
        <p14:creationId xmlns:p14="http://schemas.microsoft.com/office/powerpoint/2010/main" val="375389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Architecture for Pilot Evaluation</a:t>
            </a:r>
            <a:endParaRPr lang="en-US"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5</a:t>
            </a:fld>
            <a:endParaRPr lang="en-US" dirty="0"/>
          </a:p>
        </p:txBody>
      </p:sp>
      <p:pic>
        <p:nvPicPr>
          <p:cNvPr id="7" name="Picture 6" descr="Screen Shot 2015-09-20 at 4.30.51 PM.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74087" y="850030"/>
            <a:ext cx="6695959" cy="6035675"/>
          </a:xfrm>
          <a:prstGeom prst="rect">
            <a:avLst/>
          </a:prstGeom>
        </p:spPr>
      </p:pic>
    </p:spTree>
    <p:extLst>
      <p:ext uri="{BB962C8B-B14F-4D97-AF65-F5344CB8AC3E}">
        <p14:creationId xmlns:p14="http://schemas.microsoft.com/office/powerpoint/2010/main" val="336511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Recommendation</a:t>
            </a:r>
            <a:endParaRPr lang="en-US" dirty="0"/>
          </a:p>
        </p:txBody>
      </p:sp>
      <p:sp>
        <p:nvSpPr>
          <p:cNvPr id="3" name="Content Placeholder 2"/>
          <p:cNvSpPr>
            <a:spLocks noGrp="1"/>
          </p:cNvSpPr>
          <p:nvPr>
            <p:ph idx="1"/>
          </p:nvPr>
        </p:nvSpPr>
        <p:spPr/>
        <p:txBody>
          <a:bodyPr/>
          <a:lstStyle/>
          <a:p>
            <a:pPr marL="0" indent="0">
              <a:buNone/>
            </a:pPr>
            <a:r>
              <a:rPr lang="en-US" i="1" dirty="0"/>
              <a:t>“The data appliance will ingest and store observational data, perform a series of automated quality control steps, and make the data and relevant metadata available through data services compliant with the Open Geospatial Consortium (OGC</a:t>
            </a:r>
            <a:r>
              <a:rPr lang="en-US" i="1" dirty="0" smtClean="0"/>
              <a:t>) Approaches </a:t>
            </a:r>
            <a:r>
              <a:rPr lang="en-US" i="1" dirty="0"/>
              <a:t>for Sharing Continuous Monitoring Data Sensor Observation Service (SOS) standard. OGC SOS provides access to data through the </a:t>
            </a:r>
            <a:r>
              <a:rPr lang="en-US" i="1" dirty="0" err="1"/>
              <a:t>WaterML</a:t>
            </a:r>
            <a:r>
              <a:rPr lang="en-US" i="1" dirty="0"/>
              <a:t> 2.0 standard and to metadata through the </a:t>
            </a:r>
            <a:r>
              <a:rPr lang="en-US" i="1" dirty="0" err="1"/>
              <a:t>SensorML</a:t>
            </a:r>
            <a:r>
              <a:rPr lang="en-US" i="1" dirty="0"/>
              <a:t> standard</a:t>
            </a:r>
            <a:r>
              <a:rPr lang="en-US" i="1" dirty="0" smtClean="0"/>
              <a:t>.”</a:t>
            </a:r>
            <a:endParaRPr lang="en-US" i="1"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6</a:t>
            </a:fld>
            <a:endParaRPr lang="en-US" dirty="0"/>
          </a:p>
        </p:txBody>
      </p:sp>
    </p:spTree>
    <p:extLst>
      <p:ext uri="{BB962C8B-B14F-4D97-AF65-F5344CB8AC3E}">
        <p14:creationId xmlns:p14="http://schemas.microsoft.com/office/powerpoint/2010/main" val="31248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existing standards for discussion.</a:t>
            </a:r>
            <a:endParaRPr lang="en-US" dirty="0"/>
          </a:p>
        </p:txBody>
      </p:sp>
      <p:sp>
        <p:nvSpPr>
          <p:cNvPr id="3" name="Content Placeholder 2"/>
          <p:cNvSpPr>
            <a:spLocks noGrp="1"/>
          </p:cNvSpPr>
          <p:nvPr>
            <p:ph idx="1"/>
          </p:nvPr>
        </p:nvSpPr>
        <p:spPr/>
        <p:txBody>
          <a:bodyPr/>
          <a:lstStyle/>
          <a:p>
            <a:r>
              <a:rPr lang="en-US" dirty="0" smtClean="0"/>
              <a:t>WaterML2 Part 1: Handling of (inherent and inherited) sensor properties associated with a time series.</a:t>
            </a:r>
          </a:p>
          <a:p>
            <a:endParaRPr lang="en-US" dirty="0"/>
          </a:p>
          <a:p>
            <a:r>
              <a:rPr lang="en-US" dirty="0" smtClean="0"/>
              <a:t>WaterML2 Part 2 (?): Handling of reference to related discrete water quality samples and calibration information.</a:t>
            </a:r>
          </a:p>
          <a:p>
            <a:endParaRPr lang="en-US" dirty="0"/>
          </a:p>
          <a:p>
            <a:r>
              <a:rPr lang="en-US" dirty="0" err="1" smtClean="0"/>
              <a:t>SensorML</a:t>
            </a:r>
            <a:r>
              <a:rPr lang="en-US" dirty="0" smtClean="0"/>
              <a:t>… Starfish Fungus Language?  (For discussion)</a:t>
            </a:r>
            <a:endParaRPr lang="en-US" dirty="0"/>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7</a:t>
            </a:fld>
            <a:endParaRPr lang="en-US" dirty="0"/>
          </a:p>
        </p:txBody>
      </p:sp>
    </p:spTree>
    <p:extLst>
      <p:ext uri="{BB962C8B-B14F-4D97-AF65-F5344CB8AC3E}">
        <p14:creationId xmlns:p14="http://schemas.microsoft.com/office/powerpoint/2010/main" val="375459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pragmatic approach… *FL ??</a:t>
            </a:r>
            <a:endParaRPr lang="en-US" dirty="0"/>
          </a:p>
        </p:txBody>
      </p:sp>
      <p:sp>
        <p:nvSpPr>
          <p:cNvPr id="3" name="Content Placeholder 2"/>
          <p:cNvSpPr>
            <a:spLocks noGrp="1"/>
          </p:cNvSpPr>
          <p:nvPr>
            <p:ph idx="1"/>
          </p:nvPr>
        </p:nvSpPr>
        <p:spPr/>
        <p:txBody>
          <a:bodyPr/>
          <a:lstStyle/>
          <a:p>
            <a:r>
              <a:rPr lang="en-US" dirty="0"/>
              <a:t>Two parts: </a:t>
            </a:r>
            <a:r>
              <a:rPr lang="en-US" dirty="0" smtClean="0"/>
              <a:t>Sensor and deployment/calibration</a:t>
            </a:r>
          </a:p>
          <a:p>
            <a:pPr marL="0" indent="0">
              <a:buNone/>
            </a:pPr>
            <a:r>
              <a:rPr lang="en-US" dirty="0" smtClean="0"/>
              <a:t>	Inherent properties of a sensor of a given model. 	(Specified / guaranteed by the manufacturer) </a:t>
            </a:r>
          </a:p>
          <a:p>
            <a:pPr marL="0" indent="0">
              <a:buNone/>
            </a:pPr>
            <a:r>
              <a:rPr lang="en-US" dirty="0"/>
              <a:t>	</a:t>
            </a:r>
            <a:endParaRPr lang="en-US" dirty="0" smtClean="0"/>
          </a:p>
          <a:p>
            <a:pPr marL="0" indent="0">
              <a:buNone/>
            </a:pPr>
            <a:r>
              <a:rPr lang="en-US" dirty="0"/>
              <a:t>	</a:t>
            </a:r>
            <a:r>
              <a:rPr lang="en-US" dirty="0" smtClean="0"/>
              <a:t>Acquired properties of a deployed sensor. </a:t>
            </a:r>
          </a:p>
          <a:p>
            <a:pPr marL="0" indent="0">
              <a:buNone/>
            </a:pPr>
            <a:r>
              <a:rPr lang="en-US" dirty="0"/>
              <a:t>	</a:t>
            </a:r>
            <a:r>
              <a:rPr lang="en-US" dirty="0" smtClean="0"/>
              <a:t>(Specified by the sensor </a:t>
            </a:r>
            <a:r>
              <a:rPr lang="en-US" dirty="0" err="1" smtClean="0"/>
              <a:t>deployer</a:t>
            </a:r>
            <a:r>
              <a:rPr lang="en-US" dirty="0" smtClean="0"/>
              <a:t> or maintainer) </a:t>
            </a:r>
          </a:p>
          <a:p>
            <a:endParaRPr lang="en-US" dirty="0"/>
          </a:p>
        </p:txBody>
      </p:sp>
      <p:sp>
        <p:nvSpPr>
          <p:cNvPr id="4" name="Footer Placeholder 3"/>
          <p:cNvSpPr>
            <a:spLocks noGrp="1"/>
          </p:cNvSpPr>
          <p:nvPr>
            <p:ph type="ftr" sz="quarter" idx="10"/>
          </p:nvPr>
        </p:nvSpPr>
        <p:spPr/>
        <p:txBody>
          <a:bodyPr/>
          <a:lstStyle/>
          <a:p>
            <a:r>
              <a:rPr lang="en-GB" altLang="en-US" kern="0" smtClean="0">
                <a:cs typeface="Arial" pitchFamily="34" charset="0"/>
              </a:rPr>
              <a:t>5th, Workshop of OGC Hydro DWG, New York, 11-15 Aug 2014</a:t>
            </a:r>
            <a:endParaRPr lang="en-US" altLang="en-US" kern="0" dirty="0" smtClean="0">
              <a:cs typeface="Arial" pitchFamily="34" charset="0"/>
            </a:endParaRPr>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8</a:t>
            </a:fld>
            <a:endParaRPr lang="en-US" dirty="0"/>
          </a:p>
        </p:txBody>
      </p:sp>
      <p:pic>
        <p:nvPicPr>
          <p:cNvPr id="6" name="Picture 5" descr="Screen Shot 2015-09-22 at 9.57.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982" y="4037003"/>
            <a:ext cx="5472545" cy="2744797"/>
          </a:xfrm>
          <a:prstGeom prst="rect">
            <a:avLst/>
          </a:prstGeom>
        </p:spPr>
      </p:pic>
    </p:spTree>
    <p:extLst>
      <p:ext uri="{BB962C8B-B14F-4D97-AF65-F5344CB8AC3E}">
        <p14:creationId xmlns:p14="http://schemas.microsoft.com/office/powerpoint/2010/main" val="81409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kern="0" smtClean="0">
                <a:cs typeface="Arial" pitchFamily="34" charset="0"/>
              </a:rPr>
              <a:t>5th, Workshop of OGC Hydro DWG, New York, 11-15 Aug 2014</a:t>
            </a:r>
            <a:endParaRPr lang="en-US" altLang="en-US" kern="0" dirty="0" smtClean="0">
              <a:cs typeface="Arial" pitchFamily="34" charset="0"/>
            </a:endParaRPr>
          </a:p>
        </p:txBody>
      </p:sp>
      <p:sp>
        <p:nvSpPr>
          <p:cNvPr id="5" name="Slide Number Placeholder 4"/>
          <p:cNvSpPr>
            <a:spLocks noGrp="1"/>
          </p:cNvSpPr>
          <p:nvPr>
            <p:ph type="sldNum" sz="quarter" idx="11"/>
          </p:nvPr>
        </p:nvSpPr>
        <p:spPr/>
        <p:txBody>
          <a:bodyPr/>
          <a:lstStyle/>
          <a:p>
            <a:pPr>
              <a:defRPr/>
            </a:pPr>
            <a:fld id="{3ED129D0-DFFA-44F8-BA3B-A4FAE77A70BA}" type="slidenum">
              <a:rPr lang="en-US" smtClean="0"/>
              <a:pPr>
                <a:defRPr/>
              </a:pPr>
              <a:t>9</a:t>
            </a:fld>
            <a:endParaRPr lang="en-US" dirty="0"/>
          </a:p>
        </p:txBody>
      </p:sp>
      <p:pic>
        <p:nvPicPr>
          <p:cNvPr id="6" name="Picture 5" descr="Screen Shot 2015-09-22 at 9.5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53" y="0"/>
            <a:ext cx="8492947" cy="6858000"/>
          </a:xfrm>
          <a:prstGeom prst="rect">
            <a:avLst/>
          </a:prstGeom>
        </p:spPr>
      </p:pic>
      <p:sp>
        <p:nvSpPr>
          <p:cNvPr id="2" name="Title 1"/>
          <p:cNvSpPr>
            <a:spLocks noGrp="1"/>
          </p:cNvSpPr>
          <p:nvPr>
            <p:ph type="title"/>
          </p:nvPr>
        </p:nvSpPr>
        <p:spPr>
          <a:xfrm>
            <a:off x="3752273" y="136525"/>
            <a:ext cx="5163127" cy="685800"/>
          </a:xfrm>
        </p:spPr>
        <p:txBody>
          <a:bodyPr/>
          <a:lstStyle/>
          <a:p>
            <a:r>
              <a:rPr lang="en-US" dirty="0" smtClean="0"/>
              <a:t>Static/Sensor Module</a:t>
            </a:r>
            <a:endParaRPr lang="en-US" dirty="0"/>
          </a:p>
        </p:txBody>
      </p:sp>
    </p:spTree>
    <p:extLst>
      <p:ext uri="{BB962C8B-B14F-4D97-AF65-F5344CB8AC3E}">
        <p14:creationId xmlns:p14="http://schemas.microsoft.com/office/powerpoint/2010/main" val="1724980014"/>
      </p:ext>
    </p:extLst>
  </p:cSld>
  <p:clrMapOvr>
    <a:masterClrMapping/>
  </p:clrMapOvr>
</p:sld>
</file>

<file path=ppt/theme/theme1.xml><?xml version="1.0" encoding="utf-8"?>
<a:theme xmlns:a="http://schemas.openxmlformats.org/drawingml/2006/main" name="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Words>552</Words>
  <Application>Microsoft Macintosh PowerPoint</Application>
  <PresentationFormat>On-screen Show (4:3)</PresentationFormat>
  <Paragraphs>66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OGC_PowerPoint_Template</vt:lpstr>
      <vt:lpstr>Continuous Water Quality Sensor Data Exchange Interoperability</vt:lpstr>
      <vt:lpstr>Motivation</vt:lpstr>
      <vt:lpstr>PowerPoint Presentation</vt:lpstr>
      <vt:lpstr>Concept and Timeline of EPA Pilots</vt:lpstr>
      <vt:lpstr>DRAFT Architecture for Pilot Evaluation</vt:lpstr>
      <vt:lpstr>Draft Recommendation</vt:lpstr>
      <vt:lpstr>Aspects of existing standards for discussion.</vt:lpstr>
      <vt:lpstr>Finding a pragmatic approach… *FL ??</vt:lpstr>
      <vt:lpstr>Static/Sensor Module</vt:lpstr>
      <vt:lpstr>Dynamic (Deployment / Calibration)</vt:lpstr>
      <vt:lpstr>A Proposed Activity</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Water Quality Sensor Data Exchange Interoperability</dc:title>
  <dc:creator>David Blodgett</dc:creator>
  <cp:lastModifiedBy>David Blodgett</cp:lastModifiedBy>
  <cp:revision>13</cp:revision>
  <dcterms:created xsi:type="dcterms:W3CDTF">2015-09-22T07:15:31Z</dcterms:created>
  <dcterms:modified xsi:type="dcterms:W3CDTF">2015-09-24T13:36:07Z</dcterms:modified>
</cp:coreProperties>
</file>