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7" r:id="rId3"/>
    <p:sldId id="266" r:id="rId4"/>
    <p:sldId id="269" r:id="rId5"/>
    <p:sldId id="270" r:id="rId6"/>
    <p:sldId id="273" r:id="rId7"/>
    <p:sldId id="274" r:id="rId8"/>
    <p:sldId id="271" r:id="rId9"/>
    <p:sldId id="275" r:id="rId10"/>
    <p:sldId id="272" r:id="rId11"/>
    <p:sldId id="268" r:id="rId12"/>
  </p:sldIdLst>
  <p:sldSz cx="9144000" cy="6858000" type="screen4x3"/>
  <p:notesSz cx="6904038" cy="9220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charset="0"/>
        <a:ea typeface="MS PGothic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charset="0"/>
        <a:ea typeface="MS PGothic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charset="0"/>
        <a:ea typeface="MS PGothic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charset="0"/>
        <a:ea typeface="MS PGothic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charset="0"/>
        <a:ea typeface="MS PGothic" charset="-128"/>
        <a:cs typeface="+mn-cs"/>
      </a:defRPr>
    </a:lvl5pPr>
    <a:lvl6pPr marL="2286000" algn="l" defTabSz="914400" rtl="0" eaLnBrk="1" latinLnBrk="0" hangingPunct="1">
      <a:defRPr sz="1000" b="1" kern="1200">
        <a:solidFill>
          <a:schemeClr val="tx1"/>
        </a:solidFill>
        <a:latin typeface="CG Times" charset="0"/>
        <a:ea typeface="MS PGothic" charset="-128"/>
        <a:cs typeface="+mn-cs"/>
      </a:defRPr>
    </a:lvl6pPr>
    <a:lvl7pPr marL="2743200" algn="l" defTabSz="914400" rtl="0" eaLnBrk="1" latinLnBrk="0" hangingPunct="1">
      <a:defRPr sz="1000" b="1" kern="1200">
        <a:solidFill>
          <a:schemeClr val="tx1"/>
        </a:solidFill>
        <a:latin typeface="CG Times" charset="0"/>
        <a:ea typeface="MS PGothic" charset="-128"/>
        <a:cs typeface="+mn-cs"/>
      </a:defRPr>
    </a:lvl7pPr>
    <a:lvl8pPr marL="3200400" algn="l" defTabSz="914400" rtl="0" eaLnBrk="1" latinLnBrk="0" hangingPunct="1">
      <a:defRPr sz="1000" b="1" kern="1200">
        <a:solidFill>
          <a:schemeClr val="tx1"/>
        </a:solidFill>
        <a:latin typeface="CG Times" charset="0"/>
        <a:ea typeface="MS PGothic" charset="-128"/>
        <a:cs typeface="+mn-cs"/>
      </a:defRPr>
    </a:lvl8pPr>
    <a:lvl9pPr marL="3657600" algn="l" defTabSz="914400" rtl="0" eaLnBrk="1" latinLnBrk="0" hangingPunct="1">
      <a:defRPr sz="1000" b="1" kern="1200">
        <a:solidFill>
          <a:schemeClr val="tx1"/>
        </a:solidFill>
        <a:latin typeface="CG Times" charset="0"/>
        <a:ea typeface="MS P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6600"/>
    <a:srgbClr val="000066"/>
    <a:srgbClr val="FFFF99"/>
    <a:srgbClr val="969696"/>
    <a:srgbClr val="CCFFFF"/>
    <a:srgbClr val="5C090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/>
    <p:restoredTop sz="94640"/>
  </p:normalViewPr>
  <p:slideViewPr>
    <p:cSldViewPr>
      <p:cViewPr varScale="1">
        <p:scale>
          <a:sx n="78" d="100"/>
          <a:sy n="78" d="100"/>
        </p:scale>
        <p:origin x="1445" y="72"/>
      </p:cViewPr>
      <p:guideLst>
        <p:guide orient="horz" pos="211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11600" y="0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4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25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4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11600" y="8759825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3D35F818-8F95-4D4B-8511-C68E4BFDA9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43349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11600" y="0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7763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0750" y="4379913"/>
            <a:ext cx="5062538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0"/>
            <a:r>
              <a:rPr lang="en-US" noProof="0"/>
              <a:t>Second level</a:t>
            </a:r>
          </a:p>
          <a:p>
            <a:pPr lvl="0"/>
            <a:r>
              <a:rPr lang="en-US" noProof="0"/>
              <a:t>Third level</a:t>
            </a:r>
          </a:p>
          <a:p>
            <a:pPr lvl="0"/>
            <a:r>
              <a:rPr lang="en-US" noProof="0"/>
              <a:t>Fourth level</a:t>
            </a:r>
          </a:p>
          <a:p>
            <a:pPr lvl="0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25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11600" y="8759825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ED3BBFB6-EA16-814E-8BA7-170BD94223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02113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tiff"/><Relationship Id="rId4" Type="http://schemas.openxmlformats.org/officeDocument/2006/relationships/image" Target="../media/image4.tif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8"/>
          <p:cNvSpPr txBox="1">
            <a:spLocks noChangeArrowheads="1"/>
          </p:cNvSpPr>
          <p:nvPr/>
        </p:nvSpPr>
        <p:spPr bwMode="auto">
          <a:xfrm>
            <a:off x="8739188" y="214313"/>
            <a:ext cx="74612" cy="21431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rIns="0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9pPr>
          </a:lstStyle>
          <a:p>
            <a:pPr>
              <a:defRPr/>
            </a:pPr>
            <a:r>
              <a:rPr lang="en-US" altLang="en-US" sz="800">
                <a:solidFill>
                  <a:srgbClr val="FFFFFF"/>
                </a:solidFill>
                <a:latin typeface="Arial" charset="0"/>
              </a:rPr>
              <a:t>®</a:t>
            </a:r>
          </a:p>
        </p:txBody>
      </p:sp>
      <p:pic>
        <p:nvPicPr>
          <p:cNvPr id="5" name="Picture 10" descr="OGC header 20101220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Picture 7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0" y="6096000"/>
            <a:ext cx="13811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38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3276600"/>
            <a:ext cx="7772400" cy="1143000"/>
          </a:xfrm>
        </p:spPr>
        <p:txBody>
          <a:bodyPr/>
          <a:lstStyle>
            <a:lvl1pPr>
              <a:defRPr sz="3200">
                <a:latin typeface="Arial Black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638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572000"/>
            <a:ext cx="6400800" cy="1371600"/>
          </a:xfrm>
        </p:spPr>
        <p:txBody>
          <a:bodyPr/>
          <a:lstStyle>
            <a:lvl1pPr marL="0" indent="0" algn="ctr">
              <a:buFontTx/>
              <a:buNone/>
              <a:defRPr sz="1800">
                <a:solidFill>
                  <a:srgbClr val="092E5C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009900" y="6400800"/>
            <a:ext cx="3276600" cy="3048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r>
              <a:rPr lang="en-US" altLang="en-US" dirty="0"/>
              <a:t>Copyright © 2018 Open Geospatial Consortium</a:t>
            </a:r>
          </a:p>
        </p:txBody>
      </p:sp>
      <p:sp>
        <p:nvSpPr>
          <p:cNvPr id="11" name="Text Box 5"/>
          <p:cNvSpPr txBox="1">
            <a:spLocks noChangeArrowheads="1"/>
          </p:cNvSpPr>
          <p:nvPr userDrawn="1"/>
        </p:nvSpPr>
        <p:spPr bwMode="auto">
          <a:xfrm>
            <a:off x="4453322" y="1101689"/>
            <a:ext cx="1109278" cy="246221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rIns="0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9pPr>
          </a:lstStyle>
          <a:p>
            <a:pPr algn="ctr">
              <a:defRPr/>
            </a:pPr>
            <a:r>
              <a:rPr lang="en-US">
                <a:latin typeface="Arial" charset="0"/>
              </a:rPr>
              <a:t>Meeting Sponsors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4"/>
          <a:srcRect t="18372" b="27099"/>
          <a:stretch/>
        </p:blipFill>
        <p:spPr>
          <a:xfrm>
            <a:off x="2209800" y="1371600"/>
            <a:ext cx="2690018" cy="140259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5"/>
          <a:srcRect r="35000"/>
          <a:stretch/>
        </p:blipFill>
        <p:spPr>
          <a:xfrm>
            <a:off x="5435600" y="1811926"/>
            <a:ext cx="2184400" cy="702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936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Copyright © 2018 Open Geospatial Consortium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F5C08-9863-464B-8ADE-A89BC41090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4566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5288" y="136525"/>
            <a:ext cx="2170112" cy="60340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1775" y="136525"/>
            <a:ext cx="6361113" cy="60340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Copyright © 2018 Open Geospatial Consortium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3E5D2-22FF-DE40-BB45-5904AFD691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765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Copyright © 2018 Open Geospatial Consortium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BF124-AF04-5448-81DF-7A81BF3CA4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5088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Copyright © 2018 Open Geospatial Consortium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096FCB-D23A-A24C-9D82-3F41F4AC5D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372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6075" y="1279525"/>
            <a:ext cx="4152900" cy="4891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1279525"/>
            <a:ext cx="4152900" cy="4891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Copyright © 2018 Open Geospatial Consortium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66CF4-B06C-C644-947A-3193A300C1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6163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Copyright © 2018 Open Geospatial Consortium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6F97B-9CFF-B245-85B9-914B1C89C3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215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Copyright © 2018 Open Geospatial Consortium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45999-4989-CE46-9052-5F6CD8C2D6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904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Copyright © 2018 Open Geospatial Consortium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E257F-3AC2-0942-956E-433F540C01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4679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Copyright © 2018 Open Geospatial Consortium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35DC85-1E39-6F45-8D26-88CB57EE5C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7511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Copyright © 2018 Open Geospatial Consortium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941DA-054F-A74C-AF1A-5876988B7C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5985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/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5125" y="776288"/>
            <a:ext cx="8455025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28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136525"/>
            <a:ext cx="86836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6075" y="1279525"/>
            <a:ext cx="8458200" cy="4891088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6285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3388" y="6553200"/>
            <a:ext cx="3200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900" b="0">
                <a:solidFill>
                  <a:srgbClr val="092E5C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altLang="en-US" dirty="0"/>
              <a:t>Copyright © 2018 Open Geospatial Consortium</a:t>
            </a:r>
          </a:p>
        </p:txBody>
      </p:sp>
      <p:sp>
        <p:nvSpPr>
          <p:cNvPr id="4628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96100" y="65532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900" b="0">
                <a:solidFill>
                  <a:srgbClr val="092E5C"/>
                </a:solidFill>
                <a:latin typeface="Arial" charset="0"/>
              </a:defRPr>
            </a:lvl1pPr>
          </a:lstStyle>
          <a:p>
            <a:pPr>
              <a:defRPr/>
            </a:pPr>
            <a:fld id="{27D0F9EB-4EAC-1044-9312-C01285DE51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Text Box 16"/>
          <p:cNvSpPr txBox="1">
            <a:spLocks noChangeArrowheads="1"/>
          </p:cNvSpPr>
          <p:nvPr/>
        </p:nvSpPr>
        <p:spPr bwMode="auto">
          <a:xfrm>
            <a:off x="333375" y="6219825"/>
            <a:ext cx="1157288" cy="6096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r>
              <a:rPr lang="en-US" sz="4000">
                <a:solidFill>
                  <a:schemeClr val="tx2"/>
                </a:solidFill>
                <a:latin typeface="Times New Roman" charset="0"/>
              </a:rPr>
              <a:t>OGC</a:t>
            </a:r>
          </a:p>
        </p:txBody>
      </p:sp>
      <p:sp>
        <p:nvSpPr>
          <p:cNvPr id="1032" name="Text Box 20"/>
          <p:cNvSpPr txBox="1">
            <a:spLocks noChangeArrowheads="1"/>
          </p:cNvSpPr>
          <p:nvPr/>
        </p:nvSpPr>
        <p:spPr bwMode="auto">
          <a:xfrm>
            <a:off x="1498600" y="6270625"/>
            <a:ext cx="93663" cy="24447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rIns="0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9pPr>
          </a:lstStyle>
          <a:p>
            <a:pPr>
              <a:defRPr/>
            </a:pPr>
            <a:r>
              <a:rPr lang="en-US" altLang="en-US">
                <a:solidFill>
                  <a:schemeClr val="tx2"/>
                </a:solidFill>
                <a:latin typeface="Arial" charset="0"/>
              </a:rPr>
              <a:t>®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2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</p:sldLayoutIdLst>
  <p:hf sldNum="0" hd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PGothic" pitchFamily="34" charset="-128"/>
          <a:cs typeface="MS PGothic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PGothic" pitchFamily="34" charset="-128"/>
          <a:cs typeface="MS PGothic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PGothic" pitchFamily="34" charset="-128"/>
          <a:cs typeface="MS PGothic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233363" indent="-233363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•"/>
        <a:defRPr sz="2400"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1pPr>
      <a:lvl2pPr marL="569913" indent="-22225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–"/>
        <a:defRPr sz="2000"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2pPr>
      <a:lvl3pPr marL="9128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•"/>
        <a:defRPr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3pPr>
      <a:lvl4pPr marL="12557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–"/>
        <a:defRPr sz="1600"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4pPr>
      <a:lvl5pPr marL="15986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5pPr>
      <a:lvl6pPr marL="20558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</a:defRPr>
      </a:lvl6pPr>
      <a:lvl7pPr marL="25130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</a:defRPr>
      </a:lvl7pPr>
      <a:lvl8pPr marL="29702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</a:defRPr>
      </a:lvl8pPr>
      <a:lvl9pPr marL="34274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sgrellet/HY_Features/tree/master/ontology" TargetMode="External"/><Relationship Id="rId2" Type="http://schemas.openxmlformats.org/officeDocument/2006/relationships/hyperlink" Target="https://github.com/opengeospatial/GeoSci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geospatial.github.io/ELFIE/FR/HY-WaterBody/sgwi/E6--009-" TargetMode="External"/><Relationship Id="rId2" Type="http://schemas.openxmlformats.org/officeDocument/2006/relationships/hyperlink" Target="https://github.com/denevers/geoscimlrdf/tree/master/gw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opengeospatial.github.io/ELFIE/FR/GW-HydrogeoUnit/sgwi/121AT01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Hydro related ontology primers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>
                <a:ea typeface="MS PGothic" charset="-128"/>
              </a:rPr>
              <a:t>106th OGC Technical Committee</a:t>
            </a:r>
          </a:p>
          <a:p>
            <a:r>
              <a:rPr lang="en-US" altLang="en-US" dirty="0" err="1">
                <a:ea typeface="MS PGothic" charset="-128"/>
              </a:rPr>
              <a:t>Orléans</a:t>
            </a:r>
            <a:r>
              <a:rPr lang="en-US" altLang="en-US" dirty="0">
                <a:ea typeface="MS PGothic" charset="-128"/>
              </a:rPr>
              <a:t>, France</a:t>
            </a:r>
          </a:p>
          <a:p>
            <a:r>
              <a:rPr lang="en-US" altLang="en-US" dirty="0" err="1">
                <a:ea typeface="MS PGothic" charset="-128"/>
              </a:rPr>
              <a:t>S.Grellet</a:t>
            </a:r>
            <a:r>
              <a:rPr lang="en-US" altLang="en-US" dirty="0">
                <a:ea typeface="MS PGothic" charset="-128"/>
              </a:rPr>
              <a:t>, </a:t>
            </a:r>
            <a:r>
              <a:rPr lang="en-US" altLang="en-US" dirty="0" err="1">
                <a:ea typeface="MS PGothic" charset="-128"/>
              </a:rPr>
              <a:t>E.Boisvert</a:t>
            </a:r>
            <a:r>
              <a:rPr lang="en-US" altLang="en-US" dirty="0">
                <a:ea typeface="MS PGothic" charset="-128"/>
              </a:rPr>
              <a:t>, </a:t>
            </a:r>
            <a:r>
              <a:rPr lang="en-US" altLang="en-US" dirty="0" err="1">
                <a:ea typeface="MS PGothic" charset="-128"/>
              </a:rPr>
              <a:t>R.Atkinson</a:t>
            </a:r>
            <a:endParaRPr lang="en-US" altLang="en-US" dirty="0">
              <a:ea typeface="MS PGothic" charset="-128"/>
            </a:endParaRPr>
          </a:p>
          <a:p>
            <a:r>
              <a:rPr lang="en-US" altLang="en-US" dirty="0">
                <a:ea typeface="MS PGothic" charset="-128"/>
              </a:rPr>
              <a:t>21 March 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Copyright © 2018 Open Geospatial Consortium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24181" y="1253896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18069217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5582" y="824023"/>
            <a:ext cx="7886700" cy="994172"/>
          </a:xfrm>
        </p:spPr>
        <p:txBody>
          <a:bodyPr/>
          <a:lstStyle/>
          <a:p>
            <a:r>
              <a:rPr lang="en-AU" dirty="0"/>
              <a:t>Component Architecture 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969039" y="4250003"/>
            <a:ext cx="1175657" cy="522514"/>
            <a:chOff x="3193142" y="3077029"/>
            <a:chExt cx="1567543" cy="696685"/>
          </a:xfrm>
        </p:grpSpPr>
        <p:sp>
          <p:nvSpPr>
            <p:cNvPr id="4" name="Rectangle 3"/>
            <p:cNvSpPr/>
            <p:nvPr/>
          </p:nvSpPr>
          <p:spPr>
            <a:xfrm>
              <a:off x="3193142" y="3077029"/>
              <a:ext cx="1567543" cy="696685"/>
            </a:xfrm>
            <a:prstGeom prst="rect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75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385457" y="3240314"/>
              <a:ext cx="1182914" cy="37011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750" dirty="0">
                  <a:solidFill>
                    <a:schemeClr val="tx1"/>
                  </a:solidFill>
                </a:rPr>
                <a:t>RDF-IO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015941" y="3454116"/>
            <a:ext cx="1175657" cy="522514"/>
            <a:chOff x="4953000" y="3077029"/>
            <a:chExt cx="1567543" cy="696685"/>
          </a:xfrm>
        </p:grpSpPr>
        <p:sp>
          <p:nvSpPr>
            <p:cNvPr id="6" name="Rectangle 5"/>
            <p:cNvSpPr/>
            <p:nvPr/>
          </p:nvSpPr>
          <p:spPr>
            <a:xfrm>
              <a:off x="4953000" y="3077029"/>
              <a:ext cx="1567543" cy="696685"/>
            </a:xfrm>
            <a:prstGeom prst="rect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75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163198" y="3240314"/>
              <a:ext cx="1165029" cy="37011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750" dirty="0">
                  <a:solidFill>
                    <a:schemeClr val="tx1"/>
                  </a:solidFill>
                </a:rPr>
                <a:t>SKOS</a:t>
              </a:r>
            </a:p>
          </p:txBody>
        </p:sp>
      </p:grpSp>
      <p:cxnSp>
        <p:nvCxnSpPr>
          <p:cNvPr id="32" name="Straight Arrow Connector 31"/>
          <p:cNvCxnSpPr>
            <a:stCxn id="6" idx="2"/>
            <a:endCxn id="4" idx="0"/>
          </p:cNvCxnSpPr>
          <p:nvPr/>
        </p:nvCxnSpPr>
        <p:spPr>
          <a:xfrm flipH="1">
            <a:off x="2556867" y="3976629"/>
            <a:ext cx="1046903" cy="2733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oup 36"/>
          <p:cNvGrpSpPr/>
          <p:nvPr/>
        </p:nvGrpSpPr>
        <p:grpSpPr>
          <a:xfrm>
            <a:off x="130576" y="1601186"/>
            <a:ext cx="6250343" cy="630549"/>
            <a:chOff x="4953000" y="3077029"/>
            <a:chExt cx="1567543" cy="696685"/>
          </a:xfrm>
        </p:grpSpPr>
        <p:sp>
          <p:nvSpPr>
            <p:cNvPr id="38" name="Rectangle 37"/>
            <p:cNvSpPr/>
            <p:nvPr/>
          </p:nvSpPr>
          <p:spPr>
            <a:xfrm>
              <a:off x="4953000" y="3077029"/>
              <a:ext cx="1567543" cy="69668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75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072860" y="3240314"/>
              <a:ext cx="485209" cy="28458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750" dirty="0">
                  <a:solidFill>
                    <a:schemeClr val="tx1"/>
                  </a:solidFill>
                </a:rPr>
                <a:t>DJANGO Admin UI</a:t>
              </a:r>
            </a:p>
          </p:txBody>
        </p:sp>
      </p:grpSp>
      <p:sp>
        <p:nvSpPr>
          <p:cNvPr id="40" name="Rectangle 39"/>
          <p:cNvSpPr/>
          <p:nvPr/>
        </p:nvSpPr>
        <p:spPr>
          <a:xfrm>
            <a:off x="3021121" y="1783822"/>
            <a:ext cx="2892935" cy="21344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750" dirty="0">
                <a:solidFill>
                  <a:schemeClr val="tx1"/>
                </a:solidFill>
              </a:rPr>
              <a:t>DJANGO Custom UI 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3843577" y="4806927"/>
            <a:ext cx="1292339" cy="372139"/>
            <a:chOff x="3193142" y="3077029"/>
            <a:chExt cx="1567543" cy="696685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48" name="Rectangle 47"/>
            <p:cNvSpPr/>
            <p:nvPr/>
          </p:nvSpPr>
          <p:spPr>
            <a:xfrm>
              <a:off x="3193142" y="3077029"/>
              <a:ext cx="1567543" cy="69668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75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385457" y="3240314"/>
              <a:ext cx="1182914" cy="37011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750" dirty="0">
                  <a:solidFill>
                    <a:schemeClr val="tx1"/>
                  </a:solidFill>
                </a:rPr>
                <a:t>SPARQL</a:t>
              </a: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6702641" y="1636167"/>
            <a:ext cx="1532845" cy="590549"/>
            <a:chOff x="3193142" y="3077029"/>
            <a:chExt cx="1567543" cy="696685"/>
          </a:xfrm>
          <a:solidFill>
            <a:schemeClr val="accent1">
              <a:lumMod val="75000"/>
            </a:schemeClr>
          </a:solidFill>
        </p:grpSpPr>
        <p:sp>
          <p:nvSpPr>
            <p:cNvPr id="51" name="Rectangle 50"/>
            <p:cNvSpPr/>
            <p:nvPr/>
          </p:nvSpPr>
          <p:spPr>
            <a:xfrm>
              <a:off x="3193142" y="3077029"/>
              <a:ext cx="1567543" cy="696685"/>
            </a:xfrm>
            <a:prstGeom prst="rect">
              <a:avLst/>
            </a:prstGeom>
            <a:grp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75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3385457" y="3240314"/>
              <a:ext cx="1182914" cy="37011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750" dirty="0" err="1">
                  <a:solidFill>
                    <a:schemeClr val="tx1"/>
                  </a:solidFill>
                </a:rPr>
                <a:t>URIrewriter</a:t>
              </a:r>
              <a:endParaRPr lang="en-AU" sz="75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4976733" y="3912486"/>
            <a:ext cx="1077686" cy="452138"/>
            <a:chOff x="3193142" y="3077029"/>
            <a:chExt cx="1567543" cy="696685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54" name="Rectangle 53"/>
            <p:cNvSpPr/>
            <p:nvPr/>
          </p:nvSpPr>
          <p:spPr>
            <a:xfrm>
              <a:off x="3193142" y="3077029"/>
              <a:ext cx="1567543" cy="69668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75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3385457" y="3240314"/>
              <a:ext cx="1182914" cy="37011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750" dirty="0">
                  <a:solidFill>
                    <a:schemeClr val="tx1"/>
                  </a:solidFill>
                </a:rPr>
                <a:t>SKOS-API</a:t>
              </a: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6279018" y="3856775"/>
            <a:ext cx="960954" cy="524099"/>
            <a:chOff x="3193142" y="3077029"/>
            <a:chExt cx="1567543" cy="696685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57" name="Rectangle 56"/>
            <p:cNvSpPr/>
            <p:nvPr/>
          </p:nvSpPr>
          <p:spPr>
            <a:xfrm>
              <a:off x="3193142" y="3077029"/>
              <a:ext cx="1567543" cy="69668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750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3385457" y="3240314"/>
              <a:ext cx="1182914" cy="37011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750" dirty="0" err="1">
                  <a:solidFill>
                    <a:schemeClr val="tx1"/>
                  </a:solidFill>
                </a:rPr>
                <a:t>VoiD</a:t>
              </a:r>
              <a:r>
                <a:rPr lang="en-AU" sz="750" dirty="0">
                  <a:solidFill>
                    <a:schemeClr val="tx1"/>
                  </a:solidFill>
                </a:rPr>
                <a:t>-API</a:t>
              </a: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5978595" y="4796013"/>
            <a:ext cx="1077686" cy="452138"/>
            <a:chOff x="3193142" y="3077029"/>
            <a:chExt cx="1567543" cy="696685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60" name="Rectangle 59"/>
            <p:cNvSpPr/>
            <p:nvPr/>
          </p:nvSpPr>
          <p:spPr>
            <a:xfrm>
              <a:off x="3193142" y="3077029"/>
              <a:ext cx="1567543" cy="69668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750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3385457" y="3240314"/>
              <a:ext cx="1182914" cy="37011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750" dirty="0">
                  <a:solidFill>
                    <a:schemeClr val="tx1"/>
                  </a:solidFill>
                </a:rPr>
                <a:t>LDA(</a:t>
              </a:r>
              <a:r>
                <a:rPr lang="en-AU" sz="750" dirty="0" err="1">
                  <a:solidFill>
                    <a:schemeClr val="tx1"/>
                  </a:solidFill>
                </a:rPr>
                <a:t>lite</a:t>
              </a:r>
              <a:r>
                <a:rPr lang="en-AU" sz="750" dirty="0">
                  <a:solidFill>
                    <a:schemeClr val="tx1"/>
                  </a:solidFill>
                </a:rPr>
                <a:t>)</a:t>
              </a: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7430193" y="3875929"/>
            <a:ext cx="1083814" cy="474774"/>
            <a:chOff x="3193142" y="3077029"/>
            <a:chExt cx="1567543" cy="696685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63" name="Rectangle 62"/>
            <p:cNvSpPr/>
            <p:nvPr/>
          </p:nvSpPr>
          <p:spPr>
            <a:xfrm>
              <a:off x="3193142" y="3077029"/>
              <a:ext cx="1567543" cy="69668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750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3385457" y="3240314"/>
              <a:ext cx="1182914" cy="37011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750" dirty="0">
                  <a:solidFill>
                    <a:schemeClr val="tx1"/>
                  </a:solidFill>
                </a:rPr>
                <a:t>*-API</a:t>
              </a:r>
            </a:p>
          </p:txBody>
        </p:sp>
      </p:grpSp>
      <p:cxnSp>
        <p:nvCxnSpPr>
          <p:cNvPr id="66" name="Straight Arrow Connector 65"/>
          <p:cNvCxnSpPr>
            <a:stCxn id="51" idx="2"/>
            <a:endCxn id="63" idx="0"/>
          </p:cNvCxnSpPr>
          <p:nvPr/>
        </p:nvCxnSpPr>
        <p:spPr>
          <a:xfrm>
            <a:off x="7469063" y="2226716"/>
            <a:ext cx="503037" cy="16492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51" idx="2"/>
            <a:endCxn id="57" idx="0"/>
          </p:cNvCxnSpPr>
          <p:nvPr/>
        </p:nvCxnSpPr>
        <p:spPr>
          <a:xfrm flipH="1">
            <a:off x="6759496" y="2226716"/>
            <a:ext cx="709568" cy="16300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51" idx="2"/>
            <a:endCxn id="54" idx="0"/>
          </p:cNvCxnSpPr>
          <p:nvPr/>
        </p:nvCxnSpPr>
        <p:spPr>
          <a:xfrm flipH="1">
            <a:off x="5515576" y="2226716"/>
            <a:ext cx="1953488" cy="16857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54" idx="2"/>
            <a:endCxn id="60" idx="0"/>
          </p:cNvCxnSpPr>
          <p:nvPr/>
        </p:nvCxnSpPr>
        <p:spPr>
          <a:xfrm>
            <a:off x="5515576" y="4364624"/>
            <a:ext cx="1001862" cy="4313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57" idx="2"/>
            <a:endCxn id="60" idx="0"/>
          </p:cNvCxnSpPr>
          <p:nvPr/>
        </p:nvCxnSpPr>
        <p:spPr>
          <a:xfrm flipH="1">
            <a:off x="6517438" y="4380874"/>
            <a:ext cx="242057" cy="4151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63" idx="2"/>
            <a:endCxn id="60" idx="0"/>
          </p:cNvCxnSpPr>
          <p:nvPr/>
        </p:nvCxnSpPr>
        <p:spPr>
          <a:xfrm flipH="1">
            <a:off x="6517438" y="4350703"/>
            <a:ext cx="1454663" cy="4453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60" idx="1"/>
            <a:endCxn id="48" idx="3"/>
          </p:cNvCxnSpPr>
          <p:nvPr/>
        </p:nvCxnSpPr>
        <p:spPr>
          <a:xfrm flipH="1" flipV="1">
            <a:off x="5135916" y="4992996"/>
            <a:ext cx="842680" cy="290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4" idx="2"/>
            <a:endCxn id="114" idx="0"/>
          </p:cNvCxnSpPr>
          <p:nvPr/>
        </p:nvCxnSpPr>
        <p:spPr>
          <a:xfrm>
            <a:off x="2556867" y="4772516"/>
            <a:ext cx="45058" cy="5809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7" name="Group 76"/>
          <p:cNvGrpSpPr/>
          <p:nvPr/>
        </p:nvGrpSpPr>
        <p:grpSpPr>
          <a:xfrm>
            <a:off x="1343041" y="2434563"/>
            <a:ext cx="1175657" cy="522514"/>
            <a:chOff x="4953000" y="3077029"/>
            <a:chExt cx="1567543" cy="696685"/>
          </a:xfrm>
        </p:grpSpPr>
        <p:sp>
          <p:nvSpPr>
            <p:cNvPr id="79" name="Rectangle 78"/>
            <p:cNvSpPr/>
            <p:nvPr/>
          </p:nvSpPr>
          <p:spPr>
            <a:xfrm>
              <a:off x="4953000" y="3077029"/>
              <a:ext cx="1567543" cy="696685"/>
            </a:xfrm>
            <a:prstGeom prst="rect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750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5145314" y="3240314"/>
              <a:ext cx="1182914" cy="37011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750" dirty="0" err="1">
                  <a:solidFill>
                    <a:schemeClr val="tx1"/>
                  </a:solidFill>
                </a:rPr>
                <a:t>ModSpec</a:t>
              </a:r>
              <a:endParaRPr lang="en-AU" sz="75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83" name="Straight Arrow Connector 82"/>
          <p:cNvCxnSpPr>
            <a:endCxn id="6" idx="0"/>
          </p:cNvCxnSpPr>
          <p:nvPr/>
        </p:nvCxnSpPr>
        <p:spPr>
          <a:xfrm>
            <a:off x="2002987" y="2907343"/>
            <a:ext cx="1600783" cy="5467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79" idx="2"/>
            <a:endCxn id="4" idx="0"/>
          </p:cNvCxnSpPr>
          <p:nvPr/>
        </p:nvCxnSpPr>
        <p:spPr>
          <a:xfrm>
            <a:off x="1930869" y="2957077"/>
            <a:ext cx="625998" cy="12929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8" name="Group 97"/>
          <p:cNvGrpSpPr/>
          <p:nvPr/>
        </p:nvGrpSpPr>
        <p:grpSpPr>
          <a:xfrm>
            <a:off x="3145954" y="2392590"/>
            <a:ext cx="1970020" cy="665114"/>
            <a:chOff x="4953000" y="3077029"/>
            <a:chExt cx="1567543" cy="696685"/>
          </a:xfrm>
        </p:grpSpPr>
        <p:sp>
          <p:nvSpPr>
            <p:cNvPr id="100" name="Rectangle 99"/>
            <p:cNvSpPr/>
            <p:nvPr/>
          </p:nvSpPr>
          <p:spPr>
            <a:xfrm>
              <a:off x="4953000" y="3077029"/>
              <a:ext cx="1567543" cy="696685"/>
            </a:xfrm>
            <a:prstGeom prst="rect">
              <a:avLst/>
            </a:prstGeom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750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5145314" y="3240314"/>
              <a:ext cx="1182914" cy="37011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750" dirty="0" err="1">
                  <a:solidFill>
                    <a:schemeClr val="tx1"/>
                  </a:solidFill>
                </a:rPr>
                <a:t>FeatureTypes</a:t>
              </a:r>
              <a:endParaRPr lang="en-AU" sz="750" dirty="0">
                <a:solidFill>
                  <a:schemeClr val="tx1"/>
                </a:solidFill>
              </a:endParaRPr>
            </a:p>
            <a:p>
              <a:pPr algn="ctr"/>
              <a:r>
                <a:rPr lang="en-AU" sz="750" dirty="0">
                  <a:solidFill>
                    <a:schemeClr val="tx1"/>
                  </a:solidFill>
                </a:rPr>
                <a:t>(OWL encodings)</a:t>
              </a: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69710" y="4538402"/>
            <a:ext cx="1313497" cy="619989"/>
            <a:chOff x="3193142" y="3077029"/>
            <a:chExt cx="1567543" cy="696685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07" name="Rectangle 106"/>
            <p:cNvSpPr/>
            <p:nvPr/>
          </p:nvSpPr>
          <p:spPr>
            <a:xfrm>
              <a:off x="3193142" y="3077029"/>
              <a:ext cx="1567543" cy="69668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750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3385457" y="3240314"/>
              <a:ext cx="1182914" cy="37011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750" dirty="0" err="1">
                  <a:solidFill>
                    <a:schemeClr val="tx1"/>
                  </a:solidFill>
                </a:rPr>
                <a:t>SpecRef</a:t>
              </a:r>
              <a:endParaRPr lang="en-AU" sz="75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28" name="Curved Connector 127"/>
          <p:cNvCxnSpPr>
            <a:stCxn id="79" idx="1"/>
            <a:endCxn id="107" idx="0"/>
          </p:cNvCxnSpPr>
          <p:nvPr/>
        </p:nvCxnSpPr>
        <p:spPr>
          <a:xfrm rot="10800000" flipV="1">
            <a:off x="726459" y="2695820"/>
            <a:ext cx="616582" cy="1842582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urved Connector 134"/>
          <p:cNvCxnSpPr>
            <a:stCxn id="38" idx="3"/>
            <a:endCxn id="51" idx="0"/>
          </p:cNvCxnSpPr>
          <p:nvPr/>
        </p:nvCxnSpPr>
        <p:spPr>
          <a:xfrm flipV="1">
            <a:off x="6380918" y="1636167"/>
            <a:ext cx="1088145" cy="280293"/>
          </a:xfrm>
          <a:prstGeom prst="curvedConnector4">
            <a:avLst>
              <a:gd name="adj1" fmla="val 14783"/>
              <a:gd name="adj2" fmla="val 17364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/>
          <p:cNvSpPr txBox="1"/>
          <p:nvPr/>
        </p:nvSpPr>
        <p:spPr>
          <a:xfrm>
            <a:off x="6438509" y="2276533"/>
            <a:ext cx="894797" cy="207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750" dirty="0"/>
              <a:t>Redirection rules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1307175" y="3244109"/>
            <a:ext cx="108074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750" dirty="0"/>
              <a:t>Register relationships</a:t>
            </a:r>
          </a:p>
          <a:p>
            <a:r>
              <a:rPr lang="en-AU" sz="750" dirty="0"/>
              <a:t>(metadata standards)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2970545" y="3161334"/>
            <a:ext cx="532518" cy="207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750" dirty="0" err="1"/>
              <a:t>codelists</a:t>
            </a:r>
            <a:endParaRPr lang="en-AU" sz="750" dirty="0"/>
          </a:p>
        </p:txBody>
      </p:sp>
      <p:sp>
        <p:nvSpPr>
          <p:cNvPr id="142" name="TextBox 141"/>
          <p:cNvSpPr txBox="1"/>
          <p:nvPr/>
        </p:nvSpPr>
        <p:spPr>
          <a:xfrm>
            <a:off x="2059411" y="4948778"/>
            <a:ext cx="623889" cy="207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750" dirty="0"/>
              <a:t>REST API</a:t>
            </a:r>
          </a:p>
        </p:txBody>
      </p:sp>
      <p:grpSp>
        <p:nvGrpSpPr>
          <p:cNvPr id="143" name="Group 142"/>
          <p:cNvGrpSpPr/>
          <p:nvPr/>
        </p:nvGrpSpPr>
        <p:grpSpPr>
          <a:xfrm>
            <a:off x="8136618" y="5500330"/>
            <a:ext cx="887087" cy="358666"/>
            <a:chOff x="3193142" y="3077029"/>
            <a:chExt cx="1567543" cy="696685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144" name="Rectangle 143"/>
            <p:cNvSpPr/>
            <p:nvPr/>
          </p:nvSpPr>
          <p:spPr>
            <a:xfrm>
              <a:off x="3193142" y="3077029"/>
              <a:ext cx="1567543" cy="69668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750" dirty="0"/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3385457" y="3240314"/>
              <a:ext cx="1182914" cy="37011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750" dirty="0">
                  <a:solidFill>
                    <a:schemeClr val="tx1"/>
                  </a:solidFill>
                </a:rPr>
                <a:t>Semantics engine</a:t>
              </a:r>
            </a:p>
          </p:txBody>
        </p:sp>
      </p:grpSp>
      <p:grpSp>
        <p:nvGrpSpPr>
          <p:cNvPr id="146" name="Group 145"/>
          <p:cNvGrpSpPr/>
          <p:nvPr/>
        </p:nvGrpSpPr>
        <p:grpSpPr>
          <a:xfrm>
            <a:off x="8136618" y="5011861"/>
            <a:ext cx="887087" cy="418663"/>
            <a:chOff x="3193142" y="3077029"/>
            <a:chExt cx="1567543" cy="696685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47" name="Rectangle 146"/>
            <p:cNvSpPr/>
            <p:nvPr/>
          </p:nvSpPr>
          <p:spPr>
            <a:xfrm>
              <a:off x="3193142" y="3077029"/>
              <a:ext cx="1567543" cy="69668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750"/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3385457" y="3240314"/>
              <a:ext cx="1182914" cy="37011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750" dirty="0">
                  <a:solidFill>
                    <a:schemeClr val="tx1"/>
                  </a:solidFill>
                </a:rPr>
                <a:t>LDA(</a:t>
              </a:r>
              <a:r>
                <a:rPr lang="en-AU" sz="750" dirty="0" err="1">
                  <a:solidFill>
                    <a:schemeClr val="tx1"/>
                  </a:solidFill>
                </a:rPr>
                <a:t>lite</a:t>
              </a:r>
              <a:r>
                <a:rPr lang="en-AU" sz="750" dirty="0">
                  <a:solidFill>
                    <a:schemeClr val="tx1"/>
                  </a:solidFill>
                </a:rPr>
                <a:t>)</a:t>
              </a:r>
            </a:p>
          </p:txBody>
        </p:sp>
      </p:grpSp>
      <p:grpSp>
        <p:nvGrpSpPr>
          <p:cNvPr id="149" name="Group 148"/>
          <p:cNvGrpSpPr/>
          <p:nvPr/>
        </p:nvGrpSpPr>
        <p:grpSpPr>
          <a:xfrm>
            <a:off x="8152211" y="4551300"/>
            <a:ext cx="855901" cy="425658"/>
            <a:chOff x="4996542" y="3077030"/>
            <a:chExt cx="1567543" cy="696685"/>
          </a:xfrm>
        </p:grpSpPr>
        <p:sp>
          <p:nvSpPr>
            <p:cNvPr id="150" name="Rectangle 149"/>
            <p:cNvSpPr/>
            <p:nvPr/>
          </p:nvSpPr>
          <p:spPr>
            <a:xfrm>
              <a:off x="4996542" y="3077030"/>
              <a:ext cx="1567543" cy="69668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750" dirty="0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5145314" y="3240314"/>
              <a:ext cx="1182914" cy="37011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750" dirty="0">
                  <a:solidFill>
                    <a:schemeClr val="tx1"/>
                  </a:solidFill>
                </a:rPr>
                <a:t>Django module</a:t>
              </a:r>
            </a:p>
          </p:txBody>
        </p:sp>
      </p:grpSp>
      <p:sp>
        <p:nvSpPr>
          <p:cNvPr id="158" name="Flowchart: Multidocument 157"/>
          <p:cNvSpPr/>
          <p:nvPr/>
        </p:nvSpPr>
        <p:spPr>
          <a:xfrm>
            <a:off x="3590246" y="5431536"/>
            <a:ext cx="820310" cy="489539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50" dirty="0"/>
              <a:t>Domain</a:t>
            </a:r>
          </a:p>
          <a:p>
            <a:pPr algn="ctr"/>
            <a:r>
              <a:rPr lang="en-AU" sz="1050" dirty="0"/>
              <a:t>Rules</a:t>
            </a:r>
          </a:p>
        </p:txBody>
      </p:sp>
      <p:sp>
        <p:nvSpPr>
          <p:cNvPr id="165" name="TextBox 164"/>
          <p:cNvSpPr txBox="1"/>
          <p:nvPr/>
        </p:nvSpPr>
        <p:spPr>
          <a:xfrm>
            <a:off x="5364979" y="3527202"/>
            <a:ext cx="926857" cy="207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750" dirty="0"/>
              <a:t>Build useful views</a:t>
            </a:r>
          </a:p>
        </p:txBody>
      </p:sp>
      <p:grpSp>
        <p:nvGrpSpPr>
          <p:cNvPr id="104" name="Group 103"/>
          <p:cNvGrpSpPr/>
          <p:nvPr/>
        </p:nvGrpSpPr>
        <p:grpSpPr>
          <a:xfrm>
            <a:off x="2002987" y="5353487"/>
            <a:ext cx="1197876" cy="600455"/>
            <a:chOff x="3571455" y="5602087"/>
            <a:chExt cx="2053875" cy="1224785"/>
          </a:xfrm>
        </p:grpSpPr>
        <p:grpSp>
          <p:nvGrpSpPr>
            <p:cNvPr id="109" name="Group 108"/>
            <p:cNvGrpSpPr/>
            <p:nvPr/>
          </p:nvGrpSpPr>
          <p:grpSpPr>
            <a:xfrm>
              <a:off x="3571455" y="5602087"/>
              <a:ext cx="2053875" cy="1224785"/>
              <a:chOff x="3193142" y="3077029"/>
              <a:chExt cx="1567543" cy="696685"/>
            </a:xfrm>
            <a:solidFill>
              <a:schemeClr val="accent2">
                <a:lumMod val="40000"/>
                <a:lumOff val="60000"/>
              </a:schemeClr>
            </a:solidFill>
          </p:grpSpPr>
          <p:sp>
            <p:nvSpPr>
              <p:cNvPr id="114" name="Rectangle 113"/>
              <p:cNvSpPr/>
              <p:nvPr/>
            </p:nvSpPr>
            <p:spPr>
              <a:xfrm>
                <a:off x="3193142" y="3077029"/>
                <a:ext cx="1567543" cy="69668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sz="825"/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3361795" y="3155260"/>
                <a:ext cx="1219414" cy="185056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825" dirty="0">
                    <a:solidFill>
                      <a:schemeClr val="tx1"/>
                    </a:solidFill>
                  </a:rPr>
                  <a:t>RDF4J 3-store</a:t>
                </a:r>
              </a:p>
            </p:txBody>
          </p:sp>
        </p:grpSp>
        <p:sp>
          <p:nvSpPr>
            <p:cNvPr id="113" name="Rectangle 112"/>
            <p:cNvSpPr/>
            <p:nvPr/>
          </p:nvSpPr>
          <p:spPr>
            <a:xfrm>
              <a:off x="3776848" y="6214479"/>
              <a:ext cx="1597739" cy="3253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825" dirty="0">
                  <a:solidFill>
                    <a:schemeClr val="tx1"/>
                  </a:solidFill>
                </a:rPr>
                <a:t>SPIN reasoner</a:t>
              </a:r>
            </a:p>
          </p:txBody>
        </p:sp>
      </p:grpSp>
      <p:sp>
        <p:nvSpPr>
          <p:cNvPr id="116" name="TextBox 115"/>
          <p:cNvSpPr txBox="1"/>
          <p:nvPr/>
        </p:nvSpPr>
        <p:spPr>
          <a:xfrm>
            <a:off x="412849" y="3901210"/>
            <a:ext cx="527709" cy="207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750" dirty="0"/>
              <a:t>Register</a:t>
            </a:r>
          </a:p>
        </p:txBody>
      </p:sp>
      <p:sp>
        <p:nvSpPr>
          <p:cNvPr id="97" name="Flowchart: Multidocument 96"/>
          <p:cNvSpPr/>
          <p:nvPr/>
        </p:nvSpPr>
        <p:spPr>
          <a:xfrm>
            <a:off x="171505" y="2445073"/>
            <a:ext cx="820310" cy="489539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50" dirty="0"/>
              <a:t>Spec docs</a:t>
            </a:r>
          </a:p>
        </p:txBody>
      </p:sp>
      <p:cxnSp>
        <p:nvCxnSpPr>
          <p:cNvPr id="159" name="Straight Arrow Connector 158"/>
          <p:cNvCxnSpPr>
            <a:stCxn id="158" idx="1"/>
            <a:endCxn id="113" idx="3"/>
          </p:cNvCxnSpPr>
          <p:nvPr/>
        </p:nvCxnSpPr>
        <p:spPr>
          <a:xfrm flipH="1">
            <a:off x="3054623" y="5676306"/>
            <a:ext cx="535624" cy="571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Arrow Connector 155"/>
          <p:cNvCxnSpPr>
            <a:stCxn id="48" idx="1"/>
            <a:endCxn id="115" idx="3"/>
          </p:cNvCxnSpPr>
          <p:nvPr/>
        </p:nvCxnSpPr>
        <p:spPr>
          <a:xfrm flipH="1">
            <a:off x="3063712" y="4992996"/>
            <a:ext cx="779864" cy="5076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stCxn id="97" idx="3"/>
            <a:endCxn id="79" idx="1"/>
          </p:cNvCxnSpPr>
          <p:nvPr/>
        </p:nvCxnSpPr>
        <p:spPr>
          <a:xfrm>
            <a:off x="991815" y="2689843"/>
            <a:ext cx="351226" cy="59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Flowchart: Multidocument 117"/>
          <p:cNvSpPr/>
          <p:nvPr/>
        </p:nvSpPr>
        <p:spPr>
          <a:xfrm>
            <a:off x="5458708" y="2453316"/>
            <a:ext cx="820310" cy="489539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50" dirty="0"/>
              <a:t>OWL</a:t>
            </a:r>
          </a:p>
          <a:p>
            <a:pPr algn="ctr"/>
            <a:r>
              <a:rPr lang="en-AU" sz="1050" dirty="0"/>
              <a:t>encodings</a:t>
            </a:r>
          </a:p>
        </p:txBody>
      </p:sp>
      <p:cxnSp>
        <p:nvCxnSpPr>
          <p:cNvPr id="119" name="Straight Arrow Connector 118"/>
          <p:cNvCxnSpPr>
            <a:stCxn id="100" idx="1"/>
            <a:endCxn id="4" idx="0"/>
          </p:cNvCxnSpPr>
          <p:nvPr/>
        </p:nvCxnSpPr>
        <p:spPr>
          <a:xfrm flipH="1">
            <a:off x="2556867" y="2725147"/>
            <a:ext cx="589087" cy="15248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>
            <a:stCxn id="118" idx="1"/>
            <a:endCxn id="100" idx="3"/>
          </p:cNvCxnSpPr>
          <p:nvPr/>
        </p:nvCxnSpPr>
        <p:spPr>
          <a:xfrm flipH="1">
            <a:off x="5115974" y="2698085"/>
            <a:ext cx="342735" cy="270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62198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Also going on in GeoSciML SWG, ELFIE and </a:t>
            </a:r>
            <a:r>
              <a:rPr lang="en-US" dirty="0" err="1"/>
              <a:t>ad’hoc</a:t>
            </a:r>
            <a:r>
              <a:rPr lang="en-US" dirty="0"/>
              <a:t> meeting in BRGM with some TC survivors on Friday 23rd</a:t>
            </a:r>
          </a:p>
          <a:p>
            <a:endParaRPr lang="en-US" dirty="0"/>
          </a:p>
          <a:p>
            <a:r>
              <a:rPr lang="en-US" dirty="0"/>
              <a:t>What is the right approach ?</a:t>
            </a:r>
          </a:p>
          <a:p>
            <a:pPr lvl="1"/>
            <a:r>
              <a:rPr lang="en-US" dirty="0"/>
              <a:t>Pure tool oriented -&gt; just a change of encoding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“</a:t>
            </a:r>
            <a:r>
              <a:rPr lang="en-US" dirty="0" err="1"/>
              <a:t>OWLification</a:t>
            </a:r>
            <a:r>
              <a:rPr lang="en-US" dirty="0"/>
              <a:t>” -&gt; need some ‘</a:t>
            </a:r>
            <a:r>
              <a:rPr lang="en-US" dirty="0" err="1"/>
              <a:t>ontologist</a:t>
            </a:r>
            <a:r>
              <a:rPr lang="en-US" dirty="0"/>
              <a:t>’ curation of the above to benefit from OWL expressivity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Restarting from the blank page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973388" y="6553200"/>
            <a:ext cx="3200400" cy="22860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Copyright © 2018 Open Geospatial Consortium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63246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GeoSciML: GeoSciML Basic, Borehole and Lite</a:t>
            </a:r>
          </a:p>
          <a:p>
            <a:pPr lvl="1"/>
            <a:r>
              <a:rPr lang="en-US" dirty="0"/>
              <a:t>19150-2 using </a:t>
            </a:r>
            <a:r>
              <a:rPr lang="en-US" dirty="0" err="1"/>
              <a:t>Shapechange</a:t>
            </a:r>
            <a:r>
              <a:rPr lang="en-US" dirty="0"/>
              <a:t> : making some choices</a:t>
            </a:r>
          </a:p>
          <a:p>
            <a:pPr lvl="1"/>
            <a:r>
              <a:rPr lang="en-US" dirty="0"/>
              <a:t>Then manual edits to maximize the expressivity of the ontology</a:t>
            </a:r>
          </a:p>
          <a:p>
            <a:pPr marL="347663" lvl="1" indent="0">
              <a:buNone/>
            </a:pPr>
            <a:r>
              <a:rPr lang="en-US" dirty="0"/>
              <a:t>=&gt; documented here (with ontology and instances): </a:t>
            </a:r>
            <a:r>
              <a:rPr lang="en-US" dirty="0">
                <a:hlinkClick r:id="rId2"/>
              </a:rPr>
              <a:t>https://github.com/opengeospatial/GeoSciML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 err="1"/>
              <a:t>HY_Features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Same </a:t>
            </a:r>
            <a:r>
              <a:rPr lang="en-US" dirty="0" err="1"/>
              <a:t>ShapeChange</a:t>
            </a:r>
            <a:r>
              <a:rPr lang="en-US" dirty="0"/>
              <a:t> configuration as above</a:t>
            </a:r>
          </a:p>
          <a:p>
            <a:pPr lvl="1"/>
            <a:r>
              <a:rPr lang="en-US" dirty="0"/>
              <a:t>Automatically generated files adjusted by Rob for OGC </a:t>
            </a:r>
            <a:r>
              <a:rPr lang="en-US" dirty="0" err="1"/>
              <a:t>NamingAuthority</a:t>
            </a:r>
            <a:r>
              <a:rPr lang="en-US" dirty="0"/>
              <a:t> discussions</a:t>
            </a:r>
          </a:p>
          <a:p>
            <a:pPr lvl="1"/>
            <a:r>
              <a:rPr lang="en-US" dirty="0">
                <a:hlinkClick r:id="rId3"/>
              </a:rPr>
              <a:t>https://github.com/sgrellet/HY_Features/tree/master/ontology</a:t>
            </a:r>
            <a:r>
              <a:rPr lang="en-US" dirty="0"/>
              <a:t> 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973388" y="6553200"/>
            <a:ext cx="3200400" cy="22860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Copyright © 2018 Open Geospatial Consortium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7197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GroundWaterML2</a:t>
            </a:r>
          </a:p>
          <a:p>
            <a:pPr lvl="1"/>
            <a:r>
              <a:rPr lang="en-US" dirty="0"/>
              <a:t>Same </a:t>
            </a:r>
            <a:r>
              <a:rPr lang="en-US" dirty="0" err="1"/>
              <a:t>ShapeChange</a:t>
            </a:r>
            <a:r>
              <a:rPr lang="en-US" dirty="0"/>
              <a:t> configuration as above</a:t>
            </a:r>
          </a:p>
          <a:p>
            <a:pPr lvl="1"/>
            <a:r>
              <a:rPr lang="en-US" dirty="0"/>
              <a:t>All : </a:t>
            </a:r>
            <a:r>
              <a:rPr lang="en-US" dirty="0">
                <a:hlinkClick r:id="rId2"/>
              </a:rPr>
              <a:t>https://github.com/denevers/geoscimlrdf/tree/master/gwml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GWML2 and </a:t>
            </a:r>
            <a:r>
              <a:rPr lang="en-US" dirty="0" err="1"/>
              <a:t>HY_Feature</a:t>
            </a:r>
            <a:r>
              <a:rPr lang="en-US" dirty="0"/>
              <a:t> ontologies ‘linked’ to ELFIE exercise</a:t>
            </a:r>
          </a:p>
          <a:p>
            <a:pPr lvl="1"/>
            <a:r>
              <a:rPr lang="en-US" dirty="0"/>
              <a:t>See : </a:t>
            </a:r>
            <a:r>
              <a:rPr lang="en-US" dirty="0">
                <a:hlinkClick r:id="rId3"/>
              </a:rPr>
              <a:t>https://opengeospatial.github.io/ELFIE/FR/HY-WaterBody/sgwi/E6--009-</a:t>
            </a:r>
            <a:r>
              <a:rPr lang="en-US" dirty="0"/>
              <a:t> </a:t>
            </a:r>
          </a:p>
          <a:p>
            <a:pPr lvl="1"/>
            <a:r>
              <a:rPr lang="en-US" dirty="0">
                <a:hlinkClick r:id="rId4"/>
              </a:rPr>
              <a:t>https://opengeospatial.github.io/ELFIE/FR/GW-HydrogeoUnit/sgwi/121AT01</a:t>
            </a:r>
            <a:r>
              <a:rPr lang="en-US" dirty="0"/>
              <a:t> 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973388" y="6553200"/>
            <a:ext cx="3200400" cy="22860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Copyright © 2018 Open Geospatial Consortium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62320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DD454-EC91-4E01-B79A-95BCD5700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OGC Definitions Server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C30DC-375D-4EFC-8715-C26DA4FD42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Flexible infrastructure using open source components</a:t>
            </a:r>
            <a:endParaRPr lang="en-AU" dirty="0"/>
          </a:p>
          <a:p>
            <a:r>
              <a:rPr lang="en-US" dirty="0"/>
              <a:t>R</a:t>
            </a:r>
            <a:r>
              <a:rPr lang="en-AU" dirty="0"/>
              <a:t>DF inferencing – currently using RDF4J and SPIN</a:t>
            </a:r>
          </a:p>
          <a:p>
            <a:r>
              <a:rPr lang="en-US" dirty="0"/>
              <a:t>O</a:t>
            </a:r>
            <a:r>
              <a:rPr lang="en-AU" dirty="0"/>
              <a:t>WL2SKOS</a:t>
            </a:r>
          </a:p>
          <a:p>
            <a:pPr lvl="1"/>
            <a:r>
              <a:rPr lang="en-US" dirty="0"/>
              <a:t>T</a:t>
            </a:r>
            <a:r>
              <a:rPr lang="en-AU" dirty="0"/>
              <a:t>hen standard SKOS inferencing</a:t>
            </a:r>
          </a:p>
          <a:p>
            <a:pPr lvl="2"/>
            <a:r>
              <a:rPr lang="en-US" dirty="0"/>
              <a:t>T</a:t>
            </a:r>
            <a:r>
              <a:rPr lang="en-AU" dirty="0"/>
              <a:t>hen Linked Data entailment (what alternatives ands access methods available)</a:t>
            </a:r>
          </a:p>
          <a:p>
            <a:pPr lvl="3"/>
            <a:r>
              <a:rPr lang="en-US" dirty="0"/>
              <a:t>A</a:t>
            </a:r>
            <a:r>
              <a:rPr lang="en-AU" dirty="0"/>
              <a:t> “Feature Type Catalogue”</a:t>
            </a:r>
          </a:p>
          <a:p>
            <a:pPr lvl="4"/>
            <a:r>
              <a:rPr lang="en-US" dirty="0"/>
              <a:t>C</a:t>
            </a:r>
            <a:r>
              <a:rPr lang="en-AU" dirty="0"/>
              <a:t>an join pieces up manually now.</a:t>
            </a:r>
          </a:p>
          <a:p>
            <a:pPr marL="0" indent="0">
              <a:buNone/>
            </a:pPr>
            <a:endParaRPr lang="en-AU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20E93F-950A-421E-8DE4-8A272AEF589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2018 Open Geospatial Consortium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315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42F4B-A33F-4E24-92F6-3CF1163E9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Repository + CMS</a:t>
            </a:r>
            <a:endParaRPr lang="en-A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B7E83F-3ACF-45C3-8DBF-A25E3F370A88}"/>
              </a:ext>
            </a:extLst>
          </p:cNvPr>
          <p:cNvSpPr txBox="1"/>
          <p:nvPr/>
        </p:nvSpPr>
        <p:spPr>
          <a:xfrm>
            <a:off x="167214" y="2595073"/>
            <a:ext cx="14391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</a:t>
            </a:r>
          </a:p>
          <a:p>
            <a:r>
              <a:rPr lang="en-US" sz="1200" dirty="0"/>
              <a:t>Document(s)</a:t>
            </a:r>
          </a:p>
          <a:p>
            <a:endParaRPr lang="en-US" sz="1200" dirty="0"/>
          </a:p>
          <a:p>
            <a:r>
              <a:rPr lang="en-US" sz="1200" dirty="0"/>
              <a:t>HYF  </a:t>
            </a:r>
          </a:p>
          <a:p>
            <a:r>
              <a:rPr lang="en-US" sz="1200" dirty="0" err="1"/>
              <a:t>HYF_codes</a:t>
            </a:r>
            <a:endParaRPr lang="en-AU" sz="1200" dirty="0"/>
          </a:p>
        </p:txBody>
      </p:sp>
      <p:sp>
        <p:nvSpPr>
          <p:cNvPr id="5" name="Flowchart: Document 4">
            <a:extLst>
              <a:ext uri="{FF2B5EF4-FFF2-40B4-BE49-F238E27FC236}">
                <a16:creationId xmlns:a16="http://schemas.microsoft.com/office/drawing/2014/main" id="{96A6A1DF-CF2F-485D-859F-6B45FC916505}"/>
              </a:ext>
            </a:extLst>
          </p:cNvPr>
          <p:cNvSpPr/>
          <p:nvPr/>
        </p:nvSpPr>
        <p:spPr>
          <a:xfrm>
            <a:off x="412296" y="1962294"/>
            <a:ext cx="746090" cy="702757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200"/>
          </a:p>
        </p:txBody>
      </p:sp>
      <p:sp>
        <p:nvSpPr>
          <p:cNvPr id="6" name="Flowchart: Magnetic Disk 5">
            <a:extLst>
              <a:ext uri="{FF2B5EF4-FFF2-40B4-BE49-F238E27FC236}">
                <a16:creationId xmlns:a16="http://schemas.microsoft.com/office/drawing/2014/main" id="{A8A991E4-394D-46FE-8263-29EA3BCAB017}"/>
              </a:ext>
            </a:extLst>
          </p:cNvPr>
          <p:cNvSpPr/>
          <p:nvPr/>
        </p:nvSpPr>
        <p:spPr>
          <a:xfrm>
            <a:off x="2155372" y="1992275"/>
            <a:ext cx="746090" cy="642794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20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D1948D2-E3E4-4E7A-B7C8-D4DB52978FA6}"/>
              </a:ext>
            </a:extLst>
          </p:cNvPr>
          <p:cNvSpPr txBox="1"/>
          <p:nvPr/>
        </p:nvSpPr>
        <p:spPr>
          <a:xfrm>
            <a:off x="2074042" y="2781921"/>
            <a:ext cx="10594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CMS objects</a:t>
            </a:r>
            <a:endParaRPr lang="en-AU" sz="1200" dirty="0"/>
          </a:p>
        </p:txBody>
      </p:sp>
      <p:sp>
        <p:nvSpPr>
          <p:cNvPr id="8" name="Flowchart: Magnetic Disk 7">
            <a:extLst>
              <a:ext uri="{FF2B5EF4-FFF2-40B4-BE49-F238E27FC236}">
                <a16:creationId xmlns:a16="http://schemas.microsoft.com/office/drawing/2014/main" id="{41115A4A-6DAF-4823-9010-5BFE308C4B7F}"/>
              </a:ext>
            </a:extLst>
          </p:cNvPr>
          <p:cNvSpPr/>
          <p:nvPr/>
        </p:nvSpPr>
        <p:spPr>
          <a:xfrm>
            <a:off x="6988629" y="4019474"/>
            <a:ext cx="1055078" cy="99417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public</a:t>
            </a:r>
          </a:p>
          <a:p>
            <a:pPr algn="ctr"/>
            <a:r>
              <a:rPr lang="en-US" sz="1200" dirty="0"/>
              <a:t>repository</a:t>
            </a:r>
            <a:endParaRPr lang="en-AU" sz="1200" dirty="0"/>
          </a:p>
        </p:txBody>
      </p:sp>
      <p:sp>
        <p:nvSpPr>
          <p:cNvPr id="9" name="Flowchart: Document 8">
            <a:extLst>
              <a:ext uri="{FF2B5EF4-FFF2-40B4-BE49-F238E27FC236}">
                <a16:creationId xmlns:a16="http://schemas.microsoft.com/office/drawing/2014/main" id="{90ADCF9A-A277-40D9-B89B-D9E730772A00}"/>
              </a:ext>
            </a:extLst>
          </p:cNvPr>
          <p:cNvSpPr/>
          <p:nvPr/>
        </p:nvSpPr>
        <p:spPr>
          <a:xfrm>
            <a:off x="1005778" y="5410200"/>
            <a:ext cx="978144" cy="646811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SPIN rules for SKOS</a:t>
            </a:r>
            <a:endParaRPr lang="en-AU" sz="1200" dirty="0"/>
          </a:p>
        </p:txBody>
      </p:sp>
      <p:sp>
        <p:nvSpPr>
          <p:cNvPr id="10" name="Flowchart: Document 9">
            <a:extLst>
              <a:ext uri="{FF2B5EF4-FFF2-40B4-BE49-F238E27FC236}">
                <a16:creationId xmlns:a16="http://schemas.microsoft.com/office/drawing/2014/main" id="{8499AAEE-966D-478F-8E46-A77C8E29B663}"/>
              </a:ext>
            </a:extLst>
          </p:cNvPr>
          <p:cNvSpPr/>
          <p:nvPr/>
        </p:nvSpPr>
        <p:spPr>
          <a:xfrm>
            <a:off x="2371725" y="5767542"/>
            <a:ext cx="1059473" cy="934268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SPIN rules for metadata and links</a:t>
            </a:r>
            <a:endParaRPr lang="en-AU" sz="1200" dirty="0"/>
          </a:p>
        </p:txBody>
      </p:sp>
      <p:sp>
        <p:nvSpPr>
          <p:cNvPr id="11" name="Flowchart: Magnetic Disk 10">
            <a:extLst>
              <a:ext uri="{FF2B5EF4-FFF2-40B4-BE49-F238E27FC236}">
                <a16:creationId xmlns:a16="http://schemas.microsoft.com/office/drawing/2014/main" id="{51AECE3A-F0E1-4FC4-944B-3E57D29F6DD7}"/>
              </a:ext>
            </a:extLst>
          </p:cNvPr>
          <p:cNvSpPr/>
          <p:nvPr/>
        </p:nvSpPr>
        <p:spPr>
          <a:xfrm>
            <a:off x="4655212" y="4041393"/>
            <a:ext cx="1055078" cy="99417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inferencing</a:t>
            </a:r>
          </a:p>
          <a:p>
            <a:pPr algn="ctr"/>
            <a:r>
              <a:rPr lang="en-US" sz="1200" dirty="0"/>
              <a:t>repository</a:t>
            </a:r>
            <a:endParaRPr lang="en-AU" sz="1200" dirty="0"/>
          </a:p>
        </p:txBody>
      </p:sp>
      <p:sp>
        <p:nvSpPr>
          <p:cNvPr id="12" name="Flowchart: Process 11">
            <a:extLst>
              <a:ext uri="{FF2B5EF4-FFF2-40B4-BE49-F238E27FC236}">
                <a16:creationId xmlns:a16="http://schemas.microsoft.com/office/drawing/2014/main" id="{DFB25CC0-1FD9-40E9-9727-ACF9940AB7AB}"/>
              </a:ext>
            </a:extLst>
          </p:cNvPr>
          <p:cNvSpPr/>
          <p:nvPr/>
        </p:nvSpPr>
        <p:spPr>
          <a:xfrm>
            <a:off x="3918858" y="1910964"/>
            <a:ext cx="949570" cy="53978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RDF</a:t>
            </a:r>
          </a:p>
          <a:p>
            <a:pPr algn="ctr"/>
            <a:r>
              <a:rPr lang="en-US" sz="1200" dirty="0"/>
              <a:t>mapping</a:t>
            </a:r>
            <a:endParaRPr lang="en-AU" sz="1200" dirty="0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3CC0A4F-233F-49ED-8947-E35DDBE062A9}"/>
              </a:ext>
            </a:extLst>
          </p:cNvPr>
          <p:cNvCxnSpPr>
            <a:stCxn id="5" idx="3"/>
            <a:endCxn id="6" idx="2"/>
          </p:cNvCxnSpPr>
          <p:nvPr/>
        </p:nvCxnSpPr>
        <p:spPr>
          <a:xfrm flipV="1">
            <a:off x="1158386" y="2313672"/>
            <a:ext cx="996986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81C4CB5-29CD-4822-BD44-AF9EDD6CC6B4}"/>
              </a:ext>
            </a:extLst>
          </p:cNvPr>
          <p:cNvCxnSpPr>
            <a:stCxn id="6" idx="4"/>
            <a:endCxn id="12" idx="1"/>
          </p:cNvCxnSpPr>
          <p:nvPr/>
        </p:nvCxnSpPr>
        <p:spPr>
          <a:xfrm flipV="1">
            <a:off x="2901462" y="2180856"/>
            <a:ext cx="1017396" cy="1328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E3749D91-EF2A-4F2D-8A4C-50571FF0D7A6}"/>
              </a:ext>
            </a:extLst>
          </p:cNvPr>
          <p:cNvSpPr/>
          <p:nvPr/>
        </p:nvSpPr>
        <p:spPr>
          <a:xfrm>
            <a:off x="3918858" y="2768060"/>
            <a:ext cx="3707841" cy="87776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Service Chain</a:t>
            </a:r>
            <a:endParaRPr lang="en-AU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B9361BE5-014C-4C27-95E8-B735F82A55E3}"/>
              </a:ext>
            </a:extLst>
          </p:cNvPr>
          <p:cNvSpPr/>
          <p:nvPr/>
        </p:nvSpPr>
        <p:spPr>
          <a:xfrm>
            <a:off x="4107265" y="2871934"/>
            <a:ext cx="572756" cy="2769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200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89A46CCE-53EF-41D0-81BF-5A855ABED6BA}"/>
              </a:ext>
            </a:extLst>
          </p:cNvPr>
          <p:cNvSpPr/>
          <p:nvPr/>
        </p:nvSpPr>
        <p:spPr>
          <a:xfrm>
            <a:off x="6943412" y="2871934"/>
            <a:ext cx="572756" cy="2769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200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C0165CA7-E440-4902-9639-323DAFB3125B}"/>
              </a:ext>
            </a:extLst>
          </p:cNvPr>
          <p:cNvSpPr/>
          <p:nvPr/>
        </p:nvSpPr>
        <p:spPr>
          <a:xfrm>
            <a:off x="6183505" y="2871934"/>
            <a:ext cx="572756" cy="2769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200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1DB3D90B-757D-47F7-B8E3-DBED108DBBCC}"/>
              </a:ext>
            </a:extLst>
          </p:cNvPr>
          <p:cNvCxnSpPr>
            <a:cxnSpLocks/>
            <a:stCxn id="12" idx="2"/>
            <a:endCxn id="19" idx="0"/>
          </p:cNvCxnSpPr>
          <p:nvPr/>
        </p:nvCxnSpPr>
        <p:spPr>
          <a:xfrm flipH="1">
            <a:off x="4393643" y="2450748"/>
            <a:ext cx="1" cy="4211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1C51F2FB-7BDD-486D-A853-F9E137C438D4}"/>
              </a:ext>
            </a:extLst>
          </p:cNvPr>
          <p:cNvCxnSpPr>
            <a:cxnSpLocks/>
            <a:stCxn id="9" idx="3"/>
            <a:endCxn id="11" idx="2"/>
          </p:cNvCxnSpPr>
          <p:nvPr/>
        </p:nvCxnSpPr>
        <p:spPr>
          <a:xfrm flipV="1">
            <a:off x="1983922" y="4538479"/>
            <a:ext cx="2671290" cy="11951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D4A3D5AB-ABC2-421A-8DD2-78DA70B0F2A3}"/>
              </a:ext>
            </a:extLst>
          </p:cNvPr>
          <p:cNvCxnSpPr>
            <a:cxnSpLocks/>
            <a:stCxn id="10" idx="3"/>
            <a:endCxn id="11" idx="2"/>
          </p:cNvCxnSpPr>
          <p:nvPr/>
        </p:nvCxnSpPr>
        <p:spPr>
          <a:xfrm flipV="1">
            <a:off x="3431198" y="4538479"/>
            <a:ext cx="1224014" cy="16961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048A4DB3-E9F9-40E2-B419-26A4F818CE2B}"/>
              </a:ext>
            </a:extLst>
          </p:cNvPr>
          <p:cNvSpPr/>
          <p:nvPr/>
        </p:nvSpPr>
        <p:spPr>
          <a:xfrm>
            <a:off x="4937353" y="2871934"/>
            <a:ext cx="572756" cy="2769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200"/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65598D15-AD85-40B8-A3FC-27BCCC0B9F71}"/>
              </a:ext>
            </a:extLst>
          </p:cNvPr>
          <p:cNvCxnSpPr>
            <a:cxnSpLocks/>
            <a:stCxn id="19" idx="2"/>
            <a:endCxn id="49" idx="3"/>
          </p:cNvCxnSpPr>
          <p:nvPr/>
        </p:nvCxnSpPr>
        <p:spPr>
          <a:xfrm>
            <a:off x="4393643" y="3148933"/>
            <a:ext cx="784712" cy="6030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307257FA-7E0C-4956-91E7-DD34882A0077}"/>
              </a:ext>
            </a:extLst>
          </p:cNvPr>
          <p:cNvCxnSpPr>
            <a:cxnSpLocks/>
            <a:stCxn id="19" idx="3"/>
            <a:endCxn id="31" idx="1"/>
          </p:cNvCxnSpPr>
          <p:nvPr/>
        </p:nvCxnSpPr>
        <p:spPr>
          <a:xfrm>
            <a:off x="4680021" y="3010433"/>
            <a:ext cx="25733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56999427-91D7-415B-B61D-05228A81DBC6}"/>
              </a:ext>
            </a:extLst>
          </p:cNvPr>
          <p:cNvCxnSpPr>
            <a:cxnSpLocks/>
            <a:stCxn id="21" idx="2"/>
          </p:cNvCxnSpPr>
          <p:nvPr/>
        </p:nvCxnSpPr>
        <p:spPr>
          <a:xfrm>
            <a:off x="6469883" y="3148933"/>
            <a:ext cx="882293" cy="5601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: Top Corners Snipped 48">
            <a:extLst>
              <a:ext uri="{FF2B5EF4-FFF2-40B4-BE49-F238E27FC236}">
                <a16:creationId xmlns:a16="http://schemas.microsoft.com/office/drawing/2014/main" id="{5D65962D-B9F2-40E4-A467-D5BD8A2A3160}"/>
              </a:ext>
            </a:extLst>
          </p:cNvPr>
          <p:cNvSpPr/>
          <p:nvPr/>
        </p:nvSpPr>
        <p:spPr>
          <a:xfrm>
            <a:off x="4583931" y="3751972"/>
            <a:ext cx="1188848" cy="342355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REST API</a:t>
            </a:r>
            <a:endParaRPr lang="en-AU" sz="1200" dirty="0"/>
          </a:p>
        </p:txBody>
      </p:sp>
      <p:sp>
        <p:nvSpPr>
          <p:cNvPr id="52" name="Rectangle: Top Corners Snipped 51">
            <a:extLst>
              <a:ext uri="{FF2B5EF4-FFF2-40B4-BE49-F238E27FC236}">
                <a16:creationId xmlns:a16="http://schemas.microsoft.com/office/drawing/2014/main" id="{5A293A2A-1F53-4BD5-9104-EB6EB144B5BC}"/>
              </a:ext>
            </a:extLst>
          </p:cNvPr>
          <p:cNvSpPr/>
          <p:nvPr/>
        </p:nvSpPr>
        <p:spPr>
          <a:xfrm>
            <a:off x="6854860" y="3713507"/>
            <a:ext cx="1188848" cy="342355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REST API</a:t>
            </a:r>
            <a:endParaRPr lang="en-AU" sz="1200" dirty="0"/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8D4BD01F-848F-46BE-992B-6639E079EA12}"/>
              </a:ext>
            </a:extLst>
          </p:cNvPr>
          <p:cNvCxnSpPr>
            <a:cxnSpLocks/>
            <a:stCxn id="20" idx="2"/>
            <a:endCxn id="52" idx="3"/>
          </p:cNvCxnSpPr>
          <p:nvPr/>
        </p:nvCxnSpPr>
        <p:spPr>
          <a:xfrm>
            <a:off x="7229791" y="3148933"/>
            <a:ext cx="219494" cy="5645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3B7894F2-B3A0-4671-813B-F14C501DE8CD}"/>
              </a:ext>
            </a:extLst>
          </p:cNvPr>
          <p:cNvCxnSpPr>
            <a:cxnSpLocks/>
            <a:stCxn id="12" idx="3"/>
            <a:endCxn id="20" idx="0"/>
          </p:cNvCxnSpPr>
          <p:nvPr/>
        </p:nvCxnSpPr>
        <p:spPr>
          <a:xfrm>
            <a:off x="4868428" y="2180856"/>
            <a:ext cx="2361362" cy="6910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9378A48A-209D-49FE-BB43-1BF02C7F1429}"/>
              </a:ext>
            </a:extLst>
          </p:cNvPr>
          <p:cNvCxnSpPr>
            <a:cxnSpLocks/>
            <a:stCxn id="31" idx="3"/>
            <a:endCxn id="21" idx="1"/>
          </p:cNvCxnSpPr>
          <p:nvPr/>
        </p:nvCxnSpPr>
        <p:spPr>
          <a:xfrm>
            <a:off x="5510109" y="3010433"/>
            <a:ext cx="67339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25295799-FF0B-4B31-9BF8-4A887F8DDAE9}"/>
              </a:ext>
            </a:extLst>
          </p:cNvPr>
          <p:cNvCxnSpPr>
            <a:cxnSpLocks/>
            <a:stCxn id="49" idx="3"/>
            <a:endCxn id="31" idx="2"/>
          </p:cNvCxnSpPr>
          <p:nvPr/>
        </p:nvCxnSpPr>
        <p:spPr>
          <a:xfrm flipV="1">
            <a:off x="5178355" y="3148933"/>
            <a:ext cx="45377" cy="6030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1B27EB6-1FB3-48B0-B750-EC16EBF846D6}"/>
              </a:ext>
            </a:extLst>
          </p:cNvPr>
          <p:cNvCxnSpPr>
            <a:stCxn id="6" idx="4"/>
            <a:endCxn id="18" idx="1"/>
          </p:cNvCxnSpPr>
          <p:nvPr/>
        </p:nvCxnSpPr>
        <p:spPr>
          <a:xfrm>
            <a:off x="2901462" y="2313672"/>
            <a:ext cx="1017396" cy="8932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Flowchart: Document 35">
            <a:extLst>
              <a:ext uri="{FF2B5EF4-FFF2-40B4-BE49-F238E27FC236}">
                <a16:creationId xmlns:a16="http://schemas.microsoft.com/office/drawing/2014/main" id="{4090E4EE-8D21-4C14-9A7A-DFA677A2C99C}"/>
              </a:ext>
            </a:extLst>
          </p:cNvPr>
          <p:cNvSpPr/>
          <p:nvPr/>
        </p:nvSpPr>
        <p:spPr>
          <a:xfrm>
            <a:off x="476041" y="4311861"/>
            <a:ext cx="1059473" cy="934268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SPIN rules to extract SKOS</a:t>
            </a:r>
            <a:endParaRPr lang="en-AU" sz="1200" dirty="0"/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34B36B50-4B0D-4292-B3F4-8CB2CE8A9323}"/>
              </a:ext>
            </a:extLst>
          </p:cNvPr>
          <p:cNvCxnSpPr>
            <a:cxnSpLocks/>
            <a:stCxn id="36" idx="3"/>
            <a:endCxn id="11" idx="2"/>
          </p:cNvCxnSpPr>
          <p:nvPr/>
        </p:nvCxnSpPr>
        <p:spPr>
          <a:xfrm flipV="1">
            <a:off x="1535514" y="4538479"/>
            <a:ext cx="3119698" cy="2405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4FDE008F-DCE1-4F04-B97A-D6860DBEF1FB}"/>
              </a:ext>
            </a:extLst>
          </p:cNvPr>
          <p:cNvSpPr txBox="1"/>
          <p:nvPr/>
        </p:nvSpPr>
        <p:spPr>
          <a:xfrm>
            <a:off x="8145017" y="4819205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1200" dirty="0"/>
              <a:t>Linked Data</a:t>
            </a:r>
          </a:p>
          <a:p>
            <a:r>
              <a:rPr lang="en-US" sz="1200" dirty="0"/>
              <a:t>(SKOS </a:t>
            </a:r>
          </a:p>
          <a:p>
            <a:r>
              <a:rPr lang="en-US" sz="1200" dirty="0"/>
              <a:t>linked to </a:t>
            </a:r>
          </a:p>
          <a:p>
            <a:r>
              <a:rPr lang="en-US" sz="1200" dirty="0"/>
              <a:t>OWL etc.</a:t>
            </a:r>
          </a:p>
          <a:p>
            <a:r>
              <a:rPr lang="en-US" sz="1200" dirty="0"/>
              <a:t> artefacts)</a:t>
            </a:r>
            <a:endParaRPr lang="en-AU" sz="1200" dirty="0" err="1"/>
          </a:p>
        </p:txBody>
      </p:sp>
      <p:sp>
        <p:nvSpPr>
          <p:cNvPr id="29" name="Arrow: Right 28">
            <a:extLst>
              <a:ext uri="{FF2B5EF4-FFF2-40B4-BE49-F238E27FC236}">
                <a16:creationId xmlns:a16="http://schemas.microsoft.com/office/drawing/2014/main" id="{732BE64D-CC0E-4C8A-8A6E-89D552F74111}"/>
              </a:ext>
            </a:extLst>
          </p:cNvPr>
          <p:cNvSpPr/>
          <p:nvPr/>
        </p:nvSpPr>
        <p:spPr bwMode="auto">
          <a:xfrm>
            <a:off x="8305800" y="4191000"/>
            <a:ext cx="494833" cy="587995"/>
          </a:xfrm>
          <a:prstGeom prst="rightArrow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AU" sz="1200"/>
          </a:p>
        </p:txBody>
      </p:sp>
    </p:spTree>
    <p:extLst>
      <p:ext uri="{BB962C8B-B14F-4D97-AF65-F5344CB8AC3E}">
        <p14:creationId xmlns:p14="http://schemas.microsoft.com/office/powerpoint/2010/main" val="1274209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481E3-C756-4905-A9B7-1CB117C88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09401F-A479-41C4-BB89-157C8164796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2018 Open Geospatial Consortium</a:t>
            </a:r>
            <a:endParaRPr lang="en-US" alt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E111352-FC6E-4664-A035-E95B630B744A}"/>
              </a:ext>
            </a:extLst>
          </p:cNvPr>
          <p:cNvSpPr/>
          <p:nvPr/>
        </p:nvSpPr>
        <p:spPr>
          <a:xfrm>
            <a:off x="2973388" y="295504"/>
            <a:ext cx="4572000" cy="62478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AU" dirty="0">
                <a:latin typeface="Consolas" panose="020B0609020204030204" pitchFamily="49" charset="0"/>
              </a:rPr>
              <a:t> CONSTRUCT {</a:t>
            </a:r>
          </a:p>
          <a:p>
            <a:r>
              <a:rPr lang="en-AU" dirty="0">
                <a:latin typeface="Consolas" panose="020B0609020204030204" pitchFamily="49" charset="0"/>
              </a:rPr>
              <a:t>    ?this a </a:t>
            </a:r>
            <a:r>
              <a:rPr lang="en-AU" dirty="0" err="1">
                <a:latin typeface="Consolas" panose="020B0609020204030204" pitchFamily="49" charset="0"/>
              </a:rPr>
              <a:t>skos:ConceptScheme</a:t>
            </a:r>
            <a:r>
              <a:rPr lang="en-AU" dirty="0">
                <a:latin typeface="Consolas" panose="020B0609020204030204" pitchFamily="49" charset="0"/>
              </a:rPr>
              <a:t> .</a:t>
            </a:r>
          </a:p>
          <a:p>
            <a:r>
              <a:rPr lang="en-US" dirty="0">
                <a:latin typeface="Consolas" panose="020B0609020204030204" pitchFamily="49" charset="0"/>
              </a:rPr>
              <a:t>    ?class a </a:t>
            </a:r>
            <a:r>
              <a:rPr lang="en-US" dirty="0" err="1">
                <a:latin typeface="Consolas" panose="020B0609020204030204" pitchFamily="49" charset="0"/>
              </a:rPr>
              <a:t>skos:Concept</a:t>
            </a:r>
            <a:r>
              <a:rPr lang="en-US" dirty="0">
                <a:latin typeface="Consolas" panose="020B0609020204030204" pitchFamily="49" charset="0"/>
              </a:rPr>
              <a:t> , </a:t>
            </a:r>
            <a:r>
              <a:rPr lang="en-US" dirty="0" err="1">
                <a:latin typeface="Consolas" panose="020B0609020204030204" pitchFamily="49" charset="0"/>
              </a:rPr>
              <a:t>ogc:FeatureType</a:t>
            </a:r>
            <a:r>
              <a:rPr lang="en-US" dirty="0">
                <a:latin typeface="Consolas" panose="020B0609020204030204" pitchFamily="49" charset="0"/>
              </a:rPr>
              <a:t> .</a:t>
            </a:r>
          </a:p>
          <a:p>
            <a:r>
              <a:rPr lang="en-AU" dirty="0">
                <a:latin typeface="Consolas" panose="020B0609020204030204" pitchFamily="49" charset="0"/>
              </a:rPr>
              <a:t>    ?class </a:t>
            </a:r>
            <a:r>
              <a:rPr lang="en-AU" dirty="0" err="1">
                <a:latin typeface="Consolas" panose="020B0609020204030204" pitchFamily="49" charset="0"/>
              </a:rPr>
              <a:t>skos:prefLabel</a:t>
            </a:r>
            <a:r>
              <a:rPr lang="en-AU" dirty="0">
                <a:latin typeface="Consolas" panose="020B0609020204030204" pitchFamily="49" charset="0"/>
              </a:rPr>
              <a:t> ?</a:t>
            </a:r>
            <a:r>
              <a:rPr lang="en-AU" dirty="0" err="1">
                <a:latin typeface="Consolas" panose="020B0609020204030204" pitchFamily="49" charset="0"/>
              </a:rPr>
              <a:t>bestpreflabel</a:t>
            </a:r>
            <a:r>
              <a:rPr lang="en-AU" dirty="0">
                <a:latin typeface="Consolas" panose="020B0609020204030204" pitchFamily="49" charset="0"/>
              </a:rPr>
              <a:t> .</a:t>
            </a:r>
          </a:p>
          <a:p>
            <a:r>
              <a:rPr lang="en-AU" dirty="0">
                <a:latin typeface="Consolas" panose="020B0609020204030204" pitchFamily="49" charset="0"/>
              </a:rPr>
              <a:t>    ?class </a:t>
            </a:r>
            <a:r>
              <a:rPr lang="en-AU" dirty="0" err="1">
                <a:latin typeface="Consolas" panose="020B0609020204030204" pitchFamily="49" charset="0"/>
              </a:rPr>
              <a:t>skos:inScheme</a:t>
            </a:r>
            <a:r>
              <a:rPr lang="en-AU" dirty="0">
                <a:latin typeface="Consolas" panose="020B0609020204030204" pitchFamily="49" charset="0"/>
              </a:rPr>
              <a:t> ?this .</a:t>
            </a:r>
          </a:p>
          <a:p>
            <a:r>
              <a:rPr lang="en-AU" dirty="0">
                <a:latin typeface="Consolas" panose="020B0609020204030204" pitchFamily="49" charset="0"/>
              </a:rPr>
              <a:t>    ?class </a:t>
            </a:r>
            <a:r>
              <a:rPr lang="en-AU" dirty="0" err="1">
                <a:latin typeface="Consolas" panose="020B0609020204030204" pitchFamily="49" charset="0"/>
              </a:rPr>
              <a:t>skos:broader</a:t>
            </a:r>
            <a:r>
              <a:rPr lang="en-AU" dirty="0">
                <a:latin typeface="Consolas" panose="020B0609020204030204" pitchFamily="49" charset="0"/>
              </a:rPr>
              <a:t> ?parent .</a:t>
            </a:r>
          </a:p>
          <a:p>
            <a:r>
              <a:rPr lang="en-AU" dirty="0">
                <a:latin typeface="Consolas" panose="020B0609020204030204" pitchFamily="49" charset="0"/>
              </a:rPr>
              <a:t>    ?this </a:t>
            </a:r>
            <a:r>
              <a:rPr lang="en-AU" dirty="0" err="1">
                <a:latin typeface="Consolas" panose="020B0609020204030204" pitchFamily="49" charset="0"/>
              </a:rPr>
              <a:t>ogc:sourceGraph</a:t>
            </a:r>
            <a:r>
              <a:rPr lang="en-AU" dirty="0">
                <a:latin typeface="Consolas" panose="020B0609020204030204" pitchFamily="49" charset="0"/>
              </a:rPr>
              <a:t> ?g .</a:t>
            </a:r>
          </a:p>
          <a:p>
            <a:r>
              <a:rPr lang="en-AU" dirty="0">
                <a:latin typeface="Consolas" panose="020B0609020204030204" pitchFamily="49" charset="0"/>
              </a:rPr>
              <a:t>    ?class ?</a:t>
            </a:r>
            <a:r>
              <a:rPr lang="en-AU" dirty="0" err="1">
                <a:latin typeface="Consolas" panose="020B0609020204030204" pitchFamily="49" charset="0"/>
              </a:rPr>
              <a:t>skospred</a:t>
            </a:r>
            <a:r>
              <a:rPr lang="en-AU" dirty="0">
                <a:latin typeface="Consolas" panose="020B0609020204030204" pitchFamily="49" charset="0"/>
              </a:rPr>
              <a:t> ?</a:t>
            </a:r>
            <a:r>
              <a:rPr lang="en-AU" dirty="0" err="1">
                <a:latin typeface="Consolas" panose="020B0609020204030204" pitchFamily="49" charset="0"/>
              </a:rPr>
              <a:t>skosprop</a:t>
            </a:r>
            <a:r>
              <a:rPr lang="en-AU" dirty="0">
                <a:latin typeface="Consolas" panose="020B0609020204030204" pitchFamily="49" charset="0"/>
              </a:rPr>
              <a:t> .</a:t>
            </a:r>
          </a:p>
          <a:p>
            <a:r>
              <a:rPr lang="en-AU" dirty="0">
                <a:latin typeface="Consolas" panose="020B0609020204030204" pitchFamily="49" charset="0"/>
              </a:rPr>
              <a:t>    ?class </a:t>
            </a:r>
            <a:r>
              <a:rPr lang="en-AU" dirty="0" err="1">
                <a:latin typeface="Consolas" panose="020B0609020204030204" pitchFamily="49" charset="0"/>
              </a:rPr>
              <a:t>ogc:featureproperty</a:t>
            </a:r>
            <a:r>
              <a:rPr lang="en-AU" dirty="0">
                <a:latin typeface="Consolas" panose="020B0609020204030204" pitchFamily="49" charset="0"/>
              </a:rPr>
              <a:t> ?</a:t>
            </a:r>
            <a:r>
              <a:rPr lang="en-AU" dirty="0" err="1">
                <a:latin typeface="Consolas" panose="020B0609020204030204" pitchFamily="49" charset="0"/>
              </a:rPr>
              <a:t>classprop</a:t>
            </a:r>
            <a:r>
              <a:rPr lang="en-AU" dirty="0">
                <a:latin typeface="Consolas" panose="020B0609020204030204" pitchFamily="49" charset="0"/>
              </a:rPr>
              <a:t> .</a:t>
            </a:r>
          </a:p>
          <a:p>
            <a:r>
              <a:rPr lang="en-US" dirty="0">
                <a:latin typeface="Consolas" panose="020B0609020204030204" pitchFamily="49" charset="0"/>
              </a:rPr>
              <a:t>    ?</a:t>
            </a:r>
            <a:r>
              <a:rPr lang="en-US" dirty="0" err="1">
                <a:latin typeface="Consolas" panose="020B0609020204030204" pitchFamily="49" charset="0"/>
              </a:rPr>
              <a:t>classprop</a:t>
            </a:r>
            <a:r>
              <a:rPr lang="en-US" dirty="0">
                <a:latin typeface="Consolas" panose="020B0609020204030204" pitchFamily="49" charset="0"/>
              </a:rPr>
              <a:t> a </a:t>
            </a:r>
            <a:r>
              <a:rPr lang="en-US" dirty="0" err="1">
                <a:latin typeface="Consolas" panose="020B0609020204030204" pitchFamily="49" charset="0"/>
              </a:rPr>
              <a:t>skos:Concept</a:t>
            </a:r>
            <a:r>
              <a:rPr lang="en-US" dirty="0">
                <a:latin typeface="Consolas" panose="020B0609020204030204" pitchFamily="49" charset="0"/>
              </a:rPr>
              <a:t> , </a:t>
            </a:r>
            <a:r>
              <a:rPr lang="en-US" dirty="0" err="1">
                <a:latin typeface="Consolas" panose="020B0609020204030204" pitchFamily="49" charset="0"/>
              </a:rPr>
              <a:t>ogc:FeatureProperty</a:t>
            </a:r>
            <a:r>
              <a:rPr lang="en-US" dirty="0">
                <a:latin typeface="Consolas" panose="020B0609020204030204" pitchFamily="49" charset="0"/>
              </a:rPr>
              <a:t> .</a:t>
            </a:r>
          </a:p>
          <a:p>
            <a:r>
              <a:rPr lang="en-AU" dirty="0">
                <a:latin typeface="Consolas" panose="020B0609020204030204" pitchFamily="49" charset="0"/>
              </a:rPr>
              <a:t>    ?</a:t>
            </a:r>
            <a:r>
              <a:rPr lang="en-AU" dirty="0" err="1">
                <a:latin typeface="Consolas" panose="020B0609020204030204" pitchFamily="49" charset="0"/>
              </a:rPr>
              <a:t>classprop</a:t>
            </a:r>
            <a:r>
              <a:rPr lang="en-AU" dirty="0">
                <a:latin typeface="Consolas" panose="020B0609020204030204" pitchFamily="49" charset="0"/>
              </a:rPr>
              <a:t> </a:t>
            </a:r>
            <a:r>
              <a:rPr lang="en-AU" dirty="0" err="1">
                <a:latin typeface="Consolas" panose="020B0609020204030204" pitchFamily="49" charset="0"/>
              </a:rPr>
              <a:t>rdfs:range</a:t>
            </a:r>
            <a:r>
              <a:rPr lang="en-AU" dirty="0">
                <a:latin typeface="Consolas" panose="020B0609020204030204" pitchFamily="49" charset="0"/>
              </a:rPr>
              <a:t> ?</a:t>
            </a:r>
            <a:r>
              <a:rPr lang="en-AU" dirty="0" err="1">
                <a:latin typeface="Consolas" panose="020B0609020204030204" pitchFamily="49" charset="0"/>
              </a:rPr>
              <a:t>proptype</a:t>
            </a:r>
            <a:r>
              <a:rPr lang="en-AU" dirty="0">
                <a:latin typeface="Consolas" panose="020B0609020204030204" pitchFamily="49" charset="0"/>
              </a:rPr>
              <a:t> .</a:t>
            </a:r>
          </a:p>
          <a:p>
            <a:r>
              <a:rPr lang="en-AU" dirty="0">
                <a:latin typeface="Consolas" panose="020B0609020204030204" pitchFamily="49" charset="0"/>
              </a:rPr>
              <a:t>    ?</a:t>
            </a:r>
            <a:r>
              <a:rPr lang="en-AU" dirty="0" err="1">
                <a:latin typeface="Consolas" panose="020B0609020204030204" pitchFamily="49" charset="0"/>
              </a:rPr>
              <a:t>classprop</a:t>
            </a:r>
            <a:r>
              <a:rPr lang="en-AU" dirty="0">
                <a:latin typeface="Consolas" panose="020B0609020204030204" pitchFamily="49" charset="0"/>
              </a:rPr>
              <a:t> ?</a:t>
            </a:r>
            <a:r>
              <a:rPr lang="en-AU" dirty="0" err="1">
                <a:latin typeface="Consolas" panose="020B0609020204030204" pitchFamily="49" charset="0"/>
              </a:rPr>
              <a:t>propskospred</a:t>
            </a:r>
            <a:r>
              <a:rPr lang="en-AU" dirty="0">
                <a:latin typeface="Consolas" panose="020B0609020204030204" pitchFamily="49" charset="0"/>
              </a:rPr>
              <a:t> ?</a:t>
            </a:r>
            <a:r>
              <a:rPr lang="en-AU" dirty="0" err="1">
                <a:latin typeface="Consolas" panose="020B0609020204030204" pitchFamily="49" charset="0"/>
              </a:rPr>
              <a:t>propskosprop</a:t>
            </a:r>
            <a:r>
              <a:rPr lang="en-AU" dirty="0">
                <a:latin typeface="Consolas" panose="020B0609020204030204" pitchFamily="49" charset="0"/>
              </a:rPr>
              <a:t> .</a:t>
            </a:r>
          </a:p>
          <a:p>
            <a:r>
              <a:rPr lang="en-AU" dirty="0">
                <a:latin typeface="Consolas" panose="020B0609020204030204" pitchFamily="49" charset="0"/>
              </a:rPr>
              <a:t>}</a:t>
            </a:r>
          </a:p>
          <a:p>
            <a:r>
              <a:rPr lang="en-AU" dirty="0">
                <a:latin typeface="Consolas" panose="020B0609020204030204" pitchFamily="49" charset="0"/>
              </a:rPr>
              <a:t>WHERE {</a:t>
            </a:r>
          </a:p>
          <a:p>
            <a:r>
              <a:rPr lang="en-AU" dirty="0">
                <a:latin typeface="Consolas" panose="020B0609020204030204" pitchFamily="49" charset="0"/>
              </a:rPr>
              <a:t>    ?this a </a:t>
            </a:r>
            <a:r>
              <a:rPr lang="en-AU" dirty="0" err="1">
                <a:latin typeface="Consolas" panose="020B0609020204030204" pitchFamily="49" charset="0"/>
              </a:rPr>
              <a:t>ogc:ApplicationSchema</a:t>
            </a:r>
            <a:r>
              <a:rPr lang="en-AU" dirty="0">
                <a:latin typeface="Consolas" panose="020B0609020204030204" pitchFamily="49" charset="0"/>
              </a:rPr>
              <a:t> .</a:t>
            </a:r>
          </a:p>
          <a:p>
            <a:r>
              <a:rPr lang="en-AU" dirty="0">
                <a:latin typeface="Consolas" panose="020B0609020204030204" pitchFamily="49" charset="0"/>
              </a:rPr>
              <a:t>    ?this </a:t>
            </a:r>
            <a:r>
              <a:rPr lang="en-AU" dirty="0" err="1">
                <a:latin typeface="Consolas" panose="020B0609020204030204" pitchFamily="49" charset="0"/>
              </a:rPr>
              <a:t>ogc:sourceGraph</a:t>
            </a:r>
            <a:r>
              <a:rPr lang="en-AU" dirty="0">
                <a:latin typeface="Consolas" panose="020B0609020204030204" pitchFamily="49" charset="0"/>
              </a:rPr>
              <a:t> ?g .</a:t>
            </a:r>
          </a:p>
          <a:p>
            <a:r>
              <a:rPr lang="en-AU" dirty="0">
                <a:latin typeface="Consolas" panose="020B0609020204030204" pitchFamily="49" charset="0"/>
              </a:rPr>
              <a:t>    GRAPH ?g {</a:t>
            </a:r>
          </a:p>
          <a:p>
            <a:r>
              <a:rPr lang="en-AU" dirty="0">
                <a:latin typeface="Consolas" panose="020B0609020204030204" pitchFamily="49" charset="0"/>
              </a:rPr>
              <a:t>        ?class a </a:t>
            </a:r>
            <a:r>
              <a:rPr lang="en-AU" dirty="0" err="1">
                <a:latin typeface="Consolas" panose="020B0609020204030204" pitchFamily="49" charset="0"/>
              </a:rPr>
              <a:t>owl:Class</a:t>
            </a:r>
            <a:r>
              <a:rPr lang="en-AU" dirty="0">
                <a:latin typeface="Consolas" panose="020B0609020204030204" pitchFamily="49" charset="0"/>
              </a:rPr>
              <a:t> .</a:t>
            </a:r>
          </a:p>
          <a:p>
            <a:r>
              <a:rPr lang="en-AU" dirty="0">
                <a:latin typeface="Consolas" panose="020B0609020204030204" pitchFamily="49" charset="0"/>
              </a:rPr>
              <a:t>        OPTIONAL {</a:t>
            </a:r>
          </a:p>
          <a:p>
            <a:r>
              <a:rPr lang="en-US" dirty="0">
                <a:latin typeface="Consolas" panose="020B0609020204030204" pitchFamily="49" charset="0"/>
              </a:rPr>
              <a:t>            ?class </a:t>
            </a:r>
            <a:r>
              <a:rPr lang="en-US" dirty="0" err="1">
                <a:latin typeface="Consolas" panose="020B0609020204030204" pitchFamily="49" charset="0"/>
              </a:rPr>
              <a:t>rdfs:subClassOf</a:t>
            </a:r>
            <a:r>
              <a:rPr lang="en-US" dirty="0">
                <a:latin typeface="Consolas" panose="020B0609020204030204" pitchFamily="49" charset="0"/>
              </a:rPr>
              <a:t> ?parent . ?parent a </a:t>
            </a:r>
            <a:r>
              <a:rPr lang="en-US" dirty="0" err="1">
                <a:latin typeface="Consolas" panose="020B0609020204030204" pitchFamily="49" charset="0"/>
              </a:rPr>
              <a:t>owl:Class</a:t>
            </a:r>
            <a:r>
              <a:rPr lang="en-US" dirty="0">
                <a:latin typeface="Consolas" panose="020B0609020204030204" pitchFamily="49" charset="0"/>
              </a:rPr>
              <a:t> .</a:t>
            </a:r>
          </a:p>
          <a:p>
            <a:r>
              <a:rPr lang="en-AU" dirty="0">
                <a:latin typeface="Consolas" panose="020B0609020204030204" pitchFamily="49" charset="0"/>
              </a:rPr>
              <a:t>            OPTIONAL { ?parent </a:t>
            </a:r>
            <a:r>
              <a:rPr lang="en-AU" dirty="0" err="1">
                <a:latin typeface="Consolas" panose="020B0609020204030204" pitchFamily="49" charset="0"/>
              </a:rPr>
              <a:t>rdfs:label</a:t>
            </a:r>
            <a:r>
              <a:rPr lang="en-AU" dirty="0">
                <a:latin typeface="Consolas" panose="020B0609020204030204" pitchFamily="49" charset="0"/>
              </a:rPr>
              <a:t> ?</a:t>
            </a:r>
            <a:r>
              <a:rPr lang="en-AU" dirty="0" err="1">
                <a:latin typeface="Consolas" panose="020B0609020204030204" pitchFamily="49" charset="0"/>
              </a:rPr>
              <a:t>parentlabel</a:t>
            </a:r>
            <a:r>
              <a:rPr lang="en-AU" dirty="0">
                <a:latin typeface="Consolas" panose="020B0609020204030204" pitchFamily="49" charset="0"/>
              </a:rPr>
              <a:t> }.</a:t>
            </a:r>
          </a:p>
          <a:p>
            <a:r>
              <a:rPr lang="en-AU" dirty="0">
                <a:latin typeface="Consolas" panose="020B0609020204030204" pitchFamily="49" charset="0"/>
              </a:rPr>
              <a:t>        } .</a:t>
            </a:r>
          </a:p>
          <a:p>
            <a:r>
              <a:rPr lang="en-AU" dirty="0">
                <a:latin typeface="Consolas" panose="020B0609020204030204" pitchFamily="49" charset="0"/>
              </a:rPr>
              <a:t>        OPTIONAL { ?class ?</a:t>
            </a:r>
            <a:r>
              <a:rPr lang="en-AU" dirty="0" err="1">
                <a:latin typeface="Consolas" panose="020B0609020204030204" pitchFamily="49" charset="0"/>
              </a:rPr>
              <a:t>skospred</a:t>
            </a:r>
            <a:r>
              <a:rPr lang="en-AU" dirty="0">
                <a:latin typeface="Consolas" panose="020B0609020204030204" pitchFamily="49" charset="0"/>
              </a:rPr>
              <a:t> ?</a:t>
            </a:r>
            <a:r>
              <a:rPr lang="en-AU" dirty="0" err="1">
                <a:latin typeface="Consolas" panose="020B0609020204030204" pitchFamily="49" charset="0"/>
              </a:rPr>
              <a:t>skosprop</a:t>
            </a:r>
            <a:r>
              <a:rPr lang="en-AU" dirty="0">
                <a:latin typeface="Consolas" panose="020B0609020204030204" pitchFamily="49" charset="0"/>
              </a:rPr>
              <a:t> FILTER (STRSTARTS(</a:t>
            </a:r>
            <a:r>
              <a:rPr lang="en-AU" dirty="0" err="1">
                <a:latin typeface="Consolas" panose="020B0609020204030204" pitchFamily="49" charset="0"/>
              </a:rPr>
              <a:t>str</a:t>
            </a:r>
            <a:r>
              <a:rPr lang="en-AU" dirty="0">
                <a:latin typeface="Consolas" panose="020B0609020204030204" pitchFamily="49" charset="0"/>
              </a:rPr>
              <a:t>(?</a:t>
            </a:r>
            <a:r>
              <a:rPr lang="en-AU" dirty="0" err="1">
                <a:latin typeface="Consolas" panose="020B0609020204030204" pitchFamily="49" charset="0"/>
              </a:rPr>
              <a:t>skospred</a:t>
            </a:r>
            <a:r>
              <a:rPr lang="en-AU" dirty="0">
                <a:latin typeface="Consolas" panose="020B0609020204030204" pitchFamily="49" charset="0"/>
              </a:rPr>
              <a:t>),</a:t>
            </a:r>
            <a:r>
              <a:rPr lang="en-AU" dirty="0" err="1">
                <a:latin typeface="Consolas" panose="020B0609020204030204" pitchFamily="49" charset="0"/>
              </a:rPr>
              <a:t>str</a:t>
            </a:r>
            <a:r>
              <a:rPr lang="en-AU" dirty="0">
                <a:latin typeface="Consolas" panose="020B0609020204030204" pitchFamily="49" charset="0"/>
              </a:rPr>
              <a:t>(</a:t>
            </a:r>
            <a:r>
              <a:rPr lang="en-AU" dirty="0" err="1">
                <a:latin typeface="Consolas" panose="020B0609020204030204" pitchFamily="49" charset="0"/>
              </a:rPr>
              <a:t>skos</a:t>
            </a:r>
            <a:r>
              <a:rPr lang="en-AU" dirty="0">
                <a:latin typeface="Consolas" panose="020B0609020204030204" pitchFamily="49" charset="0"/>
              </a:rPr>
              <a:t>:))) }</a:t>
            </a:r>
          </a:p>
          <a:p>
            <a:r>
              <a:rPr lang="en-AU" dirty="0">
                <a:latin typeface="Consolas" panose="020B0609020204030204" pitchFamily="49" charset="0"/>
              </a:rPr>
              <a:t>        OPTIONAL { ?class </a:t>
            </a:r>
            <a:r>
              <a:rPr lang="en-AU" dirty="0" err="1">
                <a:latin typeface="Consolas" panose="020B0609020204030204" pitchFamily="49" charset="0"/>
              </a:rPr>
              <a:t>rdfs:subClassOf</a:t>
            </a:r>
            <a:r>
              <a:rPr lang="en-AU" dirty="0">
                <a:latin typeface="Consolas" panose="020B0609020204030204" pitchFamily="49" charset="0"/>
              </a:rPr>
              <a:t> ?bn. ?</a:t>
            </a:r>
            <a:r>
              <a:rPr lang="en-AU" dirty="0" err="1">
                <a:latin typeface="Consolas" panose="020B0609020204030204" pitchFamily="49" charset="0"/>
              </a:rPr>
              <a:t>bn</a:t>
            </a:r>
            <a:r>
              <a:rPr lang="en-AU" dirty="0">
                <a:latin typeface="Consolas" panose="020B0609020204030204" pitchFamily="49" charset="0"/>
              </a:rPr>
              <a:t> a </a:t>
            </a:r>
            <a:r>
              <a:rPr lang="en-AU" dirty="0" err="1">
                <a:latin typeface="Consolas" panose="020B0609020204030204" pitchFamily="49" charset="0"/>
              </a:rPr>
              <a:t>owl:Restriction</a:t>
            </a:r>
            <a:r>
              <a:rPr lang="en-AU" dirty="0">
                <a:latin typeface="Consolas" panose="020B0609020204030204" pitchFamily="49" charset="0"/>
              </a:rPr>
              <a:t> . ?</a:t>
            </a:r>
            <a:r>
              <a:rPr lang="en-AU" dirty="0" err="1">
                <a:latin typeface="Consolas" panose="020B0609020204030204" pitchFamily="49" charset="0"/>
              </a:rPr>
              <a:t>bn</a:t>
            </a:r>
            <a:r>
              <a:rPr lang="en-AU" dirty="0">
                <a:latin typeface="Consolas" panose="020B0609020204030204" pitchFamily="49" charset="0"/>
              </a:rPr>
              <a:t> </a:t>
            </a:r>
            <a:r>
              <a:rPr lang="en-AU" dirty="0" err="1">
                <a:latin typeface="Consolas" panose="020B0609020204030204" pitchFamily="49" charset="0"/>
              </a:rPr>
              <a:t>owl:onProperty</a:t>
            </a:r>
            <a:r>
              <a:rPr lang="en-AU" dirty="0">
                <a:latin typeface="Consolas" panose="020B0609020204030204" pitchFamily="49" charset="0"/>
              </a:rPr>
              <a:t> ?</a:t>
            </a:r>
            <a:r>
              <a:rPr lang="en-AU" dirty="0" err="1">
                <a:latin typeface="Consolas" panose="020B0609020204030204" pitchFamily="49" charset="0"/>
              </a:rPr>
              <a:t>classprop</a:t>
            </a:r>
            <a:r>
              <a:rPr lang="en-AU" dirty="0">
                <a:latin typeface="Consolas" panose="020B0609020204030204" pitchFamily="49" charset="0"/>
              </a:rPr>
              <a:t> . ?</a:t>
            </a:r>
            <a:r>
              <a:rPr lang="en-AU" dirty="0" err="1">
                <a:latin typeface="Consolas" panose="020B0609020204030204" pitchFamily="49" charset="0"/>
              </a:rPr>
              <a:t>bn</a:t>
            </a:r>
            <a:r>
              <a:rPr lang="en-AU" dirty="0">
                <a:latin typeface="Consolas" panose="020B0609020204030204" pitchFamily="49" charset="0"/>
              </a:rPr>
              <a:t> </a:t>
            </a:r>
            <a:r>
              <a:rPr lang="en-AU" dirty="0" err="1">
                <a:latin typeface="Consolas" panose="020B0609020204030204" pitchFamily="49" charset="0"/>
              </a:rPr>
              <a:t>owl:allValuesFrom</a:t>
            </a:r>
            <a:r>
              <a:rPr lang="en-AU" dirty="0">
                <a:latin typeface="Consolas" panose="020B0609020204030204" pitchFamily="49" charset="0"/>
              </a:rPr>
              <a:t> ?</a:t>
            </a:r>
            <a:r>
              <a:rPr lang="en-AU" dirty="0" err="1">
                <a:latin typeface="Consolas" panose="020B0609020204030204" pitchFamily="49" charset="0"/>
              </a:rPr>
              <a:t>proptype</a:t>
            </a:r>
            <a:r>
              <a:rPr lang="en-AU" dirty="0">
                <a:latin typeface="Consolas" panose="020B0609020204030204" pitchFamily="49" charset="0"/>
              </a:rPr>
              <a:t> .</a:t>
            </a:r>
          </a:p>
          <a:p>
            <a:r>
              <a:rPr lang="en-AU" dirty="0">
                <a:latin typeface="Consolas" panose="020B0609020204030204" pitchFamily="49" charset="0"/>
              </a:rPr>
              <a:t>        OPTIONAL { ?</a:t>
            </a:r>
            <a:r>
              <a:rPr lang="en-AU" dirty="0" err="1">
                <a:latin typeface="Consolas" panose="020B0609020204030204" pitchFamily="49" charset="0"/>
              </a:rPr>
              <a:t>classprop</a:t>
            </a:r>
            <a:r>
              <a:rPr lang="en-AU" dirty="0">
                <a:latin typeface="Consolas" panose="020B0609020204030204" pitchFamily="49" charset="0"/>
              </a:rPr>
              <a:t> ?</a:t>
            </a:r>
            <a:r>
              <a:rPr lang="en-AU" dirty="0" err="1">
                <a:latin typeface="Consolas" panose="020B0609020204030204" pitchFamily="49" charset="0"/>
              </a:rPr>
              <a:t>propskospred</a:t>
            </a:r>
            <a:r>
              <a:rPr lang="en-AU" dirty="0">
                <a:latin typeface="Consolas" panose="020B0609020204030204" pitchFamily="49" charset="0"/>
              </a:rPr>
              <a:t> ?</a:t>
            </a:r>
            <a:r>
              <a:rPr lang="en-AU" dirty="0" err="1">
                <a:latin typeface="Consolas" panose="020B0609020204030204" pitchFamily="49" charset="0"/>
              </a:rPr>
              <a:t>propskosprop</a:t>
            </a:r>
            <a:r>
              <a:rPr lang="en-AU" dirty="0">
                <a:latin typeface="Consolas" panose="020B0609020204030204" pitchFamily="49" charset="0"/>
              </a:rPr>
              <a:t> FILTER (STRSTARTS(</a:t>
            </a:r>
            <a:r>
              <a:rPr lang="en-AU" dirty="0" err="1">
                <a:latin typeface="Consolas" panose="020B0609020204030204" pitchFamily="49" charset="0"/>
              </a:rPr>
              <a:t>str</a:t>
            </a:r>
            <a:r>
              <a:rPr lang="en-AU" dirty="0">
                <a:latin typeface="Consolas" panose="020B0609020204030204" pitchFamily="49" charset="0"/>
              </a:rPr>
              <a:t>(?</a:t>
            </a:r>
            <a:r>
              <a:rPr lang="en-AU" dirty="0" err="1">
                <a:latin typeface="Consolas" panose="020B0609020204030204" pitchFamily="49" charset="0"/>
              </a:rPr>
              <a:t>propskospred</a:t>
            </a:r>
            <a:r>
              <a:rPr lang="en-AU" dirty="0">
                <a:latin typeface="Consolas" panose="020B0609020204030204" pitchFamily="49" charset="0"/>
              </a:rPr>
              <a:t>),</a:t>
            </a:r>
            <a:r>
              <a:rPr lang="en-AU" dirty="0" err="1">
                <a:latin typeface="Consolas" panose="020B0609020204030204" pitchFamily="49" charset="0"/>
              </a:rPr>
              <a:t>str</a:t>
            </a:r>
            <a:r>
              <a:rPr lang="en-AU" dirty="0">
                <a:latin typeface="Consolas" panose="020B0609020204030204" pitchFamily="49" charset="0"/>
              </a:rPr>
              <a:t>(</a:t>
            </a:r>
            <a:r>
              <a:rPr lang="en-AU" dirty="0" err="1">
                <a:latin typeface="Consolas" panose="020B0609020204030204" pitchFamily="49" charset="0"/>
              </a:rPr>
              <a:t>skos</a:t>
            </a:r>
            <a:r>
              <a:rPr lang="en-AU" dirty="0">
                <a:latin typeface="Consolas" panose="020B0609020204030204" pitchFamily="49" charset="0"/>
              </a:rPr>
              <a:t>:))) } }</a:t>
            </a:r>
          </a:p>
          <a:p>
            <a:r>
              <a:rPr lang="en-US" dirty="0">
                <a:latin typeface="Consolas" panose="020B0609020204030204" pitchFamily="49" charset="0"/>
              </a:rPr>
              <a:t>         OPTIONAL { ?class </a:t>
            </a:r>
            <a:r>
              <a:rPr lang="en-US" dirty="0" err="1">
                <a:latin typeface="Consolas" panose="020B0609020204030204" pitchFamily="49" charset="0"/>
              </a:rPr>
              <a:t>rdfs:label</a:t>
            </a:r>
            <a:r>
              <a:rPr lang="en-US" dirty="0">
                <a:latin typeface="Consolas" panose="020B0609020204030204" pitchFamily="49" charset="0"/>
              </a:rPr>
              <a:t> ?</a:t>
            </a:r>
            <a:r>
              <a:rPr lang="en-US" dirty="0" err="1">
                <a:latin typeface="Consolas" panose="020B0609020204030204" pitchFamily="49" charset="0"/>
              </a:rPr>
              <a:t>classlabel</a:t>
            </a:r>
            <a:r>
              <a:rPr lang="en-US" dirty="0">
                <a:latin typeface="Consolas" panose="020B0609020204030204" pitchFamily="49" charset="0"/>
              </a:rPr>
              <a:t> . }</a:t>
            </a:r>
          </a:p>
          <a:p>
            <a:r>
              <a:rPr lang="en-AU" dirty="0">
                <a:latin typeface="Consolas" panose="020B0609020204030204" pitchFamily="49" charset="0"/>
              </a:rPr>
              <a:t>        OPTIONAL {</a:t>
            </a:r>
          </a:p>
          <a:p>
            <a:r>
              <a:rPr lang="en-AU" dirty="0">
                <a:latin typeface="Consolas" panose="020B0609020204030204" pitchFamily="49" charset="0"/>
              </a:rPr>
              <a:t>            ?class </a:t>
            </a:r>
            <a:r>
              <a:rPr lang="en-AU" dirty="0" err="1">
                <a:latin typeface="Consolas" panose="020B0609020204030204" pitchFamily="49" charset="0"/>
              </a:rPr>
              <a:t>skos:prefLabel</a:t>
            </a:r>
            <a:r>
              <a:rPr lang="en-AU" dirty="0">
                <a:latin typeface="Consolas" panose="020B0609020204030204" pitchFamily="49" charset="0"/>
              </a:rPr>
              <a:t> ?</a:t>
            </a:r>
            <a:r>
              <a:rPr lang="en-AU" dirty="0" err="1">
                <a:latin typeface="Consolas" panose="020B0609020204030204" pitchFamily="49" charset="0"/>
              </a:rPr>
              <a:t>preflabel</a:t>
            </a:r>
            <a:r>
              <a:rPr lang="en-AU" dirty="0">
                <a:latin typeface="Consolas" panose="020B0609020204030204" pitchFamily="49" charset="0"/>
              </a:rPr>
              <a:t> .</a:t>
            </a:r>
          </a:p>
          <a:p>
            <a:r>
              <a:rPr lang="en-AU" dirty="0">
                <a:latin typeface="Consolas" panose="020B0609020204030204" pitchFamily="49" charset="0"/>
              </a:rPr>
              <a:t>        } .</a:t>
            </a:r>
          </a:p>
          <a:p>
            <a:r>
              <a:rPr lang="en-AU" dirty="0">
                <a:latin typeface="Consolas" panose="020B0609020204030204" pitchFamily="49" charset="0"/>
              </a:rPr>
              <a:t>    } .</a:t>
            </a:r>
          </a:p>
          <a:p>
            <a:r>
              <a:rPr lang="en-US" dirty="0">
                <a:latin typeface="Consolas" panose="020B0609020204030204" pitchFamily="49" charset="0"/>
              </a:rPr>
              <a:t>    BIND (COALESCE(IF(bound(?</a:t>
            </a:r>
            <a:r>
              <a:rPr lang="en-US" dirty="0" err="1">
                <a:latin typeface="Consolas" panose="020B0609020204030204" pitchFamily="49" charset="0"/>
              </a:rPr>
              <a:t>preflabel</a:t>
            </a:r>
            <a:r>
              <a:rPr lang="en-US" dirty="0">
                <a:latin typeface="Consolas" panose="020B0609020204030204" pitchFamily="49" charset="0"/>
              </a:rPr>
              <a:t>), ?</a:t>
            </a:r>
            <a:r>
              <a:rPr lang="en-US" dirty="0" err="1">
                <a:latin typeface="Consolas" panose="020B0609020204030204" pitchFamily="49" charset="0"/>
              </a:rPr>
              <a:t>preflabel</a:t>
            </a:r>
            <a:r>
              <a:rPr lang="en-US" dirty="0">
                <a:latin typeface="Consolas" panose="020B0609020204030204" pitchFamily="49" charset="0"/>
              </a:rPr>
              <a:t>, (1 / 0)), IF(bound(?</a:t>
            </a:r>
            <a:r>
              <a:rPr lang="en-US" dirty="0" err="1">
                <a:latin typeface="Consolas" panose="020B0609020204030204" pitchFamily="49" charset="0"/>
              </a:rPr>
              <a:t>classlabel</a:t>
            </a:r>
            <a:r>
              <a:rPr lang="en-US" dirty="0">
                <a:latin typeface="Consolas" panose="020B0609020204030204" pitchFamily="49" charset="0"/>
              </a:rPr>
              <a:t>), ?</a:t>
            </a:r>
            <a:r>
              <a:rPr lang="en-US" dirty="0" err="1">
                <a:latin typeface="Consolas" panose="020B0609020204030204" pitchFamily="49" charset="0"/>
              </a:rPr>
              <a:t>classlabel</a:t>
            </a:r>
            <a:r>
              <a:rPr lang="en-US" dirty="0">
                <a:latin typeface="Consolas" panose="020B0609020204030204" pitchFamily="49" charset="0"/>
              </a:rPr>
              <a:t>, (1 / 0))) AS ?</a:t>
            </a:r>
            <a:r>
              <a:rPr lang="en-US" dirty="0" err="1">
                <a:latin typeface="Consolas" panose="020B0609020204030204" pitchFamily="49" charset="0"/>
              </a:rPr>
              <a:t>bestpreflabel</a:t>
            </a:r>
            <a:r>
              <a:rPr lang="en-US" dirty="0">
                <a:latin typeface="Consolas" panose="020B0609020204030204" pitchFamily="49" charset="0"/>
              </a:rPr>
              <a:t>) .</a:t>
            </a:r>
          </a:p>
          <a:p>
            <a:r>
              <a:rPr lang="en-US" dirty="0">
                <a:latin typeface="Consolas" panose="020B0609020204030204" pitchFamily="49" charset="0"/>
              </a:rPr>
              <a:t>    BIND (URI(CONCAT(</a:t>
            </a:r>
            <a:r>
              <a:rPr lang="en-US" dirty="0" err="1">
                <a:latin typeface="Consolas" panose="020B0609020204030204" pitchFamily="49" charset="0"/>
              </a:rPr>
              <a:t>str</a:t>
            </a:r>
            <a:r>
              <a:rPr lang="en-US" dirty="0">
                <a:latin typeface="Consolas" panose="020B0609020204030204" pitchFamily="49" charset="0"/>
              </a:rPr>
              <a:t>(?this), "?_view=</a:t>
            </a:r>
            <a:r>
              <a:rPr lang="en-US" dirty="0" err="1">
                <a:latin typeface="Consolas" panose="020B0609020204030204" pitchFamily="49" charset="0"/>
              </a:rPr>
              <a:t>skos</a:t>
            </a:r>
            <a:r>
              <a:rPr lang="en-US" dirty="0">
                <a:latin typeface="Consolas" panose="020B0609020204030204" pitchFamily="49" charset="0"/>
              </a:rPr>
              <a:t>")) AS ?</a:t>
            </a:r>
            <a:r>
              <a:rPr lang="en-US" dirty="0" err="1">
                <a:latin typeface="Consolas" panose="020B0609020204030204" pitchFamily="49" charset="0"/>
              </a:rPr>
              <a:t>skos_graph</a:t>
            </a:r>
            <a:r>
              <a:rPr lang="en-US" dirty="0">
                <a:latin typeface="Consolas" panose="020B0609020204030204" pitchFamily="49" charset="0"/>
              </a:rPr>
              <a:t>) 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03255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1BC35-E118-45C4-B071-7DBBD2F69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 SKOS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D8E79-A603-49FF-8BF6-8C6BAB8D31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err="1"/>
              <a:t>hyf:HY_HydroNetwork</a:t>
            </a:r>
            <a:endParaRPr lang="en-AU" dirty="0"/>
          </a:p>
          <a:p>
            <a:pPr marL="0" indent="0">
              <a:buNone/>
            </a:pPr>
            <a:r>
              <a:rPr lang="en-AU" dirty="0"/>
              <a:t>  </a:t>
            </a:r>
            <a:r>
              <a:rPr lang="en-AU" dirty="0" err="1"/>
              <a:t>rdf:type</a:t>
            </a:r>
            <a:r>
              <a:rPr lang="en-AU" dirty="0"/>
              <a:t> </a:t>
            </a:r>
            <a:r>
              <a:rPr lang="en-AU" dirty="0" err="1"/>
              <a:t>ogc:FeatureType</a:t>
            </a:r>
            <a:r>
              <a:rPr lang="en-AU" dirty="0"/>
              <a:t> ;</a:t>
            </a:r>
          </a:p>
          <a:p>
            <a:pPr marL="0" indent="0">
              <a:buNone/>
            </a:pPr>
            <a:r>
              <a:rPr lang="en-AU" dirty="0"/>
              <a:t>  </a:t>
            </a:r>
            <a:r>
              <a:rPr lang="en-AU" dirty="0" err="1"/>
              <a:t>rdf:type</a:t>
            </a:r>
            <a:r>
              <a:rPr lang="en-AU" dirty="0"/>
              <a:t> </a:t>
            </a:r>
            <a:r>
              <a:rPr lang="en-AU" dirty="0" err="1"/>
              <a:t>skos:Concept</a:t>
            </a:r>
            <a:r>
              <a:rPr lang="en-AU" dirty="0"/>
              <a:t> ;</a:t>
            </a:r>
          </a:p>
          <a:p>
            <a:pPr marL="0" indent="0">
              <a:buNone/>
            </a:pPr>
            <a:r>
              <a:rPr lang="en-AU" dirty="0"/>
              <a:t>  </a:t>
            </a:r>
            <a:r>
              <a:rPr lang="en-AU" dirty="0" err="1"/>
              <a:t>ogc:featureproperty</a:t>
            </a:r>
            <a:r>
              <a:rPr lang="en-AU" dirty="0"/>
              <a:t> </a:t>
            </a:r>
            <a:r>
              <a:rPr lang="en-AU" dirty="0" err="1"/>
              <a:t>hyf:catchmentArea</a:t>
            </a:r>
            <a:r>
              <a:rPr lang="en-AU" dirty="0"/>
              <a:t> ;</a:t>
            </a:r>
          </a:p>
          <a:p>
            <a:pPr marL="0" indent="0">
              <a:buNone/>
            </a:pPr>
            <a:r>
              <a:rPr lang="en-AU" dirty="0"/>
              <a:t>  </a:t>
            </a:r>
            <a:r>
              <a:rPr lang="en-AU" dirty="0" err="1"/>
              <a:t>ogc:featureproperty</a:t>
            </a:r>
            <a:r>
              <a:rPr lang="en-AU" dirty="0"/>
              <a:t> </a:t>
            </a:r>
            <a:r>
              <a:rPr lang="en-AU" dirty="0" err="1"/>
              <a:t>hyf:catchmentDivide</a:t>
            </a:r>
            <a:r>
              <a:rPr lang="en-AU" dirty="0"/>
              <a:t> ;</a:t>
            </a:r>
          </a:p>
          <a:p>
            <a:pPr marL="0" indent="0">
              <a:buNone/>
            </a:pPr>
            <a:r>
              <a:rPr lang="en-AU" dirty="0"/>
              <a:t>  </a:t>
            </a:r>
            <a:r>
              <a:rPr lang="en-AU" dirty="0" err="1"/>
              <a:t>ogc:featureproperty</a:t>
            </a:r>
            <a:r>
              <a:rPr lang="en-AU" dirty="0"/>
              <a:t> </a:t>
            </a:r>
            <a:r>
              <a:rPr lang="en-AU" dirty="0" err="1"/>
              <a:t>hyf:flowpath</a:t>
            </a:r>
            <a:r>
              <a:rPr lang="en-AU" dirty="0"/>
              <a:t> ;</a:t>
            </a:r>
          </a:p>
          <a:p>
            <a:pPr marL="0" indent="0">
              <a:buNone/>
            </a:pPr>
            <a:r>
              <a:rPr lang="en-AU" dirty="0"/>
              <a:t>  </a:t>
            </a:r>
            <a:r>
              <a:rPr lang="en-AU" dirty="0" err="1"/>
              <a:t>skos:broader</a:t>
            </a:r>
            <a:r>
              <a:rPr lang="en-AU" dirty="0"/>
              <a:t> </a:t>
            </a:r>
            <a:r>
              <a:rPr lang="en-AU" dirty="0" err="1"/>
              <a:t>hyf:HY_CatchmentRealization</a:t>
            </a:r>
            <a:r>
              <a:rPr lang="en-AU" dirty="0"/>
              <a:t> ;</a:t>
            </a:r>
          </a:p>
          <a:p>
            <a:pPr marL="0" indent="0">
              <a:buNone/>
            </a:pPr>
            <a:r>
              <a:rPr lang="en-AU" dirty="0"/>
              <a:t>  </a:t>
            </a:r>
            <a:r>
              <a:rPr lang="en-AU" dirty="0" err="1"/>
              <a:t>skos:inScheme</a:t>
            </a:r>
            <a:r>
              <a:rPr lang="en-AU" dirty="0"/>
              <a:t> &lt;http://hyfeature.org/def/hydrofeature/hyf&gt; ;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565AD0-D108-4965-A3FC-EAC2765AB31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2018 Open Geospatial Consortium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34606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2D91F-A4CD-449B-B0BF-EE7449282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HYF as SKOS hierarchy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2AF5D9-9AC8-4AE9-AD0E-13F53571D3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4C1B93-2494-4475-8A39-B4F35612BC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777" y="857250"/>
            <a:ext cx="728044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141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A60DD-401A-4F98-90DF-DBFAB018A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OWL encoding?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A8356-3F66-47D3-84D6-157B65598B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cope with variations</a:t>
            </a:r>
          </a:p>
          <a:p>
            <a:r>
              <a:rPr lang="en-US" dirty="0"/>
              <a:t>Painful to write and debug SPIN </a:t>
            </a:r>
          </a:p>
          <a:p>
            <a:pPr lvl="1"/>
            <a:r>
              <a:rPr lang="en-US" dirty="0"/>
              <a:t>Named graphs need to be consistently used in different steps</a:t>
            </a:r>
          </a:p>
          <a:p>
            <a:pPr lvl="1"/>
            <a:r>
              <a:rPr lang="en-US" dirty="0"/>
              <a:t>Maybe inferencing embedded in system makes this simpler</a:t>
            </a:r>
          </a:p>
          <a:p>
            <a:pPr lvl="2"/>
            <a:r>
              <a:rPr lang="en-US" dirty="0"/>
              <a:t>Current method flexible for any REST API however</a:t>
            </a:r>
          </a:p>
          <a:p>
            <a:r>
              <a:rPr lang="en-US" dirty="0"/>
              <a:t>Multiple formats can be offered</a:t>
            </a:r>
          </a:p>
          <a:p>
            <a:pPr lvl="1"/>
            <a:r>
              <a:rPr lang="en-US" dirty="0"/>
              <a:t>OWL profiles</a:t>
            </a:r>
          </a:p>
          <a:p>
            <a:r>
              <a:rPr lang="en-US" dirty="0"/>
              <a:t>What is actually most useful however?</a:t>
            </a:r>
          </a:p>
          <a:p>
            <a:r>
              <a:rPr lang="en-US" dirty="0"/>
              <a:t>Next round of IE should explore deeper linking use cases?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53F69D-99FB-4437-9C3B-172878E1F5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2018 Open Geospatial Consortium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60252353"/>
      </p:ext>
    </p:extLst>
  </p:cSld>
  <p:clrMapOvr>
    <a:masterClrMapping/>
  </p:clrMapOvr>
</p:sld>
</file>

<file path=ppt/theme/theme1.xml><?xml version="1.0" encoding="utf-8"?>
<a:theme xmlns:a="http://schemas.openxmlformats.org/drawingml/2006/main" name="OGC_PowerPoint_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GC_PowerPoint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cap="flat" cmpd="sng" algn="ctr">
          <a:solidFill>
            <a:srgbClr val="969696"/>
          </a:solidFill>
          <a:prstDash val="solid"/>
          <a:round/>
          <a:headEnd type="none" w="med" len="med"/>
          <a:tailEnd type="none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12700" cap="flat" cmpd="sng" algn="ctr">
          <a:solidFill>
            <a:srgbClr val="969696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noAutofit/>
      </a:bodyPr>
      <a:lstStyle>
        <a:defPPr>
          <a:defRPr dirty="0" err="1" smtClean="0"/>
        </a:defPPr>
      </a:lstStyle>
    </a:txDef>
  </a:objectDefaults>
  <a:extraClrSchemeLst>
    <a:extraClrScheme>
      <a:clrScheme name="OGC_PowerPoint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GC_PowerPoint_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2917</TotalTime>
  <Words>936</Words>
  <Application>Microsoft Office PowerPoint</Application>
  <PresentationFormat>On-screen Show (4:3)</PresentationFormat>
  <Paragraphs>159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MS PGothic</vt:lpstr>
      <vt:lpstr>Arial</vt:lpstr>
      <vt:lpstr>Arial Black</vt:lpstr>
      <vt:lpstr>CG Times</vt:lpstr>
      <vt:lpstr>Consolas</vt:lpstr>
      <vt:lpstr>Times New Roman</vt:lpstr>
      <vt:lpstr>OGC_PowerPoint_Template</vt:lpstr>
      <vt:lpstr>Hydro related ontology primers</vt:lpstr>
      <vt:lpstr>Recent activities</vt:lpstr>
      <vt:lpstr>Recent activities</vt:lpstr>
      <vt:lpstr>OGC Definitions Server</vt:lpstr>
      <vt:lpstr>Repository + CMS</vt:lpstr>
      <vt:lpstr>PowerPoint Presentation</vt:lpstr>
      <vt:lpstr>As SKOS</vt:lpstr>
      <vt:lpstr>HYF as SKOS hierarchy</vt:lpstr>
      <vt:lpstr>OWL encoding?</vt:lpstr>
      <vt:lpstr>Component Architecture </vt:lpstr>
      <vt:lpstr>Discussion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Volunteered Geographic Information (VGI) Workshop</dc:title>
  <dc:subject>OGC TC/PC</dc:subject>
  <dc:creator>Scott Simmons</dc:creator>
  <cp:lastModifiedBy>bodkin noodle</cp:lastModifiedBy>
  <cp:revision>61</cp:revision>
  <cp:lastPrinted>2003-02-03T21:59:32Z</cp:lastPrinted>
  <dcterms:created xsi:type="dcterms:W3CDTF">2015-09-08T23:47:11Z</dcterms:created>
  <dcterms:modified xsi:type="dcterms:W3CDTF">2018-03-18T21:15:28Z</dcterms:modified>
</cp:coreProperties>
</file>