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32"/>
  </p:notesMasterIdLst>
  <p:handoutMasterIdLst>
    <p:handoutMasterId r:id="rId33"/>
  </p:handoutMasterIdLst>
  <p:sldIdLst>
    <p:sldId id="256" r:id="rId2"/>
    <p:sldId id="257" r:id="rId3"/>
    <p:sldId id="286" r:id="rId4"/>
    <p:sldId id="287" r:id="rId5"/>
    <p:sldId id="258" r:id="rId6"/>
    <p:sldId id="259" r:id="rId7"/>
    <p:sldId id="260" r:id="rId8"/>
    <p:sldId id="261" r:id="rId9"/>
    <p:sldId id="262" r:id="rId10"/>
    <p:sldId id="270" r:id="rId11"/>
    <p:sldId id="269" r:id="rId12"/>
    <p:sldId id="263" r:id="rId13"/>
    <p:sldId id="285" r:id="rId14"/>
    <p:sldId id="274" r:id="rId15"/>
    <p:sldId id="275" r:id="rId16"/>
    <p:sldId id="276" r:id="rId17"/>
    <p:sldId id="277" r:id="rId18"/>
    <p:sldId id="278" r:id="rId19"/>
    <p:sldId id="279" r:id="rId20"/>
    <p:sldId id="265" r:id="rId21"/>
    <p:sldId id="273" r:id="rId22"/>
    <p:sldId id="271" r:id="rId23"/>
    <p:sldId id="272" r:id="rId24"/>
    <p:sldId id="284" r:id="rId25"/>
    <p:sldId id="267" r:id="rId26"/>
    <p:sldId id="268" r:id="rId27"/>
    <p:sldId id="282" r:id="rId28"/>
    <p:sldId id="283" r:id="rId29"/>
    <p:sldId id="280"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CE76"/>
    <a:srgbClr val="FF0C2F"/>
    <a:srgbClr val="B2F4B4"/>
    <a:srgbClr val="12934B"/>
    <a:srgbClr val="15582E"/>
    <a:srgbClr val="3691E5"/>
    <a:srgbClr val="155330"/>
    <a:srgbClr val="8AA3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5" d="100"/>
          <a:sy n="75" d="100"/>
        </p:scale>
        <p:origin x="-112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image" Target="../media/image10.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10.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9A949C-7FEE-384D-9BC1-31E4A8964D56}" type="doc">
      <dgm:prSet loTypeId="urn:microsoft.com/office/officeart/2005/8/layout/radial2" loCatId="relationship" qsTypeId="urn:microsoft.com/office/officeart/2005/8/quickstyle/simple4" qsCatId="simple" csTypeId="urn:microsoft.com/office/officeart/2005/8/colors/accent0_1" csCatId="mainScheme" phldr="1"/>
      <dgm:spPr>
        <a:scene3d>
          <a:camera prst="perspectiveHeroicExtremeLeftFacing" fov="4800000">
            <a:rot lat="486000" lon="1230000" rev="21426000"/>
          </a:camera>
          <a:lightRig rig="threePt" dir="t"/>
        </a:scene3d>
      </dgm:spPr>
      <dgm:t>
        <a:bodyPr/>
        <a:lstStyle/>
        <a:p>
          <a:endParaRPr lang="en-US"/>
        </a:p>
      </dgm:t>
    </dgm:pt>
    <dgm:pt modelId="{5E038D6E-65AB-1447-BCBC-90DE82B4E140}">
      <dgm:prSet phldrT="[Text]" custT="1"/>
      <dgm:spPr>
        <a:sp3d>
          <a:bevelT w="101600"/>
        </a:sp3d>
      </dgm:spPr>
      <dgm:t>
        <a:bodyPr/>
        <a:lstStyle/>
        <a:p>
          <a:r>
            <a:rPr lang="en-US" sz="1200" b="1" dirty="0" smtClean="0"/>
            <a:t>Purpose, Scope, Vision and Goals</a:t>
          </a:r>
        </a:p>
      </dgm:t>
    </dgm:pt>
    <dgm:pt modelId="{63E077E9-53CC-0049-AA5B-FB9E0E4FD5FD}" type="parTrans" cxnId="{FC75F6A8-D020-FD47-86F0-28848BB50330}">
      <dgm:prSet/>
      <dgm:spPr>
        <a:sp3d>
          <a:bevelT w="101600"/>
        </a:sp3d>
      </dgm:spPr>
      <dgm:t>
        <a:bodyPr/>
        <a:lstStyle/>
        <a:p>
          <a:endParaRPr lang="en-US" sz="1600"/>
        </a:p>
      </dgm:t>
    </dgm:pt>
    <dgm:pt modelId="{062B098C-2E3E-1444-8259-8727D350866E}" type="sibTrans" cxnId="{FC75F6A8-D020-FD47-86F0-28848BB50330}">
      <dgm:prSet/>
      <dgm:spPr/>
      <dgm:t>
        <a:bodyPr/>
        <a:lstStyle/>
        <a:p>
          <a:endParaRPr lang="en-US" sz="1600"/>
        </a:p>
      </dgm:t>
    </dgm:pt>
    <dgm:pt modelId="{CF71A61D-F8DF-E748-AB74-A7A194DDD7C1}">
      <dgm:prSet phldrT="[Text]" custT="1"/>
      <dgm:spPr>
        <a:sp3d>
          <a:bevelT w="101600"/>
        </a:sp3d>
      </dgm:spPr>
      <dgm:t>
        <a:bodyPr/>
        <a:lstStyle/>
        <a:p>
          <a:endParaRPr lang="en-US" sz="1600" dirty="0">
            <a:solidFill>
              <a:srgbClr val="3366FF"/>
            </a:solidFill>
          </a:endParaRPr>
        </a:p>
      </dgm:t>
    </dgm:pt>
    <dgm:pt modelId="{45C24779-7D68-9A40-A22F-CB91094E27D9}" type="parTrans" cxnId="{18137AE0-3EC0-E24F-810F-46C53F093626}">
      <dgm:prSet/>
      <dgm:spPr/>
      <dgm:t>
        <a:bodyPr/>
        <a:lstStyle/>
        <a:p>
          <a:endParaRPr lang="en-US" sz="1600"/>
        </a:p>
      </dgm:t>
    </dgm:pt>
    <dgm:pt modelId="{292F1553-38A5-654C-BBAA-20B277ED310B}" type="sibTrans" cxnId="{18137AE0-3EC0-E24F-810F-46C53F093626}">
      <dgm:prSet/>
      <dgm:spPr/>
      <dgm:t>
        <a:bodyPr/>
        <a:lstStyle/>
        <a:p>
          <a:endParaRPr lang="en-US" sz="1600"/>
        </a:p>
      </dgm:t>
    </dgm:pt>
    <dgm:pt modelId="{60834E96-1867-4846-B0E9-AEC66A118440}">
      <dgm:prSet phldrT="[Text]" custT="1"/>
      <dgm:spPr>
        <a:sp3d>
          <a:bevelT w="101600"/>
        </a:sp3d>
      </dgm:spPr>
      <dgm:t>
        <a:bodyPr/>
        <a:lstStyle/>
        <a:p>
          <a:r>
            <a:rPr lang="en-US" sz="1200" b="1" dirty="0" smtClean="0"/>
            <a:t>Cross-Cutting Themes</a:t>
          </a:r>
          <a:endParaRPr lang="en-US" sz="1200" b="1" dirty="0"/>
        </a:p>
      </dgm:t>
    </dgm:pt>
    <dgm:pt modelId="{631C6E27-8046-D545-AFF1-FA54DE0531E5}" type="parTrans" cxnId="{2B57C118-AE31-384F-816B-59840B7D5BBF}">
      <dgm:prSet/>
      <dgm:spPr>
        <a:sp3d>
          <a:bevelT w="101600"/>
        </a:sp3d>
      </dgm:spPr>
      <dgm:t>
        <a:bodyPr/>
        <a:lstStyle/>
        <a:p>
          <a:endParaRPr lang="en-US" sz="1600"/>
        </a:p>
      </dgm:t>
    </dgm:pt>
    <dgm:pt modelId="{A0C540ED-C4D9-C442-8090-6C44482CFB7E}" type="sibTrans" cxnId="{2B57C118-AE31-384F-816B-59840B7D5BBF}">
      <dgm:prSet/>
      <dgm:spPr/>
      <dgm:t>
        <a:bodyPr/>
        <a:lstStyle/>
        <a:p>
          <a:endParaRPr lang="en-US" sz="1600"/>
        </a:p>
      </dgm:t>
    </dgm:pt>
    <dgm:pt modelId="{FB9B2EAE-365C-AD45-A6FF-34362A1560DD}">
      <dgm:prSet phldrT="[Text]" custT="1"/>
      <dgm:spPr>
        <a:sp3d>
          <a:bevelT w="101600"/>
        </a:sp3d>
      </dgm:spPr>
      <dgm:t>
        <a:bodyPr/>
        <a:lstStyle/>
        <a:p>
          <a:endParaRPr lang="en-US" sz="1600" dirty="0">
            <a:solidFill>
              <a:srgbClr val="3366FF"/>
            </a:solidFill>
          </a:endParaRPr>
        </a:p>
      </dgm:t>
    </dgm:pt>
    <dgm:pt modelId="{AF575B8D-59C6-9A48-A037-828C53735F7C}" type="parTrans" cxnId="{80DB47FF-385A-2A47-9EDE-7FCEAEA18387}">
      <dgm:prSet/>
      <dgm:spPr/>
      <dgm:t>
        <a:bodyPr/>
        <a:lstStyle/>
        <a:p>
          <a:endParaRPr lang="en-US" sz="1600"/>
        </a:p>
      </dgm:t>
    </dgm:pt>
    <dgm:pt modelId="{12DDE3B7-C16D-9E41-88D3-F115CE716E9E}" type="sibTrans" cxnId="{80DB47FF-385A-2A47-9EDE-7FCEAEA18387}">
      <dgm:prSet/>
      <dgm:spPr/>
      <dgm:t>
        <a:bodyPr/>
        <a:lstStyle/>
        <a:p>
          <a:endParaRPr lang="en-US" sz="1600"/>
        </a:p>
      </dgm:t>
    </dgm:pt>
    <dgm:pt modelId="{EFB22B21-4C71-6D45-91F9-30A3435CCF55}">
      <dgm:prSet phldrT="[Text]" custT="1"/>
      <dgm:spPr>
        <a:sp3d>
          <a:bevelT w="101600"/>
        </a:sp3d>
      </dgm:spPr>
      <dgm:t>
        <a:bodyPr/>
        <a:lstStyle/>
        <a:p>
          <a:r>
            <a:rPr lang="en-US" sz="1200" b="1" dirty="0" smtClean="0"/>
            <a:t>National and Regional</a:t>
          </a:r>
          <a:endParaRPr lang="en-US" sz="1200" b="1" dirty="0"/>
        </a:p>
      </dgm:t>
    </dgm:pt>
    <dgm:pt modelId="{C3889D72-560F-FA49-B925-5F2185513107}" type="parTrans" cxnId="{E1B624D7-06C3-5A43-94BE-1F920DBA3F82}">
      <dgm:prSet/>
      <dgm:spPr>
        <a:sp3d>
          <a:bevelT w="101600"/>
        </a:sp3d>
      </dgm:spPr>
      <dgm:t>
        <a:bodyPr/>
        <a:lstStyle/>
        <a:p>
          <a:endParaRPr lang="en-US" sz="1600"/>
        </a:p>
      </dgm:t>
    </dgm:pt>
    <dgm:pt modelId="{9776D16E-836D-1042-A6BD-71A1C8109DA0}" type="sibTrans" cxnId="{E1B624D7-06C3-5A43-94BE-1F920DBA3F82}">
      <dgm:prSet/>
      <dgm:spPr/>
      <dgm:t>
        <a:bodyPr/>
        <a:lstStyle/>
        <a:p>
          <a:endParaRPr lang="en-US" sz="1600"/>
        </a:p>
      </dgm:t>
    </dgm:pt>
    <dgm:pt modelId="{2D889CAF-F7F6-974B-99A9-01E42564E854}">
      <dgm:prSet phldrT="[Text]" custT="1"/>
      <dgm:spPr>
        <a:sp3d>
          <a:bevelT w="101600"/>
        </a:sp3d>
      </dgm:spPr>
      <dgm:t>
        <a:bodyPr/>
        <a:lstStyle/>
        <a:p>
          <a:endParaRPr lang="en-US" sz="1600" dirty="0">
            <a:solidFill>
              <a:srgbClr val="3366FF"/>
            </a:solidFill>
          </a:endParaRPr>
        </a:p>
      </dgm:t>
    </dgm:pt>
    <dgm:pt modelId="{48D5B03A-284D-DF4B-96C4-5174ABA1490B}" type="parTrans" cxnId="{1EDB3F64-6FBF-4642-96B3-BB1CFCF7AB6F}">
      <dgm:prSet/>
      <dgm:spPr/>
      <dgm:t>
        <a:bodyPr/>
        <a:lstStyle/>
        <a:p>
          <a:endParaRPr lang="en-US" sz="1600"/>
        </a:p>
      </dgm:t>
    </dgm:pt>
    <dgm:pt modelId="{21500DED-643A-434F-A671-025A6034F3A8}" type="sibTrans" cxnId="{1EDB3F64-6FBF-4642-96B3-BB1CFCF7AB6F}">
      <dgm:prSet/>
      <dgm:spPr/>
      <dgm:t>
        <a:bodyPr/>
        <a:lstStyle/>
        <a:p>
          <a:endParaRPr lang="en-US" sz="1600"/>
        </a:p>
      </dgm:t>
    </dgm:pt>
    <dgm:pt modelId="{D88D2E78-9EBB-1A4C-95B7-1B0C4CC3EFA6}">
      <dgm:prSet phldrT="[Text]" custT="1"/>
      <dgm:spPr>
        <a:sp3d>
          <a:bevelT w="101600"/>
        </a:sp3d>
      </dgm:spPr>
      <dgm:t>
        <a:bodyPr/>
        <a:lstStyle/>
        <a:p>
          <a:r>
            <a:rPr lang="en-US" sz="1200" b="1" dirty="0" smtClean="0"/>
            <a:t>Operations and Business Concepts</a:t>
          </a:r>
          <a:endParaRPr lang="en-US" sz="1200" b="1" dirty="0"/>
        </a:p>
      </dgm:t>
    </dgm:pt>
    <dgm:pt modelId="{A825155C-5CC1-864F-BDBC-98A54CE30CD2}" type="parTrans" cxnId="{A4F8A7DE-A046-FF4A-9F6E-CC2F425616C6}">
      <dgm:prSet/>
      <dgm:spPr>
        <a:sp3d>
          <a:bevelT w="101600"/>
        </a:sp3d>
      </dgm:spPr>
      <dgm:t>
        <a:bodyPr/>
        <a:lstStyle/>
        <a:p>
          <a:endParaRPr lang="en-US" sz="1600"/>
        </a:p>
      </dgm:t>
    </dgm:pt>
    <dgm:pt modelId="{B612405E-1C40-5643-ADAB-A21998D54764}" type="sibTrans" cxnId="{A4F8A7DE-A046-FF4A-9F6E-CC2F425616C6}">
      <dgm:prSet/>
      <dgm:spPr/>
      <dgm:t>
        <a:bodyPr/>
        <a:lstStyle/>
        <a:p>
          <a:endParaRPr lang="en-US" sz="1600"/>
        </a:p>
      </dgm:t>
    </dgm:pt>
    <dgm:pt modelId="{51CB63AE-F3FB-6648-9C26-B6145DBEF660}">
      <dgm:prSet phldrT="[Text]" custT="1"/>
      <dgm:spPr>
        <a:sp3d>
          <a:bevelT w="101600"/>
        </a:sp3d>
      </dgm:spPr>
      <dgm:t>
        <a:bodyPr/>
        <a:lstStyle/>
        <a:p>
          <a:endParaRPr lang="en-US" sz="1600" dirty="0">
            <a:solidFill>
              <a:srgbClr val="3366FF"/>
            </a:solidFill>
          </a:endParaRPr>
        </a:p>
      </dgm:t>
    </dgm:pt>
    <dgm:pt modelId="{5257C6A4-DF40-E041-A34B-6BED74EC1819}" type="parTrans" cxnId="{292D009F-C013-F64E-B8B9-8AD40D652CA5}">
      <dgm:prSet/>
      <dgm:spPr/>
      <dgm:t>
        <a:bodyPr/>
        <a:lstStyle/>
        <a:p>
          <a:endParaRPr lang="en-US" sz="1600"/>
        </a:p>
      </dgm:t>
    </dgm:pt>
    <dgm:pt modelId="{CBB9F423-1FF1-1A4A-8F53-C5083C8BFFAD}" type="sibTrans" cxnId="{292D009F-C013-F64E-B8B9-8AD40D652CA5}">
      <dgm:prSet/>
      <dgm:spPr/>
      <dgm:t>
        <a:bodyPr/>
        <a:lstStyle/>
        <a:p>
          <a:endParaRPr lang="en-US" sz="1600"/>
        </a:p>
      </dgm:t>
    </dgm:pt>
    <dgm:pt modelId="{3495A00A-E9CA-9B4F-BB16-F0957D6862E6}" type="pres">
      <dgm:prSet presAssocID="{1C9A949C-7FEE-384D-9BC1-31E4A8964D56}" presName="composite" presStyleCnt="0">
        <dgm:presLayoutVars>
          <dgm:chMax val="5"/>
          <dgm:dir/>
          <dgm:animLvl val="ctr"/>
          <dgm:resizeHandles val="exact"/>
        </dgm:presLayoutVars>
      </dgm:prSet>
      <dgm:spPr/>
      <dgm:t>
        <a:bodyPr/>
        <a:lstStyle/>
        <a:p>
          <a:endParaRPr lang="en-US"/>
        </a:p>
      </dgm:t>
    </dgm:pt>
    <dgm:pt modelId="{44894F47-6286-364A-9BEA-D0710FBE1B14}" type="pres">
      <dgm:prSet presAssocID="{1C9A949C-7FEE-384D-9BC1-31E4A8964D56}" presName="cycle" presStyleCnt="0"/>
      <dgm:spPr>
        <a:sp3d>
          <a:bevelT w="101600"/>
        </a:sp3d>
      </dgm:spPr>
      <dgm:t>
        <a:bodyPr/>
        <a:lstStyle/>
        <a:p>
          <a:endParaRPr lang="en-US"/>
        </a:p>
      </dgm:t>
    </dgm:pt>
    <dgm:pt modelId="{8AD78F9F-6026-8A4C-8916-76457217CB72}" type="pres">
      <dgm:prSet presAssocID="{1C9A949C-7FEE-384D-9BC1-31E4A8964D56}" presName="centerShape" presStyleCnt="0"/>
      <dgm:spPr>
        <a:sp3d>
          <a:bevelT w="101600"/>
        </a:sp3d>
      </dgm:spPr>
      <dgm:t>
        <a:bodyPr/>
        <a:lstStyle/>
        <a:p>
          <a:endParaRPr lang="en-US"/>
        </a:p>
      </dgm:t>
    </dgm:pt>
    <dgm:pt modelId="{4A1E7478-4C2D-8942-AFBB-5A0BEB398A36}" type="pres">
      <dgm:prSet presAssocID="{1C9A949C-7FEE-384D-9BC1-31E4A8964D56}" presName="connSite" presStyleLbl="node1" presStyleIdx="0" presStyleCnt="5"/>
      <dgm:spPr>
        <a:sp3d>
          <a:bevelT w="101600"/>
        </a:sp3d>
      </dgm:spPr>
      <dgm:t>
        <a:bodyPr/>
        <a:lstStyle/>
        <a:p>
          <a:endParaRPr lang="en-US"/>
        </a:p>
      </dgm:t>
    </dgm:pt>
    <dgm:pt modelId="{F14660E7-DDD2-2249-9EF9-E70283328FBD}" type="pres">
      <dgm:prSet presAssocID="{1C9A949C-7FEE-384D-9BC1-31E4A8964D56}" presName="visible" presStyleLbl="node1" presStyleIdx="0" presStyleCnt="5" custScaleX="144969" custScaleY="144969" custLinFactNeighborX="-17208" custLinFactNeighborY="-5703"/>
      <dgm:spPr>
        <a:blipFill rotWithShape="0">
          <a:blip xmlns:r="http://schemas.openxmlformats.org/officeDocument/2006/relationships" r:embed="rId1"/>
          <a:stretch>
            <a:fillRect/>
          </a:stretch>
        </a:blipFill>
        <a:sp3d>
          <a:bevelT w="101600"/>
        </a:sp3d>
      </dgm:spPr>
      <dgm:t>
        <a:bodyPr/>
        <a:lstStyle/>
        <a:p>
          <a:endParaRPr lang="en-US"/>
        </a:p>
      </dgm:t>
    </dgm:pt>
    <dgm:pt modelId="{036B92F8-9572-F148-B35F-7505D4230463}" type="pres">
      <dgm:prSet presAssocID="{63E077E9-53CC-0049-AA5B-FB9E0E4FD5FD}" presName="Name25" presStyleLbl="parChTrans1D1" presStyleIdx="0" presStyleCnt="4"/>
      <dgm:spPr/>
      <dgm:t>
        <a:bodyPr/>
        <a:lstStyle/>
        <a:p>
          <a:endParaRPr lang="en-US"/>
        </a:p>
      </dgm:t>
    </dgm:pt>
    <dgm:pt modelId="{CE14BE08-5D49-FC47-8E44-686A6765E40A}" type="pres">
      <dgm:prSet presAssocID="{5E038D6E-65AB-1447-BCBC-90DE82B4E140}" presName="node" presStyleCnt="0"/>
      <dgm:spPr>
        <a:sp3d>
          <a:bevelT w="101600"/>
        </a:sp3d>
      </dgm:spPr>
      <dgm:t>
        <a:bodyPr/>
        <a:lstStyle/>
        <a:p>
          <a:endParaRPr lang="en-US"/>
        </a:p>
      </dgm:t>
    </dgm:pt>
    <dgm:pt modelId="{0FB29B34-55CE-1A47-89DA-B8A4E536B962}" type="pres">
      <dgm:prSet presAssocID="{5E038D6E-65AB-1447-BCBC-90DE82B4E140}" presName="parentNode" presStyleLbl="node1" presStyleIdx="1" presStyleCnt="5" custScaleX="117807" custScaleY="117807" custLinFactNeighborX="5119" custLinFactNeighborY="-3136">
        <dgm:presLayoutVars>
          <dgm:chMax val="1"/>
          <dgm:bulletEnabled val="1"/>
        </dgm:presLayoutVars>
      </dgm:prSet>
      <dgm:spPr/>
      <dgm:t>
        <a:bodyPr/>
        <a:lstStyle/>
        <a:p>
          <a:endParaRPr lang="en-US"/>
        </a:p>
      </dgm:t>
    </dgm:pt>
    <dgm:pt modelId="{04AF18F7-D7E5-1A49-9F57-5D6D3E070FDB}" type="pres">
      <dgm:prSet presAssocID="{5E038D6E-65AB-1447-BCBC-90DE82B4E140}" presName="childNode" presStyleLbl="revTx" presStyleIdx="0" presStyleCnt="4">
        <dgm:presLayoutVars>
          <dgm:bulletEnabled val="1"/>
        </dgm:presLayoutVars>
      </dgm:prSet>
      <dgm:spPr/>
      <dgm:t>
        <a:bodyPr/>
        <a:lstStyle/>
        <a:p>
          <a:endParaRPr lang="en-US"/>
        </a:p>
      </dgm:t>
    </dgm:pt>
    <dgm:pt modelId="{31E8F179-5075-9142-B83D-26F8B3C6A7A9}" type="pres">
      <dgm:prSet presAssocID="{631C6E27-8046-D545-AFF1-FA54DE0531E5}" presName="Name25" presStyleLbl="parChTrans1D1" presStyleIdx="1" presStyleCnt="4"/>
      <dgm:spPr/>
      <dgm:t>
        <a:bodyPr/>
        <a:lstStyle/>
        <a:p>
          <a:endParaRPr lang="en-US"/>
        </a:p>
      </dgm:t>
    </dgm:pt>
    <dgm:pt modelId="{CD3BC4F6-5435-464C-B94A-1A4DA395CA4E}" type="pres">
      <dgm:prSet presAssocID="{60834E96-1867-4846-B0E9-AEC66A118440}" presName="node" presStyleCnt="0"/>
      <dgm:spPr>
        <a:sp3d>
          <a:bevelT w="101600"/>
        </a:sp3d>
      </dgm:spPr>
      <dgm:t>
        <a:bodyPr/>
        <a:lstStyle/>
        <a:p>
          <a:endParaRPr lang="en-US"/>
        </a:p>
      </dgm:t>
    </dgm:pt>
    <dgm:pt modelId="{F051346A-D278-694B-90E9-6A99291EC830}" type="pres">
      <dgm:prSet presAssocID="{60834E96-1867-4846-B0E9-AEC66A118440}" presName="parentNode" presStyleLbl="node1" presStyleIdx="2" presStyleCnt="5" custScaleX="117807" custScaleY="117807">
        <dgm:presLayoutVars>
          <dgm:chMax val="1"/>
          <dgm:bulletEnabled val="1"/>
        </dgm:presLayoutVars>
      </dgm:prSet>
      <dgm:spPr/>
      <dgm:t>
        <a:bodyPr/>
        <a:lstStyle/>
        <a:p>
          <a:endParaRPr lang="en-US"/>
        </a:p>
      </dgm:t>
    </dgm:pt>
    <dgm:pt modelId="{C08D5D73-1AEC-1646-BDB2-FDFB917446BA}" type="pres">
      <dgm:prSet presAssocID="{60834E96-1867-4846-B0E9-AEC66A118440}" presName="childNode" presStyleLbl="revTx" presStyleIdx="1" presStyleCnt="4">
        <dgm:presLayoutVars>
          <dgm:bulletEnabled val="1"/>
        </dgm:presLayoutVars>
      </dgm:prSet>
      <dgm:spPr/>
      <dgm:t>
        <a:bodyPr/>
        <a:lstStyle/>
        <a:p>
          <a:endParaRPr lang="en-US"/>
        </a:p>
      </dgm:t>
    </dgm:pt>
    <dgm:pt modelId="{CE371FE8-3AD9-1E43-80A4-2CAB2124D704}" type="pres">
      <dgm:prSet presAssocID="{C3889D72-560F-FA49-B925-5F2185513107}" presName="Name25" presStyleLbl="parChTrans1D1" presStyleIdx="2" presStyleCnt="4"/>
      <dgm:spPr/>
      <dgm:t>
        <a:bodyPr/>
        <a:lstStyle/>
        <a:p>
          <a:endParaRPr lang="en-US"/>
        </a:p>
      </dgm:t>
    </dgm:pt>
    <dgm:pt modelId="{4E29C0AA-5612-B244-A1D5-5728ECE38656}" type="pres">
      <dgm:prSet presAssocID="{EFB22B21-4C71-6D45-91F9-30A3435CCF55}" presName="node" presStyleCnt="0"/>
      <dgm:spPr>
        <a:sp3d>
          <a:bevelT w="101600"/>
        </a:sp3d>
      </dgm:spPr>
      <dgm:t>
        <a:bodyPr/>
        <a:lstStyle/>
        <a:p>
          <a:endParaRPr lang="en-US"/>
        </a:p>
      </dgm:t>
    </dgm:pt>
    <dgm:pt modelId="{D5FBDA18-FAE5-CC4A-8800-D535FC490E93}" type="pres">
      <dgm:prSet presAssocID="{EFB22B21-4C71-6D45-91F9-30A3435CCF55}" presName="parentNode" presStyleLbl="node1" presStyleIdx="3" presStyleCnt="5" custScaleX="117807" custScaleY="117807" custLinFactNeighborX="-1850" custLinFactNeighborY="3418">
        <dgm:presLayoutVars>
          <dgm:chMax val="1"/>
          <dgm:bulletEnabled val="1"/>
        </dgm:presLayoutVars>
      </dgm:prSet>
      <dgm:spPr/>
      <dgm:t>
        <a:bodyPr/>
        <a:lstStyle/>
        <a:p>
          <a:endParaRPr lang="en-US"/>
        </a:p>
      </dgm:t>
    </dgm:pt>
    <dgm:pt modelId="{3DECD193-BE6C-BB4C-94E2-3C5EF2349065}" type="pres">
      <dgm:prSet presAssocID="{EFB22B21-4C71-6D45-91F9-30A3435CCF55}" presName="childNode" presStyleLbl="revTx" presStyleIdx="2" presStyleCnt="4">
        <dgm:presLayoutVars>
          <dgm:bulletEnabled val="1"/>
        </dgm:presLayoutVars>
      </dgm:prSet>
      <dgm:spPr/>
      <dgm:t>
        <a:bodyPr/>
        <a:lstStyle/>
        <a:p>
          <a:endParaRPr lang="en-US"/>
        </a:p>
      </dgm:t>
    </dgm:pt>
    <dgm:pt modelId="{36743765-E4EA-6E42-BBF8-269CA36A7EBF}" type="pres">
      <dgm:prSet presAssocID="{A825155C-5CC1-864F-BDBC-98A54CE30CD2}" presName="Name25" presStyleLbl="parChTrans1D1" presStyleIdx="3" presStyleCnt="4"/>
      <dgm:spPr/>
      <dgm:t>
        <a:bodyPr/>
        <a:lstStyle/>
        <a:p>
          <a:endParaRPr lang="en-US"/>
        </a:p>
      </dgm:t>
    </dgm:pt>
    <dgm:pt modelId="{DE3C4378-754A-EB47-B486-30B4A6577E75}" type="pres">
      <dgm:prSet presAssocID="{D88D2E78-9EBB-1A4C-95B7-1B0C4CC3EFA6}" presName="node" presStyleCnt="0"/>
      <dgm:spPr>
        <a:sp3d>
          <a:bevelT w="101600"/>
        </a:sp3d>
      </dgm:spPr>
      <dgm:t>
        <a:bodyPr/>
        <a:lstStyle/>
        <a:p>
          <a:endParaRPr lang="en-US"/>
        </a:p>
      </dgm:t>
    </dgm:pt>
    <dgm:pt modelId="{A8F1D706-60AB-6A45-844E-43FD5C2E9A33}" type="pres">
      <dgm:prSet presAssocID="{D88D2E78-9EBB-1A4C-95B7-1B0C4CC3EFA6}" presName="parentNode" presStyleLbl="node1" presStyleIdx="4" presStyleCnt="5" custScaleX="117807" custScaleY="117807">
        <dgm:presLayoutVars>
          <dgm:chMax val="1"/>
          <dgm:bulletEnabled val="1"/>
        </dgm:presLayoutVars>
      </dgm:prSet>
      <dgm:spPr/>
      <dgm:t>
        <a:bodyPr/>
        <a:lstStyle/>
        <a:p>
          <a:endParaRPr lang="en-US"/>
        </a:p>
      </dgm:t>
    </dgm:pt>
    <dgm:pt modelId="{7F1DF9F4-FBB8-2945-81D7-A2E7D5B791C4}" type="pres">
      <dgm:prSet presAssocID="{D88D2E78-9EBB-1A4C-95B7-1B0C4CC3EFA6}" presName="childNode" presStyleLbl="revTx" presStyleIdx="3" presStyleCnt="4">
        <dgm:presLayoutVars>
          <dgm:bulletEnabled val="1"/>
        </dgm:presLayoutVars>
      </dgm:prSet>
      <dgm:spPr/>
      <dgm:t>
        <a:bodyPr/>
        <a:lstStyle/>
        <a:p>
          <a:endParaRPr lang="en-US"/>
        </a:p>
      </dgm:t>
    </dgm:pt>
  </dgm:ptLst>
  <dgm:cxnLst>
    <dgm:cxn modelId="{4D389028-1327-5E4C-8C67-21B49B4F75D3}" type="presOf" srcId="{631C6E27-8046-D545-AFF1-FA54DE0531E5}" destId="{31E8F179-5075-9142-B83D-26F8B3C6A7A9}" srcOrd="0" destOrd="0" presId="urn:microsoft.com/office/officeart/2005/8/layout/radial2"/>
    <dgm:cxn modelId="{1A84AFA5-F7BF-EA48-87DA-1F8BB8FEFD9D}" type="presOf" srcId="{FB9B2EAE-365C-AD45-A6FF-34362A1560DD}" destId="{C08D5D73-1AEC-1646-BDB2-FDFB917446BA}" srcOrd="0" destOrd="0" presId="urn:microsoft.com/office/officeart/2005/8/layout/radial2"/>
    <dgm:cxn modelId="{FBE8F675-2709-2A46-AF49-45675989B82A}" type="presOf" srcId="{CF71A61D-F8DF-E748-AB74-A7A194DDD7C1}" destId="{04AF18F7-D7E5-1A49-9F57-5D6D3E070FDB}" srcOrd="0" destOrd="0" presId="urn:microsoft.com/office/officeart/2005/8/layout/radial2"/>
    <dgm:cxn modelId="{1EDB3F64-6FBF-4642-96B3-BB1CFCF7AB6F}" srcId="{EFB22B21-4C71-6D45-91F9-30A3435CCF55}" destId="{2D889CAF-F7F6-974B-99A9-01E42564E854}" srcOrd="0" destOrd="0" parTransId="{48D5B03A-284D-DF4B-96C4-5174ABA1490B}" sibTransId="{21500DED-643A-434F-A671-025A6034F3A8}"/>
    <dgm:cxn modelId="{80DB47FF-385A-2A47-9EDE-7FCEAEA18387}" srcId="{60834E96-1867-4846-B0E9-AEC66A118440}" destId="{FB9B2EAE-365C-AD45-A6FF-34362A1560DD}" srcOrd="0" destOrd="0" parTransId="{AF575B8D-59C6-9A48-A037-828C53735F7C}" sibTransId="{12DDE3B7-C16D-9E41-88D3-F115CE716E9E}"/>
    <dgm:cxn modelId="{292D009F-C013-F64E-B8B9-8AD40D652CA5}" srcId="{D88D2E78-9EBB-1A4C-95B7-1B0C4CC3EFA6}" destId="{51CB63AE-F3FB-6648-9C26-B6145DBEF660}" srcOrd="0" destOrd="0" parTransId="{5257C6A4-DF40-E041-A34B-6BED74EC1819}" sibTransId="{CBB9F423-1FF1-1A4A-8F53-C5083C8BFFAD}"/>
    <dgm:cxn modelId="{A5731DF1-6DB5-BD4B-940A-ED8F3E4B67FB}" type="presOf" srcId="{C3889D72-560F-FA49-B925-5F2185513107}" destId="{CE371FE8-3AD9-1E43-80A4-2CAB2124D704}" srcOrd="0" destOrd="0" presId="urn:microsoft.com/office/officeart/2005/8/layout/radial2"/>
    <dgm:cxn modelId="{42C94D98-0FD4-914F-82FA-71B9C51F819B}" type="presOf" srcId="{60834E96-1867-4846-B0E9-AEC66A118440}" destId="{F051346A-D278-694B-90E9-6A99291EC830}" srcOrd="0" destOrd="0" presId="urn:microsoft.com/office/officeart/2005/8/layout/radial2"/>
    <dgm:cxn modelId="{E1B624D7-06C3-5A43-94BE-1F920DBA3F82}" srcId="{1C9A949C-7FEE-384D-9BC1-31E4A8964D56}" destId="{EFB22B21-4C71-6D45-91F9-30A3435CCF55}" srcOrd="2" destOrd="0" parTransId="{C3889D72-560F-FA49-B925-5F2185513107}" sibTransId="{9776D16E-836D-1042-A6BD-71A1C8109DA0}"/>
    <dgm:cxn modelId="{FC75F6A8-D020-FD47-86F0-28848BB50330}" srcId="{1C9A949C-7FEE-384D-9BC1-31E4A8964D56}" destId="{5E038D6E-65AB-1447-BCBC-90DE82B4E140}" srcOrd="0" destOrd="0" parTransId="{63E077E9-53CC-0049-AA5B-FB9E0E4FD5FD}" sibTransId="{062B098C-2E3E-1444-8259-8727D350866E}"/>
    <dgm:cxn modelId="{C647370D-443B-E04B-B8C2-6CEC9878BB64}" type="presOf" srcId="{D88D2E78-9EBB-1A4C-95B7-1B0C4CC3EFA6}" destId="{A8F1D706-60AB-6A45-844E-43FD5C2E9A33}" srcOrd="0" destOrd="0" presId="urn:microsoft.com/office/officeart/2005/8/layout/radial2"/>
    <dgm:cxn modelId="{5A70AAFD-28D8-E144-999E-31EB90A77FA2}" type="presOf" srcId="{51CB63AE-F3FB-6648-9C26-B6145DBEF660}" destId="{7F1DF9F4-FBB8-2945-81D7-A2E7D5B791C4}" srcOrd="0" destOrd="0" presId="urn:microsoft.com/office/officeart/2005/8/layout/radial2"/>
    <dgm:cxn modelId="{2B57C118-AE31-384F-816B-59840B7D5BBF}" srcId="{1C9A949C-7FEE-384D-9BC1-31E4A8964D56}" destId="{60834E96-1867-4846-B0E9-AEC66A118440}" srcOrd="1" destOrd="0" parTransId="{631C6E27-8046-D545-AFF1-FA54DE0531E5}" sibTransId="{A0C540ED-C4D9-C442-8090-6C44482CFB7E}"/>
    <dgm:cxn modelId="{4D0DC85A-E8B1-A346-8CB2-0EB51ACBA015}" type="presOf" srcId="{2D889CAF-F7F6-974B-99A9-01E42564E854}" destId="{3DECD193-BE6C-BB4C-94E2-3C5EF2349065}" srcOrd="0" destOrd="0" presId="urn:microsoft.com/office/officeart/2005/8/layout/radial2"/>
    <dgm:cxn modelId="{74A2C2E2-5267-704C-BBBE-18F56F2D53CA}" type="presOf" srcId="{63E077E9-53CC-0049-AA5B-FB9E0E4FD5FD}" destId="{036B92F8-9572-F148-B35F-7505D4230463}" srcOrd="0" destOrd="0" presId="urn:microsoft.com/office/officeart/2005/8/layout/radial2"/>
    <dgm:cxn modelId="{18137AE0-3EC0-E24F-810F-46C53F093626}" srcId="{5E038D6E-65AB-1447-BCBC-90DE82B4E140}" destId="{CF71A61D-F8DF-E748-AB74-A7A194DDD7C1}" srcOrd="0" destOrd="0" parTransId="{45C24779-7D68-9A40-A22F-CB91094E27D9}" sibTransId="{292F1553-38A5-654C-BBAA-20B277ED310B}"/>
    <dgm:cxn modelId="{7D61F20F-DED7-2D45-876D-2570FD25A91B}" type="presOf" srcId="{A825155C-5CC1-864F-BDBC-98A54CE30CD2}" destId="{36743765-E4EA-6E42-BBF8-269CA36A7EBF}" srcOrd="0" destOrd="0" presId="urn:microsoft.com/office/officeart/2005/8/layout/radial2"/>
    <dgm:cxn modelId="{01215CE3-9E22-634A-ADEA-1ACA1CF40670}" type="presOf" srcId="{5E038D6E-65AB-1447-BCBC-90DE82B4E140}" destId="{0FB29B34-55CE-1A47-89DA-B8A4E536B962}" srcOrd="0" destOrd="0" presId="urn:microsoft.com/office/officeart/2005/8/layout/radial2"/>
    <dgm:cxn modelId="{5DEE32BD-68BF-444B-B49F-E2EDC75422B3}" type="presOf" srcId="{EFB22B21-4C71-6D45-91F9-30A3435CCF55}" destId="{D5FBDA18-FAE5-CC4A-8800-D535FC490E93}" srcOrd="0" destOrd="0" presId="urn:microsoft.com/office/officeart/2005/8/layout/radial2"/>
    <dgm:cxn modelId="{A4F8A7DE-A046-FF4A-9F6E-CC2F425616C6}" srcId="{1C9A949C-7FEE-384D-9BC1-31E4A8964D56}" destId="{D88D2E78-9EBB-1A4C-95B7-1B0C4CC3EFA6}" srcOrd="3" destOrd="0" parTransId="{A825155C-5CC1-864F-BDBC-98A54CE30CD2}" sibTransId="{B612405E-1C40-5643-ADAB-A21998D54764}"/>
    <dgm:cxn modelId="{CA2AA187-A707-8041-83F6-3DA72DED587F}" type="presOf" srcId="{1C9A949C-7FEE-384D-9BC1-31E4A8964D56}" destId="{3495A00A-E9CA-9B4F-BB16-F0957D6862E6}" srcOrd="0" destOrd="0" presId="urn:microsoft.com/office/officeart/2005/8/layout/radial2"/>
    <dgm:cxn modelId="{00BB52B6-EDF1-E14F-8DA8-FB09688CDC9D}" type="presParOf" srcId="{3495A00A-E9CA-9B4F-BB16-F0957D6862E6}" destId="{44894F47-6286-364A-9BEA-D0710FBE1B14}" srcOrd="0" destOrd="0" presId="urn:microsoft.com/office/officeart/2005/8/layout/radial2"/>
    <dgm:cxn modelId="{8635F174-3D4D-8D44-99E5-E2E8E0FA6748}" type="presParOf" srcId="{44894F47-6286-364A-9BEA-D0710FBE1B14}" destId="{8AD78F9F-6026-8A4C-8916-76457217CB72}" srcOrd="0" destOrd="0" presId="urn:microsoft.com/office/officeart/2005/8/layout/radial2"/>
    <dgm:cxn modelId="{A4014B56-3943-5248-BA34-DE7172B8F5AE}" type="presParOf" srcId="{8AD78F9F-6026-8A4C-8916-76457217CB72}" destId="{4A1E7478-4C2D-8942-AFBB-5A0BEB398A36}" srcOrd="0" destOrd="0" presId="urn:microsoft.com/office/officeart/2005/8/layout/radial2"/>
    <dgm:cxn modelId="{B00A5F8E-8571-2C41-B9D0-4CF846F2DC1C}" type="presParOf" srcId="{8AD78F9F-6026-8A4C-8916-76457217CB72}" destId="{F14660E7-DDD2-2249-9EF9-E70283328FBD}" srcOrd="1" destOrd="0" presId="urn:microsoft.com/office/officeart/2005/8/layout/radial2"/>
    <dgm:cxn modelId="{A40D4149-402F-B74F-87D9-346DD54FFC86}" type="presParOf" srcId="{44894F47-6286-364A-9BEA-D0710FBE1B14}" destId="{036B92F8-9572-F148-B35F-7505D4230463}" srcOrd="1" destOrd="0" presId="urn:microsoft.com/office/officeart/2005/8/layout/radial2"/>
    <dgm:cxn modelId="{760B3D6E-0A81-A14C-B3EF-2E81DBD350D4}" type="presParOf" srcId="{44894F47-6286-364A-9BEA-D0710FBE1B14}" destId="{CE14BE08-5D49-FC47-8E44-686A6765E40A}" srcOrd="2" destOrd="0" presId="urn:microsoft.com/office/officeart/2005/8/layout/radial2"/>
    <dgm:cxn modelId="{008E21E6-FD9B-F342-BD5F-06DC85E32855}" type="presParOf" srcId="{CE14BE08-5D49-FC47-8E44-686A6765E40A}" destId="{0FB29B34-55CE-1A47-89DA-B8A4E536B962}" srcOrd="0" destOrd="0" presId="urn:microsoft.com/office/officeart/2005/8/layout/radial2"/>
    <dgm:cxn modelId="{EB4F5BF2-13CC-ED4F-B5C4-4E9728643EFC}" type="presParOf" srcId="{CE14BE08-5D49-FC47-8E44-686A6765E40A}" destId="{04AF18F7-D7E5-1A49-9F57-5D6D3E070FDB}" srcOrd="1" destOrd="0" presId="urn:microsoft.com/office/officeart/2005/8/layout/radial2"/>
    <dgm:cxn modelId="{0BBD1DDD-DF5F-A84A-8741-C7E3F4110249}" type="presParOf" srcId="{44894F47-6286-364A-9BEA-D0710FBE1B14}" destId="{31E8F179-5075-9142-B83D-26F8B3C6A7A9}" srcOrd="3" destOrd="0" presId="urn:microsoft.com/office/officeart/2005/8/layout/radial2"/>
    <dgm:cxn modelId="{6659CE41-2358-6041-ABF9-4124FFD47036}" type="presParOf" srcId="{44894F47-6286-364A-9BEA-D0710FBE1B14}" destId="{CD3BC4F6-5435-464C-B94A-1A4DA395CA4E}" srcOrd="4" destOrd="0" presId="urn:microsoft.com/office/officeart/2005/8/layout/radial2"/>
    <dgm:cxn modelId="{9F40B7E8-2AF6-DE42-9198-BF6A59E2D756}" type="presParOf" srcId="{CD3BC4F6-5435-464C-B94A-1A4DA395CA4E}" destId="{F051346A-D278-694B-90E9-6A99291EC830}" srcOrd="0" destOrd="0" presId="urn:microsoft.com/office/officeart/2005/8/layout/radial2"/>
    <dgm:cxn modelId="{D778E341-B590-354F-A490-5D9858F2BB95}" type="presParOf" srcId="{CD3BC4F6-5435-464C-B94A-1A4DA395CA4E}" destId="{C08D5D73-1AEC-1646-BDB2-FDFB917446BA}" srcOrd="1" destOrd="0" presId="urn:microsoft.com/office/officeart/2005/8/layout/radial2"/>
    <dgm:cxn modelId="{BFCBB539-32F1-7F45-AE0B-6D6E63327260}" type="presParOf" srcId="{44894F47-6286-364A-9BEA-D0710FBE1B14}" destId="{CE371FE8-3AD9-1E43-80A4-2CAB2124D704}" srcOrd="5" destOrd="0" presId="urn:microsoft.com/office/officeart/2005/8/layout/radial2"/>
    <dgm:cxn modelId="{B44ADEBF-505A-0242-945E-B7F8B072CC1D}" type="presParOf" srcId="{44894F47-6286-364A-9BEA-D0710FBE1B14}" destId="{4E29C0AA-5612-B244-A1D5-5728ECE38656}" srcOrd="6" destOrd="0" presId="urn:microsoft.com/office/officeart/2005/8/layout/radial2"/>
    <dgm:cxn modelId="{2A86D14C-B2AA-C746-B178-1814CD0A2D2C}" type="presParOf" srcId="{4E29C0AA-5612-B244-A1D5-5728ECE38656}" destId="{D5FBDA18-FAE5-CC4A-8800-D535FC490E93}" srcOrd="0" destOrd="0" presId="urn:microsoft.com/office/officeart/2005/8/layout/radial2"/>
    <dgm:cxn modelId="{B1324289-3120-2649-B940-F433A14A71EA}" type="presParOf" srcId="{4E29C0AA-5612-B244-A1D5-5728ECE38656}" destId="{3DECD193-BE6C-BB4C-94E2-3C5EF2349065}" srcOrd="1" destOrd="0" presId="urn:microsoft.com/office/officeart/2005/8/layout/radial2"/>
    <dgm:cxn modelId="{E1254577-678A-4745-8FAF-A82E78567185}" type="presParOf" srcId="{44894F47-6286-364A-9BEA-D0710FBE1B14}" destId="{36743765-E4EA-6E42-BBF8-269CA36A7EBF}" srcOrd="7" destOrd="0" presId="urn:microsoft.com/office/officeart/2005/8/layout/radial2"/>
    <dgm:cxn modelId="{07A03CA2-31F7-4049-B91C-32D617895A28}" type="presParOf" srcId="{44894F47-6286-364A-9BEA-D0710FBE1B14}" destId="{DE3C4378-754A-EB47-B486-30B4A6577E75}" srcOrd="8" destOrd="0" presId="urn:microsoft.com/office/officeart/2005/8/layout/radial2"/>
    <dgm:cxn modelId="{8C9555F7-84E1-9447-BECF-01875A07C92E}" type="presParOf" srcId="{DE3C4378-754A-EB47-B486-30B4A6577E75}" destId="{A8F1D706-60AB-6A45-844E-43FD5C2E9A33}" srcOrd="0" destOrd="0" presId="urn:microsoft.com/office/officeart/2005/8/layout/radial2"/>
    <dgm:cxn modelId="{A9CA35C6-A446-814F-81CB-5FF37260A419}" type="presParOf" srcId="{DE3C4378-754A-EB47-B486-30B4A6577E75}" destId="{7F1DF9F4-FBB8-2945-81D7-A2E7D5B791C4}" srcOrd="1" destOrd="0" presId="urn:microsoft.com/office/officeart/2005/8/layout/radial2"/>
  </dgm:cxnLst>
  <dgm:bg>
    <a:effect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2E0E8E-0541-B443-AC7C-8441A990591C}" type="doc">
      <dgm:prSet loTypeId="urn:microsoft.com/office/officeart/2005/8/layout/gear1" loCatId="" qsTypeId="urn:microsoft.com/office/officeart/2005/8/quickstyle/simple4" qsCatId="simple" csTypeId="urn:microsoft.com/office/officeart/2005/8/colors/accent1_2" csCatId="accent1" phldr="1"/>
      <dgm:spPr/>
    </dgm:pt>
    <dgm:pt modelId="{2EF3985B-F054-8F43-9B8E-F205AF461955}">
      <dgm:prSet phldrT="[Text]"/>
      <dgm:spPr>
        <a:gradFill rotWithShape="0">
          <a:gsLst>
            <a:gs pos="0">
              <a:srgbClr val="12934B"/>
            </a:gs>
            <a:gs pos="100000">
              <a:srgbClr val="6ACE76">
                <a:alpha val="60000"/>
              </a:srgbClr>
            </a:gs>
          </a:gsLst>
        </a:gradFill>
      </dgm:spPr>
      <dgm:t>
        <a:bodyPr/>
        <a:lstStyle/>
        <a:p>
          <a:r>
            <a:rPr lang="en-US" dirty="0" smtClean="0"/>
            <a:t>Streamflow Observations, Measurements &amp; Studies</a:t>
          </a:r>
          <a:endParaRPr lang="en-US" dirty="0"/>
        </a:p>
      </dgm:t>
    </dgm:pt>
    <dgm:pt modelId="{71104255-DFE3-9045-8BFC-289C43E04202}" type="parTrans" cxnId="{A2979940-6E74-434E-897F-6A72EAD0080F}">
      <dgm:prSet/>
      <dgm:spPr/>
      <dgm:t>
        <a:bodyPr/>
        <a:lstStyle/>
        <a:p>
          <a:endParaRPr lang="en-US"/>
        </a:p>
      </dgm:t>
    </dgm:pt>
    <dgm:pt modelId="{1ECBE2D0-8F60-E543-97E0-65D29C753A3D}" type="sibTrans" cxnId="{A2979940-6E74-434E-897F-6A72EAD0080F}">
      <dgm:prSet/>
      <dgm:spPr/>
      <dgm:t>
        <a:bodyPr/>
        <a:lstStyle/>
        <a:p>
          <a:endParaRPr lang="en-US"/>
        </a:p>
      </dgm:t>
    </dgm:pt>
    <dgm:pt modelId="{F7008BBE-65BE-D24D-A09A-B044439D2F1E}">
      <dgm:prSet phldrT="[Text]"/>
      <dgm:spPr>
        <a:gradFill rotWithShape="0">
          <a:gsLst>
            <a:gs pos="0">
              <a:srgbClr val="FF0000"/>
            </a:gs>
            <a:gs pos="100000">
              <a:srgbClr val="FF0C2F">
                <a:alpha val="26000"/>
              </a:srgbClr>
            </a:gs>
          </a:gsLst>
        </a:gradFill>
      </dgm:spPr>
      <dgm:t>
        <a:bodyPr/>
        <a:lstStyle/>
        <a:p>
          <a:r>
            <a:rPr lang="en-US" dirty="0" smtClean="0"/>
            <a:t>Reservoir Operations &amp; Regulation</a:t>
          </a:r>
          <a:endParaRPr lang="en-US" dirty="0"/>
        </a:p>
      </dgm:t>
    </dgm:pt>
    <dgm:pt modelId="{C78B7F32-079F-AC4F-A923-EE1E50BB15A4}" type="parTrans" cxnId="{FDE49BFA-A202-9A43-9D82-01B0347FD170}">
      <dgm:prSet/>
      <dgm:spPr/>
      <dgm:t>
        <a:bodyPr/>
        <a:lstStyle/>
        <a:p>
          <a:endParaRPr lang="en-US"/>
        </a:p>
      </dgm:t>
    </dgm:pt>
    <dgm:pt modelId="{8F2D547D-33E5-D940-B2D5-22342E6A39FB}" type="sibTrans" cxnId="{FDE49BFA-A202-9A43-9D82-01B0347FD170}">
      <dgm:prSet/>
      <dgm:spPr/>
      <dgm:t>
        <a:bodyPr/>
        <a:lstStyle/>
        <a:p>
          <a:endParaRPr lang="en-US"/>
        </a:p>
      </dgm:t>
    </dgm:pt>
    <dgm:pt modelId="{9F680C9A-F66E-0045-8A67-0B2BBAFB6C20}">
      <dgm:prSet phldrT="[Text]"/>
      <dgm:spPr/>
      <dgm:t>
        <a:bodyPr/>
        <a:lstStyle/>
        <a:p>
          <a:r>
            <a:rPr lang="en-US" dirty="0" smtClean="0"/>
            <a:t>Wx driven</a:t>
          </a:r>
        </a:p>
        <a:p>
          <a:r>
            <a:rPr lang="en-US" dirty="0" smtClean="0"/>
            <a:t>Unregulated Runoff Processes</a:t>
          </a:r>
          <a:endParaRPr lang="en-US" dirty="0"/>
        </a:p>
      </dgm:t>
    </dgm:pt>
    <dgm:pt modelId="{38B8ABD9-1E82-6A4C-AA46-25CE98F3DDAD}" type="parTrans" cxnId="{19A35750-9B28-A442-9CB1-746D5F3AF778}">
      <dgm:prSet/>
      <dgm:spPr/>
      <dgm:t>
        <a:bodyPr/>
        <a:lstStyle/>
        <a:p>
          <a:endParaRPr lang="en-US"/>
        </a:p>
      </dgm:t>
    </dgm:pt>
    <dgm:pt modelId="{953B47AE-8D18-FC47-BA1A-D1C076D8E724}" type="sibTrans" cxnId="{19A35750-9B28-A442-9CB1-746D5F3AF778}">
      <dgm:prSet/>
      <dgm:spPr/>
      <dgm:t>
        <a:bodyPr/>
        <a:lstStyle/>
        <a:p>
          <a:endParaRPr lang="en-US"/>
        </a:p>
      </dgm:t>
    </dgm:pt>
    <dgm:pt modelId="{B5A00AAE-F35A-5F43-A045-2CE7C074E324}">
      <dgm:prSet phldrT="[Text]"/>
      <dgm:spPr/>
      <dgm:t>
        <a:bodyPr/>
        <a:lstStyle/>
        <a:p>
          <a:endParaRPr lang="en-US" dirty="0"/>
        </a:p>
      </dgm:t>
    </dgm:pt>
    <dgm:pt modelId="{72E57623-6880-3C48-A2F8-548772345BF7}" type="parTrans" cxnId="{BCCD156C-8808-334F-8BF3-A9FD4328F757}">
      <dgm:prSet/>
      <dgm:spPr/>
      <dgm:t>
        <a:bodyPr/>
        <a:lstStyle/>
        <a:p>
          <a:endParaRPr lang="en-US"/>
        </a:p>
      </dgm:t>
    </dgm:pt>
    <dgm:pt modelId="{A9FCA8E8-A613-B64B-8E73-143ED14B136F}" type="sibTrans" cxnId="{BCCD156C-8808-334F-8BF3-A9FD4328F757}">
      <dgm:prSet/>
      <dgm:spPr/>
      <dgm:t>
        <a:bodyPr/>
        <a:lstStyle/>
        <a:p>
          <a:endParaRPr lang="en-US"/>
        </a:p>
      </dgm:t>
    </dgm:pt>
    <dgm:pt modelId="{7CC885AE-BF6A-244B-B1D9-BAD5BC1AAF75}" type="pres">
      <dgm:prSet presAssocID="{2C2E0E8E-0541-B443-AC7C-8441A990591C}" presName="composite" presStyleCnt="0">
        <dgm:presLayoutVars>
          <dgm:chMax val="3"/>
          <dgm:animLvl val="lvl"/>
          <dgm:resizeHandles val="exact"/>
        </dgm:presLayoutVars>
      </dgm:prSet>
      <dgm:spPr/>
    </dgm:pt>
    <dgm:pt modelId="{3376C74E-4AD0-DB44-B8C0-3BAD00222A3D}" type="pres">
      <dgm:prSet presAssocID="{2EF3985B-F054-8F43-9B8E-F205AF461955}" presName="gear1" presStyleLbl="node1" presStyleIdx="0" presStyleCnt="3" custLinFactNeighborX="511" custLinFactNeighborY="2745">
        <dgm:presLayoutVars>
          <dgm:chMax val="1"/>
          <dgm:bulletEnabled val="1"/>
        </dgm:presLayoutVars>
      </dgm:prSet>
      <dgm:spPr/>
      <dgm:t>
        <a:bodyPr/>
        <a:lstStyle/>
        <a:p>
          <a:endParaRPr lang="en-US"/>
        </a:p>
      </dgm:t>
    </dgm:pt>
    <dgm:pt modelId="{D5BC88A6-2595-2C46-BB28-E927997A8C6C}" type="pres">
      <dgm:prSet presAssocID="{2EF3985B-F054-8F43-9B8E-F205AF461955}" presName="gear1srcNode" presStyleLbl="node1" presStyleIdx="0" presStyleCnt="3"/>
      <dgm:spPr/>
      <dgm:t>
        <a:bodyPr/>
        <a:lstStyle/>
        <a:p>
          <a:endParaRPr lang="en-US"/>
        </a:p>
      </dgm:t>
    </dgm:pt>
    <dgm:pt modelId="{E7372935-E42E-3046-B478-CC9695053F15}" type="pres">
      <dgm:prSet presAssocID="{2EF3985B-F054-8F43-9B8E-F205AF461955}" presName="gear1dstNode" presStyleLbl="node1" presStyleIdx="0" presStyleCnt="3"/>
      <dgm:spPr/>
      <dgm:t>
        <a:bodyPr/>
        <a:lstStyle/>
        <a:p>
          <a:endParaRPr lang="en-US"/>
        </a:p>
      </dgm:t>
    </dgm:pt>
    <dgm:pt modelId="{D16169B3-9DCC-B541-BBDA-EE32A34DAB50}" type="pres">
      <dgm:prSet presAssocID="{F7008BBE-65BE-D24D-A09A-B044439D2F1E}" presName="gear2" presStyleLbl="node1" presStyleIdx="1" presStyleCnt="3">
        <dgm:presLayoutVars>
          <dgm:chMax val="1"/>
          <dgm:bulletEnabled val="1"/>
        </dgm:presLayoutVars>
      </dgm:prSet>
      <dgm:spPr/>
      <dgm:t>
        <a:bodyPr/>
        <a:lstStyle/>
        <a:p>
          <a:endParaRPr lang="en-US"/>
        </a:p>
      </dgm:t>
    </dgm:pt>
    <dgm:pt modelId="{C0CE3CA7-3C6E-404D-B391-43CBA3974746}" type="pres">
      <dgm:prSet presAssocID="{F7008BBE-65BE-D24D-A09A-B044439D2F1E}" presName="gear2srcNode" presStyleLbl="node1" presStyleIdx="1" presStyleCnt="3"/>
      <dgm:spPr/>
      <dgm:t>
        <a:bodyPr/>
        <a:lstStyle/>
        <a:p>
          <a:endParaRPr lang="en-US"/>
        </a:p>
      </dgm:t>
    </dgm:pt>
    <dgm:pt modelId="{CCD499E1-34CA-0943-8BB0-E9399D64DD19}" type="pres">
      <dgm:prSet presAssocID="{F7008BBE-65BE-D24D-A09A-B044439D2F1E}" presName="gear2dstNode" presStyleLbl="node1" presStyleIdx="1" presStyleCnt="3"/>
      <dgm:spPr/>
      <dgm:t>
        <a:bodyPr/>
        <a:lstStyle/>
        <a:p>
          <a:endParaRPr lang="en-US"/>
        </a:p>
      </dgm:t>
    </dgm:pt>
    <dgm:pt modelId="{F4FC4194-370F-0448-9E0D-2FA6CF17EF4A}" type="pres">
      <dgm:prSet presAssocID="{9F680C9A-F66E-0045-8A67-0B2BBAFB6C20}" presName="gear3" presStyleLbl="node1" presStyleIdx="2" presStyleCnt="3"/>
      <dgm:spPr/>
      <dgm:t>
        <a:bodyPr/>
        <a:lstStyle/>
        <a:p>
          <a:endParaRPr lang="en-US"/>
        </a:p>
      </dgm:t>
    </dgm:pt>
    <dgm:pt modelId="{339990EB-3097-D94A-9447-BD521C1A6C0D}" type="pres">
      <dgm:prSet presAssocID="{9F680C9A-F66E-0045-8A67-0B2BBAFB6C20}" presName="gear3tx" presStyleLbl="node1" presStyleIdx="2" presStyleCnt="3">
        <dgm:presLayoutVars>
          <dgm:chMax val="1"/>
          <dgm:bulletEnabled val="1"/>
        </dgm:presLayoutVars>
      </dgm:prSet>
      <dgm:spPr/>
      <dgm:t>
        <a:bodyPr/>
        <a:lstStyle/>
        <a:p>
          <a:endParaRPr lang="en-US"/>
        </a:p>
      </dgm:t>
    </dgm:pt>
    <dgm:pt modelId="{152621E2-F56A-9E44-921B-639697967B06}" type="pres">
      <dgm:prSet presAssocID="{9F680C9A-F66E-0045-8A67-0B2BBAFB6C20}" presName="gear3srcNode" presStyleLbl="node1" presStyleIdx="2" presStyleCnt="3"/>
      <dgm:spPr/>
      <dgm:t>
        <a:bodyPr/>
        <a:lstStyle/>
        <a:p>
          <a:endParaRPr lang="en-US"/>
        </a:p>
      </dgm:t>
    </dgm:pt>
    <dgm:pt modelId="{16059401-F1B9-9A4B-BA4B-A99E96B360C5}" type="pres">
      <dgm:prSet presAssocID="{9F680C9A-F66E-0045-8A67-0B2BBAFB6C20}" presName="gear3dstNode" presStyleLbl="node1" presStyleIdx="2" presStyleCnt="3"/>
      <dgm:spPr/>
      <dgm:t>
        <a:bodyPr/>
        <a:lstStyle/>
        <a:p>
          <a:endParaRPr lang="en-US"/>
        </a:p>
      </dgm:t>
    </dgm:pt>
    <dgm:pt modelId="{FAB46558-E8B1-DB4B-84ED-36DAC59B5631}" type="pres">
      <dgm:prSet presAssocID="{1ECBE2D0-8F60-E543-97E0-65D29C753A3D}" presName="connector1" presStyleLbl="sibTrans2D1" presStyleIdx="0" presStyleCnt="3"/>
      <dgm:spPr/>
      <dgm:t>
        <a:bodyPr/>
        <a:lstStyle/>
        <a:p>
          <a:endParaRPr lang="en-US"/>
        </a:p>
      </dgm:t>
    </dgm:pt>
    <dgm:pt modelId="{50F6D936-02BA-5A4B-9203-57941CA837B7}" type="pres">
      <dgm:prSet presAssocID="{8F2D547D-33E5-D940-B2D5-22342E6A39FB}" presName="connector2" presStyleLbl="sibTrans2D1" presStyleIdx="1" presStyleCnt="3"/>
      <dgm:spPr/>
      <dgm:t>
        <a:bodyPr/>
        <a:lstStyle/>
        <a:p>
          <a:endParaRPr lang="en-US"/>
        </a:p>
      </dgm:t>
    </dgm:pt>
    <dgm:pt modelId="{A3234804-FA0A-6C4E-89AA-D3244A5C0435}" type="pres">
      <dgm:prSet presAssocID="{953B47AE-8D18-FC47-BA1A-D1C076D8E724}" presName="connector3" presStyleLbl="sibTrans2D1" presStyleIdx="2" presStyleCnt="3"/>
      <dgm:spPr/>
      <dgm:t>
        <a:bodyPr/>
        <a:lstStyle/>
        <a:p>
          <a:endParaRPr lang="en-US"/>
        </a:p>
      </dgm:t>
    </dgm:pt>
  </dgm:ptLst>
  <dgm:cxnLst>
    <dgm:cxn modelId="{18E03B91-2E41-CD4C-B77F-D70E6B3ABE4B}" type="presOf" srcId="{9F680C9A-F66E-0045-8A67-0B2BBAFB6C20}" destId="{339990EB-3097-D94A-9447-BD521C1A6C0D}" srcOrd="1" destOrd="0" presId="urn:microsoft.com/office/officeart/2005/8/layout/gear1"/>
    <dgm:cxn modelId="{446B8404-32F0-B042-916F-02A38D9940CD}" type="presOf" srcId="{2EF3985B-F054-8F43-9B8E-F205AF461955}" destId="{D5BC88A6-2595-2C46-BB28-E927997A8C6C}" srcOrd="1" destOrd="0" presId="urn:microsoft.com/office/officeart/2005/8/layout/gear1"/>
    <dgm:cxn modelId="{A2979940-6E74-434E-897F-6A72EAD0080F}" srcId="{2C2E0E8E-0541-B443-AC7C-8441A990591C}" destId="{2EF3985B-F054-8F43-9B8E-F205AF461955}" srcOrd="0" destOrd="0" parTransId="{71104255-DFE3-9045-8BFC-289C43E04202}" sibTransId="{1ECBE2D0-8F60-E543-97E0-65D29C753A3D}"/>
    <dgm:cxn modelId="{9396DE57-0EC8-BF4B-BD85-800BDBEC39D8}" type="presOf" srcId="{F7008BBE-65BE-D24D-A09A-B044439D2F1E}" destId="{D16169B3-9DCC-B541-BBDA-EE32A34DAB50}" srcOrd="0" destOrd="0" presId="urn:microsoft.com/office/officeart/2005/8/layout/gear1"/>
    <dgm:cxn modelId="{19A35750-9B28-A442-9CB1-746D5F3AF778}" srcId="{2C2E0E8E-0541-B443-AC7C-8441A990591C}" destId="{9F680C9A-F66E-0045-8A67-0B2BBAFB6C20}" srcOrd="2" destOrd="0" parTransId="{38B8ABD9-1E82-6A4C-AA46-25CE98F3DDAD}" sibTransId="{953B47AE-8D18-FC47-BA1A-D1C076D8E724}"/>
    <dgm:cxn modelId="{4E25BAAE-4351-FE46-903B-4D4E53A054E2}" type="presOf" srcId="{9F680C9A-F66E-0045-8A67-0B2BBAFB6C20}" destId="{16059401-F1B9-9A4B-BA4B-A99E96B360C5}" srcOrd="3" destOrd="0" presId="urn:microsoft.com/office/officeart/2005/8/layout/gear1"/>
    <dgm:cxn modelId="{6CB4DDDA-52B8-E149-AA1A-CD2A67AF2D78}" type="presOf" srcId="{2C2E0E8E-0541-B443-AC7C-8441A990591C}" destId="{7CC885AE-BF6A-244B-B1D9-BAD5BC1AAF75}" srcOrd="0" destOrd="0" presId="urn:microsoft.com/office/officeart/2005/8/layout/gear1"/>
    <dgm:cxn modelId="{21175B49-7AE3-9A4E-BE65-992427DBC958}" type="presOf" srcId="{9F680C9A-F66E-0045-8A67-0B2BBAFB6C20}" destId="{F4FC4194-370F-0448-9E0D-2FA6CF17EF4A}" srcOrd="0" destOrd="0" presId="urn:microsoft.com/office/officeart/2005/8/layout/gear1"/>
    <dgm:cxn modelId="{13BB61B3-F7EB-7945-8EA9-B2D5E1DEF962}" type="presOf" srcId="{9F680C9A-F66E-0045-8A67-0B2BBAFB6C20}" destId="{152621E2-F56A-9E44-921B-639697967B06}" srcOrd="2" destOrd="0" presId="urn:microsoft.com/office/officeart/2005/8/layout/gear1"/>
    <dgm:cxn modelId="{3BC3163C-5110-C449-99EB-DB7126B982D8}" type="presOf" srcId="{2EF3985B-F054-8F43-9B8E-F205AF461955}" destId="{E7372935-E42E-3046-B478-CC9695053F15}" srcOrd="2" destOrd="0" presId="urn:microsoft.com/office/officeart/2005/8/layout/gear1"/>
    <dgm:cxn modelId="{006FDD6D-2BFB-084E-B93C-D8ADA5CD78B4}" type="presOf" srcId="{F7008BBE-65BE-D24D-A09A-B044439D2F1E}" destId="{C0CE3CA7-3C6E-404D-B391-43CBA3974746}" srcOrd="1" destOrd="0" presId="urn:microsoft.com/office/officeart/2005/8/layout/gear1"/>
    <dgm:cxn modelId="{BCCD156C-8808-334F-8BF3-A9FD4328F757}" srcId="{2C2E0E8E-0541-B443-AC7C-8441A990591C}" destId="{B5A00AAE-F35A-5F43-A045-2CE7C074E324}" srcOrd="3" destOrd="0" parTransId="{72E57623-6880-3C48-A2F8-548772345BF7}" sibTransId="{A9FCA8E8-A613-B64B-8E73-143ED14B136F}"/>
    <dgm:cxn modelId="{FDE49BFA-A202-9A43-9D82-01B0347FD170}" srcId="{2C2E0E8E-0541-B443-AC7C-8441A990591C}" destId="{F7008BBE-65BE-D24D-A09A-B044439D2F1E}" srcOrd="1" destOrd="0" parTransId="{C78B7F32-079F-AC4F-A923-EE1E50BB15A4}" sibTransId="{8F2D547D-33E5-D940-B2D5-22342E6A39FB}"/>
    <dgm:cxn modelId="{1979BAA5-6E68-0C42-A223-904DB0E60B2C}" type="presOf" srcId="{2EF3985B-F054-8F43-9B8E-F205AF461955}" destId="{3376C74E-4AD0-DB44-B8C0-3BAD00222A3D}" srcOrd="0" destOrd="0" presId="urn:microsoft.com/office/officeart/2005/8/layout/gear1"/>
    <dgm:cxn modelId="{4FC5F976-B62C-154B-9CEC-8ED94C78A5F2}" type="presOf" srcId="{F7008BBE-65BE-D24D-A09A-B044439D2F1E}" destId="{CCD499E1-34CA-0943-8BB0-E9399D64DD19}" srcOrd="2" destOrd="0" presId="urn:microsoft.com/office/officeart/2005/8/layout/gear1"/>
    <dgm:cxn modelId="{E923501A-2049-6849-8286-3AFF28F05801}" type="presOf" srcId="{1ECBE2D0-8F60-E543-97E0-65D29C753A3D}" destId="{FAB46558-E8B1-DB4B-84ED-36DAC59B5631}" srcOrd="0" destOrd="0" presId="urn:microsoft.com/office/officeart/2005/8/layout/gear1"/>
    <dgm:cxn modelId="{81C517F0-2D3A-A946-824D-978EAF8B823F}" type="presOf" srcId="{8F2D547D-33E5-D940-B2D5-22342E6A39FB}" destId="{50F6D936-02BA-5A4B-9203-57941CA837B7}" srcOrd="0" destOrd="0" presId="urn:microsoft.com/office/officeart/2005/8/layout/gear1"/>
    <dgm:cxn modelId="{114DD901-88F0-C74E-BA25-582E7BB15B38}" type="presOf" srcId="{953B47AE-8D18-FC47-BA1A-D1C076D8E724}" destId="{A3234804-FA0A-6C4E-89AA-D3244A5C0435}" srcOrd="0" destOrd="0" presId="urn:microsoft.com/office/officeart/2005/8/layout/gear1"/>
    <dgm:cxn modelId="{196B4510-6629-7E4C-8FA3-AC5C27D953C0}" type="presParOf" srcId="{7CC885AE-BF6A-244B-B1D9-BAD5BC1AAF75}" destId="{3376C74E-4AD0-DB44-B8C0-3BAD00222A3D}" srcOrd="0" destOrd="0" presId="urn:microsoft.com/office/officeart/2005/8/layout/gear1"/>
    <dgm:cxn modelId="{A6314BD5-B962-6745-B73F-B9BCA4B887F3}" type="presParOf" srcId="{7CC885AE-BF6A-244B-B1D9-BAD5BC1AAF75}" destId="{D5BC88A6-2595-2C46-BB28-E927997A8C6C}" srcOrd="1" destOrd="0" presId="urn:microsoft.com/office/officeart/2005/8/layout/gear1"/>
    <dgm:cxn modelId="{7C9D510D-1CB2-6240-930A-F0D7956B3616}" type="presParOf" srcId="{7CC885AE-BF6A-244B-B1D9-BAD5BC1AAF75}" destId="{E7372935-E42E-3046-B478-CC9695053F15}" srcOrd="2" destOrd="0" presId="urn:microsoft.com/office/officeart/2005/8/layout/gear1"/>
    <dgm:cxn modelId="{67ED0D29-D9FC-0E42-B184-C26D208286D7}" type="presParOf" srcId="{7CC885AE-BF6A-244B-B1D9-BAD5BC1AAF75}" destId="{D16169B3-9DCC-B541-BBDA-EE32A34DAB50}" srcOrd="3" destOrd="0" presId="urn:microsoft.com/office/officeart/2005/8/layout/gear1"/>
    <dgm:cxn modelId="{46638BEF-E4DB-814B-A59A-083BB543D53D}" type="presParOf" srcId="{7CC885AE-BF6A-244B-B1D9-BAD5BC1AAF75}" destId="{C0CE3CA7-3C6E-404D-B391-43CBA3974746}" srcOrd="4" destOrd="0" presId="urn:microsoft.com/office/officeart/2005/8/layout/gear1"/>
    <dgm:cxn modelId="{BC7A9E3A-82C8-C541-950C-2A5080A30C4C}" type="presParOf" srcId="{7CC885AE-BF6A-244B-B1D9-BAD5BC1AAF75}" destId="{CCD499E1-34CA-0943-8BB0-E9399D64DD19}" srcOrd="5" destOrd="0" presId="urn:microsoft.com/office/officeart/2005/8/layout/gear1"/>
    <dgm:cxn modelId="{A729AEDE-4556-7347-BDC4-CFBAD152F77B}" type="presParOf" srcId="{7CC885AE-BF6A-244B-B1D9-BAD5BC1AAF75}" destId="{F4FC4194-370F-0448-9E0D-2FA6CF17EF4A}" srcOrd="6" destOrd="0" presId="urn:microsoft.com/office/officeart/2005/8/layout/gear1"/>
    <dgm:cxn modelId="{830877EA-76DD-D546-832E-CEEE7CFBB452}" type="presParOf" srcId="{7CC885AE-BF6A-244B-B1D9-BAD5BC1AAF75}" destId="{339990EB-3097-D94A-9447-BD521C1A6C0D}" srcOrd="7" destOrd="0" presId="urn:microsoft.com/office/officeart/2005/8/layout/gear1"/>
    <dgm:cxn modelId="{7E38C4B7-538B-8B42-BA58-94C1387EF51C}" type="presParOf" srcId="{7CC885AE-BF6A-244B-B1D9-BAD5BC1AAF75}" destId="{152621E2-F56A-9E44-921B-639697967B06}" srcOrd="8" destOrd="0" presId="urn:microsoft.com/office/officeart/2005/8/layout/gear1"/>
    <dgm:cxn modelId="{C9AB3002-85CA-9841-B0D7-B9467B08703E}" type="presParOf" srcId="{7CC885AE-BF6A-244B-B1D9-BAD5BC1AAF75}" destId="{16059401-F1B9-9A4B-BA4B-A99E96B360C5}" srcOrd="9" destOrd="0" presId="urn:microsoft.com/office/officeart/2005/8/layout/gear1"/>
    <dgm:cxn modelId="{AEFC0617-F4E9-D042-BF03-E172CCE44B2E}" type="presParOf" srcId="{7CC885AE-BF6A-244B-B1D9-BAD5BC1AAF75}" destId="{FAB46558-E8B1-DB4B-84ED-36DAC59B5631}" srcOrd="10" destOrd="0" presId="urn:microsoft.com/office/officeart/2005/8/layout/gear1"/>
    <dgm:cxn modelId="{0D2E4696-B492-0A46-899C-1EA91EAFBA9B}" type="presParOf" srcId="{7CC885AE-BF6A-244B-B1D9-BAD5BC1AAF75}" destId="{50F6D936-02BA-5A4B-9203-57941CA837B7}" srcOrd="11" destOrd="0" presId="urn:microsoft.com/office/officeart/2005/8/layout/gear1"/>
    <dgm:cxn modelId="{497B477A-54C9-0446-912D-69CEE3219FE8}" type="presParOf" srcId="{7CC885AE-BF6A-244B-B1D9-BAD5BC1AAF75}" destId="{A3234804-FA0A-6C4E-89AA-D3244A5C0435}"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743765-E4EA-6E42-BBF8-269CA36A7EBF}">
      <dsp:nvSpPr>
        <dsp:cNvPr id="0" name=""/>
        <dsp:cNvSpPr/>
      </dsp:nvSpPr>
      <dsp:spPr>
        <a:xfrm rot="3715030">
          <a:off x="1578474" y="2839615"/>
          <a:ext cx="674508" cy="50976"/>
        </a:xfrm>
        <a:custGeom>
          <a:avLst/>
          <a:gdLst/>
          <a:ahLst/>
          <a:cxnLst/>
          <a:rect l="0" t="0" r="0" b="0"/>
          <a:pathLst>
            <a:path>
              <a:moveTo>
                <a:pt x="0" y="25488"/>
              </a:moveTo>
              <a:lnTo>
                <a:pt x="674508" y="25488"/>
              </a:lnTo>
            </a:path>
          </a:pathLst>
        </a:custGeom>
        <a:noFill/>
        <a:ln w="9525" cap="flat" cmpd="sng" algn="ctr">
          <a:solidFill>
            <a:schemeClr val="dk1">
              <a:shade val="60000"/>
              <a:hueOff val="0"/>
              <a:satOff val="0"/>
              <a:lumOff val="0"/>
              <a:alphaOff val="0"/>
            </a:schemeClr>
          </a:solidFill>
          <a:prstDash val="solid"/>
        </a:ln>
        <a:effectLst/>
        <a:scene3d>
          <a:camera prst="perspectiveHeroicExtremeLeftFacing" fov="4800000">
            <a:rot lat="486000" lon="1230000" rev="21426000"/>
          </a:camera>
          <a:lightRig rig="threePt" dir="t"/>
        </a:scene3d>
        <a:sp3d>
          <a:bevelT w="101600"/>
        </a:sp3d>
      </dsp:spPr>
      <dsp:style>
        <a:lnRef idx="1">
          <a:scrgbClr r="0" g="0" b="0"/>
        </a:lnRef>
        <a:fillRef idx="0">
          <a:scrgbClr r="0" g="0" b="0"/>
        </a:fillRef>
        <a:effectRef idx="0">
          <a:scrgbClr r="0" g="0" b="0"/>
        </a:effectRef>
        <a:fontRef idx="minor"/>
      </dsp:style>
    </dsp:sp>
    <dsp:sp modelId="{CE371FE8-3AD9-1E43-80A4-2CAB2124D704}">
      <dsp:nvSpPr>
        <dsp:cNvPr id="0" name=""/>
        <dsp:cNvSpPr/>
      </dsp:nvSpPr>
      <dsp:spPr>
        <a:xfrm rot="1406175">
          <a:off x="1984372" y="2330736"/>
          <a:ext cx="436025" cy="50976"/>
        </a:xfrm>
        <a:custGeom>
          <a:avLst/>
          <a:gdLst/>
          <a:ahLst/>
          <a:cxnLst/>
          <a:rect l="0" t="0" r="0" b="0"/>
          <a:pathLst>
            <a:path>
              <a:moveTo>
                <a:pt x="0" y="25488"/>
              </a:moveTo>
              <a:lnTo>
                <a:pt x="436025" y="25488"/>
              </a:lnTo>
            </a:path>
          </a:pathLst>
        </a:custGeom>
        <a:noFill/>
        <a:ln w="9525" cap="flat" cmpd="sng" algn="ctr">
          <a:solidFill>
            <a:schemeClr val="dk1">
              <a:shade val="60000"/>
              <a:hueOff val="0"/>
              <a:satOff val="0"/>
              <a:lumOff val="0"/>
              <a:alphaOff val="0"/>
            </a:schemeClr>
          </a:solidFill>
          <a:prstDash val="solid"/>
        </a:ln>
        <a:effectLst/>
        <a:scene3d>
          <a:camera prst="perspectiveHeroicExtremeLeftFacing" fov="4800000">
            <a:rot lat="486000" lon="1230000" rev="21426000"/>
          </a:camera>
          <a:lightRig rig="threePt" dir="t"/>
        </a:scene3d>
        <a:sp3d>
          <a:bevelT w="101600"/>
        </a:sp3d>
      </dsp:spPr>
      <dsp:style>
        <a:lnRef idx="1">
          <a:scrgbClr r="0" g="0" b="0"/>
        </a:lnRef>
        <a:fillRef idx="0">
          <a:scrgbClr r="0" g="0" b="0"/>
        </a:fillRef>
        <a:effectRef idx="0">
          <a:scrgbClr r="0" g="0" b="0"/>
        </a:effectRef>
        <a:fontRef idx="minor"/>
      </dsp:style>
    </dsp:sp>
    <dsp:sp modelId="{31E8F179-5075-9142-B83D-26F8B3C6A7A9}">
      <dsp:nvSpPr>
        <dsp:cNvPr id="0" name=""/>
        <dsp:cNvSpPr/>
      </dsp:nvSpPr>
      <dsp:spPr>
        <a:xfrm rot="20271575">
          <a:off x="1985955" y="1718075"/>
          <a:ext cx="444890" cy="50976"/>
        </a:xfrm>
        <a:custGeom>
          <a:avLst/>
          <a:gdLst/>
          <a:ahLst/>
          <a:cxnLst/>
          <a:rect l="0" t="0" r="0" b="0"/>
          <a:pathLst>
            <a:path>
              <a:moveTo>
                <a:pt x="0" y="25488"/>
              </a:moveTo>
              <a:lnTo>
                <a:pt x="444890" y="25488"/>
              </a:lnTo>
            </a:path>
          </a:pathLst>
        </a:custGeom>
        <a:noFill/>
        <a:ln w="9525" cap="flat" cmpd="sng" algn="ctr">
          <a:solidFill>
            <a:schemeClr val="dk1">
              <a:shade val="60000"/>
              <a:hueOff val="0"/>
              <a:satOff val="0"/>
              <a:lumOff val="0"/>
              <a:alphaOff val="0"/>
            </a:schemeClr>
          </a:solidFill>
          <a:prstDash val="solid"/>
        </a:ln>
        <a:effectLst/>
        <a:scene3d>
          <a:camera prst="perspectiveHeroicExtremeLeftFacing" fov="4800000">
            <a:rot lat="486000" lon="1230000" rev="21426000"/>
          </a:camera>
          <a:lightRig rig="threePt" dir="t"/>
        </a:scene3d>
        <a:sp3d>
          <a:bevelT w="101600"/>
        </a:sp3d>
      </dsp:spPr>
      <dsp:style>
        <a:lnRef idx="1">
          <a:scrgbClr r="0" g="0" b="0"/>
        </a:lnRef>
        <a:fillRef idx="0">
          <a:scrgbClr r="0" g="0" b="0"/>
        </a:fillRef>
        <a:effectRef idx="0">
          <a:scrgbClr r="0" g="0" b="0"/>
        </a:effectRef>
        <a:fontRef idx="minor"/>
      </dsp:style>
    </dsp:sp>
    <dsp:sp modelId="{036B92F8-9572-F148-B35F-7505D4230463}">
      <dsp:nvSpPr>
        <dsp:cNvPr id="0" name=""/>
        <dsp:cNvSpPr/>
      </dsp:nvSpPr>
      <dsp:spPr>
        <a:xfrm rot="17961735">
          <a:off x="1596572" y="1189471"/>
          <a:ext cx="689354" cy="50976"/>
        </a:xfrm>
        <a:custGeom>
          <a:avLst/>
          <a:gdLst/>
          <a:ahLst/>
          <a:cxnLst/>
          <a:rect l="0" t="0" r="0" b="0"/>
          <a:pathLst>
            <a:path>
              <a:moveTo>
                <a:pt x="0" y="25488"/>
              </a:moveTo>
              <a:lnTo>
                <a:pt x="689354" y="25488"/>
              </a:lnTo>
            </a:path>
          </a:pathLst>
        </a:custGeom>
        <a:noFill/>
        <a:ln w="9525" cap="flat" cmpd="sng" algn="ctr">
          <a:solidFill>
            <a:schemeClr val="dk1">
              <a:shade val="60000"/>
              <a:hueOff val="0"/>
              <a:satOff val="0"/>
              <a:lumOff val="0"/>
              <a:alphaOff val="0"/>
            </a:schemeClr>
          </a:solidFill>
          <a:prstDash val="solid"/>
        </a:ln>
        <a:effectLst/>
        <a:scene3d>
          <a:camera prst="perspectiveHeroicExtremeLeftFacing" fov="4800000">
            <a:rot lat="486000" lon="1230000" rev="21426000"/>
          </a:camera>
          <a:lightRig rig="threePt" dir="t"/>
        </a:scene3d>
        <a:sp3d>
          <a:bevelT w="101600"/>
        </a:sp3d>
      </dsp:spPr>
      <dsp:style>
        <a:lnRef idx="1">
          <a:scrgbClr r="0" g="0" b="0"/>
        </a:lnRef>
        <a:fillRef idx="0">
          <a:scrgbClr r="0" g="0" b="0"/>
        </a:fillRef>
        <a:effectRef idx="0">
          <a:scrgbClr r="0" g="0" b="0"/>
        </a:effectRef>
        <a:fontRef idx="minor"/>
      </dsp:style>
    </dsp:sp>
    <dsp:sp modelId="{F14660E7-DDD2-2249-9EF9-E70283328FBD}">
      <dsp:nvSpPr>
        <dsp:cNvPr id="0" name=""/>
        <dsp:cNvSpPr/>
      </dsp:nvSpPr>
      <dsp:spPr>
        <a:xfrm>
          <a:off x="128057" y="866191"/>
          <a:ext cx="2179084" cy="2179084"/>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a:bevelT w="101600"/>
        </a:sp3d>
      </dsp:spPr>
      <dsp:style>
        <a:lnRef idx="0">
          <a:scrgbClr r="0" g="0" b="0"/>
        </a:lnRef>
        <a:fillRef idx="3">
          <a:scrgbClr r="0" g="0" b="0"/>
        </a:fillRef>
        <a:effectRef idx="2">
          <a:scrgbClr r="0" g="0" b="0"/>
        </a:effectRef>
        <a:fontRef idx="minor">
          <a:schemeClr val="lt1"/>
        </a:fontRef>
      </dsp:style>
    </dsp:sp>
    <dsp:sp modelId="{0FB29B34-55CE-1A47-89DA-B8A4E536B962}">
      <dsp:nvSpPr>
        <dsp:cNvPr id="0" name=""/>
        <dsp:cNvSpPr/>
      </dsp:nvSpPr>
      <dsp:spPr>
        <a:xfrm>
          <a:off x="1839497" y="-79675"/>
          <a:ext cx="1062481" cy="106248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perspectiveHeroicExtremeLeftFacing" fov="4800000">
            <a:rot lat="486000" lon="1230000" rev="21426000"/>
          </a:camera>
          <a:lightRig rig="threePt" dir="t"/>
        </a:scene3d>
        <a:sp3d>
          <a:bevelT w="1016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Purpose, Scope, Vision and Goals</a:t>
          </a:r>
        </a:p>
      </dsp:txBody>
      <dsp:txXfrm>
        <a:off x="1995094" y="75922"/>
        <a:ext cx="751287" cy="751287"/>
      </dsp:txXfrm>
    </dsp:sp>
    <dsp:sp modelId="{04AF18F7-D7E5-1A49-9F57-5D6D3E070FDB}">
      <dsp:nvSpPr>
        <dsp:cNvPr id="0" name=""/>
        <dsp:cNvSpPr/>
      </dsp:nvSpPr>
      <dsp:spPr>
        <a:xfrm>
          <a:off x="2791419" y="-79675"/>
          <a:ext cx="1593721" cy="1062481"/>
        </a:xfrm>
        <a:prstGeom prst="rect">
          <a:avLst/>
        </a:prstGeom>
        <a:noFill/>
        <a:ln>
          <a:noFill/>
        </a:ln>
        <a:effectLst/>
        <a:scene3d>
          <a:camera prst="perspectiveHeroicExtremeLeftFacing" fov="4800000">
            <a:rot lat="486000" lon="1230000" rev="21426000"/>
          </a:camera>
          <a:lightRig rig="threePt" dir="t"/>
        </a:scene3d>
        <a:sp3d>
          <a:bevelT w="101600"/>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3366FF"/>
            </a:solidFill>
          </a:endParaRPr>
        </a:p>
      </dsp:txBody>
      <dsp:txXfrm>
        <a:off x="2791419" y="-79675"/>
        <a:ext cx="1593721" cy="1062481"/>
      </dsp:txXfrm>
    </dsp:sp>
    <dsp:sp modelId="{F051346A-D278-694B-90E9-6A99291EC830}">
      <dsp:nvSpPr>
        <dsp:cNvPr id="0" name=""/>
        <dsp:cNvSpPr/>
      </dsp:nvSpPr>
      <dsp:spPr>
        <a:xfrm>
          <a:off x="2375271" y="928275"/>
          <a:ext cx="1062481" cy="106248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perspectiveHeroicExtremeLeftFacing" fov="4800000">
            <a:rot lat="486000" lon="1230000" rev="21426000"/>
          </a:camera>
          <a:lightRig rig="threePt" dir="t"/>
        </a:scene3d>
        <a:sp3d>
          <a:bevelT w="1016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Cross-Cutting Themes</a:t>
          </a:r>
          <a:endParaRPr lang="en-US" sz="1200" b="1" kern="1200" dirty="0"/>
        </a:p>
      </dsp:txBody>
      <dsp:txXfrm>
        <a:off x="2530868" y="1083872"/>
        <a:ext cx="751287" cy="751287"/>
      </dsp:txXfrm>
    </dsp:sp>
    <dsp:sp modelId="{C08D5D73-1AEC-1646-BDB2-FDFB917446BA}">
      <dsp:nvSpPr>
        <dsp:cNvPr id="0" name=""/>
        <dsp:cNvSpPr/>
      </dsp:nvSpPr>
      <dsp:spPr>
        <a:xfrm>
          <a:off x="3327192" y="928275"/>
          <a:ext cx="1593721" cy="1062481"/>
        </a:xfrm>
        <a:prstGeom prst="rect">
          <a:avLst/>
        </a:prstGeom>
        <a:noFill/>
        <a:ln>
          <a:noFill/>
        </a:ln>
        <a:effectLst/>
        <a:scene3d>
          <a:camera prst="perspectiveHeroicExtremeLeftFacing" fov="4800000">
            <a:rot lat="486000" lon="1230000" rev="21426000"/>
          </a:camera>
          <a:lightRig rig="threePt" dir="t"/>
        </a:scene3d>
        <a:sp3d>
          <a:bevelT w="101600"/>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3366FF"/>
            </a:solidFill>
          </a:endParaRPr>
        </a:p>
      </dsp:txBody>
      <dsp:txXfrm>
        <a:off x="3327192" y="928275"/>
        <a:ext cx="1593721" cy="1062481"/>
      </dsp:txXfrm>
    </dsp:sp>
    <dsp:sp modelId="{D5FBDA18-FAE5-CC4A-8800-D535FC490E93}">
      <dsp:nvSpPr>
        <dsp:cNvPr id="0" name=""/>
        <dsp:cNvSpPr/>
      </dsp:nvSpPr>
      <dsp:spPr>
        <a:xfrm>
          <a:off x="2358586" y="2122983"/>
          <a:ext cx="1062481" cy="106248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perspectiveHeroicExtremeLeftFacing" fov="4800000">
            <a:rot lat="486000" lon="1230000" rev="21426000"/>
          </a:camera>
          <a:lightRig rig="threePt" dir="t"/>
        </a:scene3d>
        <a:sp3d>
          <a:bevelT w="1016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National and Regional</a:t>
          </a:r>
          <a:endParaRPr lang="en-US" sz="1200" b="1" kern="1200" dirty="0"/>
        </a:p>
      </dsp:txBody>
      <dsp:txXfrm>
        <a:off x="2514183" y="2278580"/>
        <a:ext cx="751287" cy="751287"/>
      </dsp:txXfrm>
    </dsp:sp>
    <dsp:sp modelId="{3DECD193-BE6C-BB4C-94E2-3C5EF2349065}">
      <dsp:nvSpPr>
        <dsp:cNvPr id="0" name=""/>
        <dsp:cNvSpPr/>
      </dsp:nvSpPr>
      <dsp:spPr>
        <a:xfrm>
          <a:off x="3310508" y="2122983"/>
          <a:ext cx="1593721" cy="1062481"/>
        </a:xfrm>
        <a:prstGeom prst="rect">
          <a:avLst/>
        </a:prstGeom>
        <a:noFill/>
        <a:ln>
          <a:noFill/>
        </a:ln>
        <a:effectLst/>
        <a:scene3d>
          <a:camera prst="perspectiveHeroicExtremeLeftFacing" fov="4800000">
            <a:rot lat="486000" lon="1230000" rev="21426000"/>
          </a:camera>
          <a:lightRig rig="threePt" dir="t"/>
        </a:scene3d>
        <a:sp3d>
          <a:bevelT w="101600"/>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3366FF"/>
            </a:solidFill>
          </a:endParaRPr>
        </a:p>
      </dsp:txBody>
      <dsp:txXfrm>
        <a:off x="3310508" y="2122983"/>
        <a:ext cx="1593721" cy="1062481"/>
      </dsp:txXfrm>
    </dsp:sp>
    <dsp:sp modelId="{A8F1D706-60AB-6A45-844E-43FD5C2E9A33}">
      <dsp:nvSpPr>
        <dsp:cNvPr id="0" name=""/>
        <dsp:cNvSpPr/>
      </dsp:nvSpPr>
      <dsp:spPr>
        <a:xfrm>
          <a:off x="1793330" y="3100108"/>
          <a:ext cx="1062481" cy="1062481"/>
        </a:xfrm>
        <a:prstGeom prst="ellipse">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perspectiveHeroicExtremeLeftFacing" fov="4800000">
            <a:rot lat="486000" lon="1230000" rev="21426000"/>
          </a:camera>
          <a:lightRig rig="threePt" dir="t"/>
        </a:scene3d>
        <a:sp3d>
          <a:bevelT w="101600"/>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kern="1200" dirty="0" smtClean="0"/>
            <a:t>Operations and Business Concepts</a:t>
          </a:r>
          <a:endParaRPr lang="en-US" sz="1200" b="1" kern="1200" dirty="0"/>
        </a:p>
      </dsp:txBody>
      <dsp:txXfrm>
        <a:off x="1948927" y="3255705"/>
        <a:ext cx="751287" cy="751287"/>
      </dsp:txXfrm>
    </dsp:sp>
    <dsp:sp modelId="{7F1DF9F4-FBB8-2945-81D7-A2E7D5B791C4}">
      <dsp:nvSpPr>
        <dsp:cNvPr id="0" name=""/>
        <dsp:cNvSpPr/>
      </dsp:nvSpPr>
      <dsp:spPr>
        <a:xfrm>
          <a:off x="2745251" y="3100108"/>
          <a:ext cx="1593721" cy="1062481"/>
        </a:xfrm>
        <a:prstGeom prst="rect">
          <a:avLst/>
        </a:prstGeom>
        <a:noFill/>
        <a:ln>
          <a:noFill/>
        </a:ln>
        <a:effectLst/>
        <a:scene3d>
          <a:camera prst="perspectiveHeroicExtremeLeftFacing" fov="4800000">
            <a:rot lat="486000" lon="1230000" rev="21426000"/>
          </a:camera>
          <a:lightRig rig="threePt" dir="t"/>
        </a:scene3d>
        <a:sp3d>
          <a:bevelT w="101600"/>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endParaRPr lang="en-US" sz="1600" kern="1200" dirty="0">
            <a:solidFill>
              <a:srgbClr val="3366FF"/>
            </a:solidFill>
          </a:endParaRPr>
        </a:p>
      </dsp:txBody>
      <dsp:txXfrm>
        <a:off x="2745251" y="3100108"/>
        <a:ext cx="1593721" cy="1062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76C74E-4AD0-DB44-B8C0-3BAD00222A3D}">
      <dsp:nvSpPr>
        <dsp:cNvPr id="0" name=""/>
        <dsp:cNvSpPr/>
      </dsp:nvSpPr>
      <dsp:spPr>
        <a:xfrm>
          <a:off x="1753808" y="2252895"/>
          <a:ext cx="2143543" cy="2143543"/>
        </a:xfrm>
        <a:prstGeom prst="gear9">
          <a:avLst/>
        </a:prstGeom>
        <a:gradFill rotWithShape="0">
          <a:gsLst>
            <a:gs pos="0">
              <a:srgbClr val="12934B"/>
            </a:gs>
            <a:gs pos="100000">
              <a:srgbClr val="6ACE76">
                <a:alpha val="60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Streamflow Observations, Measurements &amp; Studies</a:t>
          </a:r>
          <a:endParaRPr lang="en-US" sz="1200" kern="1200" dirty="0"/>
        </a:p>
      </dsp:txBody>
      <dsp:txXfrm>
        <a:off x="2184755" y="2755010"/>
        <a:ext cx="1281649" cy="1101825"/>
      </dsp:txXfrm>
    </dsp:sp>
    <dsp:sp modelId="{D16169B3-9DCC-B541-BBDA-EE32A34DAB50}">
      <dsp:nvSpPr>
        <dsp:cNvPr id="0" name=""/>
        <dsp:cNvSpPr/>
      </dsp:nvSpPr>
      <dsp:spPr>
        <a:xfrm>
          <a:off x="506655" y="1687399"/>
          <a:ext cx="1558940" cy="1558940"/>
        </a:xfrm>
        <a:prstGeom prst="gear6">
          <a:avLst/>
        </a:prstGeom>
        <a:gradFill rotWithShape="0">
          <a:gsLst>
            <a:gs pos="0">
              <a:srgbClr val="FF0000"/>
            </a:gs>
            <a:gs pos="100000">
              <a:srgbClr val="FF0C2F">
                <a:alpha val="26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Reservoir Operations &amp; Regulation</a:t>
          </a:r>
          <a:endParaRPr lang="en-US" sz="1200" kern="1200" dirty="0"/>
        </a:p>
      </dsp:txBody>
      <dsp:txXfrm>
        <a:off x="899123" y="2082239"/>
        <a:ext cx="774004" cy="769260"/>
      </dsp:txXfrm>
    </dsp:sp>
    <dsp:sp modelId="{F4FC4194-370F-0448-9E0D-2FA6CF17EF4A}">
      <dsp:nvSpPr>
        <dsp:cNvPr id="0" name=""/>
        <dsp:cNvSpPr/>
      </dsp:nvSpPr>
      <dsp:spPr>
        <a:xfrm rot="20700000">
          <a:off x="1379821" y="611889"/>
          <a:ext cx="1527443" cy="1527443"/>
        </a:xfrm>
        <a:prstGeom prst="gear6">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smtClean="0"/>
            <a:t>Wx driven</a:t>
          </a:r>
        </a:p>
        <a:p>
          <a:pPr lvl="0" algn="ctr" defTabSz="533400">
            <a:lnSpc>
              <a:spcPct val="90000"/>
            </a:lnSpc>
            <a:spcBef>
              <a:spcPct val="0"/>
            </a:spcBef>
            <a:spcAft>
              <a:spcPct val="35000"/>
            </a:spcAft>
          </a:pPr>
          <a:r>
            <a:rPr lang="en-US" sz="1200" kern="1200" dirty="0" smtClean="0"/>
            <a:t>Unregulated Runoff Processes</a:t>
          </a:r>
          <a:endParaRPr lang="en-US" sz="1200" kern="1200" dirty="0"/>
        </a:p>
      </dsp:txBody>
      <dsp:txXfrm rot="-20700000">
        <a:off x="1714834" y="946902"/>
        <a:ext cx="857417" cy="857417"/>
      </dsp:txXfrm>
    </dsp:sp>
    <dsp:sp modelId="{FAB46558-E8B1-DB4B-84ED-36DAC59B5631}">
      <dsp:nvSpPr>
        <dsp:cNvPr id="0" name=""/>
        <dsp:cNvSpPr/>
      </dsp:nvSpPr>
      <dsp:spPr>
        <a:xfrm>
          <a:off x="1585755" y="1872430"/>
          <a:ext cx="2743735" cy="2743735"/>
        </a:xfrm>
        <a:prstGeom prst="circularArrow">
          <a:avLst>
            <a:gd name="adj1" fmla="val 4688"/>
            <a:gd name="adj2" fmla="val 299029"/>
            <a:gd name="adj3" fmla="val 2508773"/>
            <a:gd name="adj4" fmla="val 15877296"/>
            <a:gd name="adj5" fmla="val 5469"/>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0F6D936-02BA-5A4B-9203-57941CA837B7}">
      <dsp:nvSpPr>
        <dsp:cNvPr id="0" name=""/>
        <dsp:cNvSpPr/>
      </dsp:nvSpPr>
      <dsp:spPr>
        <a:xfrm>
          <a:off x="230570" y="1343738"/>
          <a:ext cx="1993495" cy="1993495"/>
        </a:xfrm>
        <a:prstGeom prst="leftCircularArrow">
          <a:avLst>
            <a:gd name="adj1" fmla="val 6452"/>
            <a:gd name="adj2" fmla="val 429999"/>
            <a:gd name="adj3" fmla="val 10489124"/>
            <a:gd name="adj4" fmla="val 14837806"/>
            <a:gd name="adj5" fmla="val 7527"/>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A3234804-FA0A-6C4E-89AA-D3244A5C0435}">
      <dsp:nvSpPr>
        <dsp:cNvPr id="0" name=""/>
        <dsp:cNvSpPr/>
      </dsp:nvSpPr>
      <dsp:spPr>
        <a:xfrm>
          <a:off x="1026508" y="278595"/>
          <a:ext cx="2149389" cy="2149389"/>
        </a:xfrm>
        <a:prstGeom prst="circularArrow">
          <a:avLst>
            <a:gd name="adj1" fmla="val 5984"/>
            <a:gd name="adj2" fmla="val 394124"/>
            <a:gd name="adj3" fmla="val 13313824"/>
            <a:gd name="adj4" fmla="val 10508221"/>
            <a:gd name="adj5" fmla="val 6981"/>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3512A-828E-8F43-AEF4-59AE345EE1A3}" type="datetimeFigureOut">
              <a:rPr lang="en-US" smtClean="0"/>
              <a:pPr/>
              <a:t>8/14/14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5273D29-4871-EC40-800D-7A22E2CDB1CC}" type="slidenum">
              <a:rPr lang="en-US" smtClean="0"/>
              <a:pPr/>
              <a:t>‹#›</a:t>
            </a:fld>
            <a:endParaRPr lang="en-US"/>
          </a:p>
        </p:txBody>
      </p:sp>
    </p:spTree>
    <p:extLst>
      <p:ext uri="{BB962C8B-B14F-4D97-AF65-F5344CB8AC3E}">
        <p14:creationId xmlns:p14="http://schemas.microsoft.com/office/powerpoint/2010/main" val="34767836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0969FE-3797-DC49-AAB8-C2CDD40C661A}" type="datetimeFigureOut">
              <a:rPr lang="en-US" smtClean="0"/>
              <a:pPr/>
              <a:t>8/14/14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AA29C3-DAD0-0F49-98C7-82E8494AA32B}" type="slidenum">
              <a:rPr lang="en-US" smtClean="0"/>
              <a:pPr/>
              <a:t>‹#›</a:t>
            </a:fld>
            <a:endParaRPr lang="en-US"/>
          </a:p>
        </p:txBody>
      </p:sp>
    </p:spTree>
    <p:extLst>
      <p:ext uri="{BB962C8B-B14F-4D97-AF65-F5344CB8AC3E}">
        <p14:creationId xmlns:p14="http://schemas.microsoft.com/office/powerpoint/2010/main" val="151858837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p>
        </p:txBody>
      </p:sp>
      <p:sp>
        <p:nvSpPr>
          <p:cNvPr id="6144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169" eaLnBrk="0" hangingPunct="0">
              <a:defRPr sz="1400">
                <a:solidFill>
                  <a:schemeClr val="tx1"/>
                </a:solidFill>
                <a:latin typeface="Arial" charset="0"/>
                <a:cs typeface="Arial" charset="0"/>
              </a:defRPr>
            </a:lvl1pPr>
            <a:lvl2pPr marL="727868" indent="-279949" defTabSz="905169" eaLnBrk="0" hangingPunct="0">
              <a:defRPr sz="1400">
                <a:solidFill>
                  <a:schemeClr val="tx1"/>
                </a:solidFill>
                <a:latin typeface="Arial" charset="0"/>
                <a:cs typeface="Arial" charset="0"/>
              </a:defRPr>
            </a:lvl2pPr>
            <a:lvl3pPr marL="1119797" indent="-223959" defTabSz="905169" eaLnBrk="0" hangingPunct="0">
              <a:defRPr sz="1400">
                <a:solidFill>
                  <a:schemeClr val="tx1"/>
                </a:solidFill>
                <a:latin typeface="Arial" charset="0"/>
                <a:cs typeface="Arial" charset="0"/>
              </a:defRPr>
            </a:lvl3pPr>
            <a:lvl4pPr marL="1567716" indent="-223959" defTabSz="905169" eaLnBrk="0" hangingPunct="0">
              <a:defRPr sz="1400">
                <a:solidFill>
                  <a:schemeClr val="tx1"/>
                </a:solidFill>
                <a:latin typeface="Arial" charset="0"/>
                <a:cs typeface="Arial" charset="0"/>
              </a:defRPr>
            </a:lvl4pPr>
            <a:lvl5pPr marL="2015635" indent="-223959" defTabSz="905169" eaLnBrk="0" hangingPunct="0">
              <a:defRPr sz="1400">
                <a:solidFill>
                  <a:schemeClr val="tx1"/>
                </a:solidFill>
                <a:latin typeface="Arial" charset="0"/>
                <a:cs typeface="Arial" charset="0"/>
              </a:defRPr>
            </a:lvl5pPr>
            <a:lvl6pPr marL="2463554" indent="-223959" defTabSz="905169" eaLnBrk="0" fontAlgn="base" hangingPunct="0">
              <a:spcBef>
                <a:spcPct val="0"/>
              </a:spcBef>
              <a:spcAft>
                <a:spcPct val="0"/>
              </a:spcAft>
              <a:buChar char="•"/>
              <a:defRPr sz="1400">
                <a:solidFill>
                  <a:schemeClr val="tx1"/>
                </a:solidFill>
                <a:latin typeface="Arial" charset="0"/>
                <a:cs typeface="Arial" charset="0"/>
              </a:defRPr>
            </a:lvl6pPr>
            <a:lvl7pPr marL="2911472" indent="-223959" defTabSz="905169" eaLnBrk="0" fontAlgn="base" hangingPunct="0">
              <a:spcBef>
                <a:spcPct val="0"/>
              </a:spcBef>
              <a:spcAft>
                <a:spcPct val="0"/>
              </a:spcAft>
              <a:buChar char="•"/>
              <a:defRPr sz="1400">
                <a:solidFill>
                  <a:schemeClr val="tx1"/>
                </a:solidFill>
                <a:latin typeface="Arial" charset="0"/>
                <a:cs typeface="Arial" charset="0"/>
              </a:defRPr>
            </a:lvl7pPr>
            <a:lvl8pPr marL="3359391" indent="-223959" defTabSz="905169" eaLnBrk="0" fontAlgn="base" hangingPunct="0">
              <a:spcBef>
                <a:spcPct val="0"/>
              </a:spcBef>
              <a:spcAft>
                <a:spcPct val="0"/>
              </a:spcAft>
              <a:buChar char="•"/>
              <a:defRPr sz="1400">
                <a:solidFill>
                  <a:schemeClr val="tx1"/>
                </a:solidFill>
                <a:latin typeface="Arial" charset="0"/>
                <a:cs typeface="Arial" charset="0"/>
              </a:defRPr>
            </a:lvl8pPr>
            <a:lvl9pPr marL="3807310" indent="-223959" defTabSz="905169" eaLnBrk="0" fontAlgn="base" hangingPunct="0">
              <a:spcBef>
                <a:spcPct val="0"/>
              </a:spcBef>
              <a:spcAft>
                <a:spcPct val="0"/>
              </a:spcAft>
              <a:buChar char="•"/>
              <a:defRPr sz="1400">
                <a:solidFill>
                  <a:schemeClr val="tx1"/>
                </a:solidFill>
                <a:latin typeface="Arial" charset="0"/>
                <a:cs typeface="Arial" charset="0"/>
              </a:defRPr>
            </a:lvl9pPr>
          </a:lstStyle>
          <a:p>
            <a:pPr eaLnBrk="1" hangingPunct="1"/>
            <a:fld id="{D0BC2627-B38A-40AB-99D7-BE8EAF143A9B}" type="slidenum">
              <a:rPr lang="en-US" sz="1200">
                <a:latin typeface="Times New Roman" charset="0"/>
                <a:ea typeface="ＭＳ Ｐゴシック" charset="-128"/>
              </a:rPr>
              <a:pPr eaLnBrk="1" hangingPunct="1"/>
              <a:t>4</a:t>
            </a:fld>
            <a:endParaRPr lang="en-US" sz="1200">
              <a:latin typeface="Times New Roman" charset="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dirty="0"/>
          </a:p>
        </p:txBody>
      </p:sp>
      <p:sp>
        <p:nvSpPr>
          <p:cNvPr id="232" name="Shape 2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Shape 2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8" name="Shape 23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Shape 2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4" name="Shape 24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Obs</a:t>
            </a:r>
            <a:r>
              <a:rPr lang="en-US" dirty="0" smtClean="0"/>
              <a:t> data:</a:t>
            </a:r>
            <a:r>
              <a:rPr lang="en-US" baseline="0" dirty="0" smtClean="0"/>
              <a:t> </a:t>
            </a:r>
            <a:r>
              <a:rPr lang="en-US" sz="1200" dirty="0" smtClean="0"/>
              <a:t>(including temperature, dew-point, precipitation, wind speed and direction, snow depth, and </a:t>
            </a:r>
            <a:r>
              <a:rPr lang="en-US" sz="1200" dirty="0" err="1" smtClean="0"/>
              <a:t>radiative</a:t>
            </a:r>
            <a:r>
              <a:rPr lang="en-US" sz="1200" dirty="0" smtClean="0"/>
              <a:t> fluxes) </a:t>
            </a:r>
            <a:endParaRPr lang="en-US" dirty="0"/>
          </a:p>
        </p:txBody>
      </p:sp>
      <p:sp>
        <p:nvSpPr>
          <p:cNvPr id="4" name="Slide Number Placeholder 3"/>
          <p:cNvSpPr>
            <a:spLocks noGrp="1"/>
          </p:cNvSpPr>
          <p:nvPr>
            <p:ph type="sldNum" sz="quarter" idx="10"/>
          </p:nvPr>
        </p:nvSpPr>
        <p:spPr/>
        <p:txBody>
          <a:bodyPr/>
          <a:lstStyle/>
          <a:p>
            <a:fld id="{54AA29C3-DAD0-0F49-98C7-82E8494AA32B}" type="slidenum">
              <a:rPr lang="en-US" smtClean="0"/>
              <a:pPr/>
              <a:t>20</a:t>
            </a:fld>
            <a:endParaRPr lang="en-US"/>
          </a:p>
        </p:txBody>
      </p:sp>
    </p:spTree>
    <p:extLst>
      <p:ext uri="{BB962C8B-B14F-4D97-AF65-F5344CB8AC3E}">
        <p14:creationId xmlns:p14="http://schemas.microsoft.com/office/powerpoint/2010/main" val="14020768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9144000" cy="1839384"/>
          </a:xfrm>
          <a:prstGeom prst="rect">
            <a:avLst/>
          </a:prstGeom>
          <a:effectLst>
            <a:reflection stA="26000" endPos="50000" dir="5400000" sy="-100000" algn="bl" rotWithShape="0"/>
          </a:effectLst>
        </p:spPr>
      </p:pic>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B2D8D7-D20E-AA48-ACC2-5052561A477A}" type="datetime1">
              <a:rPr lang="en-US" smtClean="0"/>
              <a:pPr/>
              <a:t>8/14/14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grpSp>
        <p:nvGrpSpPr>
          <p:cNvPr id="12" name="Group 11"/>
          <p:cNvGrpSpPr/>
          <p:nvPr userDrawn="1"/>
        </p:nvGrpSpPr>
        <p:grpSpPr>
          <a:xfrm>
            <a:off x="256538" y="0"/>
            <a:ext cx="2557000" cy="1839384"/>
            <a:chOff x="256538" y="0"/>
            <a:chExt cx="2334262" cy="1522693"/>
          </a:xfrm>
        </p:grpSpPr>
        <p:sp>
          <p:nvSpPr>
            <p:cNvPr id="13" name="Isosceles Triangle 12"/>
            <p:cNvSpPr/>
            <p:nvPr userDrawn="1"/>
          </p:nvSpPr>
          <p:spPr>
            <a:xfrm rot="10800000">
              <a:off x="685799" y="420272"/>
              <a:ext cx="1379195" cy="867957"/>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noaa_logo_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6538" y="0"/>
              <a:ext cx="858523" cy="843721"/>
            </a:xfrm>
            <a:prstGeom prst="rect">
              <a:avLst/>
            </a:prstGeom>
          </p:spPr>
        </p:pic>
        <p:pic>
          <p:nvPicPr>
            <p:cNvPr id="14" name="Picture 13" descr="usac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07651" y="44254"/>
              <a:ext cx="983149" cy="752036"/>
            </a:xfrm>
            <a:prstGeom prst="rect">
              <a:avLst/>
            </a:prstGeom>
          </p:spPr>
        </p:pic>
        <p:pic>
          <p:nvPicPr>
            <p:cNvPr id="11" name="Picture 10" descr="USGS_logo.png"/>
            <p:cNvPicPr>
              <a:picLocks noChangeAspect="1"/>
            </p:cNvPicPr>
            <p:nvPr userDrawn="1"/>
          </p:nvPicPr>
          <p:blipFill rotWithShape="1">
            <a:blip r:embed="rId5" cstate="email">
              <a:extLst>
                <a:ext uri="{28A0092B-C50C-407E-A947-70E740481C1C}">
                  <a14:useLocalDpi xmlns:a14="http://schemas.microsoft.com/office/drawing/2010/main" val="0"/>
                </a:ext>
              </a:extLst>
            </a:blip>
            <a:srcRect b="25460"/>
            <a:stretch/>
          </p:blipFill>
          <p:spPr>
            <a:xfrm>
              <a:off x="415661" y="1053766"/>
              <a:ext cx="1706026" cy="468927"/>
            </a:xfrm>
            <a:prstGeom prst="rect">
              <a:avLst/>
            </a:prstGeom>
          </p:spPr>
        </p:pic>
      </p:grpSp>
    </p:spTree>
    <p:extLst>
      <p:ext uri="{BB962C8B-B14F-4D97-AF65-F5344CB8AC3E}">
        <p14:creationId xmlns:p14="http://schemas.microsoft.com/office/powerpoint/2010/main" val="1007780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1194" y="274638"/>
            <a:ext cx="7255606" cy="1143000"/>
          </a:xfrm>
        </p:spPr>
        <p:txBody>
          <a:bodyPr/>
          <a:lstStyle>
            <a:lvl1pPr algn="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E533F5-49A1-5141-8645-7FA68A223578}" type="datetime1">
              <a:rPr lang="en-US" smtClean="0"/>
              <a:pPr/>
              <a:t>8/14/14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grpSp>
        <p:nvGrpSpPr>
          <p:cNvPr id="12" name="Group 11"/>
          <p:cNvGrpSpPr>
            <a:grpSpLocks noChangeAspect="1"/>
          </p:cNvGrpSpPr>
          <p:nvPr userDrawn="1"/>
        </p:nvGrpSpPr>
        <p:grpSpPr>
          <a:xfrm>
            <a:off x="112927" y="470746"/>
            <a:ext cx="1200860" cy="783349"/>
            <a:chOff x="256538" y="0"/>
            <a:chExt cx="2334262" cy="1522693"/>
          </a:xfrm>
        </p:grpSpPr>
        <p:sp>
          <p:nvSpPr>
            <p:cNvPr id="13" name="Isosceles Triangle 12"/>
            <p:cNvSpPr/>
            <p:nvPr userDrawn="1"/>
          </p:nvSpPr>
          <p:spPr>
            <a:xfrm rot="10800000">
              <a:off x="685799" y="420272"/>
              <a:ext cx="1379195" cy="867957"/>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noaa_logo_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6538" y="0"/>
              <a:ext cx="858523" cy="843721"/>
            </a:xfrm>
            <a:prstGeom prst="rect">
              <a:avLst/>
            </a:prstGeom>
          </p:spPr>
        </p:pic>
        <p:pic>
          <p:nvPicPr>
            <p:cNvPr id="15" name="Picture 14" descr="usac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07651" y="44254"/>
              <a:ext cx="983149" cy="752036"/>
            </a:xfrm>
            <a:prstGeom prst="rect">
              <a:avLst/>
            </a:prstGeom>
          </p:spPr>
        </p:pic>
        <p:pic>
          <p:nvPicPr>
            <p:cNvPr id="16" name="Picture 15" descr="USGS_logo.png"/>
            <p:cNvPicPr>
              <a:picLocks noChangeAspect="1"/>
            </p:cNvPicPr>
            <p:nvPr userDrawn="1"/>
          </p:nvPicPr>
          <p:blipFill rotWithShape="1">
            <a:blip r:embed="rId5" cstate="email">
              <a:extLst>
                <a:ext uri="{28A0092B-C50C-407E-A947-70E740481C1C}">
                  <a14:useLocalDpi xmlns:a14="http://schemas.microsoft.com/office/drawing/2010/main" val="0"/>
                </a:ext>
              </a:extLst>
            </a:blip>
            <a:srcRect b="25460"/>
            <a:stretch/>
          </p:blipFill>
          <p:spPr>
            <a:xfrm>
              <a:off x="415661" y="1053766"/>
              <a:ext cx="1706026" cy="468927"/>
            </a:xfrm>
            <a:prstGeom prst="rect">
              <a:avLst/>
            </a:prstGeom>
          </p:spPr>
        </p:pic>
      </p:grpSp>
    </p:spTree>
    <p:extLst>
      <p:ext uri="{BB962C8B-B14F-4D97-AF65-F5344CB8AC3E}">
        <p14:creationId xmlns:p14="http://schemas.microsoft.com/office/powerpoint/2010/main" val="975948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46BA06-F3AC-8B44-888A-0097D71E8FDE}" type="datetime1">
              <a:rPr lang="en-US" smtClean="0"/>
              <a:pPr/>
              <a:t>8/14/14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extLst>
      <p:ext uri="{BB962C8B-B14F-4D97-AF65-F5344CB8AC3E}">
        <p14:creationId xmlns:p14="http://schemas.microsoft.com/office/powerpoint/2010/main" val="533042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alphaModFix amt="2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02758" y="274638"/>
            <a:ext cx="7284041" cy="11430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74345-29C9-6944-8B35-CAC4FFBE313B}" type="datetime1">
              <a:rPr lang="en-US" smtClean="0"/>
              <a:pPr/>
              <a:t>8/14/14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grpSp>
        <p:nvGrpSpPr>
          <p:cNvPr id="13" name="Group 12"/>
          <p:cNvGrpSpPr>
            <a:grpSpLocks noChangeAspect="1"/>
          </p:cNvGrpSpPr>
          <p:nvPr userDrawn="1"/>
        </p:nvGrpSpPr>
        <p:grpSpPr>
          <a:xfrm>
            <a:off x="112927" y="470746"/>
            <a:ext cx="1200860" cy="783349"/>
            <a:chOff x="256538" y="0"/>
            <a:chExt cx="2334262" cy="1522693"/>
          </a:xfrm>
        </p:grpSpPr>
        <p:sp>
          <p:nvSpPr>
            <p:cNvPr id="14" name="Isosceles Triangle 13"/>
            <p:cNvSpPr/>
            <p:nvPr userDrawn="1"/>
          </p:nvSpPr>
          <p:spPr>
            <a:xfrm rot="10800000">
              <a:off x="685799" y="420272"/>
              <a:ext cx="1379195" cy="867957"/>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noaa_logo_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6538" y="0"/>
              <a:ext cx="858523" cy="843721"/>
            </a:xfrm>
            <a:prstGeom prst="rect">
              <a:avLst/>
            </a:prstGeom>
          </p:spPr>
        </p:pic>
        <p:pic>
          <p:nvPicPr>
            <p:cNvPr id="16" name="Picture 15" descr="usac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07651" y="44254"/>
              <a:ext cx="983149" cy="752036"/>
            </a:xfrm>
            <a:prstGeom prst="rect">
              <a:avLst/>
            </a:prstGeom>
          </p:spPr>
        </p:pic>
        <p:pic>
          <p:nvPicPr>
            <p:cNvPr id="17" name="Picture 16" descr="USGS_logo.png"/>
            <p:cNvPicPr>
              <a:picLocks noChangeAspect="1"/>
            </p:cNvPicPr>
            <p:nvPr userDrawn="1"/>
          </p:nvPicPr>
          <p:blipFill rotWithShape="1">
            <a:blip r:embed="rId5" cstate="email">
              <a:extLst>
                <a:ext uri="{28A0092B-C50C-407E-A947-70E740481C1C}">
                  <a14:useLocalDpi xmlns:a14="http://schemas.microsoft.com/office/drawing/2010/main" val="0"/>
                </a:ext>
              </a:extLst>
            </a:blip>
            <a:srcRect b="25460"/>
            <a:stretch/>
          </p:blipFill>
          <p:spPr>
            <a:xfrm>
              <a:off x="415661" y="1053766"/>
              <a:ext cx="1706026" cy="468927"/>
            </a:xfrm>
            <a:prstGeom prst="rect">
              <a:avLst/>
            </a:prstGeom>
          </p:spPr>
        </p:pic>
      </p:grpSp>
    </p:spTree>
    <p:extLst>
      <p:ext uri="{BB962C8B-B14F-4D97-AF65-F5344CB8AC3E}">
        <p14:creationId xmlns:p14="http://schemas.microsoft.com/office/powerpoint/2010/main" val="14960922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5AC4CB-03DC-C04D-8C9E-3E11996BC290}" type="datetime1">
              <a:rPr lang="en-US" smtClean="0"/>
              <a:pPr/>
              <a:t>8/14/14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a:p>
        </p:txBody>
      </p:sp>
    </p:spTree>
    <p:extLst>
      <p:ext uri="{BB962C8B-B14F-4D97-AF65-F5344CB8AC3E}">
        <p14:creationId xmlns:p14="http://schemas.microsoft.com/office/powerpoint/2010/main" val="1027972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7580" y="274638"/>
            <a:ext cx="7359220" cy="11430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C7E585-7D73-F748-9138-6EC33279EBE1}" type="datetime1">
              <a:rPr lang="en-US" smtClean="0"/>
              <a:pPr/>
              <a:t>8/14/14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grpSp>
        <p:nvGrpSpPr>
          <p:cNvPr id="28" name="Group 27"/>
          <p:cNvGrpSpPr>
            <a:grpSpLocks noChangeAspect="1"/>
          </p:cNvGrpSpPr>
          <p:nvPr userDrawn="1"/>
        </p:nvGrpSpPr>
        <p:grpSpPr>
          <a:xfrm>
            <a:off x="112927" y="470746"/>
            <a:ext cx="1200860" cy="783349"/>
            <a:chOff x="256538" y="0"/>
            <a:chExt cx="2334262" cy="1522693"/>
          </a:xfrm>
        </p:grpSpPr>
        <p:sp>
          <p:nvSpPr>
            <p:cNvPr id="29" name="Isosceles Triangle 28"/>
            <p:cNvSpPr/>
            <p:nvPr userDrawn="1"/>
          </p:nvSpPr>
          <p:spPr>
            <a:xfrm rot="10800000">
              <a:off x="685799" y="420272"/>
              <a:ext cx="1379195" cy="867957"/>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Picture 29" descr="noaa_logo_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6538" y="0"/>
              <a:ext cx="858523" cy="843721"/>
            </a:xfrm>
            <a:prstGeom prst="rect">
              <a:avLst/>
            </a:prstGeom>
          </p:spPr>
        </p:pic>
        <p:pic>
          <p:nvPicPr>
            <p:cNvPr id="31" name="Picture 30" descr="usac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07651" y="44254"/>
              <a:ext cx="983149" cy="752036"/>
            </a:xfrm>
            <a:prstGeom prst="rect">
              <a:avLst/>
            </a:prstGeom>
          </p:spPr>
        </p:pic>
        <p:pic>
          <p:nvPicPr>
            <p:cNvPr id="32" name="Picture 31" descr="USGS_logo.png"/>
            <p:cNvPicPr>
              <a:picLocks noChangeAspect="1"/>
            </p:cNvPicPr>
            <p:nvPr userDrawn="1"/>
          </p:nvPicPr>
          <p:blipFill rotWithShape="1">
            <a:blip r:embed="rId5" cstate="email">
              <a:extLst>
                <a:ext uri="{28A0092B-C50C-407E-A947-70E740481C1C}">
                  <a14:useLocalDpi xmlns:a14="http://schemas.microsoft.com/office/drawing/2010/main" val="0"/>
                </a:ext>
              </a:extLst>
            </a:blip>
            <a:srcRect b="25460"/>
            <a:stretch/>
          </p:blipFill>
          <p:spPr>
            <a:xfrm>
              <a:off x="415661" y="1053766"/>
              <a:ext cx="1706026" cy="468927"/>
            </a:xfrm>
            <a:prstGeom prst="rect">
              <a:avLst/>
            </a:prstGeom>
          </p:spPr>
        </p:pic>
      </p:grpSp>
    </p:spTree>
    <p:extLst>
      <p:ext uri="{BB962C8B-B14F-4D97-AF65-F5344CB8AC3E}">
        <p14:creationId xmlns:p14="http://schemas.microsoft.com/office/powerpoint/2010/main" val="212802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7580" y="274638"/>
            <a:ext cx="7359220" cy="1143000"/>
          </a:xfrm>
        </p:spPr>
        <p:txBody>
          <a:bodyPr/>
          <a:lstStyle>
            <a:lvl1pPr algn="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71E4F3-343B-E541-AB24-88DD7641C075}" type="datetime1">
              <a:rPr lang="en-US" smtClean="0"/>
              <a:pPr/>
              <a:t>8/14/14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a:p>
        </p:txBody>
      </p:sp>
      <p:grpSp>
        <p:nvGrpSpPr>
          <p:cNvPr id="15" name="Group 14"/>
          <p:cNvGrpSpPr>
            <a:grpSpLocks noChangeAspect="1"/>
          </p:cNvGrpSpPr>
          <p:nvPr userDrawn="1"/>
        </p:nvGrpSpPr>
        <p:grpSpPr>
          <a:xfrm>
            <a:off x="112927" y="470746"/>
            <a:ext cx="1200860" cy="783349"/>
            <a:chOff x="256538" y="0"/>
            <a:chExt cx="2334262" cy="1522693"/>
          </a:xfrm>
        </p:grpSpPr>
        <p:sp>
          <p:nvSpPr>
            <p:cNvPr id="16" name="Isosceles Triangle 15"/>
            <p:cNvSpPr/>
            <p:nvPr userDrawn="1"/>
          </p:nvSpPr>
          <p:spPr>
            <a:xfrm rot="10800000">
              <a:off x="685799" y="420272"/>
              <a:ext cx="1379195" cy="867957"/>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7" name="Picture 16" descr="noaa_logo_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6538" y="0"/>
              <a:ext cx="858523" cy="843721"/>
            </a:xfrm>
            <a:prstGeom prst="rect">
              <a:avLst/>
            </a:prstGeom>
          </p:spPr>
        </p:pic>
        <p:pic>
          <p:nvPicPr>
            <p:cNvPr id="18" name="Picture 17" descr="usac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07651" y="44254"/>
              <a:ext cx="983149" cy="752036"/>
            </a:xfrm>
            <a:prstGeom prst="rect">
              <a:avLst/>
            </a:prstGeom>
          </p:spPr>
        </p:pic>
        <p:pic>
          <p:nvPicPr>
            <p:cNvPr id="19" name="Picture 18" descr="USGS_logo.png"/>
            <p:cNvPicPr>
              <a:picLocks noChangeAspect="1"/>
            </p:cNvPicPr>
            <p:nvPr userDrawn="1"/>
          </p:nvPicPr>
          <p:blipFill rotWithShape="1">
            <a:blip r:embed="rId5" cstate="email">
              <a:extLst>
                <a:ext uri="{28A0092B-C50C-407E-A947-70E740481C1C}">
                  <a14:useLocalDpi xmlns:a14="http://schemas.microsoft.com/office/drawing/2010/main" val="0"/>
                </a:ext>
              </a:extLst>
            </a:blip>
            <a:srcRect b="25460"/>
            <a:stretch/>
          </p:blipFill>
          <p:spPr>
            <a:xfrm>
              <a:off x="415661" y="1053766"/>
              <a:ext cx="1706026" cy="468927"/>
            </a:xfrm>
            <a:prstGeom prst="rect">
              <a:avLst/>
            </a:prstGeom>
          </p:spPr>
        </p:pic>
      </p:grpSp>
    </p:spTree>
    <p:extLst>
      <p:ext uri="{BB962C8B-B14F-4D97-AF65-F5344CB8AC3E}">
        <p14:creationId xmlns:p14="http://schemas.microsoft.com/office/powerpoint/2010/main" val="23194351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27580" y="274638"/>
            <a:ext cx="7359220" cy="1143000"/>
          </a:xfrm>
        </p:spPr>
        <p:txBody>
          <a:bodyPr/>
          <a:lstStyle>
            <a:lvl1pPr algn="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DB729FDF-8AAD-9C4C-8667-D9B7C25E753C}" type="datetime1">
              <a:rPr lang="en-US" smtClean="0"/>
              <a:pPr/>
              <a:t>8/14/14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a:p>
        </p:txBody>
      </p:sp>
      <p:grpSp>
        <p:nvGrpSpPr>
          <p:cNvPr id="11" name="Group 10"/>
          <p:cNvGrpSpPr>
            <a:grpSpLocks noChangeAspect="1"/>
          </p:cNvGrpSpPr>
          <p:nvPr userDrawn="1"/>
        </p:nvGrpSpPr>
        <p:grpSpPr>
          <a:xfrm>
            <a:off x="112927" y="470746"/>
            <a:ext cx="1200860" cy="783349"/>
            <a:chOff x="256538" y="0"/>
            <a:chExt cx="2334262" cy="1522693"/>
          </a:xfrm>
        </p:grpSpPr>
        <p:sp>
          <p:nvSpPr>
            <p:cNvPr id="12" name="Isosceles Triangle 11"/>
            <p:cNvSpPr/>
            <p:nvPr userDrawn="1"/>
          </p:nvSpPr>
          <p:spPr>
            <a:xfrm rot="10800000">
              <a:off x="685799" y="420272"/>
              <a:ext cx="1379195" cy="867957"/>
            </a:xfrm>
            <a:prstGeom prst="triangle">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noaa_logo_round.png"/>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56538" y="0"/>
              <a:ext cx="858523" cy="843721"/>
            </a:xfrm>
            <a:prstGeom prst="rect">
              <a:avLst/>
            </a:prstGeom>
          </p:spPr>
        </p:pic>
        <p:pic>
          <p:nvPicPr>
            <p:cNvPr id="14" name="Picture 13" descr="usace.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07651" y="44254"/>
              <a:ext cx="983149" cy="752036"/>
            </a:xfrm>
            <a:prstGeom prst="rect">
              <a:avLst/>
            </a:prstGeom>
          </p:spPr>
        </p:pic>
        <p:pic>
          <p:nvPicPr>
            <p:cNvPr id="15" name="Picture 14" descr="USGS_logo.png"/>
            <p:cNvPicPr>
              <a:picLocks noChangeAspect="1"/>
            </p:cNvPicPr>
            <p:nvPr userDrawn="1"/>
          </p:nvPicPr>
          <p:blipFill rotWithShape="1">
            <a:blip r:embed="rId5" cstate="email">
              <a:extLst>
                <a:ext uri="{28A0092B-C50C-407E-A947-70E740481C1C}">
                  <a14:useLocalDpi xmlns:a14="http://schemas.microsoft.com/office/drawing/2010/main" val="0"/>
                </a:ext>
              </a:extLst>
            </a:blip>
            <a:srcRect b="25460"/>
            <a:stretch/>
          </p:blipFill>
          <p:spPr>
            <a:xfrm>
              <a:off x="415661" y="1053766"/>
              <a:ext cx="1706026" cy="468927"/>
            </a:xfrm>
            <a:prstGeom prst="rect">
              <a:avLst/>
            </a:prstGeom>
          </p:spPr>
        </p:pic>
      </p:grpSp>
    </p:spTree>
    <p:extLst>
      <p:ext uri="{BB962C8B-B14F-4D97-AF65-F5344CB8AC3E}">
        <p14:creationId xmlns:p14="http://schemas.microsoft.com/office/powerpoint/2010/main" val="279654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B8223D-7F00-6B4D-AEA0-BCCA879B24CD}" type="datetime1">
              <a:rPr lang="en-US" smtClean="0"/>
              <a:pPr/>
              <a:t>8/14/14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a:p>
        </p:txBody>
      </p:sp>
    </p:spTree>
    <p:extLst>
      <p:ext uri="{BB962C8B-B14F-4D97-AF65-F5344CB8AC3E}">
        <p14:creationId xmlns:p14="http://schemas.microsoft.com/office/powerpoint/2010/main" val="247105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789923-33C7-6C44-AE1E-B6606884E750}" type="datetime1">
              <a:rPr lang="en-US" smtClean="0"/>
              <a:pPr/>
              <a:t>8/14/14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extLst>
      <p:ext uri="{BB962C8B-B14F-4D97-AF65-F5344CB8AC3E}">
        <p14:creationId xmlns:p14="http://schemas.microsoft.com/office/powerpoint/2010/main" val="4113137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alphaModFix amt="15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16464" y="546434"/>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B0F9128-69E5-0443-89A7-F760F8DD0C32}" type="datetime1">
              <a:rPr lang="en-US" smtClean="0"/>
              <a:pPr/>
              <a:t>8/14/14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a:p>
        </p:txBody>
      </p:sp>
    </p:spTree>
    <p:extLst>
      <p:ext uri="{BB962C8B-B14F-4D97-AF65-F5344CB8AC3E}">
        <p14:creationId xmlns:p14="http://schemas.microsoft.com/office/powerpoint/2010/main" val="41201731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90054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92C054-F908-224A-B91D-0A93565433D6}" type="datetime1">
              <a:rPr lang="en-US" smtClean="0"/>
              <a:pPr/>
              <a:t>8/14/14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5CE407-6216-4202-80E4-A30DC2F709B2}" type="slidenum">
              <a:rPr lang="en-US" smtClean="0"/>
              <a:pPr/>
              <a:t>‹#›</a:t>
            </a:fld>
            <a:endParaRPr lang="en-US"/>
          </a:p>
        </p:txBody>
      </p:sp>
    </p:spTree>
    <p:extLst>
      <p:ext uri="{BB962C8B-B14F-4D97-AF65-F5344CB8AC3E}">
        <p14:creationId xmlns:p14="http://schemas.microsoft.com/office/powerpoint/2010/main" val="338166684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ctr" defTabSz="457200" rtl="0" eaLnBrk="1" latinLnBrk="0" hangingPunct="1">
        <a:spcBef>
          <a:spcPct val="0"/>
        </a:spcBef>
        <a:buNone/>
        <a:defRPr sz="36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7.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28.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emf"/></Relationships>
</file>

<file path=ppt/slides/_rels/slide4.xml.rels><?xml version="1.0" encoding="UTF-8" standalone="yes"?>
<Relationships xmlns="http://schemas.openxmlformats.org/package/2006/relationships"><Relationship Id="rId11" Type="http://schemas.openxmlformats.org/officeDocument/2006/relationships/image" Target="../media/image19.jpeg"/><Relationship Id="rId12" Type="http://schemas.openxmlformats.org/officeDocument/2006/relationships/image" Target="../media/image20.png"/><Relationship Id="rId13" Type="http://schemas.openxmlformats.org/officeDocument/2006/relationships/image" Target="../media/image21.png"/><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jpe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image" Target="../media/image1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4.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084" y="1855592"/>
            <a:ext cx="8795679" cy="1470025"/>
          </a:xfrm>
        </p:spPr>
        <p:txBody>
          <a:bodyPr>
            <a:normAutofit/>
          </a:bodyPr>
          <a:lstStyle/>
          <a:p>
            <a:r>
              <a:rPr lang="en-US" dirty="0" smtClean="0"/>
              <a:t>Requirements for System Interoperability and Data Synchronization</a:t>
            </a:r>
            <a:endParaRPr lang="en-US" dirty="0"/>
          </a:p>
        </p:txBody>
      </p:sp>
      <p:sp>
        <p:nvSpPr>
          <p:cNvPr id="3" name="Subtitle 2"/>
          <p:cNvSpPr>
            <a:spLocks noGrp="1"/>
          </p:cNvSpPr>
          <p:nvPr>
            <p:ph type="subTitle" idx="1"/>
          </p:nvPr>
        </p:nvSpPr>
        <p:spPr>
          <a:xfrm>
            <a:off x="1371600" y="4009405"/>
            <a:ext cx="6400800" cy="1752600"/>
          </a:xfrm>
        </p:spPr>
        <p:txBody>
          <a:bodyPr/>
          <a:lstStyle/>
          <a:p>
            <a:r>
              <a:rPr lang="en-US" dirty="0" smtClean="0"/>
              <a:t>Ed Clark</a:t>
            </a:r>
          </a:p>
          <a:p>
            <a:r>
              <a:rPr lang="en-US" dirty="0" smtClean="0"/>
              <a:t>Hydro Domain Working Group</a:t>
            </a:r>
            <a:endParaRPr lang="en-US" dirty="0" smtClean="0"/>
          </a:p>
          <a:p>
            <a:r>
              <a:rPr lang="en-US" dirty="0" smtClean="0"/>
              <a:t>August </a:t>
            </a:r>
            <a:r>
              <a:rPr lang="en-US" dirty="0" smtClean="0"/>
              <a:t>14</a:t>
            </a:r>
            <a:r>
              <a:rPr lang="en-US" baseline="30000" dirty="0" smtClean="0"/>
              <a:t>th</a:t>
            </a:r>
            <a:r>
              <a:rPr lang="en-US" dirty="0" smtClean="0"/>
              <a:t> 2014</a:t>
            </a:r>
            <a:endParaRPr lang="en-US" dirty="0"/>
          </a:p>
        </p:txBody>
      </p:sp>
    </p:spTree>
    <p:extLst>
      <p:ext uri="{BB962C8B-B14F-4D97-AF65-F5344CB8AC3E}">
        <p14:creationId xmlns:p14="http://schemas.microsoft.com/office/powerpoint/2010/main" val="42042039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Methodology: Constraints and Assumptions*</a:t>
            </a:r>
            <a:endParaRPr lang="en-US" dirty="0"/>
          </a:p>
        </p:txBody>
      </p:sp>
      <p:sp>
        <p:nvSpPr>
          <p:cNvPr id="9" name="Content Placeholder 8"/>
          <p:cNvSpPr>
            <a:spLocks noGrp="1"/>
          </p:cNvSpPr>
          <p:nvPr>
            <p:ph sz="half" idx="1"/>
          </p:nvPr>
        </p:nvSpPr>
        <p:spPr>
          <a:xfrm>
            <a:off x="457200" y="1600200"/>
            <a:ext cx="4038600" cy="4756150"/>
          </a:xfrm>
        </p:spPr>
        <p:txBody>
          <a:bodyPr>
            <a:normAutofit/>
          </a:bodyPr>
          <a:lstStyle/>
          <a:p>
            <a:pPr marL="0" indent="0">
              <a:buNone/>
            </a:pPr>
            <a:r>
              <a:rPr lang="en-US" sz="1800" dirty="0" smtClean="0"/>
              <a:t>Constraints:</a:t>
            </a:r>
          </a:p>
          <a:p>
            <a:pPr lvl="0" fontAlgn="base"/>
            <a:r>
              <a:rPr lang="en-US" sz="1800" dirty="0"/>
              <a:t>Must comply with the </a:t>
            </a:r>
            <a:r>
              <a:rPr lang="en-US" sz="1800" u="sng" dirty="0"/>
              <a:t>agencies authorizations</a:t>
            </a:r>
            <a:r>
              <a:rPr lang="en-US" sz="1800" dirty="0"/>
              <a:t> identified in their respective organic acts and other relevant sections of the U.S. Code.</a:t>
            </a:r>
          </a:p>
          <a:p>
            <a:pPr lvl="0" fontAlgn="base"/>
            <a:r>
              <a:rPr lang="en-US" sz="1800" dirty="0"/>
              <a:t>Must comply with agency </a:t>
            </a:r>
            <a:r>
              <a:rPr lang="en-US" sz="1800" u="sng" dirty="0"/>
              <a:t>operational guidelines, policy, and best practices</a:t>
            </a:r>
            <a:r>
              <a:rPr lang="en-US" sz="1800" dirty="0"/>
              <a:t>.</a:t>
            </a:r>
          </a:p>
          <a:p>
            <a:pPr lvl="0" fontAlgn="base"/>
            <a:r>
              <a:rPr lang="en-US" sz="1800" dirty="0"/>
              <a:t>In some cases, must comply with the </a:t>
            </a:r>
            <a:r>
              <a:rPr lang="en-US" sz="1800" u="sng" dirty="0"/>
              <a:t>proprietary or embargoed nature of particular data </a:t>
            </a:r>
            <a:r>
              <a:rPr lang="en-US" sz="1800" u="sng" dirty="0" smtClean="0"/>
              <a:t>sets</a:t>
            </a:r>
            <a:r>
              <a:rPr lang="en-US" sz="1800" dirty="0" smtClean="0"/>
              <a:t>.</a:t>
            </a:r>
            <a:endParaRPr lang="en-US" sz="1800" dirty="0"/>
          </a:p>
          <a:p>
            <a:pPr lvl="0" fontAlgn="base"/>
            <a:r>
              <a:rPr lang="en-US" sz="1800" dirty="0"/>
              <a:t>Must comply with Agency </a:t>
            </a:r>
            <a:r>
              <a:rPr lang="en-US" sz="1800" u="sng" dirty="0"/>
              <a:t>IT security policy</a:t>
            </a:r>
            <a:r>
              <a:rPr lang="en-US" sz="1800" dirty="0"/>
              <a:t> and procedures.</a:t>
            </a:r>
          </a:p>
          <a:p>
            <a:pPr marL="0" indent="0">
              <a:buNone/>
            </a:pPr>
            <a:endParaRPr lang="en-US" sz="2000" dirty="0" smtClean="0"/>
          </a:p>
          <a:p>
            <a:endParaRPr lang="en-US" sz="2000" dirty="0"/>
          </a:p>
        </p:txBody>
      </p:sp>
      <p:sp>
        <p:nvSpPr>
          <p:cNvPr id="10" name="Content Placeholder 9"/>
          <p:cNvSpPr>
            <a:spLocks noGrp="1"/>
          </p:cNvSpPr>
          <p:nvPr>
            <p:ph sz="half" idx="2"/>
          </p:nvPr>
        </p:nvSpPr>
        <p:spPr/>
        <p:txBody>
          <a:bodyPr>
            <a:normAutofit/>
          </a:bodyPr>
          <a:lstStyle/>
          <a:p>
            <a:pPr marL="0" indent="0">
              <a:buNone/>
            </a:pPr>
            <a:r>
              <a:rPr lang="en-US" sz="2000" dirty="0" smtClean="0"/>
              <a:t>Assumptions:</a:t>
            </a:r>
          </a:p>
          <a:p>
            <a:pPr lvl="0" fontAlgn="base"/>
            <a:r>
              <a:rPr lang="en-US" sz="1800" dirty="0"/>
              <a:t>Requirements </a:t>
            </a:r>
            <a:r>
              <a:rPr lang="en-US" sz="1800" u="sng" dirty="0"/>
              <a:t>are not</a:t>
            </a:r>
            <a:r>
              <a:rPr lang="en-US" sz="1800" dirty="0"/>
              <a:t> to be limited to existing current practices of workflows within the tri-agencies (Parties), nor the missions of the Parties themselves.</a:t>
            </a:r>
          </a:p>
          <a:p>
            <a:pPr lvl="0" fontAlgn="base"/>
            <a:r>
              <a:rPr lang="en-US" sz="1800" dirty="0"/>
              <a:t>Solutions for requirements</a:t>
            </a:r>
            <a:r>
              <a:rPr lang="en-US" sz="1800" u="sng" dirty="0"/>
              <a:t> must</a:t>
            </a:r>
            <a:r>
              <a:rPr lang="en-US" sz="1800" dirty="0"/>
              <a:t> </a:t>
            </a:r>
            <a:r>
              <a:rPr lang="en-US" sz="1800" u="sng" dirty="0"/>
              <a:t>extend to </a:t>
            </a:r>
            <a:r>
              <a:rPr lang="en-US" sz="1800" u="sng" dirty="0" smtClean="0"/>
              <a:t>future </a:t>
            </a:r>
            <a:r>
              <a:rPr lang="en-US" sz="1800" u="sng" dirty="0"/>
              <a:t>IWRSS consortium members</a:t>
            </a:r>
            <a:r>
              <a:rPr lang="en-US" sz="1800" dirty="0"/>
              <a:t> who could have a role in one or more of the workflows</a:t>
            </a:r>
            <a:r>
              <a:rPr lang="en-US" sz="1800" dirty="0" smtClean="0"/>
              <a:t>.</a:t>
            </a:r>
          </a:p>
          <a:p>
            <a:pPr lvl="0" fontAlgn="base"/>
            <a:r>
              <a:rPr lang="en-US" sz="1800" dirty="0"/>
              <a:t>Requirements for addressing the nuances of water quality data were not considered. </a:t>
            </a:r>
          </a:p>
          <a:p>
            <a:pPr marL="0" indent="0">
              <a:buNone/>
            </a:pPr>
            <a:endParaRPr lang="en-US" sz="2000" dirty="0"/>
          </a:p>
        </p:txBody>
      </p:sp>
      <p:sp>
        <p:nvSpPr>
          <p:cNvPr id="8" name="Slide Number Placeholder 7"/>
          <p:cNvSpPr>
            <a:spLocks noGrp="1"/>
          </p:cNvSpPr>
          <p:nvPr>
            <p:ph type="sldNum" sz="quarter" idx="12"/>
          </p:nvPr>
        </p:nvSpPr>
        <p:spPr/>
        <p:txBody>
          <a:bodyPr/>
          <a:lstStyle/>
          <a:p>
            <a:fld id="{7F5CE407-6216-4202-80E4-A30DC2F709B2}" type="slidenum">
              <a:rPr lang="en-US" smtClean="0"/>
              <a:pPr/>
              <a:t>10</a:t>
            </a:fld>
            <a:endParaRPr lang="en-US"/>
          </a:p>
        </p:txBody>
      </p:sp>
      <p:sp>
        <p:nvSpPr>
          <p:cNvPr id="7" name="TextBox 6"/>
          <p:cNvSpPr txBox="1"/>
          <p:nvPr/>
        </p:nvSpPr>
        <p:spPr>
          <a:xfrm>
            <a:off x="1302767" y="6470689"/>
            <a:ext cx="6075929" cy="338554"/>
          </a:xfrm>
          <a:prstGeom prst="rect">
            <a:avLst/>
          </a:prstGeom>
          <a:noFill/>
        </p:spPr>
        <p:txBody>
          <a:bodyPr wrap="square" rtlCol="0">
            <a:spAutoFit/>
          </a:bodyPr>
          <a:lstStyle/>
          <a:p>
            <a:pPr algn="ctr"/>
            <a:r>
              <a:rPr lang="en-US" sz="1600" dirty="0" smtClean="0"/>
              <a:t>*See report for full list of constraints and assumptions</a:t>
            </a:r>
            <a:endParaRPr lang="en-US" sz="1600" dirty="0"/>
          </a:p>
        </p:txBody>
      </p:sp>
    </p:spTree>
    <p:extLst>
      <p:ext uri="{BB962C8B-B14F-4D97-AF65-F5344CB8AC3E}">
        <p14:creationId xmlns:p14="http://schemas.microsoft.com/office/powerpoint/2010/main" val="98668322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Findings: Requirement Categories</a:t>
            </a:r>
            <a:endParaRPr lang="en-US" dirty="0"/>
          </a:p>
        </p:txBody>
      </p:sp>
      <p:sp>
        <p:nvSpPr>
          <p:cNvPr id="3" name="Content Placeholder 2"/>
          <p:cNvSpPr>
            <a:spLocks noGrp="1"/>
          </p:cNvSpPr>
          <p:nvPr>
            <p:ph sz="half" idx="1"/>
          </p:nvPr>
        </p:nvSpPr>
        <p:spPr>
          <a:xfrm>
            <a:off x="457199" y="1600200"/>
            <a:ext cx="8229601" cy="4525963"/>
          </a:xfrm>
        </p:spPr>
        <p:txBody>
          <a:bodyPr>
            <a:normAutofit/>
          </a:bodyPr>
          <a:lstStyle/>
          <a:p>
            <a:pPr marL="0" indent="0">
              <a:buNone/>
              <a:tabLst>
                <a:tab pos="460375" algn="l"/>
              </a:tabLst>
            </a:pPr>
            <a:r>
              <a:rPr lang="en-US" sz="2400" dirty="0" smtClean="0"/>
              <a:t>Deconstructing the </a:t>
            </a:r>
            <a:r>
              <a:rPr lang="en-US" sz="2400" dirty="0"/>
              <a:t>w</a:t>
            </a:r>
            <a:r>
              <a:rPr lang="en-US" sz="2400" dirty="0" smtClean="0"/>
              <a:t>orkflows, </a:t>
            </a:r>
            <a:r>
              <a:rPr lang="en-US" sz="2400" dirty="0"/>
              <a:t>i</a:t>
            </a:r>
            <a:r>
              <a:rPr lang="en-US" sz="2400" dirty="0" smtClean="0"/>
              <a:t>dentified 5 key categories for requirements development:</a:t>
            </a:r>
          </a:p>
          <a:p>
            <a:pPr marL="919163" indent="-458788">
              <a:buFont typeface="+mj-lt"/>
              <a:buAutoNum type="arabicPeriod"/>
              <a:tabLst>
                <a:tab pos="798513" algn="l"/>
              </a:tabLst>
            </a:pPr>
            <a:r>
              <a:rPr lang="en-US" sz="2400" dirty="0" smtClean="0"/>
              <a:t>Hydro-meteorological Forcing Data</a:t>
            </a:r>
          </a:p>
          <a:p>
            <a:pPr marL="919163" indent="-458788">
              <a:buFont typeface="+mj-lt"/>
              <a:buAutoNum type="arabicPeriod"/>
              <a:tabLst>
                <a:tab pos="798513" algn="l"/>
              </a:tabLst>
            </a:pPr>
            <a:r>
              <a:rPr lang="en-US" sz="2400" dirty="0" smtClean="0"/>
              <a:t>Stream Flow Observational Data and Ratings</a:t>
            </a:r>
          </a:p>
          <a:p>
            <a:pPr marL="919163" indent="-458788">
              <a:buFont typeface="+mj-lt"/>
              <a:buAutoNum type="arabicPeriod"/>
              <a:tabLst>
                <a:tab pos="798513" algn="l"/>
              </a:tabLst>
            </a:pPr>
            <a:r>
              <a:rPr lang="en-US" sz="2400" dirty="0" smtClean="0"/>
              <a:t>Water Management</a:t>
            </a:r>
          </a:p>
          <a:p>
            <a:pPr marL="919163" indent="-458788">
              <a:buFont typeface="+mj-lt"/>
              <a:buAutoNum type="arabicPeriod"/>
              <a:tabLst>
                <a:tab pos="798513" algn="l"/>
              </a:tabLst>
            </a:pPr>
            <a:r>
              <a:rPr lang="en-US" sz="2400" dirty="0" smtClean="0"/>
              <a:t>Information Exchange to support Flood Inundation Mapping (FIM)</a:t>
            </a:r>
          </a:p>
          <a:p>
            <a:pPr marL="919163" indent="-458788">
              <a:buFont typeface="+mj-lt"/>
              <a:buAutoNum type="arabicPeriod"/>
              <a:tabLst>
                <a:tab pos="798513" algn="l"/>
              </a:tabLst>
            </a:pPr>
            <a:r>
              <a:rPr lang="en-US" sz="2400" dirty="0" smtClean="0"/>
              <a:t>Integration and Interoperability</a:t>
            </a:r>
          </a:p>
          <a:p>
            <a:pPr marL="457200" indent="-457200">
              <a:buFont typeface="+mj-lt"/>
              <a:buAutoNum type="arabicPeriod"/>
              <a:tabLst>
                <a:tab pos="460375" algn="l"/>
              </a:tabLst>
            </a:pPr>
            <a:endParaRPr lang="en-US" sz="2400" dirty="0" smtClean="0"/>
          </a:p>
          <a:p>
            <a:pPr marL="457200" indent="-457200">
              <a:buFont typeface="+mj-lt"/>
              <a:buAutoNum type="arabicPeriod"/>
              <a:tabLst>
                <a:tab pos="460375" algn="l"/>
              </a:tabLst>
            </a:pPr>
            <a:endParaRPr lang="en-US" sz="2400"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11</a:t>
            </a:fld>
            <a:endParaRPr lang="en-US"/>
          </a:p>
        </p:txBody>
      </p:sp>
    </p:spTree>
    <p:extLst>
      <p:ext uri="{BB962C8B-B14F-4D97-AF65-F5344CB8AC3E}">
        <p14:creationId xmlns:p14="http://schemas.microsoft.com/office/powerpoint/2010/main" val="141827786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Interoperability and Integration</a:t>
            </a:r>
            <a:endParaRPr lang="en-US" dirty="0"/>
          </a:p>
        </p:txBody>
      </p:sp>
      <p:sp>
        <p:nvSpPr>
          <p:cNvPr id="3" name="Content Placeholder 2"/>
          <p:cNvSpPr>
            <a:spLocks noGrp="1"/>
          </p:cNvSpPr>
          <p:nvPr>
            <p:ph idx="1"/>
          </p:nvPr>
        </p:nvSpPr>
        <p:spPr>
          <a:xfrm>
            <a:off x="397436" y="1466687"/>
            <a:ext cx="4192439" cy="5000963"/>
          </a:xfrm>
        </p:spPr>
        <p:txBody>
          <a:bodyPr>
            <a:normAutofit/>
          </a:bodyPr>
          <a:lstStyle/>
          <a:p>
            <a:r>
              <a:rPr lang="en-US" sz="2200" dirty="0" smtClean="0"/>
              <a:t>Adopt community-accepted </a:t>
            </a:r>
            <a:r>
              <a:rPr lang="en-US" sz="2200" u="sng" dirty="0" smtClean="0"/>
              <a:t>standards for data and meta data.</a:t>
            </a:r>
          </a:p>
          <a:p>
            <a:r>
              <a:rPr lang="en-US" sz="2200" dirty="0" smtClean="0"/>
              <a:t>Develop and adopt a </a:t>
            </a:r>
            <a:r>
              <a:rPr lang="en-US" sz="2200" i="1" dirty="0" smtClean="0"/>
              <a:t>geofabric</a:t>
            </a:r>
            <a:r>
              <a:rPr lang="en-US" sz="2200" dirty="0" smtClean="0"/>
              <a:t> to characterize the locations of obs., </a:t>
            </a:r>
            <a:r>
              <a:rPr lang="en-US" sz="2200" dirty="0" err="1" smtClean="0"/>
              <a:t>fcsts</a:t>
            </a:r>
            <a:r>
              <a:rPr lang="en-US" sz="2200" dirty="0" smtClean="0"/>
              <a:t>., water budget variables, and model parameters and states.</a:t>
            </a:r>
          </a:p>
          <a:p>
            <a:r>
              <a:rPr lang="en-US" sz="2200" dirty="0" smtClean="0"/>
              <a:t>Define </a:t>
            </a:r>
            <a:r>
              <a:rPr lang="en-US" sz="2200" u="sng" dirty="0" smtClean="0"/>
              <a:t>authoritative data sources</a:t>
            </a:r>
            <a:r>
              <a:rPr lang="en-US" sz="2200" dirty="0" smtClean="0"/>
              <a:t> for shared information (e.g. stream flow and hydro-met </a:t>
            </a:r>
            <a:r>
              <a:rPr lang="en-US" sz="2200" dirty="0" err="1" smtClean="0"/>
              <a:t>forcings</a:t>
            </a:r>
            <a:r>
              <a:rPr lang="en-US" sz="2200" dirty="0" smtClean="0"/>
              <a:t>).</a:t>
            </a:r>
          </a:p>
        </p:txBody>
      </p:sp>
      <p:sp>
        <p:nvSpPr>
          <p:cNvPr id="4" name="Slide Number Placeholder 3"/>
          <p:cNvSpPr>
            <a:spLocks noGrp="1"/>
          </p:cNvSpPr>
          <p:nvPr>
            <p:ph type="sldNum" sz="quarter" idx="12"/>
          </p:nvPr>
        </p:nvSpPr>
        <p:spPr/>
        <p:txBody>
          <a:bodyPr/>
          <a:lstStyle/>
          <a:p>
            <a:fld id="{7F5CE407-6216-4202-80E4-A30DC2F709B2}" type="slidenum">
              <a:rPr lang="en-US" smtClean="0"/>
              <a:pPr/>
              <a:t>12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3039837882"/>
              </p:ext>
            </p:extLst>
          </p:nvPr>
        </p:nvGraphicFramePr>
        <p:xfrm>
          <a:off x="4649639" y="1466687"/>
          <a:ext cx="4297168" cy="4333240"/>
        </p:xfrm>
        <a:graphic>
          <a:graphicData uri="http://schemas.openxmlformats.org/drawingml/2006/table">
            <a:tbl>
              <a:tblPr firstRow="1" bandRow="1">
                <a:tableStyleId>{5C22544A-7EE6-4342-B048-85BDC9FD1C3A}</a:tableStyleId>
              </a:tblPr>
              <a:tblGrid>
                <a:gridCol w="2148584"/>
                <a:gridCol w="2148584"/>
              </a:tblGrid>
              <a:tr h="370840">
                <a:tc>
                  <a:txBody>
                    <a:bodyPr/>
                    <a:lstStyle/>
                    <a:p>
                      <a:r>
                        <a:rPr lang="en-US" sz="1600" dirty="0" smtClean="0"/>
                        <a:t>Data</a:t>
                      </a:r>
                      <a:endParaRPr lang="en-US" sz="1600" dirty="0"/>
                    </a:p>
                  </a:txBody>
                  <a:tcPr/>
                </a:tc>
                <a:tc>
                  <a:txBody>
                    <a:bodyPr/>
                    <a:lstStyle/>
                    <a:p>
                      <a:r>
                        <a:rPr lang="en-US" sz="1600" dirty="0" smtClean="0"/>
                        <a:t>(Recommended)</a:t>
                      </a:r>
                      <a:r>
                        <a:rPr lang="en-US" sz="1600" baseline="0" dirty="0" smtClean="0"/>
                        <a:t> Standard</a:t>
                      </a:r>
                      <a:endParaRPr lang="en-US" sz="1600" dirty="0"/>
                    </a:p>
                  </a:txBody>
                  <a:tcPr/>
                </a:tc>
              </a:tr>
              <a:tr h="370840">
                <a:tc>
                  <a:txBody>
                    <a:bodyPr/>
                    <a:lstStyle/>
                    <a:p>
                      <a:r>
                        <a:rPr lang="en-US" sz="1600" dirty="0" smtClean="0"/>
                        <a:t>Time-series</a:t>
                      </a:r>
                      <a:endParaRPr lang="en-US" sz="1600" dirty="0"/>
                    </a:p>
                  </a:txBody>
                  <a:tcPr/>
                </a:tc>
                <a:tc>
                  <a:txBody>
                    <a:bodyPr/>
                    <a:lstStyle/>
                    <a:p>
                      <a:r>
                        <a:rPr lang="en-US" sz="1600" dirty="0" smtClean="0"/>
                        <a:t>WaterML2.0 (OGC),</a:t>
                      </a:r>
                      <a:r>
                        <a:rPr lang="en-US" sz="1600" baseline="0" dirty="0" smtClean="0"/>
                        <a:t> CF-netCDF</a:t>
                      </a:r>
                      <a:endParaRPr lang="en-US" sz="1600" dirty="0"/>
                    </a:p>
                  </a:txBody>
                  <a:tcPr/>
                </a:tc>
              </a:tr>
              <a:tr h="370840">
                <a:tc>
                  <a:txBody>
                    <a:bodyPr/>
                    <a:lstStyle/>
                    <a:p>
                      <a:r>
                        <a:rPr lang="en-US" sz="1600" dirty="0" smtClean="0"/>
                        <a:t>Vector geospatial</a:t>
                      </a:r>
                      <a:r>
                        <a:rPr lang="en-US" sz="1600" baseline="0" dirty="0" smtClean="0"/>
                        <a:t> data </a:t>
                      </a:r>
                      <a:r>
                        <a:rPr lang="en-US" sz="1400" baseline="0" dirty="0" smtClean="0"/>
                        <a:t>(point, line and polygon)</a:t>
                      </a:r>
                      <a:endParaRPr lang="en-US" sz="1400" dirty="0"/>
                    </a:p>
                  </a:txBody>
                  <a:tcPr/>
                </a:tc>
                <a:tc>
                  <a:txBody>
                    <a:bodyPr/>
                    <a:lstStyle/>
                    <a:p>
                      <a:r>
                        <a:rPr lang="en-US" sz="1600" dirty="0" smtClean="0"/>
                        <a:t>OpenGIS</a:t>
                      </a:r>
                      <a:r>
                        <a:rPr lang="en-US" sz="1600" baseline="0" dirty="0" smtClean="0"/>
                        <a:t> (OGC</a:t>
                      </a:r>
                      <a:r>
                        <a:rPr lang="en-US" sz="1600" baseline="0" dirty="0" smtClean="0"/>
                        <a:t>) Suite TBD</a:t>
                      </a:r>
                      <a:endParaRPr lang="en-US" sz="1600" dirty="0"/>
                    </a:p>
                  </a:txBody>
                  <a:tcPr/>
                </a:tc>
              </a:tr>
              <a:tr h="370840">
                <a:tc>
                  <a:txBody>
                    <a:bodyPr/>
                    <a:lstStyle/>
                    <a:p>
                      <a:r>
                        <a:rPr lang="en-US" sz="1600" dirty="0" smtClean="0"/>
                        <a:t>Grid</a:t>
                      </a:r>
                      <a:endParaRPr lang="en-US" sz="1600" dirty="0"/>
                    </a:p>
                  </a:txBody>
                  <a:tcPr/>
                </a:tc>
                <a:tc>
                  <a:txBody>
                    <a:bodyPr/>
                    <a:lstStyle/>
                    <a:p>
                      <a:r>
                        <a:rPr lang="en-US" sz="1600" dirty="0" smtClean="0"/>
                        <a:t>CF-</a:t>
                      </a:r>
                      <a:r>
                        <a:rPr lang="en-US" sz="1600" dirty="0" err="1" smtClean="0"/>
                        <a:t>netCDF</a:t>
                      </a:r>
                      <a:r>
                        <a:rPr lang="en-US" sz="1600" dirty="0" smtClean="0"/>
                        <a:t>, HDF5</a:t>
                      </a:r>
                      <a:endParaRPr lang="en-US" sz="1600" dirty="0" smtClean="0"/>
                    </a:p>
                  </a:txBody>
                  <a:tcPr/>
                </a:tc>
              </a:tr>
              <a:tr h="370840">
                <a:tc>
                  <a:txBody>
                    <a:bodyPr/>
                    <a:lstStyle/>
                    <a:p>
                      <a:r>
                        <a:rPr lang="en-US" sz="1600" dirty="0" smtClean="0"/>
                        <a:t>Sensor </a:t>
                      </a:r>
                      <a:endParaRPr lang="en-US" sz="1600" dirty="0"/>
                    </a:p>
                  </a:txBody>
                  <a:tcPr/>
                </a:tc>
                <a:tc>
                  <a:txBody>
                    <a:bodyPr/>
                    <a:lstStyle/>
                    <a:p>
                      <a:r>
                        <a:rPr lang="en-US" sz="1600" dirty="0" err="1" smtClean="0"/>
                        <a:t>SensorML</a:t>
                      </a:r>
                      <a:r>
                        <a:rPr lang="en-US" sz="1600" dirty="0" smtClean="0"/>
                        <a:t>, Sensor</a:t>
                      </a:r>
                      <a:r>
                        <a:rPr lang="en-US" sz="1600" baseline="0" dirty="0" smtClean="0"/>
                        <a:t> </a:t>
                      </a:r>
                      <a:r>
                        <a:rPr lang="en-US" sz="1600" baseline="0" dirty="0" smtClean="0"/>
                        <a:t>Observation Service (SOS</a:t>
                      </a:r>
                      <a:r>
                        <a:rPr lang="en-US" sz="1600" baseline="0" dirty="0" smtClean="0"/>
                        <a:t>) </a:t>
                      </a:r>
                      <a:endParaRPr lang="en-US" sz="1600" dirty="0" smtClean="0"/>
                    </a:p>
                  </a:txBody>
                  <a:tcPr/>
                </a:tc>
              </a:tr>
              <a:tr h="370840">
                <a:tc>
                  <a:txBody>
                    <a:bodyPr/>
                    <a:lstStyle/>
                    <a:p>
                      <a:r>
                        <a:rPr lang="en-US" sz="1600" dirty="0" smtClean="0"/>
                        <a:t>Extended</a:t>
                      </a:r>
                      <a:r>
                        <a:rPr lang="en-US" sz="1600" baseline="0" dirty="0" smtClean="0"/>
                        <a:t> Shift Adjusted Rating Tables </a:t>
                      </a:r>
                      <a:endParaRPr lang="en-US" sz="1600" dirty="0"/>
                    </a:p>
                  </a:txBody>
                  <a:tcPr/>
                </a:tc>
                <a:tc>
                  <a:txBody>
                    <a:bodyPr/>
                    <a:lstStyle/>
                    <a:p>
                      <a:r>
                        <a:rPr lang="en-US" sz="1600" dirty="0" smtClean="0"/>
                        <a:t>WaterML2.0</a:t>
                      </a:r>
                      <a:r>
                        <a:rPr lang="en-US" sz="1600" baseline="0" dirty="0" smtClean="0"/>
                        <a:t> – part 2.</a:t>
                      </a:r>
                      <a:endParaRPr lang="en-US" sz="1600" dirty="0" smtClean="0"/>
                    </a:p>
                  </a:txBody>
                  <a:tcPr/>
                </a:tc>
              </a:tr>
              <a:tr h="370840">
                <a:tc>
                  <a:txBody>
                    <a:bodyPr/>
                    <a:lstStyle/>
                    <a:p>
                      <a:r>
                        <a:rPr lang="en-US" sz="1600" dirty="0" smtClean="0"/>
                        <a:t>Metadata</a:t>
                      </a:r>
                      <a:endParaRPr lang="en-US" sz="1600" dirty="0"/>
                    </a:p>
                  </a:txBody>
                  <a:tcPr/>
                </a:tc>
                <a:tc>
                  <a:txBody>
                    <a:bodyPr/>
                    <a:lstStyle/>
                    <a:p>
                      <a:r>
                        <a:rPr lang="en-US" sz="1600" dirty="0" smtClean="0"/>
                        <a:t>ISO</a:t>
                      </a:r>
                      <a:r>
                        <a:rPr lang="en-US" sz="1600" dirty="0" smtClean="0"/>
                        <a:t>-19156, 19157 (O&amp;M),</a:t>
                      </a:r>
                      <a:r>
                        <a:rPr lang="en-US" sz="1600" baseline="0" dirty="0" smtClean="0"/>
                        <a:t> </a:t>
                      </a:r>
                      <a:r>
                        <a:rPr lang="en-US" sz="1600" dirty="0" smtClean="0"/>
                        <a:t>19115 </a:t>
                      </a:r>
                      <a:r>
                        <a:rPr lang="en-US" sz="1600" dirty="0" smtClean="0"/>
                        <a:t>(geo), WaterML2.0</a:t>
                      </a:r>
                    </a:p>
                  </a:txBody>
                  <a:tcPr/>
                </a:tc>
              </a:tr>
            </a:tbl>
          </a:graphicData>
        </a:graphic>
      </p:graphicFrame>
      <p:pic>
        <p:nvPicPr>
          <p:cNvPr id="6" name="Picture 5"/>
          <p:cNvPicPr>
            <a:picLocks noChangeAspect="1"/>
          </p:cNvPicPr>
          <p:nvPr/>
        </p:nvPicPr>
        <p:blipFill>
          <a:blip r:embed="rId2"/>
          <a:stretch>
            <a:fillRect/>
          </a:stretch>
        </p:blipFill>
        <p:spPr>
          <a:xfrm>
            <a:off x="7901446" y="939385"/>
            <a:ext cx="1045361" cy="478253"/>
          </a:xfrm>
          <a:prstGeom prst="rect">
            <a:avLst/>
          </a:prstGeom>
        </p:spPr>
      </p:pic>
    </p:spTree>
    <p:extLst>
      <p:ext uri="{BB962C8B-B14F-4D97-AF65-F5344CB8AC3E}">
        <p14:creationId xmlns:p14="http://schemas.microsoft.com/office/powerpoint/2010/main" val="330839165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Interoperability and Integration</a:t>
            </a:r>
            <a:endParaRPr lang="en-US" dirty="0"/>
          </a:p>
        </p:txBody>
      </p:sp>
      <p:sp>
        <p:nvSpPr>
          <p:cNvPr id="3" name="Content Placeholder 2"/>
          <p:cNvSpPr>
            <a:spLocks noGrp="1"/>
          </p:cNvSpPr>
          <p:nvPr>
            <p:ph idx="1"/>
          </p:nvPr>
        </p:nvSpPr>
        <p:spPr/>
        <p:txBody>
          <a:bodyPr>
            <a:normAutofit/>
          </a:bodyPr>
          <a:lstStyle/>
          <a:p>
            <a:r>
              <a:rPr lang="en-US" sz="2800" dirty="0" smtClean="0"/>
              <a:t>Develop or adopt standard communication protocols and services to facilitate automated intersystem information exchange.</a:t>
            </a:r>
          </a:p>
          <a:p>
            <a:r>
              <a:rPr lang="en-US" sz="2800" dirty="0" smtClean="0"/>
              <a:t>IWRSS partners leverage improved information exchange capabilities to communicate: </a:t>
            </a:r>
            <a:r>
              <a:rPr lang="en-US" sz="2800" u="sng" dirty="0" smtClean="0"/>
              <a:t>data- availability and change status, data- quality and consistency status, and system and process status, etc.</a:t>
            </a:r>
            <a:endParaRPr lang="en-US" sz="2800" dirty="0" smtClean="0"/>
          </a:p>
          <a:p>
            <a:endParaRPr lang="en-US" sz="3600"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1402758" y="274637"/>
            <a:ext cx="728404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600" b="0" i="0" u="none" strike="noStrike" cap="none" baseline="0" dirty="0">
                <a:solidFill>
                  <a:schemeClr val="dk1"/>
                </a:solidFill>
                <a:latin typeface="Calibri"/>
                <a:ea typeface="Calibri"/>
                <a:cs typeface="Calibri"/>
                <a:sym typeface="Calibri"/>
              </a:rPr>
              <a:t>Requirements: Streamflow</a:t>
            </a:r>
          </a:p>
        </p:txBody>
      </p:sp>
      <p:sp>
        <p:nvSpPr>
          <p:cNvPr id="228" name="Shape 228"/>
          <p:cNvSpPr txBox="1">
            <a:spLocks noGrp="1"/>
          </p:cNvSpPr>
          <p:nvPr>
            <p:ph type="body" idx="1"/>
          </p:nvPr>
        </p:nvSpPr>
        <p:spPr>
          <a:xfrm>
            <a:off x="228600" y="1600200"/>
            <a:ext cx="8458200" cy="4525963"/>
          </a:xfrm>
          <a:prstGeom prst="rect">
            <a:avLst/>
          </a:prstGeom>
          <a:noFill/>
          <a:ln>
            <a:noFill/>
          </a:ln>
        </p:spPr>
        <p:txBody>
          <a:bodyPr lIns="91425" tIns="45700" rIns="91425" bIns="45700" anchor="t" anchorCtr="0">
            <a:noAutofit/>
          </a:bodyPr>
          <a:lstStyle/>
          <a:p>
            <a:pPr lvl="0" rtl="0">
              <a:buFont typeface="Arial" pitchFamily="34" charset="0"/>
              <a:buChar char="•"/>
            </a:pPr>
            <a:r>
              <a:rPr lang="en-US" sz="2400" dirty="0"/>
              <a:t>Gage </a:t>
            </a:r>
            <a:r>
              <a:rPr lang="en-US" sz="2400" dirty="0" smtClean="0"/>
              <a:t>owner/operator </a:t>
            </a:r>
            <a:r>
              <a:rPr lang="en-US" sz="2400" dirty="0"/>
              <a:t>will provide </a:t>
            </a:r>
            <a:r>
              <a:rPr lang="en-US" sz="2400" u="sng" dirty="0"/>
              <a:t>reliable and timely access to all metadata required to process telemetered data </a:t>
            </a:r>
            <a:r>
              <a:rPr lang="en-US" sz="2400" dirty="0" smtClean="0"/>
              <a:t>independently including </a:t>
            </a:r>
            <a:r>
              <a:rPr lang="en-US" sz="2400" dirty="0"/>
              <a:t>DCP </a:t>
            </a:r>
            <a:r>
              <a:rPr lang="en-US" sz="2400" dirty="0" smtClean="0"/>
              <a:t>decoding information, </a:t>
            </a:r>
            <a:r>
              <a:rPr lang="en-US" sz="2400" dirty="0"/>
              <a:t>initial/datum corrections to stage data, base and shift-adjusted rating curves, </a:t>
            </a:r>
            <a:r>
              <a:rPr lang="en-US" sz="2400" dirty="0" smtClean="0"/>
              <a:t>details of onsite flow measurements used in rating development, as </a:t>
            </a:r>
            <a:r>
              <a:rPr lang="en-US" sz="2400" dirty="0"/>
              <a:t>well as masking of </a:t>
            </a:r>
            <a:r>
              <a:rPr lang="en-US" sz="2400" dirty="0" smtClean="0"/>
              <a:t>erroneous data periods </a:t>
            </a:r>
            <a:r>
              <a:rPr lang="en-US" sz="2400" dirty="0"/>
              <a:t>for use by partner agencies.</a:t>
            </a:r>
          </a:p>
          <a:p>
            <a:pPr>
              <a:spcBef>
                <a:spcPts val="1800"/>
              </a:spcBef>
              <a:buFont typeface="Arial" pitchFamily="34" charset="0"/>
              <a:buChar char="•"/>
            </a:pPr>
            <a:r>
              <a:rPr lang="en-US" sz="2400" dirty="0"/>
              <a:t>Gage </a:t>
            </a:r>
            <a:r>
              <a:rPr lang="en-US" sz="2400" dirty="0" smtClean="0"/>
              <a:t>owner/operator must be </a:t>
            </a:r>
            <a:r>
              <a:rPr lang="en-US" sz="2400" u="sng" dirty="0" smtClean="0"/>
              <a:t>the </a:t>
            </a:r>
            <a:r>
              <a:rPr lang="en-US" sz="2400" u="sng" dirty="0"/>
              <a:t>authoritative </a:t>
            </a:r>
            <a:r>
              <a:rPr lang="en-US" sz="2400" dirty="0" smtClean="0"/>
              <a:t>data source and </a:t>
            </a:r>
            <a:r>
              <a:rPr lang="en-US" sz="2400" dirty="0"/>
              <a:t>will provide reliable and timely access to its best estimate of stream stage and flow </a:t>
            </a:r>
            <a:r>
              <a:rPr lang="en-US" sz="2400" dirty="0" smtClean="0"/>
              <a:t>for </a:t>
            </a:r>
            <a:r>
              <a:rPr lang="en-US" sz="2400" dirty="0"/>
              <a:t>use in all public displays (and potentially modeling activities) by partner agencies.</a:t>
            </a:r>
          </a:p>
        </p:txBody>
      </p:sp>
      <p:sp>
        <p:nvSpPr>
          <p:cNvPr id="229" name="Shape 2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buSzPct val="25000"/>
              <a:buNone/>
            </a:pPr>
            <a:r>
              <a:rPr lang="en-US" dirty="0"/>
              <a:t> </a:t>
            </a:r>
          </a:p>
        </p:txBody>
      </p:sp>
    </p:spTree>
    <p:extLst>
      <p:ext uri="{BB962C8B-B14F-4D97-AF65-F5344CB8AC3E}">
        <p14:creationId xmlns:p14="http://schemas.microsoft.com/office/powerpoint/2010/main" val="2594239524"/>
      </p:ext>
    </p:extLst>
  </p:cSld>
  <p:clrMapOvr>
    <a:masterClrMapping/>
  </p:clrMapOvr>
  <mc:AlternateContent xmlns:mc="http://schemas.openxmlformats.org/markup-compatibility/2006" xmlns:p14="http://schemas.microsoft.com/office/powerpoint/2010/main">
    <mc:Choice Requires="p14">
      <p:transition p14:dur="0"/>
    </mc:Choice>
    <mc:Fallback xmlns:mv="urn:schemas-microsoft-com:mac:vml" xmlns="">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1402758" y="274637"/>
            <a:ext cx="728404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600" b="0" i="0" u="none" strike="noStrike" cap="none" baseline="0" dirty="0">
                <a:solidFill>
                  <a:schemeClr val="dk1"/>
                </a:solidFill>
                <a:latin typeface="Calibri"/>
                <a:ea typeface="Calibri"/>
                <a:cs typeface="Calibri"/>
                <a:sym typeface="Calibri"/>
              </a:rPr>
              <a:t>Requirements: </a:t>
            </a:r>
            <a:r>
              <a:rPr lang="en-US" sz="3600" b="0" i="0" u="none" strike="noStrike" cap="none" baseline="0" dirty="0" err="1">
                <a:solidFill>
                  <a:schemeClr val="dk1"/>
                </a:solidFill>
                <a:latin typeface="Calibri"/>
                <a:ea typeface="Calibri"/>
                <a:cs typeface="Calibri"/>
                <a:sym typeface="Calibri"/>
              </a:rPr>
              <a:t>Streamflow</a:t>
            </a:r>
            <a:endParaRPr lang="en-US" sz="3600" b="0" i="0" u="none" strike="noStrike" cap="none" baseline="0" dirty="0">
              <a:solidFill>
                <a:schemeClr val="dk1"/>
              </a:solidFill>
              <a:latin typeface="Calibri"/>
              <a:ea typeface="Calibri"/>
              <a:cs typeface="Calibri"/>
              <a:sym typeface="Calibri"/>
            </a:endParaRPr>
          </a:p>
        </p:txBody>
      </p:sp>
      <p:sp>
        <p:nvSpPr>
          <p:cNvPr id="228" name="Shape 228"/>
          <p:cNvSpPr txBox="1">
            <a:spLocks noGrp="1"/>
          </p:cNvSpPr>
          <p:nvPr>
            <p:ph type="body" idx="1"/>
          </p:nvPr>
        </p:nvSpPr>
        <p:spPr>
          <a:xfrm>
            <a:off x="228600" y="1600200"/>
            <a:ext cx="8458200" cy="4525963"/>
          </a:xfrm>
          <a:prstGeom prst="rect">
            <a:avLst/>
          </a:prstGeom>
          <a:noFill/>
          <a:ln>
            <a:noFill/>
          </a:ln>
        </p:spPr>
        <p:txBody>
          <a:bodyPr lIns="91425" tIns="45700" rIns="91425" bIns="45700" anchor="t" anchorCtr="0">
            <a:noAutofit/>
          </a:bodyPr>
          <a:lstStyle/>
          <a:p>
            <a:pPr lvl="0" rtl="0">
              <a:buFont typeface="Arial" pitchFamily="34" charset="0"/>
              <a:buChar char="•"/>
            </a:pPr>
            <a:r>
              <a:rPr lang="en-US" sz="2400" dirty="0" smtClean="0"/>
              <a:t>IWRSS consortium end-users can submit formal electronic notification of suspicious gage observation, status, or rating to the gage owner/operator triggering system action.  This non-public, nationally consistent communication system will track and log all entries and will have notification capabilities to alert interested parties as to relevant information regarding gage operations.</a:t>
            </a:r>
            <a:endParaRPr lang="en-US" sz="2400" dirty="0"/>
          </a:p>
        </p:txBody>
      </p:sp>
      <p:sp>
        <p:nvSpPr>
          <p:cNvPr id="229" name="Shape 2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buSzPct val="25000"/>
              <a:buNone/>
            </a:pPr>
            <a:r>
              <a:rPr lang="en-US" dirty="0"/>
              <a:t> </a:t>
            </a:r>
          </a:p>
        </p:txBody>
      </p:sp>
    </p:spTree>
    <p:extLst>
      <p:ext uri="{BB962C8B-B14F-4D97-AF65-F5344CB8AC3E}">
        <p14:creationId xmlns:p14="http://schemas.microsoft.com/office/powerpoint/2010/main" val="137208708"/>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226"/>
        <p:cNvGrpSpPr/>
        <p:nvPr/>
      </p:nvGrpSpPr>
      <p:grpSpPr>
        <a:xfrm>
          <a:off x="0" y="0"/>
          <a:ext cx="0" cy="0"/>
          <a:chOff x="0" y="0"/>
          <a:chExt cx="0" cy="0"/>
        </a:xfrm>
      </p:grpSpPr>
      <p:sp>
        <p:nvSpPr>
          <p:cNvPr id="227" name="Shape 227"/>
          <p:cNvSpPr txBox="1">
            <a:spLocks noGrp="1"/>
          </p:cNvSpPr>
          <p:nvPr>
            <p:ph type="title"/>
          </p:nvPr>
        </p:nvSpPr>
        <p:spPr>
          <a:xfrm>
            <a:off x="1402758" y="274637"/>
            <a:ext cx="7284040" cy="1143000"/>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3600" b="0" i="0" u="none" strike="noStrike" cap="none" baseline="0" dirty="0" smtClean="0">
                <a:solidFill>
                  <a:schemeClr val="dk1"/>
                </a:solidFill>
                <a:latin typeface="Calibri"/>
                <a:ea typeface="Calibri"/>
                <a:cs typeface="Calibri"/>
                <a:sym typeface="Calibri"/>
              </a:rPr>
              <a:t>NWIS / AHPS Stage</a:t>
            </a:r>
            <a:r>
              <a:rPr lang="en-US" sz="3600" b="0" i="0" u="none" strike="noStrike" cap="none" dirty="0" smtClean="0">
                <a:solidFill>
                  <a:schemeClr val="dk1"/>
                </a:solidFill>
                <a:latin typeface="Calibri"/>
                <a:ea typeface="Calibri"/>
                <a:cs typeface="Calibri"/>
                <a:sym typeface="Calibri"/>
              </a:rPr>
              <a:t> Differences</a:t>
            </a:r>
            <a:endParaRPr lang="en-US" sz="3600" b="0" i="0" u="none" strike="noStrike" cap="none" baseline="0" dirty="0">
              <a:solidFill>
                <a:schemeClr val="dk1"/>
              </a:solidFill>
              <a:latin typeface="Calibri"/>
              <a:ea typeface="Calibri"/>
              <a:cs typeface="Calibri"/>
              <a:sym typeface="Calibri"/>
            </a:endParaRPr>
          </a:p>
        </p:txBody>
      </p:sp>
      <p:sp>
        <p:nvSpPr>
          <p:cNvPr id="229" name="Shape 229"/>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buSzPct val="25000"/>
              <a:buNone/>
            </a:pPr>
            <a:r>
              <a:rPr lang="en-US" dirty="0"/>
              <a:t> </a:t>
            </a:r>
          </a:p>
        </p:txBody>
      </p:sp>
      <p:sp>
        <p:nvSpPr>
          <p:cNvPr id="2" name="AutoShape 2" descr="data:image/png;base64,iVBORw0KGgoAAAANSUhEUgAABnoAAAJMCAIAAABSMu9pAAAgAElEQVR4nOzd/3NU953vef1d+if8QwRyx2Fw7jqqCVtTTt3ynZ1htkK814HEkzuWM/akJRmYkFHFbJxwo7U1tIQiYAi5imIzOJIXW6zly8D4K+5bjOQIkOq9Pxxotfrrab3O6X5J/XxW/xBL3c2jzzlI9Duf02cgWvbH1S9/fvHDH/1y6W9++g43bty4cePGjRs3bty4cePGjRs3bv18+/nFDy//8ZP7D7dazNMGGn517U8Pf37xw6f/27888fwcN27cuHHjxo0bN27cuHHjxo0bN27cKrcD359/+dfvfVr+U9px2z8v3v76Dy8lD/7Wy799rfTBH1e//OPql82egoiIiIiIiIiIaB+39qeHyXzsjX/56Dtjv68M3c7M3axf6bZj3Hb/4dbLv34vecB3xn7/x9Uvu8gmIiIiIiIiIiLaA31a/lNlhvaXJ//w5X/cr/7u9rjt/sOtv/npO8lkbu7av3fdSUREREREREREtGe68W//K/kotm+9/Nvqs0K3x20/+uXSE8/Pff2Hl2782//qhZCIiIiIiIiIiGgv9eV/3E/OLf3fX/3d2p8eJl98NG7758Xbybo2Zm1EREREREREREQpW/vTw2+9/Nsnnp/70S+Xkq8MRMSX/3E/uTYC55ASERERERERERF11L99vn7g+/NPPD/34cf3Ihm3vVb6ILk2Qq9tREREREREREREe69kvHb87LsRMXD/4VaytC0ZvxEREREREREREVFHffkf95MFbp+W/zTw9soXyce59VpFRERERERERES0V0suQ/rGv3w08JO3bjzx/NzPL37YaxIREREREREREdFe7fIfP3ni+bm/+ek7A89P/usTz8/9cfXLXpOIiIiIiIiIiIj2amt/evjE83Pfevm3A98Z+/0Tz8/92+frvSYRERERERERERHt4Z54fu6J5+cGvvXyb594fm7tTw977SEiIiIiIiIiItrDJXO2R+O2XmOIiIiIiIiIiIj2dozbiIiIiIiIiIiIMotxGxERERERERERUWYxbiMiIiIiIiIiIsosxm1ERERERERERESZxbiNiIiIiIiIiIgosxi3ERERERERERERZRbjNiIiot61Mjo48LjB0ZVec7pQ5RXvlZebHrznXhpFi73W7O/mPv07y9Hb/djmRET7O8ZtRER9WfU7xqr4R39Xq90LI9Op7934rtMjzb5d+c72Lu7kGKg8PJW05f23v9XuSUxKDxbfPHe6kXtcLdfJ3Ymt8f5t9nezs7+ze6nej35a/4R7vJ+Sb2zft/aOVc9S9xw1r7HZS+7a38S8tnlHvwh2fr3lS07xO4iIiKpi3EZE1Jc1fTu6N/8V3ft3irupM3XN+/yGe6mjd1lpj4HG92tubnP/Bq/ae/elBwuvo91GNtxErY6fXTkzfI2d2Br+sc0shvthR2l82R+9GbVzr9Uydo7bms/bqp+l5lu1L7HRS+70x52Ux7gt9UtO8zuIiIiqYtxGRNSXtZ6+mL6VbF7v3ynupsdbvKNp2+DgYPP3Orsbt7U8Bhq9PVsZHWyK7vT+1a9tz+y+rAcW7Tea4SZqeLApJ1rmMW7bra3Z382O/s72oH00bqv9KVYzbmu2TmvHkzRbwlU7sqvcbzc/voQcxm3pX3Kq30FERFQV4zYior6s4VuV7bejrm8mm9X7d4q7qCN05Z3O6PRo8/c66rit/hhodu5Rszq9/84/dK/svowHFik2muEmanqwbQ88OsPmPW7rwLZXF7ftj3HbyEijoWbtuK3dD7D6Z1ip/dFZ95J39eNLyGDclv4lp/sdREREVTFuIyLqyxr/GzvNeoFmKwYGR1ea/CM/3SlCDb/9+B/4I9M192x3Jkyr77f8+KammNYbob66T0Zr8Z6w/VNuv9NZafUWTR+31X41+3FbDb/d7kux5dOd4tTBOYM7N2N68I57Njlcd7HRTI/w5gdbu0OrgTOL17hLW7PP86qRtP87m+nPyRx+Era5TydHb5vdkUbbYq8Njo422EJ147aGp5O2WCFXN20zG7ftoLd+le0GdXmM21L+DiIioqoYtxER9WWpx21N3qbXv7+pnGBS/e3Gn8Zfvzyh2ZPXnb3S4G5p3kCm8Deq7h1J0ydpsnWbPWGn47adp7A1f6+T/bit08/Gbn//jsZtqY+QZt9vvQkaL3aq2Yq7GLe1ekmdbzTDI7zBZmr5vbZO9TVmYVPGbdrPydx/ErY+Fjo6etPsjjTaFnutemvX/7xq8Je/wZ1G6o+A+hOB656g25cCaLXNH6Maz9tan9XcwS+CtC857e8gIiKqinEbEVFf1nDUsv1WrOlH2zT4d3yjN3C1F4/b+fiGU4yGT97o05YavftodXpUi3VL1Y+s/ULlYak2QsNt22iFQqP3ranXEbVdkKCP2+rx9fs35cKiJveXrjxQ+wIbvOncPsKayhoeu/U7q/nfgnbggdaHa+cbzesIb3+fhp9J39qpvEbdVvPHdnYyaVY/J/P7SdhyA9R+ufUfkWZ37PIvwo6/zXXPWj9uaz47Gplu/vjWu7nTH3dajWZdVV+r/T3aanS4o939Imj1klP/DiIioqoYtxER9WUt/9Fd9wap4eeNNxjHtJ2WNPpuqydPewJg6slV07OH6t+w1hJaboS2r7rZ+9Y06Pq3Vs3e67RYx1S/j1IdA82etqW55f1T7740W77Nu85mroZrrprtcGk+mH43t97IRkd4HTjFSCuFU3mNkk0et2X1c7JbPwmzPnrr77PLp6r529zkPxut8aoZTA2O1p/v2GgzNyZ1+uNOqOH/D1P/yyLN6HBHHf0iSPOS0/8OIiKiqhi3ERH1ZSnOL2v3b/a6t5G172zTrgFr8eRt3g6lmlw1/oOajhSb/r/4LTdC+1dd/+6k0zlMw0Vojd8UtSjV7m0oqr1/u1UfTe6fekaQasvvvFPawWXy6Ed/bM119uo2tzhuS7VSrN1GczrC07yuhtzWTuU1SjZ53JbVz8lWD8/iJ2GbF9fJ0dtmd+zyL0Ltkbnz0G00bqt5zscn7I6u1CFaDzVTHHFN0A2XhqVeItcEUPfjveYLbf9fhk7Hbe1ecge/g4iIqCrGbUREfVmad6871/7U1e5tZMrFbS2fXHyT2eIPaTd1qj8FquVGaP+qUy4Bab6r2rwha7JlWty/wwlG/aNSnWVVd/+006u0W77+fs1fwo4/6PG0bXSl+l16/ebu6rityUYzOsJTva7W6wibOJXXmIVtl+O2rH5Otny4z7gtze7IaNy28ysNx207/qSae+z489o/uiWpqTqXcVv9l3f8/G6/9LSjXwTtX3Inv4OIiKgqxm1ERH1Zmn8pdzgOav42stGbgnRPrr3JbPAiW7yP2a7Tk6lSbY7dvTNOsU6h4YKDjsZtHb5b6nR81OSEr9TjtnS8hieGNr/X9pBtZLr6HLQGbyx7MG5LNxPq0RGe4nXVulI5ldco2LIbt4k/J3P8SZjmuVL+Eal2R2bjturJUsOBWfUdHv/Pyh2q/sDGA6M0W2tXf33TlnZ12457Tredtknjthb7vFnM24iImsS4jYioL0s1akk3j2l/klTDh6d6culNZpoP66l7h7bLjdCOvNuPWUpzVlCDc37yHLe1HqO2v78yZ2lb27Ostv+owao9X5m3jYwM1j2+F+O2uo1sdIS3fV3bx2yLT4freOra9iO3dmfL8mTSPH5OtgR1f9yWbndkN26r+rs5WP8n73jWx3eoenTlCRv9vU63tTr9cddZjZ+94VfrVxW2AEnjtto/vrPfQUREVBXjNiKivqzDd4j1b5saTG2a/8u+5i117T/imz956rdtDRGtzoOqGUa0ePuQaiNUtf2UDQYJna6KSXVSXMPlHM3u3Nm4bWV0sNmHJTV/8a3v3+hlN3a33/K1f1xHb59bHAcN3++3B+9yypBqIxsd4a1E1X9cC3y9U3mNkk0ft+Xxc7L24dpPwjRbp9PVba12R5bjtrpxT/MJat2Daw/+2uOl4Wy6gx93cjuAdSdeNxmHtt/BHfwiaP+SO/wdREREVTFuIyLqy9K+i2j6f2yneRvZ7OF1n2bU9MnTv21r+J6rxf8tX3nCFvdJ79xZ0wlHpx8c1OYNav17nXzGbVm89DZrmJq8ZW635Zv8celOy9txz8Zf7RCsjNvavg6nI7zd89Y9Mo1TeY2KTR+35fRzciC7n4St/7yOjt40uyPbcVu7E8V3ihr/jG380GZLQZu/soyrW7rXSrvzhbacb3U4bmv1kjv9HURERFUxbiMi6ss6+T/t6/5B3uSddJN/b7d++9f6yTt529ZooUCDd2qPHlz7ZqLhWTutTuVpt+Fq35XW3184Ja7uz2i29KT+rp2N2xq98jZvrNrdv92pbLWPaLPl2y1gaQlstLIq7YilAXj3J5Om2sjmR3ibx7VzKq9RsmUxbkuxAdsdBnn/JGzxp3V69LbdHRmP29qsaGz1eltPqFqd0dxuC2ZS9aneLSb+DV5Na1VHvwhavuSOfwcREVFVjNuIiKh/qywuaL+ciWgPxhFOtF/i7y0R0R6LcRsREfVvjRZ4NfvoHKK9F0c40T6JaRsR0V6LcRsREfVxu/lcKKK9E0c40b4o58s2EBFR9jFuIyKiPq/BQIKPoaF9FEc40R6PNalERHswxm1ERERERERERESZxbiNiIiIiIiIiIgosxi3ERERERERERERZRbjNiIiIiIiIiIiosxi3EZERERERERERJRZjNuIiIiIiIiIiIgyi3EbERERERERERFRZjFuIyIiIiIiIiIiyizGbURERERERERERJnFuI2IiIiIiIiIiCizGLcRERERERERERFlFuM2IiIiIiIiIiKizGLcRkRERERERERElFmM24iIiIiIiIiIiDKLcRsREREREREREVFmMW4jIiIiIiIiIiLKLMZtREREREREREREmcW4jYiIiIiIiIiIKLMYtxEREREREREREWUW4zYiIiIiIiIiIqLMYtxGRERERERERESUWfmO21ZGBwcGBkamq//rcY+/SkREREREREREtG/Kc9y2Mjo4ODo6smPcxpCNiIiIiIiIiIj2cfmN21ZGBwdHV2JaG7f91V/91QAREREREREREZFHTz/9dOtxVl7jtkfDtqgdt1VqMXebnJw8/rijR4/2busRERERERERERHV1nosls+4rWodW9W4rarpkZQf3nb8+PG2r6GHHT9+vNeEVpnzwl4ITwmeEjwlc17YC+EpwVOCp2TOC3shPCV4SvCU4ImZC515vRu3TY/UzPySlW4771H3tUYxblMy54W9EJ4SPCV4Sua8sBfCU4KnBE/JnBf2QnhK8JTgKcETMxc683o3bquK1W09zJwX9kJ4SvCU4CmZ88JeCE8JnhI8JXNe2AvhKcFTgqcET8xc6MxzG7dVr3lLe8kExm1K5rywF8JTgqcET8mcF/ZCeErwlOApmfPCXghPCZ4SPCV4YuZCZ57FuE2McZuSO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t9ePNLr9R8hXFb7vns/oaZ88JeCE8JnhI8JXNe2AvhKcFTgqdkzgt7ITwleErwlOCJmQtNeOsb5WJp6It7q9VfZNyWeya7v1nmvLAXwlOCpwRPyZwX9kJ4SvCU4CmZ88JeCE8JnhI8JXhi5kIT3qXl4tjMganF71V/kXFb7pns/maZ88JeCE8JnhI8JXNe2AvhKcFTgqdkzgt7ITwleErwlOCJmQsdeOsb5VNzhyZmC6cvHKpe4Ma4Lfccdn+LzHlhL4SnBE8JnpI5L+yF8JTgKcFTMueFvRCeEjwleErwxMyFDrxLy8WJ0pMTs4XxmeHqBW6M23LPYfe3yJwX9kJ4SvCU4CmZ88JeCE8JnhI8JXNe2AvhKcFTgqcET8xc2HNeZWlbcjs1d6i8djv5FuO23Ov57m+dOS/shfCU4CnBUzLnhb0QnhI8JXhK5rywF8JTgqcETwmemLmw57zrq1OvXXiqMm6bKBUuLReTb/V+3LYyOjgwMDAy/fi/p0cGHjc4upLmGRi3KZnzwl4ITwmeEjwlc17YC+EpwVOCp2TOC3shPCV4SvCU4ImZC3vL29x6cPo3T4/PFLbHbbOFU3OH1jfK0ftx28ro4ODo6Ehl3DY9UhmyrYwOphu4MW5TMueFvRCeEjwleErmvLAXwlOCpwRPyZwX9kJ4SvCU4CnBEzMX9pZ3fXXqZNWZpDUL3Ho7blsZHRwcXYnpyrht+389+q808zbGbUrmvLAXwlOCpwRPyZwX9kJ4SvCU4CmZ88JeCE8JnhI8JXhi5sIe8houbate4NbLcdujYVvVkG1ldLB63Fa5Q32Tk5PHH3fixImBgYHjREREREREREREOffKL79ZLA01u73yy2/2btxWNVrbxbituuOsbhMy54W9EJ4SPCV4Sua8sBfCU4KnBE/JnBf2QnhK8JTgKcETMxf2lnf/4drEbCGZr9376rOa7/Zu3FZ1SYTKhRFqxm2cTNqFzHlhL4SnBE8JnpI5L+yF8JTgKcFTMueFvRCeEjwleErwxMyFveXduD2fzNqmFo/Vf7fXl0qIiOpPbKu+PAKXSuhK5rywF8JTgqcET8mcF/ZCeErwlOApmfPCXghPCZ4SPCV4YubC3vKmFo8l47blW6X675qN22LHqreqhW6tYtymZM4LeyE8JXhK8JTMeWEvhKcETwmekjkv7IXwlOApwVOCJ2Yu7CFvfaOczNomZgvrG+X6O1iM28QYtymZ88JeCE8JnhI8JXNe2AvhKcFTgqdkzgt7ITwleErwlOCJmQt7yHv3ozeTcdtbb7/Q8A6M23KPo1PMXAhPCZ4SPCVzXtgL4SnBU4KnZM4LeyE8JXhK8JTgiZkLe8g7t3A0GbetfHyl4R0Yt+UeR6eYuRCeEjwleErmvLAXwlOCpwRPyZwX9kJ4SvCU4CnBEzMX9op376vPKmeSbm49aHgfxm25x9EpZi6EpwRPCZ6SOS/shfCU4CnBUzLnhb0QnhI8JXhK8MTMhb3iLd48m4zbLlx/qdl9GLflHkenmLkQnhI8JXhK5rywF8JTgqcET8mcF/ZCeErwlOApwRMzF/aK9/qVZ5Nx263PrzW7D+O23OPoFDMXwlOCpwRPyZwX9kJ4SvCU4CmZ88JeCE8JnhI8JXhi5sKe8L64t5rM2k7PHW52JmkwbutCHJ1i5kJ4SvCU4CmZ88JeCE8JnhI8JXNe2AvhKcFTgqcET8xc2BPewgeTybjt8nvjLe7GuC33ODrFzIXwlOApwVMy54W9EJ4SPCV4Sua8sBfCU4KnBE8Jnpi5sCe8MxefScZtd+4utbgb47bc4+gUMxfCU4KnBE/JnBf2QnhK8JTgKZnzwl4ITwmeEjwleGLmwu7z7txdSmZtZy4+0/qejNtyj6NTzFwITwmeEjwlc17YC+EpwVOCp2TOC3shPCV4SvCU4ImZC7vPu/zeeDJuW/hgsvU9GbflHkenmLkQnhI8JXhK5rywF8JTgqcET8mcF/ZCeErwlOApwRMzF3aZt7n14PTc4WTc9sW91dZ3ZtyWexydYuZCeErwlOApmfPCXghPCZ4SPCVzXtgL4SnBU4KnBE/MXNhl3q3PryWzttevPNv2zozbco+jU8xcCE8JnhI8JXNe2AvhKcFTgqdkzgt7ITwleErwlOCJmQu7zLtw/aVk3LZ482zbOzNuyz2OTjFzITwleErwlMx5YS+EpwRPCZ6SOS/shfCU4CnBU4InZi7sJm9z68HEbCEZt9376rO292fclnscnWLmQnhK8JTgKZnzwl4ITwmeEjwlc17YC+EpwVOCpwRPzFzYTd7Kx1eSWdu5haNp7s+4Lfc4OsXMhfCU4CnBUzLnhb0QnhI8JXhK5rywF8JTgqcETwmemLmwm7y33n4hGbe9+9Gbae7PuC33ODrFzIXwlOApwVMy54W9EJ4SPCV4Sua8sBfCU4KnBE8Jnpi5sGu89Y1y5UzS9Y1ymocwbss9jk4xcyE8JXhK8JTMeWEvhKcETwmekjkv7IXwlOApwVOCJ2Yu7Bpv+VYpmbVNLR5L+RDGbbnH0SlmLoSnBE8JnpI5L+yF8JTgKcFTMueFvRCeEjwleErwxMyFXeNNLR5Lxm03bs+nfAjjttzj6BQzF8JTgqcET8mcF/ZCeErwlOApmfPCXghPCZ4SPCV4YubC7vDuffVZMmubmC3cf7iW8lGM23KPo1PMXAhPCZ4SPCVzXtgL4SnBU4KnZM4LeyE8JXhK8JTgiZkLu8N758NfJeO2C9dfSv8oxm25x9EpZi6EpwRPCZ6SOS/shfCU4CnBUzLnhb0QnhI8JXhK8MTMhd3hvXH1uWTctvLxlfSPYtyWexydYuZCeErwlOApmfPCXghPCZ4SPCVzXtgL4SnBU4KnBE/MXNgFXulfX0xmbafnDm9uPUj/QMZtucfRKWYuhKcETwmekjkv7IXwlOApwVMy54W9EJ4SPCV4SvDEzIV589Y3ysmsrVgaml96taPHMm7LvT4/OvXMhfCU4CnBUzLnhb0QnhI8JXhK5rywF8JTgqcETwmemLkwb96l5WJx5tG47dbn1zp6LOO23Ovzo1PPXAhPCZ4SPCVzXtgL4SnBU4KnZM4LeyE8JXhK8JTgiZkLc+Wtb5RPXnhqYrYwdv5rP53/ZqcPZ9yWe/18dGaSuRCeEjwleErmvLAXwlOCpwRPyZwX9kJ4SvCU4CnBEzMX5sq7tFwcPz88MVsYnxk+c2mk04czbsu9fj46M8lcCE8JnhI8JXNe2AvhKcFTgqdkzgt7ITwleErwlOCJmQvz461vlE/NHZqYLSS3kxeeKq/d7ugZGLflXt8enVllLoSnBE8JnpI5L+yF8JTgKcFTMueFvRCeEjwleErwxMyF+fGur069duGpyrhtolS4tFzs6BkYt+Ve3x6dWWUuhKcETwmekjkv7IXwlOApwVMy54W9EJ4SPCV4SvDEzIU58Ta3Hpz+zdPjM4Xtcdts4dTcofWNcvonYdyWe/15dGaYuRCeEjwleErmvLAXwlOCpwRPyZwX9kJ4SvCU4CnBEzMX5sS7vjp1supM0t0tcGPclnv9ecnO3cQAACAASURBVHRmmLkQnhI8JXhK5rywF8JTgqcET8mcF/ZCeErwlOApwRMzF+bBa7i0bRcL3Bi35V4fHp3ZZi6EpwRPCZ6SOS/shfCU4CnBUzLnhb0QnhI8JXhK8MTMhXnwphaPFUtDzW5Ti8dSPg/jttzrw6Mz28yF8JTgKcFTMueFvRCeEjwleErmvLAXwlOCpwRPCZ6YuTA/3uTlI8l87c7dpd09A+O23OvbozOrzIXwlOApwVMy54W9EJ4SPCV4Sua8sBfCU4KnBE8Jnpi5MCfeF/dWk1nbmYvP7PpJGLflXn8enRlmLoSnBE8JnpI5L+yF8JTgKcFTMueFvRCeEjwleErwxMyFOfEWb55Nxm2X3xvf9ZMwbsu9/jw6M8xcCE8JnhI8JXNe2AvhKcFTgqdkzgt7ITwleErwlOCJmQtz4r1+5dlk3Hbr82u7fhLGbbnXn0dnhpkL4SnBU4KnZM4LeyE8JXhK8JTMeWEvhKcETwmeEjwxc2EevPLa7WTWdnru8ObWg10/D+O23OvDozPbzIXwlOApwVMy54W9EJ4SPCV4Sua8sBfCU4KnBE8Jnpi5MA9e5UzS+aVXlefp5bhtZXRw4FGDoyt1XxsYGBiZTvM8jNuUzHlhL4SnBE8JnpI5L+yF8JTgKcFTMueFvRCeEjwleErwxMyFefDeuPqcfiZp9HTcNj3yeMi2Mjr4eLJW9T9Tx7hNyZwX9kJ4SvCU4CmZ88JeCE8JnhI8JXNe2AvhKcFTgqcET8xcmDnv3lefZXImaZicTDo9MtBg8pY6xm1K5rywF8JTgqcET8mcF/ZCeErwlOApmfPCXghPCZ4SPCV4YubCzHnvfPirZNx24fpL4lN5nEy6PWDbcTJpi7nb5OTk8cedOHFiYGDgOBERERERERER0a565VeHk3Hbj4r/RXwqi9VtK6OD25/eVml6JOWHtx1ndZuQOS/shfCU4CnBUzLnhb0QnhI8JXhK5rywF8JTgqcETwmemLkwW17lTNKJ2YJ4JmmYnEy643TSNl9sEOM2JXNe2AvhKcFTgqdkzgt7ITwleErwlMx5YS+EpwRPCZ4SPDFzYba8dz96M6szSaOX47bpke21aw0XsrG6rSuZ88JeCE8JnhI8JXNe2AvhKcFTgqdkzgt7ITwleErwlOCJmQuz5U0tHkvGbSsfX9GfrYer26o/pm3H4C3FR7ftiHGbkjkv7IXwlOApwVMy54W9EJ4SPCV4Sua8sBfCU4KnBE8Jnpi5MEPe+ka5cibp/Ydr+hOanEwqxbhNyZwX9kJ4SvCU4CmZ88JeCE8JnhI8JXNe2AvhKcFTgqcET8xcmCFv+VYpGbe99fYLmTwh47bc65+jM6fMhfCU4CnBUzLnhb0QnhI8JXhK5rywF8JTgqcETwmemLkwQ17lTNIbt+czeULGbbnXP0dnTpkL4SnBU4KnZM4LeyE8JXhK8JTMeWEvhKcETwmeEjwxc2FWvPsP17I9kzQYt3WhPjk688tcCE8JnhI8JXNe2AvhKcFTgqdkzgt7ITwleErwlOCJmQuz4t24PZ/tmaTBuK0L9cnRmV/mQnhK8JTgKZnzwl4ITwmeEjwlc17YC+EpwVOCpwRPzFyYFe+tt19Ixm3Lt0qZPGEwbutCfXJ05pe5EJ4SPCV4Sua8sBfCU4KnBE/JnBf2QnhK8JTgKcETMxdmwrv/cG1itpCM29Y3yvoTJjFuy71+ODpzzVwITwmeEjwlc17YC+EpwVOCp2TOC3shPCV4SvCU4ImZCzPhVc4knVo8pj9bJcZtudcPR2eumQvhKcFTgqdkzgt7ITwleErwlMx5YS+EpwRPCZ4SPDFzYSa80rUXMz+TNBi3daF+ODpzzVwITwmeEjwlc17YC+EpwVOCp2TOC3shPCV4SvCU4ImZC3Xe5taDPM4kDcZtXWjfH515Zy6EpwRPCZ6SOS/shfCU4CnBUzLnhb0QnhI8JXhK8MTMhTpv5eMryazt3MLRTEiVGLfl3r4/OvPOXAhPCZ4SPCVzXtgL4SnBU4KnZM4LeyE8JXhK8JTgiZkLdd6F6y8l47Z3PvxVJqRKjNtyb98fnXlnLoSnBE8JnpI5L+yF8JTgKcFTMueFvRCeEjwleErwxMyFIq/6TNJ7X32WlSqJcVvu7e+jswuZC+EpwVOCp2TOC3shPCV4SvCUzHlhL4SnBE8JnhI8MXOhyFv9dCGnM0mDcVsX2t9HZxcyF8JTgqcET8mcF/ZCeErwlOApmfPCXghPCZ4SPCV4YuZCkTe/9GpOZ5IG47YutL+Pzi5kLoSnBE8JnpI5L+yF8JTgKcFTMueFvRCeEjwleErwxMyFCm9z68HpucPJuK28djtDVRLjttzbx0dndzIXwlOCpwRPyZwX9kJ4SvCU4CmZ88JeCE8JnhI8JXhi5kKF9+Yf/q9k1vb6lWczJFVi3JZ7+/jo7E7mQnhK8JTgKZnzwl4ITwmeEjwlc17YC+EpwVOCpwRPzFy4a976RjmZtRVLQ4s3z2arSmLclnv79ejsWuZCeErwlOApmfPCXghPCZ4SPCVzXtgL4SnBU4KnBE/MXLhr3qXlYmXclseZpMG4rQvt16Oza5kL4SnBU4KnZM4LeyE8JXhK8JTMeWEvhKcETwmeEjwxc+HueOsb5ZMXnpqYLYyd/9rk5SOZq5IYt+Xevjw6u5m5EJ4SPCV4Sua8sBfCU4KnBE/JnBf2QnhK8JTgKcETMxfujndpuTh+fnhitjA+M/xPl7+duSqJcVvu7cujs5uZC+EpwVOCp2TOC3shPCV4SvCUzHlhL4SnBE8JnhI8MXPhLniVpW3J7eSFpziZtGmM25TMeWEvhKcETwmekjkv7IXwlOApwVMy54W9EJ4SPCV4SvDEzIW74P3+g5+PzRysjNsmSoVLy8U8bIzbcm//HZ1dzlwITwmeEjwlc17YC+EpwVOCp2TOC3shPCV4SvCU4ImZCzvlfXW/PDZzcHymsD1umy2cmju0vlHO3Ma4Lff22dHZ/cyF8JTgKcFTMueFvRCeEjwleErmvLAXwlOCpwRPCZ6YubBT3i9++593LG3Lc4Eb47bc22dHZ/czF8JTgqcET8mcF/ZCeErwlOApmfPCXghPCZ4SPCV4YubCjnj/4/2fFUtDNUvb8lvgxrgt9/bT0dmTzIXwlOApwVMy54W9EJ4SPCV4Sua8sBfCU4KnBE8Jnpi5MD1v5eMrxdJQi9vU4rFsbYzbcm/fHJ29ylwITwmeEjwlc17YC+EpwVOCp2TOC3shPCV4SvCU4ImZC1PyPim/PzFbSMZqb739Qt6qJMZtubc/js4eZi6EpwRPCZ6SOS/shfCU4CnBUzLnhb0QnhI8JXhK8MTMhWl46xvlMxefSWZtr1959v7DtS7AgnFbF9oHR2dvMxfCU4KnBE/JnBf2QnhK8JTgKZnzwl4ITwmeEjwleGLmwra8za0H5xaOJrO203OHy2u3uwMLxm1daK8fnT3PXAhPCZ4SPCVzXtgL4SnBU4KnZM4LeyE8JXhK8JTgiZkL2/IuXH+p8ulstz6/1h1VEuO23NvrR2fPMxfCU4KnBE/JnBf2QnhK8JTgKZnzwl4ITwmeEjwleGLmwta8dz78VWXW9u5Hb3ZNlcS4Lff29NHpkLkQnhI8JXhK5rywF8JTgqcET8mcF/ZCeErwlOApwRMzF7bgrX66UJm1XX5vvJuqJMZtubd3j06TzIXwlOApwVMy54W9EJ4SPCV4Sua8sBfCU4KnBE8Jnpi5sJ43v/RKRJTXbp+eO5zM2s4tHN3cetB9G+O23NtzR6db5kJ4SvCU4CmZ88JeCE8JnhI8JXNe2AvhKcFTgqcET8xcWMNb3ygXS0Mfl9+bvHwkmbVNXj6yvlHuiY1xW+7traPTMHMhPCV4SvCUzHlhL4SnBE8JnpI5L+yF8JTgKcFTgidmLqzhXVoujs0cOPWbR+vaJmYLX9xb7RGNcVv+7a2j0zBzITwleErwlMx5YS+EpwRPCZ6SOS/shfCU4CnBU4In5iNMzhKtqZq3vlE+NXdoYrYwdv5rybht9dOFLgJrY9yWez5HZ8PMeWEvhKcETwmekjkv7IXwlOApwVMy54W9EJ4SPCV4SvDETITJWaL1S9UqvC/urf733/+f4+eHJ2YL4zPDxdLQ4s2z3VbujHFb7pkcnc0y54W9EJ4SPCV4Sua8sBfCU4KnBE/JnBf2QnhK8JTgKcETMxEmZ4lOLX6v8pXNrQd37i699I9/8dbbL0zMFipnjya38Znh8trtHoKjt+O2ldHBgUcNjq48/ur0yECDr7aKcZuSOS/shfCU4CnBUzLnhb0QnhI8JXhK5rywF8JTgqcETwmemIOwcpboqQvfuLZ67uqN0+cWjibztcptrHRgbOZgZdw2USpcWi72lt3Dcdv0yONx2sro4MDI9KMvDlR/NdXAjXGbkjkv7IXwlOApwVMy54W9EJ4SPCV4Sua8sBfCU4KnBE8JnpiD8NJycaL0ZOUs0ca3mQPjM4Xtcdts4dTcoV5dkzTJ4mTS7Rnb9MjjudvOr7eMcZuSOS/shfCU4CnBUzLnhb0QnhI8JXhK5rywF8JTgqcETwmeWM+FlaVtya16xPb6lWdfnvz2jdvz/+P9n52suo/JAjePk0kfj9iqlrk9+s9m47bJycnjjztx4sTAwMBxIiIiIiIiIiLaL7108jvF0nBliDZ2fvjV//5nf/vKX/3gxf+a3OHED77/D28N1yxtS24/mT544sXneyW3WN1WOW00/bituuOsbhMy54W9EJ4SPCV4Sua8sBfCU4KnBE/JnBf2QnhK8JTgKcET661wc+vB6d883eIs0ePHj08tHmt6hmlpaGrxWK/wFuO2ymmjNeM2TibtQua8sBfCU4KnBE/JnBf2QnhK8JTgKZnzwl4ITwmeEjwleGK9FV5fnXrtwlMtzhJ13oC9G7dVf0zb9MijE0qrL4/ApRK6kjkv7IXwlOApwVMy54W9EJ4SPCV4Sua8sBfCU4KnBE8JnlgPhQ2XttUscHPegD1c3bb90W0DNUvaGny1VYzblMx5YS+EpwRPCZ6SOS/shfCU4CnBUzLnhb0QnhI8JXhK8MR6KExzlqjzBjQ5mVSKcZuSOS/shfCU4CnBUzLnhb0QnhI8JXhK5rywF8JTgqcETwmeWG+Fl98bT4ZrpWsvNryD8wZk3JZ7zrs/7HlhL4SnBE8JnpI5L+yF8JTgKcFTMueFvRCeEjwleErwxHooXN8oT8wWknHbJ+X3G97HeQMybss9590f9rywF8JTgqcET8mcF/ZCeErwlOApmfPCXghPCZ4SPCV4Yj0UvvvRm8ms7Y2rzzW7j/MGZNyWe867P+x5YS+EpwRPCZ6SOS/shfCU4CnBUzLnhb0QnhI8JXhK8MR6JdzcenDm4jPJuG3l4yvN7ua8ARm35Z7z7g97XtgL4SnBU4KnZM4LeyE8JXhK8JTMeWEvhKcETwmeEjyxXglXP11IZm1nLj6zufWg2d2cNyDjttxz3v1hzwt7ITwleErwlMx5YS+EpwRPCZ6SOS/shfCU4CnBU4In1ivhuYWjybht8ebZFndz3oCM23LPefeHPS/shfCU4CnBUzLnhb0QnhI8JXhK5rywF8JTgqcETwmeWE+EX9xbTWZtE7OF9Y1yi3s6b0DGbbnnvPvDnhf2QnhK8JTgKZnzwl4ITwmeEjwlc17YC+EpwVOCpwRPrCfCC9dfSsZt80uvtr6n8wZk3JZ7zrs/7HlhL4SnBE8JnpI5L+yF8JTgKcFTMueFvRCeEjwleErwxLovXN8oT8wWknHbF/dWW9/ZeQMybss9590f9rywF8JTgqcET8mcF/ZCeErwlOApmfPCXghPCZ4SPCV4Yt0XLt48m8zazi0cbXtn5w3IuC33nHd/2PPCXghPCZ4SPCVzXtgL4SnBU4KnZM4LeyE8JXhK8JTgiXVZuLn14MzFZ5Jx2+qnC23v77wBGbflnvPuD3te2AvhKcFTgqdkzgt7ITwleErwlMx5YS+EpwRPCZ4SPLEuC2/cnk9mbWcuPpPm/s4bkHFb7jnv/rDnhb0QnhI8JXhK5rywF8JTgqcET8mcF/ZCeErwlOApwRPrsvCNq88l47Z3P3ozzf2dNyDjttxz3v1hzwt7ITwleErwlMx5YS+EpwRPCZ6SOS/shfCU4CnBU4In1k3hJ+X3k1nbxGxhfaOc5iHOG5BxW+457/6w54W9EJ4SPCV4Sua8sBfCU4KnBE/JnBf2QnhK8JTgKcET66awdO3FZNx29cbplA9x3oCM23LPefeHPS/shfCU4CnBUzLnhb0QnhI8JXhK5rywF8JTgqcETwmeWNeE6xvlZNZWLA19cW815aOcNyDjttxz3v1hzwt7ITwleErwlMx5YS+EpwRPCZ6SOS/shfCU4CnBU4In1jXh1Runk1nbW2+/kP5RzhuQcVvuOe/+sOeFvRCeEjwleErmvLAXwlOCpwRPyZwX9kJ4SvCU4CnBE+uOcHPrwZmLzyTjttVPF9I/0HkDMm7LPefdH/a8sBfCU4KnBE/JnBf2QnhK8JTgKZnzwl4ITwmeEjwleGLdEb770ZvJrO31K8929EDnDci4Lfecd3/Y88JeCE8JnhI8JXNe2AvhKcFTgqdkzgt7ITwleErwlOCJdUE4v/TKG1efS8Zt7370ZkePdd6AjNtyz3n3hz0v7IXwlOApwVMy54W9EJ4SPCV4Sua8sBfCU4KnBE8JnljewuorJEzMFja3HnT0cOcNyLgt95x3f9jzwl4ITwmeEjwlc17YC+EpwVOCp2TOC3shPCV4SvCU4InlLby0XCzOPBq3Xb1xutOHO29Axm2557z7w54X9kJ4SvCU4CmZ88JeCE8JnhI8JXNe2AvhKcFTgqcETyxX4fpG+eSFb0zMFsbOf61YGrr31WedPoPzBmTclnvOuz/seWEvhKcETwmekjkv7IXwlOApwVMy54W9EJ4SPCV4SvDEchVeWi6Onx+emC2Mzwz/4/x/2sUzOG9Axm2557z7w54X9kJ4SvCU4CmZ88JeCE8JnhI8JXNe2AvhKcFTgqcETyw/4fpG+eSFpyZmC8nttQtfL6/d7vRJnDcg47bcc979Yc8LeyE8JXhK8JTMeWEvhKcETwmekjkv7IXwlOApwVOCJ5af8NqH58ZmhivjtolS4dJysdMncd6AjNtyz3n3hz0v7IXwlOApwVMy54W9EJ4SPCV4Sua8sBfCU4KnBE8JnlhOws2tB+OzhfGZwva4bbZwau7Q+kbZgZdJjNtyz3n3hz0v7IXwlOApwVMy54W9EJ4SPCV4Sua8sBfCU4KnBE8JnlhOwrl3fzw2c7B61ra7BW7OG5BxW+457/6w54W9EJ4SPCV4Sua8sBfCU4KnBE/JnBf2QnhK8JTgKcETy0NYXvv3YulAzdK23S1wc96AjNtyz3n3hz0v7IXwlOApwVMy54W9EJ4SPCV4Sua8sBfCU4KnBE8JnlgewlNzf1YsDTW7TS0e6y0vqxi35Z7z7g97XtgL4SnBU4KnZM4LeyE8JXhK8JTMeWEvhKcETwmeEjyxzIWLN89WJmt37i6Jz+a8ARm35Z7z7g97XtgL4SnBU4KnZM4LeyE8JXhK8JTMeWEvhKcETwmeEjyxbIV37i5VZm2LN8/qT+i8ARm35Z7z7g97XtgL4SnBU4KnZM4LeyE8JXhK8JTMeWEvhKcETwmeEjyxDIX3H65NXj6SzNrOLRzd3HqgP6fzBmTclnvOuz/seWEvhKcETwmekjkv7IXwlOApwVMy54W9EJ4SPCV4SvDEMhSWrr2YzNpOzx2+99VnmTyn8wZk3JZ7zrs/7HlhL4SnBE8JnpI5L+yF8JTgKcFTMueFvRCeEjwleErwxLIS3rg9XzmN9Mbt+UyeM7w3IOO23HPe/WHPC3shPCV4SvCUzHlhL4SnBE8JnpI5L+yF8JTgKcFTgieWibC8dntitpDM2uaXXtWfsJLzBsx23DY9MjAwMDAyXf/FwdEVldo0xm1K5rywF8JTgqcET8mcF/ZCeErwlOApmfPCXghPCZ4SPCV4Yrpwc+vBG1efS2Ztk5ePZPKRbZWcN2C3xm21X8wyxm1K5rywF8JTgqcET8mcF/ZCeErwlOApmfPCXghPCZ4SPCV4YopwfumViLh643Qya5uYLXxSfj87WoT3Bsxo3LYyOjjQMla3uWbOC3shPCV4SvCUzHlhL4SnBE8JnpI5L+yF8JTgKcFTgie2a+H6RrlYGlq6db7ykW3vfPirbG3hvQG7M25rMmxL1r3t+P7OJ0q3JI5xm5I5L+yF8JTgKcFTMueFvRCeEjwleErmvLAXwlOCpwRPCZ7YroWXlotjMwfGZ59MZm1Ti8cydT3KeQN24WTS5nd+NGVbGR2sDNxWRgc7Pu+UcZuSOS/shfCU4CnBUzLnhb0QnhI8JXhK5rywF8JTgqcETwme2O6E6xvlU3OHJmYLY+e/ViwNnbn4zPpGOXNbeG/AHo7btlsZHWTc1qvMeWEvhKcETwmekjkv7IXwlOApwVMy54W9EJ4SPCV4SvDEdie8cH10/PzwxGxhfGa4WBpa/XQhc1iS8wbMdty2u6pHbDtOJm0xd5ucnDz+uBMnTgwMDBwnIiIiIiIiIqIe9eKP//rHr/9vyYURklvx/IEf/t13e+3qQdmP2yofyLazpqOzpuvZpkdSLpQ7zuo2IXNe2AvhKcFTgqdkzgt7ITwleErwlMx5YS+EpwRPCZ4SPLF6YXK90Zo2tx7cuD3/+pVni6WhsdKBsZmDlXHbRKlwabnYNZ5PGY/bmszamo7bqj+2rdGTpbqgKeM2JXNe2AvhKcFTgqdkzgt7ITwleErwlMx5YS+EpwRPCZ4SPLEaYXK90S/urVa+cu+rzxY+mDw9d7hyBdJiaWh8prA9bpstnJo7xGe3NazTz25Lf62ElndldVtXMueFvRCeEjwleErmvLAXwlOCpwRPyZwX9kJ4SvCU4CnBE6sRJtcbnVr8XkTcubt04fpL1VO2ZGnb+OyT1bO2XBe4OW/A3l0qYcentFUeVb08Lu0lExi3KZnzwl4ITwmeEjwlc17YC+EpwVOCp2TOC3shPCV4SvCU4IlVCyvXGz05U5i8fKRm0Hbm4jO/X/n5qd8crlnalusCN+cNmO24LRmhpToDNMMYtymZ88JeCE8JnhI8JXNe2AvhKcFTgqdkzgt7ITwleErwlOCJVQsvLRfHS09WrjdauZ1bOHrj9nxETC0eq5nBVd+mFo/lynMr60sldLK+LasYtymZ88JeCE8JnhI8JXNe2AvhKcFTgqdkzgt7ITwleErwlOCJVYTrG+Xq1WrJBG1+6dVPyu878AzL5bPbOroyqR7jNiVzXtgL4SnBU4KnZM4LeyE8JXhK8JTMeWEvhKcETwmeEjyxivDNxeerrzc6fv7JuXd/3FtbeG9Axm2557z7w54X9kJ4SvCU4CmZ88JeCE8JnhI8JXNe2AvhKcFTgqcETywR/uaPf9/N6412yvMs65NJexHjNiVzXtgL4SnBU4KnZM4LeyE8JXhK8JTMeWEvhKcETwmeEjyxEz/4funai2OlA9VL2/K+3mj6nDcg47bcc979Yc8LeyE8JXhK8JTMeWEvhKcETwmekjkv7IXwlOApwVOCp3T/4drf/+I/JR/T1s3rjabPeQPmMG7bPqN0ZPrxf+Z6sVLGbUrmvLAXwlOCpwRPyZwX9kJ4SvCU4CmZ88JeCE8JnhI8JXi77v7DtTeuPtfiSqP5XW80fc4bMJ8rk+74vLbc522M25TMeWEvhKcETwmekjkv7IXwlOApwVMy54W9EJ4SPCV4SvB2172vPnv9yrOVmdrizbO9FjXOdgNG1uO2ldHBR6O1ldHBx+O25ItcKsE0c17YC+EpwVOCp2TOC3shPCV4SvCUzHlhL4SnBE8JnhK89M0vvZL8j/La7cnLRyqzthu353vqapXVBqwphyuTjkxHMG7bznn3hz0v7IXwlOApwVMy54W9EJ4SPCV4Sua8sBfCU4KnBE8JXsrWN8rF0tAX91a/uLd6eu5wMmibmC38qPhfek1rlc8GrI9xW+457/6w54W9EJ4SPCV4Sua8sBfCU4KnBE/JnBf2QnhK8JTgKcFL2aXl4tjMgV9cfa561nbr82s+woY58zL+7LbK57RVxm3JsC3PaRvjNilzXtgL4SnBU4KnZM4LeyE8JXhK8JTMeWEvhKcETwmeErw0rW+UT80dmpgtjJ3/WjJrOz13+It7q2EjbJYzL+tLJTyartWU64VJGbdJmfPCXghPCZ4SPCVzXtgL4SnBU4KnZM4LeyE8JXhK8JTgpenScnH8/JMTs4XxmeFiaWjy8pFk1hY2wmY587Iet0XUjdzyXNgWEYzbtMx5YS+EpwRPCZ6SOS/shfCU4CnBUzLnhb0QnhI8JXhK8Nr20Wdvj80cmJgtJLexmQO3v3i38l0HYYuceXmM27od4zYlc17YC+EpwVOCp2TOC3shPCV4SvCUzHlhL4SnBE8JnhK8Ft1/uHb5vfGx0oGxmYOVcdtEqXBpuWgibJszL+NxW90ntXXho9sYt0mZ88JeCE8JnhI8JXNe2AvhKcFTgqdkzgt7ITwleErwlOA168bt+TMXn0k+qW18prA9bpstnJo7tL5R7rkwTc68bMdtyXBt5ye1NfpatjFuUzLnhb0QnhI8JXhK5rywF8JTgqcET8mcF/ZCeErwlOApwYuI+aVXqv+zvHZ7avFYMmirXdpWt8CNDbjrsh23VS5MWvfFPNe3MW5TMueFvRCeEjwleErmvLAXwlOCpwRPyZwX9kJ4SvCU4CnBW98oF0tDyaUPNrceLHwwOTFbSGZtxdJQceZAzdK2mgVubMBdl8O4rXayxrjNd/eHPS/shfCU4CnBUzLnhb0QnhI8JXhK5rywF8JTgqcETwneTzqMPwAAIABJREFUpeXi2MyBqcXv3fr82uTlI9uDttLQP13+8+r/rLlNLR7rjlDJmZfxZ7clo7Xq2dqjr3AyqWvmvLAXwlOCpwRPyZwX9kJ4SvCU4CmZ88JeCE8JnhI8pT7nrW+UT80dmpgtTJQOVo/Szi0cTda79Vwo5szL+sqkjy6NUBuXSrDNnBf2QnhK8JTgKZnzwl4ITwmeEjwlc17YC+EpwVOCp9TnvEvLxfHSkxOzhfGZ4WTQdnru8PKtUvpn6PMNqJT1uC2ibuSW66gtgnGbljkv7IXwlOApwVMy54W9EJ4SPCV4Sua8sBfCU4KnBE+pn3nrG+WTF75R+Ti2Ymmo9K9/W7nkaMr6eQOK5TFu63aM25TMeWEvhKcETwmekjkv7IXwlOApwVMy54W9EJ4SPCV4Sv3Mu/bhufHZ4arrjT5Zud5o+vp5A4oxbss9590f9rywF8JTgqcET8mcF/ZCeErwlOApmfPCXghPCZ4SPKW+5W1uPZi48PWaq45WrjfqIMwkZ14eVybN9boIDWLcpmTOC3shPCV4SvCUzHlhL4SnBE8JnpI5L+yF8JTgKcFT6lvelfdOjs0crJ61TcwWJkqFThe49e0G1Mtl3Jb7p7XtjHGbkjkv7IXwlOApwVMy54W9EJ4SPCV4Sua8sBfCU4KnBE+pP3n3H66PzRyoWdq2uwVu/bkBMynjk0kfXSWhu8vbGLcpmfPCXghPCZ4SPCVzXtgL4SnBU4KnZM4LeyE8JXhK8JT6k3fm4jPJdUgb3qYWj/VcmFXOvFxWtzUqxxVvjNuUzHlhL4SnBE8JnpI5L+yF8JTgKcFTMueFvRCeEjwleEp9yFv9dKEyWVv9dEF8tj7cgFnFuC33nHd/2PPCXghPCZ4SPCVzXtgL4SnBU4KnZM4LeyE8JXhK8JT6jbe+Ua4sbZtfelV/wn7bgBnGlUlzz3n3hz0v7IXwlOApwVMy54W9EJ4SPCV4Sua8sBfCU4KnBE+p33hvvf1CMmubvHxkc+uB/oT9tgEzjHFb7jnv/rDnhb0QnhI8JXhK5rywF8JTgqcET8mcF/ZCeErwlOAp9RVv+VapchrpJ+X3M3nOvtqA2ZbDuG37jNKR6cf/meu1Exi3KZnzwl4ITwmeEjwlc17YC+EpwVOCp2TOC3shPCV4SvCU+odXXrs9MVtIZm2LN89m9bT9swEzL+tx245Pb0s+ry33eRvjNiVzXtgL4SnBU4KnZM4LeyE8JXhK8JTMeWEvhKcETwmeUp/wNrcenFs4mszazi0czeQ00qQ+2YB5lO24bWV08NFobWV08PG4Lfkil0owzZwX9kJ4SvCU4CmZ88JeCE8JnhI8JXNe2AvhKcFTgqfUJ7zFm2eTWdvEbKG8djuT50zqkw2YRzlcmXRkOoJx23bOuz/seWEvhKcETwmekjkv7IXwlOApwVMy54W9EJ4SPCV4Sv3A+6T8fuUj25ZvlfQnrK4fNmBOMW7LPefdH/a8sBfCU4KnBE/JnBf2QnhK8JTgKZnzwl4ITwmeEjylfc/b3HoweflIMmt76+0XMlFVt+83YH5l/Nltlc9pq4zbkmFbntM2xm1S5rywF8JTgqcET8mcF/ZCeErwlOApmfPCXghPCZ4SPKV9zJtfeiUi5pdeTWZtZy4+s75Rzo72qH28AfMu60slPJqu1ZTrhUkZt0mZ88JeCE8JnhI8JXNe2AvhKcFTgqdkzgt7ITwleErwlPYrb32jXCwNvfvR/1M5jXT104VsbUn7dQN2oazHbRF1I7fmC9sqlzGtHsdVXds05ZSOcZuSOS/shfCU4CnBUzLnhb0QnhI8JXhK5rywF8JTgqcET2kv8pJla627tFwcmzkwPvtkMmubX3o1B13E3tyAJuUxbkvZ9MijcdrK6GBlsjY9Uvmf1V9uGeM2JXNe2AvhKcFTgqdkzgt7ITwleErwlMx5YS+EpwRPCZ7SnuMly9a+uLfa4lHrG+VTc4cmZgtj579WLA1NXj6yufWga0KrnHk9HLdttzI6+GiuNj1SvRiuavbWKsZtSua8sBfCU4KnBE/JnBf2QnhK8JTgKZnzwl4ITwmeEjylPcdLlq1NLX6v/s6bWw/u3F26cXv+jd/95fj54YnZwvjMcLE09En5/W4KrXLmZTduqzoJtMPPalsZHay6iGnVuG17DFfX5OTk8cedOHFiYGDgOBERERERERHR3uzEi8//ZPrgxGyh+NbBH/3DX774479+6R//4uXJb7/yy2/+5K3hyse0FUtDE7OF5FY8f+CHf/fdXsOpQRmN26pnbR1O3KpHbOnHbdUdZ3WbkDkv7IXwlOApwVMy54W9EJ4SPCV4Sua8sBfCU4KnBE9pb/EuLRcnSk9Wlq01vI2VDozNHKyM2yZKhUvLxa4J3XLmZTJue3RthOoPXUs5cKv5fLaacRsnk3Yhc17YC+EpwVOCp2TOC3shPCV4SvCUzHlhL4SnBE8JntIe4q1vlE/OfWN72VrdoG1itvDrxe+OzxbGZwrb47bZwqm5Q+sb5S4IDXPmZTJuS9a27VyW1vKSpNsPq7lP9fiNSyV0JXNe2AvhKcFTgqdkzgt7ITwleErwlMx5YS+EpwRPCZ7SHuJdX50anx2uDNHGzw//7OK3Fm+eXb5VunN36f7DteQ+J+cOVc/a8l7gtoc2oFvZjdt2TMbqv1LXozVwlR4P3qrOS203r3sU4zYlc17YC+EpwVOCp2TOC3shPCV4SvCUzHlhL4SnBE8JntJe4W1uPXjtwtdbL1vb3Hpw+jdP19wn7wVue2UDGta7cVt2MW5TMueFvRCeEjwleErmvLAXwlOCpwRPyZwX9kJ4SvCU4CntFd7vbvx0xyeyNVq2NrV4rNkHuhVLQ1OLx3IVeubMy/Bk0talXKm2mxi3KZnzwl4ITwmeEjwlc17YC+EpwVOCp2TOC3shPCV4SvCU9gTv/sP1sZmDXV621pHQNmce47bcc979Yc8LeyE8JXhK8JTMeWEvhKcETwmekjkv7IXwlOApwVPaE7zJy9/u/rK1joS2OfMyGbf1OMZtSua8sBfCU4KnBE/JnBf2QnhK8JTgKZnzwl4ITwmeEjwlf94n5fcrk7Ubt+d7LarNfwP2mtA0xm2557z7w54X9kJ4SvCU4CmZ88JeCE8JnhI8JXNe2AvhKcFTgqdkzjvxg++/fuXZZNb21tsv9JrTIPMN6Mxj3JZ7zrs/7HlhL4SnBE8JnpI5L+yF8JTgKcFTMueFvRCeEjwleErmvJcnH51GeubiM739jLZmmW9AZx7jttxz3v1hzwt7ITwleErwlMx5YS+EpwRPCZ6SOS/shfCU4CnBU3Lm3bm7VDmNdOXjK73mNM55A4Y3j3Fb7jnv/rDnhb0QnhI8JXhK5rywF8JTgqcET8mcF/ZCeErwlOAp2fLuP1ybvHwkmbVduP5SrzlNs92ASc48xm2557z7w54X9kJ4SvCU4CmZ88JeCE8JnhI8JXNe2AvhKcFTgqdky5tferVyGun9h2u95jTNdgMmOfMYt+We8+4Pe17YC+EpwVOCp2TOC3shPCV4SvCUzHlhL4SnBE8JnpInb/XThcpppLc+v9ZrTqs8N2AlZx7jttxz3v1hzwt7ITwleErwlMx5YS+EpwRPCZ6SOS/shfCU4CnBUzLkrW+Uz1x8Jpm1vTz57V5z2mS4Aatz5jFuyz3n3R/2vLAXwlOCpwRPyZwX9kJ4SvCU4CmZ88JeCE8JnhI8JSve/NIrEXHh+kvJrG3y8pETP/h+r1FtstqA9TnzGLflnvPuD3te2AvhKcFTgqdkzgt7ITwleErwlMx5YS+EpwRPCZ6SD299o1wsDf3h5i8qp5Heubvkw2uWudCZx7gt95x3f9jzwl4ITwmeEjwlc17YC+EpwVOCp2TOC3shPCV4SvCUfHiXlotjMwfGZ4aTWdvCB5PhxGuWudCZx7gt95x3f9jzwl4ITwmeEjwlc17YC+EpwVOCp2TOC3shPCV4SvCUTHjrG+VTc4cmZgtj579WLA29fuXZza0HYcNrkbnQmce4Lfecd3/Y88JeCE8JnhI8JXNe2AvhKcFTgqdkzgt7ITwleErwlEx4F5f+Yfz88MRsYXxmeGzm4Bf3VpOvm/BaZC505jFuyz3n3R/2vLAXwlOCpwRPyZwX9kJ4SvCU4CmZ88JeCE8JnhI8JQfeH27+YmxmaGK28Pj2ZHntdvItB17rzIXOPMZtuee8+8OeF/ZCeErwlOApmfPCXghPCZ4SPCVzXtgL4SnBU4Kn1Fve6qcLk5ePjJUOjM0c3B63lQqXlosOvDSZC515jNtyz3n3hz0v7IXwlOApwVMy54W9EJ4SPCV4Sua8sBfCU4KnBE+pO7z5pVdqvnLn7tIbV5+rXIR0fKZQtbqtcGru0PpGuWs8JXOhM49xW+457/6w54W9EJ4SPCV4Sua8sBfCU4KnBE/JnBf2QnhK8JTgKXWBt75RLpaGKh/H9sW91bfefqEyaKtd2rZzgZv51gt7oTOPcVvuOe/+sOeFvRCeEjwleErmvLAXwlOCpwRPyZwX9kJ4SvCU4Cl1gXdpuTg2c2Bq8Xv3vvrswvWXKoO25DYxW6hZ2la9wM186wX7V4hxW+457/6w54W9EJ4SPCV4Sua8sBfCU4KnBE/JnBf2QnhK8JTgKTXk1Z/72bA0d1vfKJ+aOzQxW3htZnhi9snqQVvp2ovnFo7WTN+qb1OLx8y3XuzN/WsS47bcc979Yc8LeyE8JXhK8JTMeWEvhKcETwmekjkv7IXwlOApwVOq59Wc+9msNHe7c3fp3MLR8fPDE7OF8Znh6jla2+dvxnPLXOjMY9yWe867P+x5YS+EpwRPCZ6SOS/shfCU4CnBUzLnhb0QnhI8JXhK9bzKuZ+tH9jwbuW12zduz1+9cbp62Vrl/NBiaejslWdvfX5N4bllLnTmMW7LPefdH/a8sBfCU4KnBE/JnBf2QnhK8JTgKZnzwl4ITwmeEjylGl7l3M/TFw61WIBWdbdvLN06v3jz7NTisdNzh2vOBq25DMJ46cnkAgi75hlmLnTmMW7LPefdH/a8sBfCU4KnBE/JnBf2QnhK8JTgKZnzwl4ITwmeEjylGt7s9f82fv7JmnM/G97Gzh9se7exmYM1l0FILoCwa55h5kJnHuO23HPe/WHPC3shPCV4SvCUzHlhL4SnBE8JnpI5L+yF8JTgKcFLX/3FDRLe5taDG7fnf/m7/6Pm3M8Wt4Z3Oz13+K23X1i8efbO3aV3/r83Ts4dqr3kaKnQ0QI3q63XMHOhM49xW+457/6w54W9EJ4SPCV4Sua8sBfCU4KnBE/JnBf2QnhK8JTgpazhxQ1efPlv5pdeTaZmNed+jp0/2HjNWs0poueH/++r/3nl4yv3vvqs8rSbWw9O/+bpmqVtu1jg5rP1mmUudOYxbss9590f9rywF8JTgqcET8mcF/ZCeErwlOApmfPCXghPCZ4SvPo1aw2rvrjB+kb5nQ9/9fqVZ2tGaW3P/Ww4R6u/29TisRYr46YWj6V8aeY7N+yFzjzGbbnnvPvDnhf2QnhK8JTgKZnzwl4ITwmeEjwlc17YC+EpwVPqc17DNWsN75Zc3ODk7Nen336hfgR2Zv6ZiQtfb3vu5/XVKf0U0fSZ79ywFzrzGLflnvPuD3te2AvhKcFTgqdkzgt7ITwleErwlMx5YS+EpwRPqc951WvW6rv31Wd37i69+9Gbb/zuL8fPD9df3OAnbw3PL736718upzn3M6tTRNNnvnPDXujMY9yWe867P+x5YS+EpwRPCZ6SOS/shfCU4CnBUzLnhb0QnhI8pX7mVdasnb5w6H9+/k4yWVu8eXZq8dgbV59rfXGDcwtHb9yeP/GD70fqcz+zOkU0feY7N+yFzjzGbbnnvPvDnhf2QnhK8JTgKZnzwl4ITwmeEjwlc17YC+EpwVPqZ96l5eL4+Sfr16y1u7jBkxeuj3aBp2fOC3uhM49xW+457/6w54W9EJ4SPCV4Sua8sBfCU4KnBE/JnBf2QnhK8JT6lvfRZ2+PzRyoWbNWc5u8fOTXi9+dmC00u7hB3269rDIXOvMYt+We8+4Pe17YC+EpwVOCp2TOC3shPCV4SvCUzHlhL4SnBE+pD3n3H65dfm+8bs3a8M8ufuvqjdOLN8/eubtUuXhC64sb9OHWyzZzoTOPcVvuOe/+sOeFvRCeEjwleErmvLAXwlOCpwRPyZwX9kJ4SvCU+o134/b8mYvPJIvXmq1Zq9T24gb9tvUyz1zozGPclnvOuz/seWEvhKcETwmekjkv7IXwlOApwVMy54W9EJ4SPKV9zJtfeqX6P8trtysXK6hZ2lazZq1S24sb7OOt153Mhc48xm2557z7w54X9kJ4SvCU4CmZ88JeCE8JnhI8JXNe2AvhKcFT2ou8mjlaw9Y3ysXSUHJO6ObWg4UPJnd8QNvMgRZr1kSeT+a8sBc68xi35Z7z7g97XtgL4SnBU4KnZM4LeyE8JXhK8JTMeWEvhKcET8mKVz9Hq+dVz9FadGm5ODZzYGrxe7c+vzZ5+Uj1qrR/uvznrdespQdbbb36zHlhL3Tm9XrcNj0yMDAwMl3575XRwYHtqr7RIsZtSua8sBfCU4KnBE/JnBf2QnhK8JTgKZnzwl4ITwmekg+v4RytnleZo7V+qlPJ9Q1KB6tHaecWjrad03WUz9ZrmDkv7IXOvF6O26ZHBgZGpqdHasdt6YZs2zFuUzLnhb0QnhI8JXhK5rywF8JTgqcET8mcF/ZCeErwlLrAS3PuZzSZo9XwKnO00xcOJYOze199dufu0p27S6ufLizePJvcfnbxW+PnhydmC+Mzw8mg7fTc4eVbpexeU2OeW+a8sBc683q9ui2CcVtvM+eFvRCeEjwleErmvLAXwlOCpwRPyZwX9kJ4SvCU8ualPPez2RztxR//des5WrNb5ePYiqWh0r/+bUefyJa+Pt+5euZCZ57juC3NuaSTk5PHH3fixImBgYHjRERERERERNRJL0/+ebE09PdvfLPhd3/wo++9+OO//rvXvvPquT8b63yO1vBWc9XRsX8efnnyz7v8qonyzm3ctvMb6Ra6HWd1m5A5L+yF8JTgKcFTMueFvRCeEjwleErmvLAXwlOCp5Qrr3rN2v/8/J07d5fe/ejNxZtnpxaPvXH1OXWOdv7g2MzBqcVjyW3hg8nFm2d/v/Lz1y58o+aqo51ebzR9/bxzM8lc6MwzHrfF9MjA4OhK+2dg3KZkzgt7ITwleErwlMx5YS+EpwRPCZ6SOS/shfCU4Ck15KX8tLW2d/vnd06kOfezfo6WXCF0avHYK7/85tUbpx/P0Z5qO0e7vjp1MrlIQvWtVLi0XEy/TdK3F3euVeZCZ57xuI3VbV3JnBf2QnhK8JTgKZnzwl4ITwmeEjwlc17YC+EpwVOq56X/tLWGd9vcerDy8ZX5pVdPXfiztmvWJi8f+fXidydmC83maBVemjna5taD0795uuapcl3gtud2rlvmQmder69Mul2ykK36a2kvmcC4TcmcF/ZCeErwlOApmfPCXghPCZ4SPCVzXtgL4SnBU6rnNbxCaH01d1vfKC/fKpWuvdhszdr4+eGfXfxWslTtzt2lypyu9Rwt4aWco00tHmuxhm5q8VhmW+1xe27numUudOb1fnWbHuM2JXNe2AvhKcFTgqdkzgt7ITwleErwlMx5YS+EpwRPqYZXf4XQhlXudmr2qSv/78n6D2JLbm3P/Ww7R0t43Z+jpWxv7VzDzIXOPMZtuee8+8OeF/ZCeErwlOApmfPCXghPCZ4SPCVzXtgL4SnBU6rhzf/xlfHzT6a5QujY+YPN7nZu4ej5d3742tw32n6GWts52t7aem6Z88Je6Mxj3JZ7zrs/7HlhL4SnBE8JnpI5L+yF8JTgKcFTMueFvRCeEjylCu/+w7WrN346luIKoQ0vJDoxWyhde/HG7fn1jXKGn6G2V7aeZ+a8sBc68xi35Z7z7g97XtgL4SnBU4KnZM4LeyE8JXhK8JTMeWEvhKcET+n48eP3H64t3jx7eu5wwyuEtr2Q6Pj54Tf/8F83tx5UnjPDcz/9t16vCa0y54W90JnHuC33nHd/2PPCXghPCZ4SPCVzXtgL4SnBU4KnZM4LeyE8JXgpm196peYr9x+uvfSPf3F67rD4aWs5XfcznLZew+CJmQudeYzbcs9594c9L+yF8JTgKcFTMueFvRCeEjwleErmvLAXwlOCVz9Hq299o1wsDVWuflBZ0bZzzdpw209ba30h0cxj5yqZ88Je6Mxj3JZ7zrs/7HlhL4SnBE8JnpI5L+yF8JTgKcFTMueFvRCeUp/zauZozbq0XBybOTC1+L36QVuxNDR5+chrF576/9t7uyY7jvvMsyM2dmOvNmK/ge/2A+yNoz/AXi4jdkmQsIilNCF2aG1r5dlQaEIcjWCEZVDDMYNNWhrihSRkcbEUdihBgs0W3lqgaA0osC3StEAaYiMImwbG5guECZiUSRCI3IvTffqcU29P1vOvOs855/lFX5CN7MxfVWZlZf4rK6txt7XATdlAFrxyScT1kryhsp7DbZ2jXP1JXi/JG1qPwXoM1mMQ10vyhtZjsB6D9RjE9ZK8ofUYFlxvGEerSfPRxzeeWd9z+Mzup07f98zZPaOBtv/455+5dPUcuNta4KZsIAteuSTiekneUFnP4bbOUa7+JK+X5A2tx2A9BusxiOsleUPrMViPwXoM4npJ3tB6DIusN4yjHTm7Z7DA7eZv3rt2/eK16xevvHth4/Kxwc+zLz546OS9h8/sPnT63tEVbZeunlvks8djPRJxQ2U9h9s6R7n6k7xekje0HoP1GKzHIK6X5A2tx2A9BusxiOsleUPrMSyy3k/fOHD41H0TcbTSn+FbnwdO3f3sT1cuXT3Xgx6P9RjE9ZK8obKew22do1z9SV4vyRtaj8F6DNZjENdL8obWY7Aeg/UYxPWSvKH1GBZW76OPbzy9fv9oHK305+Cpew6e3jVMdujUfaOfNVjYsxeC9UjEDZX1HG7rHOXqT/J6Sd7QegzWY7Aeg7hekje0HoP1GKzHIK6X5A2tx7Cweq9fOXHozH3DONrBk7sOnt51YmPv4OfCW0c3Lh97ZfO5p87eP/Fxg9HPGizs2QvBeiTihsp6Drd1jnL1J3m9JG9oPQbrMViPQVwvyRtaj8F6DNZjENdL8obWY1hMvdt3bj1dG0cb8PqVE0+v75n8kOip3cMFbot59qKwHom4obKew22do1z9SV4vyRtaj8F6DNZjENdL8obWY7Aeg/UYxPWSvKH1GBZT77W3j4++IlqMo6WUbt+5deQnn50IyU0E5hbz7EVhPRJxQ2U9h9s6R7n6k7xekje0HoP1GKzHIK6X5A2tx2A9BusxiOsleUPrMSyg3u07tw6f2V0fR0spndjYW/PxhBMbezvSC8R6DOJ6Sd5QWc/hts5Rrv4kr5fkDa3HYD0G6zGI6yV5Q+sxWI/Begziekne0HoMC6j3/Z//m8Y42hT1ArEeg7hekjdU1nO4rXOUqz/J6yV5Q+sxWI/Begziekne0HoM1mOwHoO4XpI3tB7DAuodv/BQi8haKQt49gKxHom4obKew22do1z9SV4vyRtaj8F6DNZjENdL8obWY7Aeg/UYxPWSvKH1GBZN7413Tg1ibYfP7L7x4VUyt0U7e7FYj0TcUFnP4bbOUa7+JK+X5A2tx2A9BusxiOsleUPrMViPwXoM4npJ3tB6DAul99HHN46sPzAIt21cPsZnuFBnLxzrkYgbKus53NY5ytWf5PWSvKH1GKzHYD0Gcb0kb2g9BusxWI9BXC/JG1qPYaH0zr7+2CDW9r2ffen2nVt8hgt19sKxHom4obKew22do1z9SV4vyRtaj8F6DNZjENdL8obWY7Aeg/UYxPWSvKH1GBZH7533Xxt+D+Ha9YsheS7O2esC65GIGyrrOdzWOcrVn+T1kryh9Risx2A9BnG9JG9oPQbrMViPQVwvyRtaj2FB9G7fufW9n31pEGs7+/pjIXmmhTl7HWE9EnFDZT2H2zpHufqTvF6SN7Qeg/UYrMcgrpfkDa3HYD0G6zGI6yV5Q+sxLIjexuVjg1jbkfUHPvr4RkieaWHOXkdYj0TcUFnP4bbOUa7+JK+X5A2tx2A9BusxiOsleUPrMViPwXoM4npJ3tB6DIugd+PDq4fP7B6E29545xSf4ZBFOHvdYT0ScUNlPYfbOke5+pO8XpI3tB6D9RisxyCul+QNrcdgPQbrMYjrJXlD6zEsgt6Jjb2DWNvxCw/xuY2yCGevO6xHIm6orOdwW+coV3+S10vyhtZjsB6D9RjE9ZK8ofUYrMdgPQZxvSRvaD2Gude7dPXcINZ2+MzuD25eiZDaYe7PXqdYj0TcUFnP4bbOUa7+JK+X5A2tx2A9BusxiOsleUPrMViPwXoM4npJ3tB6DDp65y5+q/jLUr3SlKXJPvn0w++++PlBuO38pSOkYRGds1eK9RjE9ZK8obKew22do1z9SV4vyRtaj8F6DNZjENdL8obWY7Aeg/UYxPWSvKH1GET0Pvr4xoFTdxdXnxX1qlKWJjv9+qODWNt3X/z87Tu34nwr9aSwHoO4XpI3VNZzuK1zlKs/yesleUPrMViPwXoM4npJ3tB6DNZjsB6DuF6SN7Qeg4jeT984cPD0PSc2/nDi90W9qpSlyQaxtgOn7r7y7oVI3Wo9KazHIK6X5A2V9Rxu6xzl6k/yekne0HoM1mOwHoO4XpI3tB6D9RisxyCul+QNrcfQg17ju58ffXzjmfU9h8/sPnJ2z8SytQm9mpSlyQ6e/N8PnLr71GuPtLevxZXLYD0ScUNlPYfbOke5+pO8XpI3tB6D9RisxyCul+QNrcdgPQbrMYjrJXlD6zEwesgeao3vfn5w88oPX/naoZP3Hj6z+9DUgcQAAAAgAElEQVTpe4fr0ap+Dp7chaQcJjt4etdHH99ofYz1zHHl9oD1SMQNlfUcbusc5epP8npJ3tB6DNZjsB6DuF6SN7Qeg/UYrMcgrpfkDa3H0FoP3EOt+O7n7Tu3rl2/uHH52Au/+MbhM7uHnw0d/DSG28CUw2RPndl948Or7Y6xkXmt3H6wHom4obKew22do1z9SV4vyRtaj8F6DNZjENdL8obWY7Aeg/UYxPWSvKH1GFrrIXuoDV/qfObs/a9dOX7+0pHjFx6aXIZ26p6Dp3cNo2MHT+6qXLCGpZxIdvjU7p++caDdMTYyr5XbD9YjETdU1nO4rXOUqz/J6yV5Q+sxWI/Begziekne0HoM1mOwHoO4XpI3tB5DqV6L3dZu/ua9a9cvXrt+8cq7FzYuHxv8PPvig81viZ6+59Dp3TvRsTO7n1nfM3z9c6h3+86tIz/5bE3KrGRRzGLl6mA9EnFDZT2H2zpHufqTvF6SN7Qeg/UYrMcgrpfkDa3HYD0G6zGI6yV5Q+sxFPVid1srfffzez/70ktvHrp09dzPf/Xs0+t7RkNjE+vRhnqvXzlRnzIrWRQzV7lSWI9E3FBZz+G2zlGu/iSvl+QNrcdgPQbrMYjrJXlD6zFYj8F6DOJ6Sd7QegxFvajd1iZe6jx08t7nz3/5nfdf++TTD4fZFleiTaxHG+ghKfFknZ49KazHIK6X5A2V9Rxu6xzl6k/yekne0HoM1mOwHoO4XpI3tB6D9RisxyCul+QNrYd8IbQq2YReu93WDp7edWJj7+DnwltHNy4fe2XzuafO3l//UueJjb01y+JObOwd6iEp8WSBuO0xWI9E3FBZz+G2zlGu/iSvl+QNrcdgPQbrMYjrJXlD6zFYj8F6DOJ6Sd5wwfXAL4RWJRvVu3b94vELD5G7rQ2IeqlzwSuXxHoM4npJ3lBZb9rhtrWVpaWllbXJ3wxYXt1E8nC4jUFcL8kbWo/BegzWYxDXS/KG1mOwHoP1GMT1krzhgushXwitSnbjw6uPHvzyxBI2cre1FPpS54JXLon1GMT1kryhst40w21rK0tLK2trK6PhtrWVYZBtc3UZC7g53MYgrpfkDa3HYD0G6zGI6yV5Q+sxWI/BegzieknecI71WnwhtCnZ/RffOblx+diJjb1H1h9o3m3t5a/k7raWQl/qnOPK7QHrMYjrJXlDZb1pr25LaSzcVhl7q8PhNgZxvSRvaD0G6zFYj0FcL8kbWo/BegzWYxDXS/KG86oX+4XQgyd3NSY7eHoXv9taLPNauf1gPQZxvSRvqKynFW7bXF0eDbdtri5XhduOHj26f5uHH354aWlpvzHGGGOMMcaYHB4/+oUDp+7+0+c/N/zNw9/840ee+Opj3/nin/6nf/Xkj+8BvxBak+zJF+790//0rx77zhcfeeKrq0f+rwMn75tYs3bwx/c+fvQLUzwJxhgTzqyG20bZ79VtBOJ6Sd7QegzWY7Aeg7hekje0HoP1GKzHIK6X5A3nUm/nC6FnMr4QWr5mrfCK6P93/v/e/Mef3fzNe0O9wN3WYpnLyu0N6zGI6yV5Q2U96XCbXybtAXG9JG9oPQbrMViPQVwvyRtaj8F6DNZjENdL8oYzp9e4I9vtO7f+fGMf8JZo8xdCS+Noo8kGev2/JQoyc5UrhfUYxPWSvKGynla4bezzCP5UQi+I6yV5Q+sxWI/Begziekne0HoM1mOwHoO4XpI3nC29mh3Zbnx49W/+7i9e+MU36r8Qeu7it8EvhKaUXr9yoj7ZbJ09NazHYD0ScUNlvWl/mXSH7cjayG9HFrrV4XAbg7hekje0HoP1GKzHIK6X5A2tx2A9BusxiOsleUMdvdJlaxN6P33jwMHT95zY+MPB/96+c+vKuxdeevPQ0Zd+t+4Loee/fOXdC7lfCEWS6Zy9UqzHYD0Gcb0kb6isN/3VbTwOtzGI6yV5Q+sxWI/Begziekne0HoM1mOwHoO4XpI37EGv8fXPVL1sbVRvdEe2V976f4cL2Yo/IV8IRZK5chmsx2A9EnFDZT2H2zpHufqTvF6SN7Qeg/UYrMcgrpfkDa3HYD0G6zGI6yV5wxabo2WlrHn9c5SJZWsTeteuX7x09dzzL3+lZke2I+sPnH39sdOv/clT6/c3viUaxcxVrhTWY7Aeibihsp7DbZ2jXP1JXi/JG1qPwXoM1mMQ10vyhtZjsB6D9RjE9ZK8Ib452gRkHG0iq8GytSNn9/z9+69eu37x1bd/cP7SkRMbe598YWzzteKObM+f//KFt47+041fpWl8IXS2KlcN6zFYj0TcUFnP4bbOUa7+JK+X5A2tx2A9BusxiOsleUPrMViPwXoM4nqJMIxdZVaVrH5ztBpy42iDwNzN37x37frFa9cvXnn3wsblY4OfZ198sPFDosUd2U68sncigtb/F0LFm5/1GKzHIK6X5A2V9Rxu6xzl6k/yekne0HoM1mOwHoO4XpI3tB6D9RisxyCul9q+rRm+yixrc7RhdKwmt4mUgyDa4K3PQRDtwltHkThazYdEh//0o42vHzqzu35Htqkg3vysx2A9BnG9JG+orOdwW+coV3+S10vyhtZjsB6D9RjE9ZK8ofUYrMdgPQZxvdT2bc3YVWY1yfbv33/7zi1kc7TJ5WYnd5FxtKpla8+++ODG5WNvvHPq2vWL33zkj1JKr1858fT6nt52ZMMRb37WY7Aeg7hekjdU1nO4rXOUqz/J6yV5Q+sxWI/Begziekne0HoM1mOwHoOUXtTbmswqs8ZkV969cO36xY3Lx15689CJjb1PvnBvVnSsdRzt4MldB0/vOrGxd/Bz4a2jG5ePvbL53FNn769ZtjaIBva8IxuOVPMrYj0G6zGI6yV5Q2U9h9s6R7n6k7xekje0HoP1GKzHIK6X5A2tx2A9Busx6Oi1e1uzcS+zZ37ywDBEVfzB39ZsXIxWjI51Gkcb0Lhsbf/+/f3vyIaj0/xKsR6D9RjE9ZK8obKew22do1z9SV4vyRtaj8F6DNZjENdL8obWY7Aeg/UYdPRi39YMXGUWuzla6VqzFnG0qqwmMtSp31Ksx2A9BuuRiBsq6znc1jnK1Z/k9ZK8ofUYrMdgPQZxvSRvaD0G6zFYj0FEL/BtTWaVWQ+bo0XF0RL2IVGR+q3CegzWY7Aeibihsp7DbZ2jXP1JXi/JG1qPwXoM1mMQ10vyhtZjsB6D9RhE9M68/uihk/e1eFtz+A7m+UtHtt/B/EzgKrPGZFmbowXG0UBE6rcK6zFYj8F6JOKGynoOt3WOcvUneb0kb2g9BusxWI9BXC/JG1qPwXoM1mPoR6/0Gwgppdt3bl26eu77L/+bqLc1Y1eZIcmyNkfrfxs1Nz8G6zFYj0FcL8kbKus53NY5ytWf5PWSvKH1GKzHYD0Gcb0kb2g9BusxWI+hVK8qOtYuWek3EP7pxq/OXfz2ILgW9bZm+Cozb47WNdZjsB6D9UjEDZX1HG7rHOXqT/J6Sd7QegzWY7Aeg7hekje0HoP1GKzHUNSr+kJou2Rp/BsIH31849W3f/C9n31pYmFXyNua4avMvDla11iPwXoM1iMRN1TWc7itc5SrP8nrJXlD6zFYj8F6DOJ6Sd7QegzWY7AeQ1Gv6guh7ZINv4Hw9JnfWfvFN4pBq++e+/zhs78T9bZm/8xc/UphPQbrMViPRNxQWc/hts5Rrv4kr5fkDa3HYD0G6zGI6yV5Q+sxWI/BegwTeqNfCK1ZuVZM9sHNK9euXxz8bFw+Nvg5f+nIsy8+eOjkvcVvIBxZf+DcxW//l1+/4bc1O8V6DNZjsB6DuF6SN1TWc7itc5SrP8nrJXlD6zFYj8F6DOJ6Sd7QegzWY7Aew4TeT9840PiF0K3vhJ7chSQrfgPh+IWHLl09d/vOreS3NbvHegzWY7Aeg7hekjdU1nO4rXOUqz/J6yV5Q+sxWI/Begziekne0HoM1mOwHsOo3t+994uDp++p+UJoTRCtPCQ3+Q2E+86+vsoYCmI9BusxWI/BeiTihsp6Drd1jnL1J3m9JG9oPQbrMViPQVwvyRtaj8F6DNZjGOh98umHL715aCI6dvDkLiSINkh2/MJDJzb2ntjYe/b1xwZvkr6y+dzT63tqvoGQZSiL9Risx2A9BuuRiBsq6znc1jnK1Z/k9ZK8ofUYrMdgPQZxvSRvaD0G6zFYj2H//v2Xrp777oufb/xC6IDSj4SWBtFev3Li6fU9Nd9AwA3Zg+wS6zFYj8F6DNYjETdU1nO4rXOUqz/J6yV5Q+sxWI/Begziekne0HoM1mOwHs65i98a/d8bH1791vc/V7pmrSo6BgbRSqNy7Ra4SZ3AItZjsB6D9RisRyJuqKzncFvnKFd/ktdL8obWY7Aeg/UYxPWSvKH1GKzHYL2JIFoVH31848CpuwcfEr1959aFt46O7bx2+p7G6BgeREO+gQDi+mWwHoP1GKzHIK6X5A2V9Rxu6xzl6k/yekne0HoM1mOwHoO4XpI3tB6D9RgWXG80iFbPT984cPD0PSc2/vCd9187+tLvjsa//p+XvoBExwKDaDgLXr8k1mOwHoP1GMT1kryhsp7DbZ2jXP1JXi/JG1qPwXoM1mMQ10vyhtZjsB7DgusNg2j1yT76+MYzg5dAT419AOFbP3gACdVNkQWvXxLrMViPwXoM4npJ3lBZz+G2zlGu/iSvl+QNrcdgPQbrMYjrJXlD6zFYj0FKr/heZ6ke+PpnY7JhEO3I2T3Dt0SvXb84+HnjnVODj4ReeOvosy8+eOjkvYfP7D50+t5BoO3I+gNvvHNK6uyVIm5oPQbrMViPwXok4obKeg63dY5y9Sd5vSRvaD0G6zFYj0FcL8kbWo/Begyam6MNKeqBr382Jvvg5pUfvvK1iSBazc9wn7UDp+4+9df/YbDVmnjlJnlD6zFYj8F6DNYjETdU1nO4rXOUqz/J6yV5Q+sxWI/Begziekne0HoM1mMQ3Bxt9JdFPfD1z2Kywcq1jcvHXvjFN4ZfORgNolX9TH519NR9ww+Jildukje0HoP1GKzHYD0ScUNlPYfbOke5+pO8XpI3tB6D9RisxyCul+QNrcdgPQa1zdGG73WW6lUlq8rtmbP3v3bl+PlLR45feKg+iHbw5K4Dp+4+fuGhExt7T2zsPfv6Y4M3SV/ZfO7p9T0TnxMdfkhUvHKTvKH1GKzHYD0G65GIGyrrOdzWOcrVn+T1kryh9Risx2A9BnG9JG9oPQbrMTB6HW2O9sxPHhjEvE5s7P3W9z83/O8TG3uLe6hVLkk7uash2el7qoJoo7x+5cTTg48kjP6c2j1Y4CZeuUne0HoM1mOwHoP1SMQNlfUcbusc5epP8npJ3tB6DNZjsB6DuF6SN7Qeg/UYSvWQ3dY63Ryto2Tf+9mXXnrz0KWr537+q2drgmhDbt+5deQnn52Iyo3G5sQrN81m89PBegzWY7Aeg7hekjdU1nO4rXOUqz/J6yV5Q+sxWI/Begziekne0HoM1sNBPv0J7rbW3eZog/c6o5IdOnnv8+e//M77r33y6YdDz/og2vCITmzsrdE+sbFXqnJLETe0HoP1GKzHYD0ScUNlPYfbOke5+pO8XpI3tB6D9RisxyCul+QNrccwx3rgNz1jP/2J7LbW/+ZopTGy4uufSLLGIBpyMqvOnhrihtZjsB6D9RisRyJuqKzncFvnKFd/ktdL8obWY7Aeg/UYxPWSvKH1GGZRL+RtzaxkCfv0Z3G3tZu/eW+w1dqVdy8MAmQbl49Be6iFbo5WnwzMLRzxtpfkDa3HYD0G6zFYj0TcUFnP4bbOUa7+JK+X5A2tx2A9BusxiOsleUPrMcycXuu3NZlkVXG0R574anYcrffN0cDXP/G3RKMQb3tJ3tB6DNZjsB6D9UjEDZX1HG7rHOXqT/J6Sd7QegzWY7Aeg7hekje0HoOOXumaNfJtzWF0DEz2wc0rw09/DoNo5y8dIeNo090cDXz9M/AtURCdtleFuKH1GKzHYD0G65GIGyrrOdzWOcrVn+T1kryh9Risx2A9BnG9JG9oPQYRvao1a/zbms/85IHBfmfFHzyI1iKOdvDkroOndw3LuvDW0cFWa0+dvd+bow0Q10vyhtZjsB6D9RisRyJuqKzncFvnKFd/ktdL8obWY7Aeg/UYxPWSvKH1GBi9wG8RVK1ZG+gNYmp/83d/8fzLX4laZYYnq4mjfev7n8PjaMmbo40jrpfkDa3HYD0G6zFYj0TcUFnP4bbOUa7+JK+X5A2tx2A9BusxiOsleUPrMbTWC/wWweiatb9//9VBZG3j8rETG3u/fXwPv8oMT9b6059IHM2bo00grpfkDa3HYD0G6zFYj0TcUFlPLdy2ubq8tMPKGvI3DrcxiOsleUPrMViPwXoM4npJ3tB6DKV6zHo0PNntO7euXb946eo5cM1aaYBs+Lbm+UtHtleZfaZxlVlp5Kv1pz/BOJo3R5tAXC/JG1qPwXoM1mOwHom4obKeYrgNC7Lt4HAbg7hekje0HoP1GKzHIK6X5A2tBwJ+iyB3PRr4LYIr714YfH/gpTcPndjYe2T9AXzN2tGXfvdHG18/fGZ31NuaYDLw05/9x9FAdNpeKeJ6Sd7QegzWY7Aeg/VIxA2V9Rxu6xzl6k/yekne0HoM1mOwHoO4XpI3tB6yGA38FkFqWraWtR7twKm7D57cVZ+s+KXOZ198cLBU7dr1i4+s/rtBuYFva4Z/+lMW65GIG1qPwXoM1mOwHom4obKeYrgt811Sh9soxPWSvKH1GKzHYD0Gcb0kbzhzeuAXBsCU4B5q9d8iGM1tYhu1V9/+wflLR05s7P3ui5+P/RbB4TO7f7Tx9UO1a9a6eFvTn/4UQVwvyRtaj8F6DNZjsB6JuKGynlq4bYS1lZqA29GjR/dv8/DDDy8tLe03xhhjjCnw8CP7Dpy6+5HVfxeV8vGjXzhw6u4/ff5z9Vk9ubbr8JndB17YNcjw4W/+8SNPfHXw8+ihf/3Yd7742He+uPpnv//kC7sPNi1ba/0tgidf2P3Yd7746KF//cgTX/3mI3+0f//+x57+gwMn75uIoB388b2PH/3CqP+3vv+5mgDZt75fd+zGGGOMMUY43JbWVpaWVzeb0+336jYCcb0kb2g9BusxWI9BXC/JG+roIZujgV8YAFMW91C7+Zv3rl2/eO36xSvvXhh8W3Pj8rFnX3wQfPeTX482APkWAbJmTadyS7Eeg7hekje0HoP1GKzHYD0ScUNlPeFwW+3qtlEcbmMQ10vyhtZjsB6D9RjE9ZK8YVEv9m1NMBmyORr4hYHSlIMg2mDrtEEQ7cJbR/E4GvLuZ+k2ahuXj73xzqlr1y9+8umHKfRbBMhLnTPX9qSwHom4ofUYrMdgPQbrkYgbKuuphdvWVrK3bnO4jUJcL8kbWo/BegzWYxDXS0qGyPIxcC8zPGXI5mi5Xxg4AHxkAIyjlb77efzCQyc29p7Y2PvEcw8OgnevbD739Poefj0angxBp+2VYj0Gcb0kb2g9BusxWI/BeiTihsp6auG2NjjcxiCul+QNrcdgPQbrMYjrJRlD8NuasW9rgslqvjDw5Au7s6JjTBzt4OldgyDaiY29F946OgiiPXX2/sZvEaS49Wh4MgSRtleF9RjE9ZK8ofUYrMdgPQbrkYgbKus53NY5ytWf5PWSvKH1GKzHYD0Gcb0kY4h8W5N5WxNM1vqlTvALA1FxtAGNQbTB2QtcjxaLSNurwnoM4npJ3tB6DNZjsB6D9UjEDZX1HG7rHOXqT/J6Sd7QegzWY7Aeg7he0jCs+SbAn/zHr5R+E+CZnzwwDFEVf/Bdz/iXOvEvDCTsIwMJW4yGf4sgcD1aLAptrwbrMYjrJXlD6zFYj8F6DNYjETdU1nO4rXOUqz/J6yV5Q+sxWI/BegzieokwDPxkwY9ffTjwmwBZKXNf6pz4wsA3H/mjBH9hAEwJLkbztwi6xnoM4npJ3tB6DNZjsB6D9UjEDZX1HG7rHOXqT/J6Sd7QegzWY7AeQz96zCc4i4bMlzrxlLfv3Nr8x5+du/jtZ87+H+32MiNTRm2Ohr+qGRhHA/HVwWA9BnG9JG9oPQbrMViPwXok4obKeg63dY5y9Sd5vSRvaD0G6zFYj6FUj4mOFSE/wTlhSH6pszHlRx/feOOdU6deewQMe63+2e/je5kl+G3NqJc69+/fj0fH+n+pcxavDh2sxyCul+QNrcdgPQbrMViPRNxQWc/hts5Rrv4kr5fkDa3HYD0G6zEU9cjoWBHyE5wThrlf6gQ/WfDMmc/87G+ffv78l0sjTY3f1ox9WxNMhm+OJov1GKzHIK6X5A2tx2A9BusxWI9E3FBZz+G2zlGu/iSvl+QNrcdgPQbrMRT1yOjYBK0/wVlq2OJLncwnC45feOjkq//+qfX765ePhb+t6c3RRLAeg/VIxA2tx2A9BusxWI9E3FBZz+G2zlGu/iSvl+QNrcdgPQbr4RRf/yy+qtkuOvbBzSvDyNfwS53nLx0BI199fqmzPuXhM7tPvfbIpavnPvr4Brh8LPxtTW+OJoL1GKxHIm5oPQbrMViPwXok4obKeg63dY5y9Sd5vSRvaD0G6zHMol7s5mhgytLXP0f1Prh55YevfC027IVHvqKStf5kwaGT9/7FX/3R7Tu3hifEy8e6xnoM1mMQ10vyhtZjsB6D9RisRyJuqKzncFvnKFd/ktdL8obWY7Aew8zphW+O1vrrAbfv3Hrkia9uXD72wi++Mbq8Kyo61voTnGCyFl/qHD125FsEjcxc85PCegzWYxDXS/KG1mOwHoP1GKxHIm6orOdwW+coV3+S10vyhtZjsB6DlF7j25openM0MOXONwHO3v/alePnLx05fuGhwOjY8QsPDcJeZ19/bPAm6Subzz29vof/BOfgBEZ9qbNFynqkml8R6zFYj8F6JOKG1mOwHoP1GKxHIm6orOdwW+coV3+S10vyhtZjsB4Doxf7Umfj25op4tMBjSkbvx5QuR7t9D18dGxI1Cc4Bycw6kuduSkbmeOrowesx2A9BnG9JG9oPQbrMViPwXok4obKeg63dY5y9Sd5vSRvaD0G6zG03hwt/KXO0lVmQ71B/Ov5l78Svjka8/WAb//o/pfePHTp6rmf/+rZkOjYgMBPcO6HP/0Z/skChFm8OnSwHoP1GMT1kryh9Risx2A9BuuRiBsq6znc1jnK1Z/k9ZK8ofUYrMd8E6D15mixL3WOrjL7+/dfvXb94qtv/+D8pSPf+v7nvvvi53N3PcOTISmL3wR4/vyX33n/tU8+/bDmVc120bEBgZ/g3J/z6c/+8cXLYD0G6zGI6yV5Q+sxWI/BegzWIxE3VNZzuK1zlKs/yesleUPrMcyxXuAqs6qU7TZHa/1S5wc3rwzf1hy8qrlx+dj5S0eQtzVjPx1QmjL36wGDsxcYHQtnjq+OHrAeg/UYrEcibmg9BusxWI/BeiTihsp6Drd1jnL1J3m9JG9oPYZ51YtdZVaVsnFztJu/eW8QHbvy7oVhgGw0OvbMTx4YhqgmfqAtz4BVZofP7P7RxtcPndkduDlayNcDxNtekje0HoP1GKzHIK6X5A2tx2A9BusxWI9E3FBZz+G2zlGu/iSvl+QNrccwr3qBq8xKUw6CaI888dXsbwJEv9RZfFvz2Rcf3Lh87I13Tj3yxFc/+fTDFPfpgKyUja9/ire9NL9XRz9Yj8F6DNYjETe0HoP1GKzHYD0ScUNlPYfbOke5+pO8XpI3tB7DLOo1viUau8osa6FZ7l5mWS91Hr/w0MDn7OuPDQ7hlc3nnl7fU/+2ZvjmaFFfDxBve2k2rw4drMdgPQbrkYgbWo/BegzWY7Aeibihsp7DbZ2jXP1JXi/JG1qPoQc98FsEpcmKeo1viX5w88oPX/la7CqzdnG03L3MhuAvdSJva4Zvjha1jZr4pZHkDa3HYD0G6zGI6yV5Q+sxWI/BegzWIxE3VNZzuK1zlKs/yesleUPrMTB6gd8iqEpW1Cu+JXr7zq3BpwNe+MU3huGwqFVm9XG0b33/c1lxtNiXOmf9bU1xvSRvaD0G6zFYj0FcL8kbWo/BegzWY7Aeibihsp7DbZ2jXP1JXi/JG1qPobVe7LcIqpJN6A3fEn3m7P2vXTl+/tKR4xce6m6VWWpaaDbUC9nLLCtZmv23NcX1kryh9Risx2A9BnG9JG9oPQbrMViPwXok4obKeg63dY5y9Sd5vSRvaD0Q8G3NqpQTBH6LoJjsg5tXht8iGG61dv7SEWgPtdP3RK0ya0yZtTla+Eudjei0vVLE9ZK8ofUYrMdgPQZxvSRvaD0G6zFYj8F6JOKGynoOt3WOcvUneb0kb2g9BPxtTWTZWuy3CPAPEVS9Jfq9n33ppTcPXbp67ue/ejZqlRmSMmtztP4RaXtViOsleUPrMViPwXoM4npJ3tB6DNZjsB6D9UjEDZX1HG7rHOXqT/J6Sd5wjvWYjwxMAL6tWZMybe+Sdunquedf/krstwiQZBNviR46ee/z57/8zvuvffLph0O9wFVmSMo5bns9IK6X5A2tx2A9BusxiOsleUPrMViPwXoM1iMRN1TWc7itc5SrP8nrJXnDedUjPzIwkabqpc6qzdGOnN1z5d0Lg08QvPTmoRMbe4+sP5AVIAO/RVCa7PiFhwYL35547sHBQrlXNp97en1P/Vui/a8ym9e21w/iekne0HoM1mOwHoO4XpI3tB6D9Risx2A9EnFDZT2H2zpHufqTvF6SN5w5PXDNGvmRgdRqMdqBU3cfPLmrPmVpgGz4Zuj5S0e2v0XwmcY91Oo/RDB69vDd1vpk5tqeFOJ6Sd7QegzWY7Aeg7hekje0HoP1GKzHYD0ScUNlPYfbOke5+pO8XpI3nC09fM1a7kcGyMVoSMrDZ3b/aOPrh87sjvoWQWOywdnDd1vrmdlqe+5LM2YAACAASURBVGqI6yV5Q+sxWI/Begziekne0HoM1mOwHoP1SMQNlfUcbusc5epP8npJ3lBHD/n0Z/2atcEHB/7m7/4CX4/WbjEauDnasy8+uHH52BvvnLp2/eJgizQkjgZGx5Bkg7PnbxG0w3ok4obWY7Aeg/UYxPWSvKH1GKzHYD0G65GIGyrrOdzWOcrVn+T1kryhiB7y6c/RxWh///6rg8jaxuVjJzb2Pn/+y/gqs8DFaEO9xvc6q9K0/hYBkkykcquwHoO4XpI3tB6D9RisxyCul+QNrcdgPQbrMViPRNxQWc/hts5Rrv4kr5fkDRm9fj79mbuHWruPDLRbjJa1OZq/RTCB9RjE9ZK8ofUYrMdgPQZxvSRvaD0G6zFYj8F6JOKGynoOt3WOcvUneb0kb9har6NPf07sofbkC2ORtfo1a0df+t0fbXz9MLA5WtRiNG+OxmA9BnG9JG9oPQbrMViPQVwvyRtaj8F6DNZjsB6JuKGynsNtnaNc/UleL8kbttbr+dOfpYvRBt/xvHb94jCcF/WRgZTztqY3R2uH9RjE9ZK8ofUYrMdgPQZxvSRvaD0G6zFYj8F6JOKGynoOt3WOcvUneb0kb9hOr89PfyJ7qA0I/MhAp2evN6zHYD0ScUPrMViPwXoM4npJ3tB6DNZjsB6D9UjEDZX1HG7rHOXqT/J6Sd6wqNe41donn3745xv7Ovr058Qeat985I8SvGYt8CMDrc+eFNZjsB6JuKH1GKzHYD0Gcb0kb2g9BusxWI/BeiTihsp6Drd1jnL1J3m9JG84oVez1doHN6+8+vYPjl94CNlGLWrZ2v79+2V3RkuzVrlqWI9BXC/JG1qPwXoM1mMQ10vyhtZjsB6D9RisRyJuqKzncFvnKFd/ktdL8oYTehNbrd2+c+vKuxdeevPQd1/8/LQ+/Sm7M1qatcpVw3oM4npJ3tB6DNZjsB6DuF6SN7Qeg/UYrMdgPRJxQ2W9uQ23Nb7Q10Wy0pSl1d9DuWAycb3U6m3NkHLBZKN6w63WnjnzmZd/9d0XfvGNqiBXz5/+lMV6DNZjENdL8obWY7Aeg/UYxPWSvKH1GKzHYD0G65GIGyrrzWe4reaFvu6SVaUsVn8/5c6HXtGwt3Jz9T64eeWHr3ytZke2w2d2n3rtkdOv/clT6/f3/OlPWazHYD0Gcb0kb2g9BusxWI9BXC/JG1qPwXoM1mOwHom4obKeXrhtbWVpm+XVTeQviuG2iRf6qohNVpWyWP39lDsfekXD3sptTHb7zq1r1y8+9p0vvvCLbwz3Vitutfa9n33p/KUj77z/WvKnPwtYj8F6DOJ6Sd7QegzWY7Aeg7hekje0HoP1GKzHYD0ScUNlPbVw29rKMMi2ubqMBdwmwm3DF/qOnN1Ts2QpNllNyuLirH7KnQ+9CcM+yy1N9szZ+1+7cvz8pSPDLx7UbLX2w1e+dvM3743m409/TmA9BusxiOsleUPrMViPwXoM4npJ3tB6DNZjsB6D9UjEDZX1xMJtaytLK2uj/4fE2ybCbT9948DhU/dVvdA3Fh85uSswWXiG4uWK602h3NP3NO7I1j/KvU+yHof1GMT1kryh9Risx2A9BnG9JG9oPQbrMViPwXok4obKelrhts3V5dFw2+bqclW47ejRo/vLePiRfU+u7awwqg+gxCYLz1C8XHG9fsr99o/uf/zo//nowS8//me/f+DkfRMvfh788b2PH/1CaUM1xhhjjDHGGGPMHPPggw/WB8EUw22j/PZv//Zwu7f/5e7/6YkT/9sw3vHkC/fc/wf/81KB2GSLVq64Xv/l/rf/3X/z6PP/a+lWa6vH7/of/sf/vlTSGGOMMcYYY4wx88pv/dZv1YezphZuA18mHVK6wXzxhb7YZItWrrjeVMoN3GrNGGOMMcYYY4wxi0CPe7eNfh4B/lTCkNevnHh6fc/kCqNTu3/6xoHuki1aueJ6UyzXGGOMMcYYY4wxBqTPL5OmtLYyXHc3stCtmdJVSMW1SLHJFq1ccb0plmuMMcYYY4wxxhiD02+4rS3gC32xyRatXHG9KZZrjDHGGGOMMcYYgzMb4TZjjDGmJ9ZWstZfG2PMYuFO0piFZeRltaWlpaXM7aHM4rKoNw6H28wCoHd5b64ub71UvX3TUjOcPnq1Fs92O6h/yb5Na8k4e5uryzN5prdOy8racOhHHMbk4NEXJUX8xTuNVroIXRDE2spizacEjlex7U2nkwzt50cyXBrdTLopS8XqGEFRbyoXEV7o2sp2su1m3YOrQMeSRWW7WluZvAqLv5knptSY2zVRtjdoe7B1rUVgdD3tTnIew23BQffN1ZVBBjsz4/o5cWZjwmcRFSnBcmOTwSEAcGQDD4DA6kAvb2wkl9Hr5WW4873enSLKz0tUD4VdHW0HuNWNGSoX7pTBaxztCrq+lVadlp1K327WpTcEsLWAZ6+HOx/XU+GlrKxubue6spaqLiKwMa+tjPxL7Y0Z6/rATgNMBt+Gyn17qI7W7apUD8wt57RAx5t548iasUeA9sxo5cL30+XVzUGBef1k5WnJHBg0PWkIvq+Bxxt748i4gkK7oIzGDHaSWIZ5XV9jP18hUtq3bP1y+5ttTBeEH0js0zXmPl5Rv+HDKrDTiLx48Z5qZFi1lRHerqpzQ273oF5zmlLIGRY8jJx066MDhwHva/j4Aa24tgspanvI5iaaXWuRrbS53NwbBxhVaDzJsYNSdtQ30+G2hltp9W/w3NJOAx2dGtcOHRpmzmj1Z18/0Iw9Jlka6wgaQgDgyAZJluDqAC9vcCSH93qZGe78B9OosuJKyNUBH0VGY4auSqzWwNzwriD3Vto0i8BPy2T91jeD+taC3tIKZ6GfICnet+SEAMb+o/RAsmZr26ewLtwGd31Qp5GZrKnf66A6JiCn4hnjM6CV5pwW7Hhzu6CmG1YRJvqZe3+B7+Pw8KZuqtvqjtAwMMgcZlT/JuV0BfDxZt04msJ8cMQ/ugvKa8yNnWR+5SJdX9Ptr2WkYG1laXllhbif5h9IyNO1HD3wtHQxrBpTYAaH2V1fbaEjKRvvHeBzmsw2AOmBEf+cym28xtF2NXlaqgM3KaoDr/JoPTBoM35oviMk5HhzeqpmPXjcEtxK8V5oJC2iB97XantIWC/+IiplhsJtsUH3jKjnVh1lh9sqp8TgXDdvvoHO2EOSjaZEA0Zbh1Q+skEHQAmtjmFG2OUNHkVGp9wYGRlvppury9D4jAwxw1cHHN/BGjP6KGw7V7DWwKPI0cPGhfW9bZt4Vt3ND2wtIznWnb1ifjWzF6hdhfZUCb7cdsbfy8vLwPi7cbY2cjx1j8BiOw38+QHa7wXfOOAb5U762ubXttMgTwve/JCjwG9YHT02y31OU9Na8oY3I4cVd0doHhjkDDOakwGBG+h4wRtHZxH/2C5oWH716KuoWatXn2FsP79VFNL8Jv++ojEP/w2tjpg5QtYNC9HLviNEJCtL2XgRQeVmdgWVlbvTM2//RUSQNKgjhfuWVpXbfI1D7QogtgNPo7VWPyABBwYtxg8jIl1PncAmOp4eGbeEtVKw3JK0dXpoawGH9FGD0lY3yhFmKNwGj+SgoDs+LkzFK7yy2wNmzuAsIiMlWG5ssuI/VIQAwJFN9gAIm/wNk1ekgWfsaK+XMTSEgKojJ5gFXR34UcCNGbsqRzOuq1kwN7TQVuPC+jk2eo13Q0PACM6l5cCa66nwMdDOs9+tmi7LL/qSRLs+eDSP9i14vxdZHTk3yrGcWT0U+LTAzW80PXhvrrlhhUY/4caccbDICcQvGbRyWw4Mqp40dHtfqyJ4DjaeT/38JrALyhp9QWAZwl0f1M+Xlhx0523s0LIOpLnLxdo8qlfMkpo6tR9WVRF58bI39wLZz6XA4B1e7kgJ7Udfba7xiGFkaAe+JYUNSMCBAZwMqzj44u1sjlAfzwpupWC5eB6togqNPWSzXmcX0QizFG6LH6ZPd0psFMgYyU0pQ4TcYFYjUzmKqdH2VkpPS9QJb1comSF1JLNFaczh+EZJ0sFjMzfmdgSfPfDGER/xN2bh6LTrq1mYk/ucJkpIu4sYjg0bnonGszgDkrUV3+DniNkKt8myubM1h2iGJo6I75tM7141wrQ/1LLw7Iwbtkd0+OPgiuerbe7NMzpeaX32QGb0tLRCritgPg3RO/2dPfHxt7jeOHit8fU7J0FSsMsNbgbRg6WO+xa5vnSc+dALOIrcfRIWBPDiRXdWmU/qdwEL6/rWVpbbfaFIj8mrTep4ehq3LEK4rdgL5AWztu/JzZ8aafr30dygoQOSYVkJJemxcpkZbG25K2vDLOvfVWksF8sQ1Sus34GWJdcUi55n8F4F6eGABxL+WZ/YDOFBf7fhmErgJrptuFP5De8b1tYaeG/GGzN6E0J7yPDGDJ49fIoInZYiTF+KtlL8NoR2uWCjwq+blvVbe/YaXijOmTlDA77gL18X/45r9K3H35XDDLRdQWcvQw8dCOHljiUnr/FW9UvPwfBrPLgxozfKnC4XaAbY8WZM7PNGm02bFcDVgbYWcGCAnha81rL0ssOadHVAevFHMfZ6WfnFy6x7YBpVTrnYbTdvUIoMI0f/tXJnlemN1cHRCDpoiR2EwxPPYSYNk13wBKLjpezRJjzhrf5NC73mazyjLw27YVUyS+E2uF6Rq2I0af0ZGxlhbKVsXOVb0+DbPROozxDrBaByweEUXu70Pv0JnpadxsR/ri5ln+fhHzXdq+r18BAkdiDgeBQdtkZnmBlnaW5UsUOW/O/fNZ1AbLsK9N6csflF1sCroYdEG3P2LDGmteSclqy+JaaV4rchtPlldAVQAAWsX/QGnbeFP9IFQQO+jEsSviNAxxs6/s6JK4EXb9bZa9Ab+/OGG2VWucA1jtUafHXgXUFYR5qiG3POqC8rw9TUSjNvHFsZVm6Zind9OX0LMPLHWkv+YBg5LcDwBm7M4CUJ9i2xd6LYoyjk2twb1PRmCT4tedNJqFzothv+UebC36+V7qwSP1bPDUZjnx5qHJTmjJdG/qDxPg7qjUg09aXIeQ7r+lpNeBvLbdRDr/H8W0zADauSGQq3oacYnjWN/sVS9UhoeEKH/wE+89nqGCb7JHToAGYIHm9mfKd59pJbbv3Zyw/cNFVH7mmJ+Fxdwus3717VoJf14TPoQKI/6xObYWfRwJghC95j7AzRtrMBxkCNxzuWfdOkvV4vb+iAXePN1xp+00XOXptmUJsss2+JbcxIo8q4YTV2BTkBFKx+W4c1KxKBXRA44Mvo07A7QvYwPWT8nRdSH/uPiOFyk172gAQsN67WwJTdzMHwa3xID/fTHXu0yx37u/Z9GjZYysgQ61tyR/54Xwpea1Fj5ly97eSVY9fYvgXUCz6K0lybqJsqhk6I8HLB2y7Rt1RebgidjdWzH+7yE8CU3fxSY9eH6jWBnsDMD5Fntpaay23yaWLVPCdLr6nQ1sMb7oZVxUyF27JP8QAmOlaSXdoEvoJRDTx0aJ0lM2TB5/9guVP89CfWDIYlb/1jUwfXdGMOrl9Ir1Uv0HAg0FwXThabITzoRxtV7JBlWhtjh5eCz+2xHhK+1nJCHsBRZPRpcJ7NfUtwK4VvQ/nNr64ryBl8o/Xb9gZdDtwFYQO+nD5tJzkduOls/L1FTewYa1fQ2cu4stAbJVhu7jWOTrCRlFFzsJyhZmRjDu8h0T+PHVqH33nb6NW1FlQPK7dVrdU25vyw5tCvNFnsnSj8KAjKp4qtJmJZbb60XOi2G/5RZpDuxupNkx1wNJI7AUz1zQ8+ey3KhbKL+cA93kqjL7dWetWFon1pLzesGQq39dKNMky2E7rTCs9wKqwN36HYnOFPf0rjD5/RxA5Z5qSJTrEVZYY8zCiRzc89SRz1k8ng8bfpl5A5mCERv/OK64Wje7ybC/cxus7rgnxshhIdo5dl8ZrovDNL4TaAnAYKBbPwDAtLiUt+k3X9BGYYm0y/XBCp7qx4r8pvzDG30vmotW4qt/k8k+WCQxautbQslKGT6hiu8KheBDet0zKtVipeLllEYOVWFTG9vqWZ+eiZwxE/LdOin8bc+qoM75ljMxQfDIvrZaUMJLvQ7VlgluZU2nw/5WZNeItM5bS0zlD/IkoJaqKzeI3rNOb+WumshNvCGygSzMrMcHLmXfP6BtLFh2cYnEy/3HGoswdM7LPKRe5VoF5X8Z05qDUs2bTukQluBoGtBc8t43jxqyOuOtJoj73ZtCly3Gmpcu7pIkIKjSu3k9kL1lpi23yVyBz3Leo9M55hbLlxp2VacaW8lKGnJf6qDO+ZYzMUHwyL62WlHKGnrqDkL2rfc+yxzU+xXDRlYcKscz8NL7eTDDNbaU0TnbLeVLrcGam1MWYl3LZFXAPNCGZhGY5MI5aaLgskty4y7CSZZrktJs/1uYETe7Rc/F4F6I3+c9gtHCw3M1l9ymnqTeUeCTaD2NaSlVvWo4vGsBeil1Hu6J+vIZsih5yWqbTSdtHAmKsjevYCtZboHnLh+pbMZPUpw88emKH4DWv0n/uMK03ttISPW5Bk+YWGZyg+GBbXq0859a5ghM3WH6NrUa7itZaTMncP1r7vp+HldpNhZista6IaelPpcmek1lJKMxdu2yaigWYHs5oyrEwKPf6Ei4/LMDaZWLmthmhVuWVM7DMm7Xn3qhq9ifJjb+FguZnJKlIK6PV8jwSbQWxraZEb/OgCCnvV64HlTh5GWltBR2DcaZlKK21fKFfuuAI/e5niJ48WrW9plawiZfjZ6+xJQ0O5LZM1p+w1rjS909LRuKU+GfFxldgMxQfD4noVKVW6gkqm0uanWC6REqHv+2l4ud1kGHuSw8tlT8usNeYOam1Gw23bhDfQrBv5nGQ4r0R+/y5nYh/73b22hN/Ce0JGb1r3SHHKh8ttw15cudNjKq10pi6Nyq809tJaoJK1TyCSrPokd0D+2WvQ6/hJw7ToKa7U2WnptVHFsraS+dy8IwvpE6ioN5WuYCe3NitVptYRKXSAm9G7rXFoDQ4DIZvovKLRz+cz4+G2UiYXHdN9aGyGVG5EhrHJ9MsFic0NgrlXid/jcb3YAwnXY23GG1NpuWAzyGgtQLnTHCdt662s5b+dWJWZ8mnBmgGaLL/chvMcXW67113rjiCnckMaVUaG4bWG0fokV+qFHkhgG8gjs9aaW0t4u5oG4GwNrDX8qtz6hPdI42pdHVk989rK8urmIKvKcVwXfQva7EfK3voTopXiU/FMveyuoDrZTv33dw1l1NrgOHf0s74gPHnU2NnjAyhV5XZ3w6pMiXSNeW2+KRkM2AWhPVX2gYDV0ZBbRhMNbn7olYucwJw+HCoX6edrCii7tYXdsOqYqXAbFBkprDgu+U0NxcqIzZDMrXWGscnEy8Uv79jc8ibtwAUbO7nKOi1IubgeknKKerGRkZ0mtLnavJcZ2G9jrQUtFyw0NFA1MnTYSk4OHcADiT0tbfqW2nKRZPlzztR4ntHTgo8w1lZG/rF8DUUHPSR0sOGtNKNRxY6DgZOcMnvmyOaH6YU/aYBrDe2C0JRxkZEuhhnobA2rtdHE2FW5U1ptmwfuCNgNa+TPm+bscX3LMDeg2a+sbm7X38paVYb5jblpKg53GuANC+5bdqp/ZatBTCacVleQ4FZao1Q+EWs4e1SMr6zc4BtWi0lHzS0LbPNgsrHfNzxCyOqCmttA7MWbmVuzXmzzQ67cXMOcLrehXLyfh6eK0TesUmYo3AYHbiaPn+lDwzMkc2udYWwy/XIHSTMu74jcslOOJa8YB4/nQg6AUD2sXDRZbsre9QIjI2myUa2Be5mBDztrkgV/OiArppBzrQ3/g6wO8EDCT8toCrhvqSw3b19IaOwLnedMPXSEsT2zq520x/WQeKMCy409e6mbaVjzSc7o+oKbH6SXlWEHtQZ0QVkZBkdGooYZWQEFtNYmyy8ft0xMIcnqgAotOatrjS+qh/UtwAmMbaW50SJcbzt5RVfQom/Znjyzo+voYcbSeOUzq9sy76ctY3w15UbdsDLG6iVqlVu1RvfMzY8QkC4ITdbVxduYDG2isc0v68oFT2DhoKAwHxYuqO7n4aliRzesMWYq3AZGRoZPk5cqa7WasjxjM6RyIzKMTaZf7g61Q7TY3Fqm3DEppJ1o9mzYC9aDyoWTZaXsXy84MjLZVTUP+kcobwZQsvblIm2PDlRN6m2uLlNDB/RAok/LeN748VaUm6/X0LGA5xkrt9UIY2w1RfsDmQSp3MpGhZYbevYKCQOnYQ0nGe1vw5sfppefYRe1Vt1asJQdRUZS0DAjP6CQUWvbVN07xoZVyLUBXry1heaOpmszbKNXdwJ3lrQsLy9PTO/yy20VLaqt35Z9Wk1jHjo2P0IY/4Puu4JqwCn0ZDL0ftqi1rLKZW9YxbS5AcFxW6jNo5dGTl8KdUFwstiLFz9elODml3HlgiewQGkfDpWbda7gOWCnN6yU0kyF2zqIo7VPVkxZbN1ZnRTTozEZdn1alMoFAxnhuWWUC1LUI26Qsaclr/Tea60iWWeRkRy9rvYwbt+3dBmoqtPjzjNI7WnJrYupXER5HUvQLKKL2UvpU/HcO3xuoeXlchm2b8yxSy3IZFjK8LNHPGmgyiVOS4eRkWGG8cOM8NMCIllu9m2XuIgGDWF5dXN7MrO8NelWHTNPq9ypdQV4SuGz1wub4G5rYJtHLw0+XtkW6uIFcxNHvJWqXBpVzFS4rRyRW/jayvLq6sroRUOG2yajrVmBY/mbgfhNqP/rtovgrP5weSq1ptOY0Wt8+0FDux06J8vlcitm2EtkpCwlOuCDcmvb33Y1WxO/eLu+xtdWllvvhtu6UD5Dnb6FSZaVsl1uZKfRulwmWXiGrU9yP11uSbLte0eLDdepclvlU5W+n6E1nlL8GhfvW0B0uj442XBQ03Kc1in4bmsVfz4Pjar/cqcbUZrWWD1cbzoscrht/KabPXYpCbdtpq1mtbKGi1XpFXKm9PpJplTu5Jgqdi0keUKmFkvVGC5XpoyNK4XrhScbe7ejcVOVzXY7dNb0VC1yq8iwj8jIRMrgAR9WF2lKF+/OoWW+gUmWSyYrSznsg+pO3UhVthmeld3uqRM4e30LkayYMuMLbli5YKcRXi6TLDzDdpdG6qvLLR0zb/1mE91Vky+X7G9LyoW7eig3OqXINT6tcsGeuZ+uoExvrKSR4UZkucVk27/JHqf1007Ifaz6b8wdPQLptFym6+viePsfq4frladpOy/Oay0LG27bnFz0v7aSOXCpvGek7YePyw63Ta3cwm5mJb/Jyg3s9dCU7bcjzUgsMlzGU8bGlcL1OkoWtcUyWC6732dd1xcTGcktN3DA11gXo4m2/qeb2Vr1pbH1a3bPl16SFVMWd8Nt+vjU9i+4SQ55Ame0b2mXrJiyxe5j9eWCnUZ4uUyy8AzbXRqpry63ttYGReO7ahLlcoOlqvRQVw/nxqQUucanVS7YM/fTFVSk3J7R9fiUC94XEppxhE9hyN3HepgAxp6W6ZQLd339HG/XY/VwPfy0IPNitrUsbLit2DWQt/Dhs5eRf49pxw63tSiXrN/2A76M/rH1bmuzNlyGU87cE7O4ZFl7GBceFmSVG70bV3hkBEzZ2YAP2i+869labLyjdblksmLKYkyhYmRDvWlY3fUtROCGTFaSMv8DZPXlop1GdLlMsvAM210aqa8utyRZt7uXViYj924nu3o4t5YpVa7xKZWL9sy9dAVVKTeH712gBeaV2zrchs444qcw1O5jPdywgk/LlMpFu75ejrfzsXq4HpYhOi8mW8vChtsKwTB2zknSOi5L6s3rLXzn/rgN+eoQPuCbShwNTTal4TKaMjauFK431+UGBFBaQZyWqe883eFsrXCSJzuyGV3dNnIoW7/u56n4DH6LYGrJSlO2/QBZVW7oyY8tl0kWnmHrS6OfLjd2iKtfbnhuM3eNT6VcvGfuoSuoKnXsfdde4ko569GgGUc/UxiQXm5YwadFp1wgZtRfuVhKNDg7ndMCz4up1rI44bbSP4S67smIZtVbiZNDpXlnWht5UuXO+sCrr85Ri3Z6/BeLxKcHJcNW4tlL142Z/7zoVKqj64uos2VcLZeIti638O95fbP4tRbOtI43FpmuL7ip99OXyjwImc5Yjn+TS5Y+Llt0YsJcHZublS91NueWvUFPv4Cbsq2tFo6hq2/IR9J/cHa6t6quu1zyFiNyR+AznAoiwwwy2eyG2ypH8+TGlkXA1xJ3ftkwxtkaYyyvbo7+J6GH3TMyXu2Gzt728W42bbMFHi96WuByyyl7sNa+tSiH23o4LTnDZarZT+ht7qx526xZ49/XB8KL5U6ek372++jg48jR7/b28kii8uF5q0kd99AeuYimFW6DLsncIOnwbPfV5qnKLSsXaqNty60dtwB/n9MzQ/e12DtgB9UBlgt1UHkLRoi+tCS3aaz/zdyOus2YqmowDN36BvWRf1qrF260bMxVR4EMM/AMYT2wC0L3S8m4OiYv5po91KBmOTjGPsdhmV1Qu03ZSqKQhbKrQp9Uf4vTfSgfOs8d3LCms7B3wcJt6HwNrbjhLSHiTXD0/gJn2E+y2Qu3YaP59htbluUF3dXAHQWG/9g4vM6OZeDH2zDKgXIDJ3Xg8eaclugQANFadMJt461leXU158MQ9GlpvAXi9YvojVb95LYfkwcAXUGZs9OR8wy1l82OXlSvOC2bUR9H7nArvaaQa6vzDJfLXhp4yuaLKDwaGNszjykCN6ytJPmDYrKHbD0KL47ksg8BaFTQuAUNRoM9M96Bd3MHbBVM6TTchoP2pdsrikYmAKWpphVug/oWvJ/P76wK06yqTJv+HS40rMsFhxmlVFdZsx7YBYWH27bsllc3K0NtmbmNiGXd2kJGy3isud4LjEJOjvJ2YtflihusjgAAHwNJREFUWaIdeNAjajJZScrCYkqmzePJHG7LcmiXYeZ8Depyt7LZjP1GH3B/ycuww2SzFG7LGs0DT6PgvmxiSXRFN5p/C18B2wfSv6BP37ARMJIb/KkR6Hjx09JFCCD72WVtbkzKdsPlQjgnexU/eVoam2iLZl+jt/PdtpE+vC4CDgGNg9ud59w7NDnn3FKjP47cYbittm2R7blyYtzmEmevcWA0H766ras7UfONcljWzIbb8jbihgNteSG8pskV2DPjHXjwHbDttVaZYVOy8NcSwb602DFW3IkoPSLcBjY3uJ/PmGPvJICOd7P67fPMQpsbM5YhOMxImfWbcUdoiichE5NcvYFfbbwjJ7ecRxH1GeZeRM2Nf3BdbyUa+5+SlE1RyOJttKb2kP429hE1maw0Jb6PVeANq5++tPWwKrxcJlnrDHMHh5mj3LXAb/Sh9xc4w+6SzVK4DR3NY31oXl82+nSGW/nb4qJFXk5tvmeAI2D4DhR7j8xciBTX6+F3XCQ3OmW7Jyf4c0603MzTAoTbQmttO7/tX1ZN+rJjjvVebc9zIXwE/EGL1hL+ceQORhjbWWY2JyrMR0z+s4pudxH1tvKlUG5+5WKjZqiOy/LWCLdhpwVvVC2ikDXnOed2j84kA++A3LVWkiGXrAi4bBbsS7NffWhF9+G2jK4Am2PvZJmxHqw6OTqxzxi+ZhxF/TAjA/SOAFdH3MQkr1w8Q7CHRMKpmVHX5kFp1qZszVFIbNCS30RDHlGTydpnGH3D8ldi8GStM8zoCuD6LTxBD5gAZo5WajLsI9lMhdu2qR/Ng30o2ZeVWVErQZCcy/8VPV7o+pnRbUFxJrsV7nhDe732u9IWpgJsfCe2UfGE3/wmgWP0yHkunhZqgJCKA83CwJOlYi8SMtOSWzikzbfnUabVSvvpS5FLI2aamN2O2Whvjln7yu2tXOAkNidBe2a47cXeAXurjqq4UuML1OCy2Yx1y6PHV9HkpxVu6/7GUV7usBkgh10bZ8soNHXQmIlqKxvOzcnoehiFHH2SAAE+LGGSMV0Qk2H4DEtqOVXrDONvWBLhts05+xJU+8dXvcygmftLYLlkspkMt22TN5qfoLu3D6LCbb3NEjtlWtvVS1E8CZOx/YpF6nhbGnvMCT+azoGKyMTGoHOfvTRePfg9AzzPOQeyk8cmvJt+/ePfEcmKx6tA2ytQPcLoYFKHnOfYHhKsi3BKjiK6y0Ri/eCnh3pkeGK6K72TKHNjoRXrpKAj5UIAswg0t8/d2mJIzaWxCe7yHrfCKGeNf/zxMlRlW38nQs8wXGh4hAI0hIdzkTcsnNjnf9tnaacfi9jSrn3iwCbd+WPdBaD2HGZHqUBaz2tyJyZ8oCer3OkFAdCQenD0M3MqUX9/kWOGwm1wy+tgmA5M2mO/B9dSLaLpgW9bgLdw/O2Z7XQ1L9JklYudFixCMfKvzYczeQKrvlqw1smutE1u8NslSEQG7hzhA8m7eBsOZxPfvHbiz2K7j3oGi+nq9xnNe2Vp+K91L900tb1xv7qmD+sF91QgOcvWm+tiNGH9QbQ+3n4e2k9ki1duTSlIHw6GNXecMwZ0dVcuHmUG74DF0uHgXd1C5sauEgkB5LQWaEDSqvk1VUdGM2iY2+Or23KXzY4G0zofVsGv4oaH29q2+YZst/6t4uzFr9+BTyCa4fbvm/WQWyqqB12SWYPSwp9i13j5oK/9woKphNtIvdj7eDcTQOSRLZQsK2Up9eewZt02PvLHZljgfQ1tw2PXbsM3TJr70vwwH9BIgEEpOEjDQ+qx4bY2z4caAgb4WB1o81i4oJIZCreB9yp4mA6viMYm7WCnPNTLmQTCVJ8iMEpVuA/jT9PhW3jt+p3N7I9ANYyYG17FxSMUO8XVdaN5J3AzdFfa8axL535568LgaODoAdU/ja8/vblz7PpUWZvXprgnV2nyPIMzumq1NfBrLTn3qqa2lya6k+pznXuPxD+sEQY8lmuui5Qdxs09HHCPZ/yBREWX27JyG7WBPjwnxAwMSNErF+jTwA48L3gHpMydxIJhoMbqazMgaRqJwR1pRjNoiiuh97WM5cnAgDP8JdadchsGr1hrwW4cxKhvJ4fxfIlYUPtCtwFOIJphVvwOuKUievmXZMOgtKaIFsnwnio+nNoqGavXNoZb1RWglZsxtwcfE8JPEzNSTlIIoEDDDHzkD3ZW4HnOCHuNxglqDwQbP0SH29AwBTRIm9Y1Dk8l4PtLxlg9YzQChwvGmaVw24CmexU4TMfDt7mT9nrwPePy2nH2LaEqOpYfXa5NCa9uQz8CBZYLCrQ43uGFXh9Xqs8wdqVPztwv5+7ZHA3Ew23Q8WbNsUsFGD1kTAA+GkJnL4Mefuvfxv6nJNPGljJxL+EeDIwmrR9hgJO6keQx4bY2F1HN82S4LvLDuHEzTm75RklWTZWbE8jI6MPzHknW9RjQlTtRcEifhgTv8JQZ4bacNoBfa9AmtligDa8OoBnkRSGjACMdHb7UuVm3xjqj6wNuHPw7p42zpnb5UIlrTyCSIR6AbnMnqtbLuyRHM4OfxYJ7oVZMxfMPthVdh9vyyI/h1ncFwAQwY24PPSaEk2WlLP7h2N+gwwx05J//qkfdeW7RmLf/BJ1hhUwAgcdm0KAUHKTlhNuowW1Ja8kJGgL5R34vmL1Rzl64bUDdvQpqx0x74sJtLS7v5icWgc9ect+2qE8JXxjDxYY1dhnlogJYhGK03hqD6W1PYG2pja0Fm/sFBzIy4yxR5cYmG00KjgnAR0NDKvuW8L2TkahcPvUjjNxygRAAXHFYhkXPktZCbNbLhNvAGG5GP7+Wt/9F7vCxMaeGPhwPMWeU2RQRhhtVXgcOrmcBUmb0aTmXddi1BjY/uDrAZhB9WoZNdFS0fcruXmLd7gziIvX1RXGDlqgYaAfhtowDKZn75XSkeVTrwbc/dFBazBA4KfnRyugM24Xbuo0GBkw8UT10mAHeT/HbbuwNeizXyrzylicDnVX3QeHy2c60JoDwoBQapDHlZlFSfOgUJvgiQsMFFcx4uI1px3i4revrFlWt+Nd2epW9wFhrb1i+PEZ1Jx959uLLhR7/1pVVl1/N3Hn8H+q6PTzw2M/wvFBoY8VO/SICqR8TgI+GYu+4pfQc8R8plluDiZUb//YlEDDMKQ46kNwHP00x3PZnD2st5ZXb4mXShmTdfJ4vsILRDhytjtaXW3t6uO3WZ9hYHfHNYKhYncv2hbDT1KvfaQD3jENPCzisSm3GtgGREVwPoXXzCwnbRQUqYx+0j2YSpLfUcI31lW3T06aWnlGr2xrFMlppj0FwcG4/rW9Vr62Mna1NdIs3+pl8dGcF0kVXPxW9eWANfc8aHYTjoxEmGjhz4bbM7q5yIDJDrTPkXaRWD7giQANGwGBZgMbLG2RtZXl1dWwdWt2goWkdOzX366cdYM0AbeqdPnZOqXpMgK7BbB2zBhtW0/r52gFo9Dqp8Pe8YsNtE+PCunTYLTwW5j36UjIe6EEXEbogKHbHPXTRX8nfad9CSKJbaccDofjqaL461ipfGG/xTkOfL7FuAh/BGKUxkNFJ5Y5l2kfbwyf24AkcuXbyXozIeCRfljFav5nDG6ArAJdqjvxLTm9ef1paZFgK+oi6G7qJszUFyqGlAOALK130Y4N1QG22eCvLqLvb0LCUgiZ+P81a+gCoTGW02eo8N7VS6I4wclcGbtDg+yLDZKGtOnxh7zYzFG7LGot09OQngOi4bNfg7ZgJGO38beykbSf7uLPXMPvLegllc3V5adgesAdrwU0AG0FmhLebAz0B77rmLZzGX29s2oJH4pKs1ssZUTXVRYLPc8/bKo2UG1kdHd/Ca0seM6eLXYv8sAa+IAisjty5bv2iP5zcxYa50IGbluNRtqdqO4vgr45ObjGp7gYdHm6Lfl6C5hYfyACPYjPvKzFxQBP7/OoY9kZluWIdaVW+reuX2OmvMgoJ9eGjI9aIcBuYIRhOzXhEHRcRHvrgQVIkgBI4Pw0Pt4E36PHEWCimJlf4NtR2bUH5B0yzR33wFCYkYDTdGQfUSrE7wvDoikHz8RLzzl4xfwbg8RU305mhcFvWKzzBsZvIB3rBk7quL8iYcNswRYUdvlMmHkNJwPUDr6FA70HgyGbsl9sjSezsoc9uwVor1dts+6kyqLXUNQPwGs+KFDT3A+g0LHOpJrBDULVzMTv4tGR0KbWNJTbchq9XaruyqRqgA6fWMoADvtBoUcMYKOh4u9w0t26uCy/6a7UsuvpCnla4LXc82lBubhANCL5XCRezQZppB7eY7cLr5kLtrtzqlNMKVraNjNTlBgjBO09DseMsgu4EVdk2j/uyimbqBL4ToYPS3KWa9RdSixlH85UJhFPRR9TREeHWo6+aHjJwftrh4LAxGN1qizdmWcZOmqZjAO8vLQM3wEy254ARPGYOXugK3hFGTkv9lyuwVjpxUVdf47FRowUKt6HEDkRScPfdUVy2NOfxf82+R+bqweG20l4P1QNjKC2un5o1FC02MGqaXE10OnWtCoyzdfrEDGwGOfcq4jznrt9p0sobj6JLNZseJtf9bRvaXOP1bQs9z+AtDbrWslJCgB04fAufcK06y60DChiF7HPJvIg6CLfVz3WhRX94SH0s17p4VvCNEl4nBY1H81ppbhAt50kNeUeAo71g34Jqd0JQsLJ1yZF7UmKBmyFc7Bi71tpO7OuOY7u4wB4ZL7fhOVzb5cnVpeaF2xoKbg8wyq1bJwU9os79bngUeQ9C4uanWfe93PtazQ269eabzcLIbSj/RZnKAUSLUR8whYkKGIGAY2Z0bgK30g7u41grbfsgpOowkONd2HBb8xUZNRAJ7r6jL7MhrV/EG/9XtLlndd9gwAgBjaFg10/uGgp8A6PcK7Nq2IqctownZtiK90KrLJ/b597CG5tBxvADWr/TSWMeF6AiFKW59jNrRC/JuLsavklZ7MqmjA4862CbAzddPVkJyy30IoKJnOtmLIvGnoqHz16mP9DEg2gRz8MKf1h+PsFbzCxRd0fAzl7O+2jFsmP6ltrWkv9kpTZ2jJE3sYcWMm/9c88NLuM5HNQz4+G2lhdvT2DhVPARdde33UoyZ3ZR89OoN7jGstxuJFlZh51nfLpY3Vll3F9y7qfAFAa+1qBy0cX74Jg5dqFr0u9bMglf2DvGzIXb8u+U7EAkvvuOjctuExJuCwcMGOHktvim/iJrDUXzOCl2cUTeKy05zyKGxVWHPCI/r4M2g7Wuv4EQB/CAC1gQBNXvZujLlR1ckmBUEbrW8JTgyqb4Dhx+naHLgMKshifQOzgWeugg7DWTZ7UOYPYS+Dws2yui1iSgTyJ+d+6wlUY0hanV2mbemyj5YU0K5jlcTW6zDhxOzXgPbjo9RpuZXfgSwnJaBGdzmxcfbsvue2r/YDpTmFDAIe5WirHDrFpbKbLQFQF/TlhNyydY3RzvDIXbwl96zypXdsCXH37qtceQOXvU9RM7TiolJEPgWcR0Hv21nuv2ttoLJ/IBF0bsy5Wd6vVZWeDKpg6OF80wcMBXLHTWJ1tNcTQ09GCqQGYvU5lFZICFtqdLVLAyZ/vI+BqbSsgVAX/a1OZNlIAHWCjR4bbg+5o4GWsDF4zxllC1DiD7XOUGo5nGnHsb6r+zir3csrd4a36UnbVare9OI6vc5oAvHETrchiZHw2coXAbvoTHFFm0e3MszDOB0vPccXVUxxYzV7z3jHi4bVpTU/w1zKkwvXBb7ADIPWTvVM91xbsCcfCeKv5dVxR0f4adtHpjvuA7Anx3jq0O/ChGpjf9VUaLTT+HVHQaUzmOrmbssw5YGT08855FCqvcy7eIbdn26m7QsY0ZzS22y419cSTlLyyIio7N0kVR/QgNXFPFLAPH3jSq74iARKXMUrhtm8jdYc3cstVMllcDvo3V9g1WyTbazbvMMWCbBE+L6UVk8Ncw20BmN2eBqrmZxqiCTa/iHwxE3hHE0b8k26xViXi5JJb484zdnWP7qFZHMRTt/CLCnzYt1Avj83EU49Q1KofbSoH3qs9eOqZ5h4Q7K2jXs+CvcpXl3FhuSBuejYuica165icLhlQeNTaMzIpZt3/DchbDbduIzcWNEsPLb63221jhTOuV5/lBORo4p0jfoXun8arVWJA/q11L7OdQcKZ1RzCltJk8y77u2DsKI4vh1dn9xRT8tMmBG1lqGpX+I4SpUJgGF0IHKaWcHkOhb+EBdz3r7sWRqG8SwsVpXx2Zm0I0rKnKehYLDCN7+qzwLIfbjKkk+NtY+JXlV57NrOHJxiiaVy34/G0W6Wv7yMg7giHJCnksTJwt5wXb6dDyq4Wx0MuxHW6TQqJRzS6x3wSAkV4tDu961tWLI5rDyGnRNhpYvy1SWJMHY9ZDWr5h6XCbmUumvk2GX3k2mqg/B5sS4qdljvcyk/pai+kH/KPMi3MT1d8MXmSXDIfb5gmRRmUG4D2z8mpxjVcQPMyYGVrFrDPfsHS4zZhGiD7UrzwbY1hyn7/NEJ7rmioWavYyQ2Gg3K8Whpc+zy9eLSpNjQrajcv0g1eLG5OHw23GNKL2kNkYs2hM6Z2RYDzXNaaUGQq3pRT1Kb9m3GMsENWNCtyNy/SDr0qDU2wti3gJO9xmTCO+vxtjjDGmI2ZhBiv91UIzm0CNCt6Nyxgjzvy8nJGBw23GGGOMMcaYKubjuePIVK+vFXqmGrBRzUIw2hgDsYgxc4fbjDHGGGOMMVXMxluuTYwexeC/5iOMOKPM2DvUxhgWr26btowxxhhjjDFGivkIiGxv7r62sr06aqYPZ9ZxuM2Y+cZ7t6XkcJsxxhhjjDGmmnkJiGzN/rYPYcaPZsZxuM0YM/843GaMMcYYY4ypwvtnmXDcqIwx84/DbcYYY4wxxhhjjDHGhOFwmzHGGGOMMcYYY4wxYTjcZowxxhhjjDHGGGNMGA63GWOMMcYYY4wxxhgThsNtxhhjjDHGGGOMMcaE4XCbMcYYY4wxxhhjjDFhONxmjDHGGGOMMcYYY0wYDrcZY4wxxhgzt2yuLi8tLS0tr25O28QYY4xZHBxuM8YYY2YJfua8trK0tLS0tLIWqWVMJ7Rs781/tnUZjFwJxd/MCYrRNvdCxhhj5h6H24wxxsw/W9PNwoxz6/cra2k4/RtPsD0BH5sUTkwUdzKvmD7W5Zw/29QJt5UeVz2N5yqEFmIAVY1o2qytDE/l5upyo103J6clgExMuG2yoLGGuLy6WfabuaHmFGY2nkByeyGpdmuMMcYgONxmjDFm/tlZtjI+vxsNt5XN50qXu4zNE0dzrgoizWm4bTs+AZsg5yqCbLGsXNXm/KNRkrWVRrnCyZnmKiNEJiTcBhQ0v6utas5gZeNpcTYy/yQzuVS7NcYYYyAcbjPGGDP/DKZmy8uT086xcNv2hG5nAjcSYdn5o9HJa+FPNleXFybclgl2rmTZakIrK2qv5U2uT8o9p1Jhi67CbUBBUuchkrFOboLKxiMXbgv/e2OMMaZzHG4zxhgz/2zFSlbXJmae4zPRyYBQ+etl23ltlvxFXenV4baSXMpfhRs9hvF/WlkrhBfG39ssWbNXEtMoSTz5b0s7f1uST9UyQuRcNQmPHONa/RnLEKs78FGGtV4exsmuhYmVfu3Cd2U1M5LdaBmFkkdrsNSj7syU51zMv/QXJQJ1MjundPQqKD1djZdJeUHLq6uF35S9c1rfJutrfPDbnfZTchTZTbSuFmrqozTb0RKWJ/+huVVUNqTqdl4dLptOuzXGGGPCcbjNGGPM/LMzVRsNlhUWfkzExbZm1Ctj88K1sv+rn701rm4rXfi1VBY1aZzPjmdY8k+FQ6hPXDEpLwu3FZOOT6Vrz1XZQVZO5odBjvoz1ihWW2iJ3uiKxup5/E4BlfmX/UOLZTp14bamAEh92KLuzNTFOiYLGEk+cc0Va6o+3NZ4uqDLJCvcltkma89bw1HkN9GmWqioDaTxVIXbajqKCpu6dl4hNr12a4wxxkTjcJsxxpj5p7iUbOz90dKFNzshlpL1bIW1O5OTyZLSSykN4pVG28bfeC1OIovvxRUm86ObNBUm9KWJS5f/lU+YJ/NZW2maShfe2q36RckxTsTbxmNgmFhDoUXx8ajD2GS9rBZq8t9cXalfbYhT8TrgROGbq8tVu3JVr3UsPzPVOY8nnmywhcVqeTKTf1KxqK7hMqkpaPI3+W2yvsbrjiK/iTbWQvUJnfzX0heRaxaIVvQq5XVX3c7LzabYbo0xxphoHG4zxhgz/4xNzYbvdRXnZ6ORgp1kxfcUKwIM4zP8ydJLKQtdlUXbyveOmzy0sbwq3x8t+5+KxHi4Dd1iq+xcNbwUWTozHwvq1J2TKrGmQgsVOPmGYdb7uYX8i42iVbhtc3V5/DQVVyJN5Nsctqg3r8554u8Lq7pKLiA8hlL+VuHkUcGXSWO4rUWbrPuT2qNo0UTXGmuh+lyN51/SeOrOT3WrLy+rsp3XhtuqM+qw3RpjjDHBONxmjDFm/il9v21nzUlhOcTO/HhiYURptG2ilKqJYvXLpOOJ6tf/4OG2yl9V/08xcckUtm4tIDyTHTtXbcJtY/G2iWqBxPBwW1W4tH4jqqw3PXNOXaPX+IFPyrJhi+qcJzNYXt3cjuKsbl9xpVdiXLgNvkykwm3tmmhTLdRknNDGU7P6r/CrmgVxJQVUu02v3RpjjDGxONxmjDFm/il/Uaz46YSRWfowQDD696s7C+PqyinfzKo+3LaTarVs/Q+3um38/b6G1W1jiScnzJWzbXR1W5ll09/WLoSZeNsXFoOFaxYnZoWJKo8nM1LZLFa6DBB/fzN7oWL1uV3dXjO1FeFerXt7u/xUTHd1W06brPsTZnVbfUVU10Jtw2obbqvsVZpPKbIYrvq4+mi3xhhjTCgOtxljjJl/qmaCW7uCVy7ImFhaUUi+tlI2vWy1um1iccbkm4uFlwRrd0xaHveY8CqLRlUkHq4DbD6rkwc/uTlS3bkqOXGbq8t1xziivlUrlWvNqsQaCi3PrMy+IlF1/vV+OVS+Dri2UhWgql5WCZjX5lw89uXlbb2tAHfZBdQgg4Xbci+T5tVbLdpkzZ/UH0V+E0VqAQpolb9LWhNcq+pVSv6ktp2X20253RpjjDGRONxmjDFm/qmbG9f8vrBWZiJ1+dtLlbGHhnDbaHZlk8hxakNRpX9S9VpWbeKSf6zKp3g2SqImFeeq/F8bwm3FjcHKz22VWH2h439bEcqojR1U5g+2G4CRKMn4Xvcl9ValOpq0uPNb4cxU51x2fob/Wr51FiCDhdtyL5PmcFubNln9Jw1Hkd1EgVpoDClVNp7yimjoVUr+pLadV4bb0PSdtFtjjDEmEIfbjDHGzD/1c+PyAMt4+p3fVqYu/uN46Y3htsq3nMbjcNtvwuKhqKXSmXTVwrqqKW0hQUM+TUoVy8hK/rwycFBRKxli1YU2FD0eb2tMNpn/WFB37MXlHEajJKNrlQqHXLOgbEymInhSczIblj6WBD1rAqNlMmi4Le8yAcJt9Schs8abjyK3iTbVQmO0ra7xjJdb/tihJPPin1S3c6zj6r3dGmOMMXE43GaMMcaoUBqYmyIDn2IMR0bQGFOGX5c0xhhjpo3DbcYYY4wGE/tPCVCxuE1HcF6pOPE++wbD0TZjjDFm6oyF2z759M60fYwxxpgFpWqbsOlSCPxo6c0pDrcZBkfbjDHGmOnz2Uf/8q5960t/cPCVu/atv3vjX6btY4wxxhhjjDHGGGPMDHPXvvW79q0v/ds/e/Wufeu/vPLrafsYY4wxxhhjjDHGGDOrfPgvn961b/2zj/7l0uM/evOufevrr/2XaSsZY4wxxhhjjDHGGDOrXPqH/3rXvvU/OPjK0o83rt61b33f0b+etpIxxhhjjDHGGGOMMbPKd9cv37Vv/ckXLi39+p8/uWvf+j1/fO7Df/l02lbGGGOMMcYYY4wxxswkg++R/vLKr5dSSvuP/c1d+9a/u3552lbGGGOMMcYYY4wxxsweL/3ynwYbt6WUllJKb//jzcECN3+f1BhjjDHGGGOMMcaYLD759M5nH/3Lu/atn3j5nTQIt6WU/uT7F+/at/57337Zr5QaY4wxxhhjjDHGGIMzCKw9+Ph//uTTO2kYbvvwXz4dvF+67+hfD/7BGGOMMcYYY4wxxhhTz3Mvvj14bfTSP/zXwW+Whv/2D+9/9Dv//qd37Vv/ytN/9et//mRKhsYYY4wxxhhjjDHGzACffHpnsK7trn3rL/3yn4a/XxpN9PY/3hy8aPrZR//yxMvveJmbMcYYY4wxxhhjjDFFfv637w1eFb3nj8+NxtrSRLgtpfTrf/7kK0//1SAs99lH//LJFy798sqve1Q1xhhjjDHGGGOMMUaUf3j/o+defPv3vv3yMHo2fId0yGS4bcDP//a9Pzj4yuDPhj+/9+2X/+2fveof//jHP/7xj3/84x//+Mc//vGPf/zjH/8s2s/gldDhT827oeXhtgFv/+PNp069NQzX+cc//vGPf/zjH//4xz/+8Y9//OMf//jHP4v88+Dj//nxH7358799ryak9v8DAXGGzOFix5AAAAAASUVORK5CYII="/>
          <p:cNvSpPr>
            <a:spLocks noChangeAspect="1" noChangeArrowheads="1"/>
          </p:cNvSpPr>
          <p:nvPr/>
        </p:nvSpPr>
        <p:spPr bwMode="auto">
          <a:xfrm>
            <a:off x="155575" y="-1608138"/>
            <a:ext cx="8286750"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data:image/png;base64,iVBORw0KGgoAAAANSUhEUgAABnoAAAJMCAIAAABSMu9pAAAgAElEQVR4nOzd/3NU953vef1d+if8QwRyx2Fw7jqqCVtTTt3ynZ1htkK814HEkzuWM/akJRmYkFHFbJxwo7U1tIQiYAi5imIzOJIXW6zly8D4K+5bjOQIkOq9Pxxotfrrab3O6X5J/XxW/xBL3c2jzzlI9Duf02cgWvbH1S9/fvHDH/1y6W9++g43bty4cePGjRs3bty4cePGjRs3bv18+/nFDy//8ZP7D7dazNMGGn517U8Pf37xw6f/27888fwcN27cuHHjxo0bN27cuHHjxo0bN27cKrcD359/+dfvfVr+U9px2z8v3v76Dy8lD/7Wy799rfTBH1e//OPql82egoiIiIiIiIiIaB+39qeHyXzsjX/56Dtjv68M3c7M3axf6bZj3Hb/4dbLv34vecB3xn7/x9Uvu8gmIiIiIiIiIiLaA31a/lNlhvaXJ//w5X/cr/7u9rjt/sOtv/npO8lkbu7av3fdSUREREREREREtGe68W//K/kotm+9/Nvqs0K3x20/+uXSE8/Pff2Hl2782//qhZCIiIiIiIiIiGgv9eV/3E/OLf3fX/3d2p8eJl98NG7758Xbybo2Zm1EREREREREREQpW/vTw2+9/Nsnnp/70S+Xkq8MRMSX/3E/uTYC55ASERERERERERF11L99vn7g+/NPPD/34cf3Ihm3vVb6ILk2Qq9tREREREREREREe69kvHb87LsRMXD/4VaytC0ZvxEREREREREREVFHffkf95MFbp+W/zTw9soXyce59VpFRERERERERES0V0suQ/rGv3w08JO3bjzx/NzPL37YaxIREREREREREdFe7fIfP3ni+bm/+ek7A89P/usTz8/9cfXLXpOIiIiIiIiIiIj2amt/evjE83Pfevm3A98Z+/0Tz8/92+frvSYRERERERERERHt4Z54fu6J5+cGvvXyb594fm7tTw977SEiIiIiIiIiItrDJXO2R+O2XmOIiIiIiIiIiIj2dozbiIiIiIiIiIiIMotxGxERERERERERUWYxbiMiIiIiIiIiIsosxm1ERERERERERESZxbiNiIiIiIiIiIgosxi3ERERERERERERZRbjNiIiot61Mjo48LjB0ZVec7pQ5RXvlZebHrznXhpFi73W7O/mPv07y9Hb/djmRET7O8ZtRER9WfU7xqr4R39Xq90LI9Op7934rtMjzb5d+c72Lu7kGKg8PJW05f23v9XuSUxKDxbfPHe6kXtcLdfJ3Ymt8f5t9nezs7+ze6nej35a/4R7vJ+Sb2zft/aOVc9S9xw1r7HZS+7a38S8tnlHvwh2fr3lS07xO4iIiKpi3EZE1Jc1fTu6N/8V3ft3irupM3XN+/yGe6mjd1lpj4HG92tubnP/Bq/ae/elBwuvo91GNtxErY6fXTkzfI2d2Br+sc0shvthR2l82R+9GbVzr9Uydo7bms/bqp+l5lu1L7HRS+70x52Ux7gt9UtO8zuIiIiqYtxGRNSXtZ6+mL6VbF7v3ynupsdbvKNp2+DgYPP3Orsbt7U8Bhq9PVsZHWyK7vT+1a9tz+y+rAcW7Tea4SZqeLApJ1rmMW7bra3Z382O/s72oH00bqv9KVYzbmu2TmvHkzRbwlU7sqvcbzc/voQcxm3pX3Kq30FERFQV4zYior6s4VuV7bejrm8mm9X7d4q7qCN05Z3O6PRo8/c66rit/hhodu5Rszq9/84/dK/svowHFik2muEmanqwbQ88OsPmPW7rwLZXF7ftj3HbyEijoWbtuK3dD7D6Z1ip/dFZ95J39eNLyGDclv4lp/sdREREVTFuIyLqyxr/GzvNeoFmKwYGR1ea/CM/3SlCDb/9+B/4I9M192x3Jkyr77f8+KammNYbob66T0Zr8Z6w/VNuv9NZafUWTR+31X41+3FbDb/d7kux5dOd4tTBOYM7N2N68I57Njlcd7HRTI/w5gdbu0OrgTOL17hLW7PP86qRtP87m+nPyRx+Era5TydHb5vdkUbbYq8Njo422EJ147aGp5O2WCFXN20zG7ftoLd+le0GdXmM21L+DiIioqoYtxER9WWpx21N3qbXv7+pnGBS/e3Gn8Zfvzyh2ZPXnb3S4G5p3kCm8Deq7h1J0ydpsnWbPWGn47adp7A1f6+T/bit08/Gbn//jsZtqY+QZt9vvQkaL3aq2Yq7GLe1ekmdbzTDI7zBZmr5vbZO9TVmYVPGbdrPydx/ErY+Fjo6etPsjjTaFnutemvX/7xq8Je/wZ1G6o+A+hOB656g25cCaLXNH6Maz9tan9XcwS+CtC857e8gIiKqinEbEVFf1nDUsv1WrOlH2zT4d3yjN3C1F4/b+fiGU4yGT97o05YavftodXpUi3VL1Y+s/ULlYak2QsNt22iFQqP3ranXEbVdkKCP2+rx9fs35cKiJveXrjxQ+wIbvOncPsKayhoeu/U7q/nfgnbggdaHa+cbzesIb3+fhp9J39qpvEbdVvPHdnYyaVY/J/P7SdhyA9R+ufUfkWZ37PIvwo6/zXXPWj9uaz47Gplu/vjWu7nTH3dajWZdVV+r/T3aanS4o939Imj1klP/DiIioqoYtxER9WUt/9Fd9wap4eeNNxjHtJ2WNPpuqydPewJg6slV07OH6t+w1hJaboS2r7rZ+9Y06Pq3Vs3e67RYx1S/j1IdA82etqW55f1T7740W77Nu85mroZrrprtcGk+mH43t97IRkd4HTjFSCuFU3mNkk0et2X1c7JbPwmzPnrr77PLp6r529zkPxut8aoZTA2O1p/v2GgzNyZ1+uNOqOH/D1P/yyLN6HBHHf0iSPOS0/8OIiKiqhi3ERH1ZSnOL2v3b/a6t5G172zTrgFr8eRt3g6lmlw1/oOajhSb/r/4LTdC+1dd/+6k0zlMw0Vojd8UtSjV7m0oqr1/u1UfTe6fekaQasvvvFPawWXy6Ed/bM119uo2tzhuS7VSrN1GczrC07yuhtzWTuU1SjZ53JbVz8lWD8/iJ2GbF9fJ0dtmd+zyL0Ltkbnz0G00bqt5zscn7I6u1CFaDzVTHHFN0A2XhqVeItcEUPfjveYLbf9fhk7Hbe1ecge/g4iIqCrGbUREfVmad6871/7U1e5tZMrFbS2fXHyT2eIPaTd1qj8FquVGaP+qUy4Bab6r2rwha7JlWty/wwlG/aNSnWVVd/+006u0W77+fs1fwo4/6PG0bXSl+l16/ebu6rityUYzOsJTva7W6wibOJXXmIVtl+O2rH5Otny4z7gtze7IaNy28ysNx207/qSae+z489o/uiWpqTqXcVv9l3f8/G6/9LSjXwTtX3Inv4OIiKgqxm1ERH1Zmn8pdzgOav42stGbgnRPrr3JbPAiW7yP2a7Tk6lSbY7dvTNOsU6h4YKDjsZtHb5b6nR81OSEr9TjtnS8hieGNr/X9pBtZLr6HLQGbyx7MG5LNxPq0RGe4nXVulI5ldco2LIbt4k/J3P8SZjmuVL+Eal2R2bjturJUsOBWfUdHv/Pyh2q/sDGA6M0W2tXf33TlnZ12457Tredtknjthb7vFnM24iImsS4jYioL0s1akk3j2l/klTDh6d6culNZpoP66l7h7bLjdCOvNuPWUpzVlCDc37yHLe1HqO2v78yZ2lb27Ostv+owao9X5m3jYwM1j2+F+O2uo1sdIS3fV3bx2yLT4freOra9iO3dmfL8mTSPH5OtgR1f9yWbndkN26r+rs5WP8n73jWx3eoenTlCRv9vU63tTr9cddZjZ+94VfrVxW2AEnjtto/vrPfQUREVBXjNiKivqzDd4j1b5saTG2a/8u+5i117T/imz956rdtDRGtzoOqGUa0ePuQaiNUtf2UDQYJna6KSXVSXMPlHM3u3Nm4bWV0sNmHJTV/8a3v3+hlN3a33/K1f1xHb59bHAcN3++3B+9yypBqIxsd4a1E1X9cC3y9U3mNkk0ft+Xxc7L24dpPwjRbp9PVba12R5bjtrpxT/MJat2Daw/+2uOl4Wy6gx93cjuAdSdeNxmHtt/BHfwiaP+SO/wdREREVTFuIyLqy9K+i2j6f2yneRvZ7OF1n2bU9MnTv21r+J6rxf8tX3nCFvdJ79xZ0wlHpx8c1OYNav17nXzGbVm89DZrmJq8ZW635Zv8celOy9txz8Zf7RCsjNvavg6nI7zd89Y9Mo1TeY2KTR+35fRzciC7n4St/7yOjt40uyPbcVu7E8V3ihr/jG380GZLQZu/soyrW7rXSrvzhbacb3U4bmv1kjv9HURERFUxbiMi6ss6+T/t6/5B3uSddJN/b7d++9f6yTt529ZooUCDd2qPHlz7ZqLhWTutTuVpt+Fq35XW3184Ja7uz2i29KT+rp2N2xq98jZvrNrdv92pbLWPaLPl2y1gaQlstLIq7YilAXj3J5Om2sjmR3ibx7VzKq9RsmUxbkuxAdsdBnn/JGzxp3V69LbdHRmP29qsaGz1eltPqFqd0dxuC2ZS9aneLSb+DV5Na1VHvwhavuSOfwcREVFVjNuIiKh/qywuaL+ciWgPxhFOtF/i7y0R0R6LcRsREfVvjRZ4NfvoHKK9F0c40T6JaRsR0V6LcRsREfVxu/lcKKK9E0c40b4o58s2EBFR9jFuIyKiPq/BQIKPoaF9FEc40R6PNalERHswxm1ERERERERERESZxbiNiIiIiIiIiIgosxi3ERERERERERERZRbjNiIiIiIiIiIiosxi3EZERERERERERJRZjNuIiIiIiIiIiIgyi3EbERERERERERFRZjFuIyIiIiIiIiIiyizGbURERERERERERJnFuI2IiIiIiIiIiCizGLcRERERERERERFlFuM2IiIiIiIiIiKizGLcRkRERERERERElFmM24iIiIiIiIiIiDKLcRsREREREREREVFmMW4jIiIiIiIiIiLKLMZtREREREREREREmcW4jYiIiIiIiIiIKLMYtxEREREREREREWUW4zYiIiIiIiIiIqLMYtxGRERERERERESUWfmO21ZGBwcGBkamq//rcY+/SkREREREREREtG/Kc9y2Mjo4ODo6smPcxpCNiIiIiIiIiIj2cfmN21ZGBwdHV2JaG7f91V/91QAREREREREREZFHTz/9dOtxVl7jtkfDtqgdt1VqMXebnJw8/rijR4/2busRERERERERERHV1nosls+4rWodW9W4rarpkZQf3nb8+PG2r6GHHT9+vNeEVpnzwl4ITwmeEjwlc17YC+EpwVOCp2TOC3shPCV4SvCU4ImZC515vRu3TY/UzPySlW4771H3tUYxblMy54W9EJ4SPCV4Sua8sBfCU4KnBE/JnBf2QnhK8JTgKcETMxc683o3bquK1W09zJwX9kJ4SvCU4CmZ88JeCE8JnhI8JXNe2AvhKcFTgqcET8xc6MxzG7dVr3lLe8kExm1K5rywF8JTgqcET8mcF/ZCeErwlOApmfPCXghPCZ4SPCV4YuZCZ57FuE2McZuSO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t9ePNLr9R8hXFb7vns/oaZ88JeCE8JnhI8JXNe2AvhKcFTgqdkzgt7ITwleErwlOCJmQtNeOsb5WJp6It7q9VfZNyWeya7v1nmvLAXwlOCpwRPyZwX9kJ4SvCU4CmZ88JeCE8JnhI8JXhi5kIT3qXl4tjMganF71V/kXFb7pns/maZ88JeCE8JnhI8JXNe2AvhKcFTgqdkzgt7ITwleErwlOCJmQsdeOsb5VNzhyZmC6cvHKpe4Ma4Lfccdn+LzHlhL4SnBE8JnpI5L+yF8JTgKcFTMueFvRCeEjwleErwxMyFDrxLy8WJ0pMTs4XxmeHqBW6M23LPYfe3yJwX9kJ4SvCU4CmZ88JeCE8JnhI8JXNe2AvhKcFTgqcET8xc2HNeZWlbcjs1d6i8djv5FuO23Ov57m+dOS/shfCU4CnBUzLnhb0QnhI8JXhK5rywF8JTgqcETwmemLmw57zrq1OvXXiqMm6bKBUuLReTb/V+3LYyOjgwMDAy/fi/p0cGHjc4upLmGRi3KZnzwl4ITwmeEjwlc17YC+EpwVOCp2TOC3shPCV4SvCU4ImZC3vL29x6cPo3T4/PFLbHbbOFU3OH1jfK0ftx28ro4ODo6Ehl3DY9UhmyrYwOphu4MW5TMueFvRCeEjwleErmvLAXwlOCpwRPyZwX9kJ4SvCU4CnBEzMX9pZ3fXXqZNWZpDUL3Ho7blsZHRwcXYnpyrht+389+q808zbGbUrmvLAXwlOCpwRPyZwX9kJ4SvCU4CmZ88JeCE8JnhI8JXhi5sIe8houbate4NbLcdujYVvVkG1ldLB63Fa5Q32Tk5PHH3fixImBgYHjREREREREREREOffKL79ZLA01u73yy2/2btxWNVrbxbituuOsbhMy54W9EJ4SPCV4Sua8sBfCU4KnBE/JnBf2QnhK8JTgKcETMxf2lnf/4drEbCGZr9376rOa7/Zu3FZ1SYTKhRFqxm2cTNqFzHlhL4SnBE8JnpI5L+yF8JTgKcFTMueFvRCeEjwleErwxMyFveXduD2fzNqmFo/Vf7fXl0qIiOpPbKu+PAKXSuhK5rywF8JTgqcET8mcF/ZCeErwlOApmfPCXghPCZ4SPCV4YubC3vKmFo8l47blW6X675qN22LHqreqhW6tYtymZM4LeyE8JXhK8JTMeWEvhKcETwmekjkv7IXwlOApwVOCJ2Yu7CFvfaOczNomZgvrG+X6O1iM28QYtymZ88JeCE8JnhI8JXNe2AvhKcFTgqdkzgt7ITwleErwlOCJmQt7yHv3ozeTcdtbb7/Q8A6M23KPo1PMXAhPCZ4SPCVzXtgL4SnBU4KnZM4LeyE8JXhK8JTgiZkLe8g7t3A0GbetfHyl4R0Yt+UeR6eYuRCeEjwleErmvLAXwlOCpwRPyZwX9kJ4SvCU4CnBEzMX9op376vPKmeSbm49aHgfxm25x9EpZi6EpwRPCZ6SOS/shfCU4CnBUzLnhb0QnhI8JXhK8MTMhb3iLd48m4zbLlx/qdl9GLflHkenmLkQnhI8JXhK5rywF8JTgqcET8mcF/ZCeErwlOApwRMzF/aK9/qVZ5Nx263PrzW7D+O23OPoFDMXwlOCpwRPyZwX9kJ4SvCU4CmZ88JeCE8JnhI8JXhi5sKe8L64t5rM2k7PHW52JmkwbutCHJ1i5kJ4SvCU4CmZ88JeCE8JnhI8JXNe2AvhKcFTgqcET8xc2BPewgeTybjt8nvjLe7GuC33ODrFzIXwlOApwVMy54W9EJ4SPCV4Sua8sBfCU4KnBE8Jnpi5sCe8MxefScZtd+4utbgb47bc4+gUMxfCU4KnBE/JnBf2QnhK8JTgKZnzwl4ITwmeEjwleGLmwu7z7txdSmZtZy4+0/qejNtyj6NTzFwITwmeEjwlc17YC+EpwVOCp2TOC3shPCV4SvCU4ImZC7vPu/zeeDJuW/hgsvU9GbflHkenmLkQnhI8JXhK5rywF8JTgqcET8mcF/ZCeErwlOApwRMzF3aZt7n14PTc4WTc9sW91dZ3ZtyWexydYuZCeErwlOApmfPCXghPCZ4SPCVzXtgL4SnBU4KnBE/MXNhl3q3PryWzttevPNv2zozbco+jU8xcCE8JnhI8JXNe2AvhKcFTgqdkzgt7ITwleErwlOCJmQu7zLtw/aVk3LZ482zbOzNuyz2OTjFzITwleErwlMx5YS+EpwRPCZ6SOS/shfCU4CnBU4InZi7sJm9z68HEbCEZt9376rO292fclnscnWLmQnhK8JTgKZnzwl4ITwmeEjwlc17YC+EpwVOCpwRPzFzYTd7Kx1eSWdu5haNp7s+4Lfc4OsXMhfCU4CnBUzLnhb0QnhI8JXhK5rywF8JTgqcETwmemLmwm7y33n4hGbe9+9Gbae7PuC33ODrFzIXwlOApwVMy54W9EJ4SPCV4Sua8sBfCU4KnBE8Jnpi5sGu89Y1y5UzS9Y1ymocwbss9jk4xcyE8JXhK8JTMeWEvhKcETwmekjkv7IXwlOApwVOCJ2Yu7Bpv+VYpmbVNLR5L+RDGbbnH0SlmLoSnBE8JnpI5L+yF8JTgKcFTMueFvRCeEjwleErwxMyFXeNNLR5Lxm03bs+nfAjjttzj6BQzF8JTgqcET8mcF/ZCeErwlOApmfPCXghPCZ4SPCV4YubC7vDuffVZMmubmC3cf7iW8lGM23KPo1PMXAhPCZ4SPCVzXtgL4SnBU4KnZM4LeyE8JXhK8JTgiZkLu8N758NfJeO2C9dfSv8oxm25x9EpZi6EpwRPCZ6SOS/shfCU4CnBUzLnhb0QnhI8JXhK8MTMhd3hvXH1uWTctvLxlfSPYtyWexydYuZCeErwlOApmfPCXghPCZ4SPCVzXtgL4SnBU4KnBE/MXNgFXulfX0xmbafnDm9uPUj/QMZtucfRKWYuhKcETwmekjkv7IXwlOApwVMy54W9EJ4SPCV4SvDEzIV589Y3ysmsrVgaml96taPHMm7LvT4/OvXMhfCU4CnBUzLnhb0QnhI8JXhK5rywF8JTgqcETwmemLkwb96l5WJx5tG47dbn1zp6LOO23Ovzo1PPXAhPCZ4SPCVzXtgL4SnBU4KnZM4LeyE8JXhK8JTgiZkLc+Wtb5RPXnhqYrYwdv5rP53/ZqcPZ9yWe/18dGaSuRCeEjwleErmvLAXwlOCpwRPyZwX9kJ4SvCU4CnBEzMX5sq7tFwcPz88MVsYnxk+c2mk04czbsu9fj46M8lcCE8JnhI8JXNe2AvhKcFTgqdkzgt7ITwleErwlOCJmQvz461vlE/NHZqYLSS3kxeeKq/d7ugZGLflXt8enVllLoSnBE8JnpI5L+yF8JTgKcFTMueFvRCeEjwleErwxMyF+fGur069duGpyrhtolS4tFzs6BkYt+Ve3x6dWWUuhKcETwmekjkv7IXwlOApwVMy54W9EJ4SPCV4SvDEzIU58Ta3Hpz+zdPjM4Xtcdts4dTcofWNcvonYdyWe/15dGaYuRCeEjwleErmvLAXwlOCpwRPyZwX9kJ4SvCU4CnBEzMX5sS7vjp1supM0t0tcGPclnv9ecnO3cQAACAASURBVHRmmLkQnhI8JXhK5rywF8JTgqcET8mcF/ZCeErwlOApwRMzF+bBa7i0bRcL3Bi35V4fHp3ZZi6EpwRPCZ6SOS/shfCU4CnBUzLnhb0QnhI8JXhK8MTMhXnwphaPFUtDzW5Ti8dSPg/jttzrw6Mz28yF8JTgKcFTMueFvRCeEjwleErmvLAXwlOCpwRPCZ6YuTA/3uTlI8l87c7dpd09A+O23OvbozOrzIXwlOApwVMy54W9EJ4SPCV4Sua8sBfCU4KnBE8Jnpi5MCfeF/dWk1nbmYvP7PpJGLflXn8enRlmLoSnBE8JnpI5L+yF8JTgKcFTMueFvRCeEjwleErwxMyFOfEWb55Nxm2X3xvf9ZMwbsu9/jw6M8xcCE8JnhI8JXNe2AvhKcFTgqdkzgt7ITwleErwlOCJmQtz4r1+5dlk3Hbr82u7fhLGbbnXn0dnhpkL4SnBU4KnZM4LeyE8JXhK8JTMeWEvhKcETwmeEjwxc2EevPLa7WTWdnru8ObWg10/D+O23OvDozPbzIXwlOApwVMy54W9EJ4SPCV4Sua8sBfCU4KnBE8Jnpi5MA9e5UzS+aVXlefp5bhtZXRw4FGDoyt1XxsYGBiZTvM8jNuUzHlhL4SnBE8JnpI5L+yF8JTgKcFTMueFvRCeEjwleErwxMyFefDeuPqcfiZp9HTcNj3yeMi2Mjr4eLJW9T9Tx7hNyZwX9kJ4SvCU4CmZ88JeCE8JnhI8JXNe2AvhKcFTgqcET8xcmDnv3lefZXImaZicTDo9MtBg8pY6xm1K5rywF8JTgqcET8mcF/ZCeErwlOApmfPCXghPCZ4SPCV4YubCzHnvfPirZNx24fpL4lN5nEy6PWDbcTJpi7nb5OTk8cedOHFiYGDgOBERERERERER0a565VeHk3Hbj4r/RXwqi9VtK6OD25/eVml6JOWHtx1ndZuQOS/shfCU4CnBUzLnhb0QnhI8JXhK5rywF8JTgqcETwmemLkwW17lTNKJ2YJ4JmmYnEy643TSNl9sEOM2JXNe2AvhKcFTgqdkzgt7ITwleErwlMx5YS+EpwRPCZ4SPDFzYba8dz96M6szSaOX47bpke21aw0XsrG6rSuZ88JeCE8JnhI8JXNe2AvhKcFTgqdkzgt7ITwleErwlOCJmQuz5U0tHkvGbSsfX9GfrYer26o/pm3H4C3FR7ftiHGbkjkv7IXwlOApwVMy54W9EJ4SPCV4Sua8sBfCU4KnBE8Jnpi5MEPe+ka5cibp/Ydr+hOanEwqxbhNyZwX9kJ4SvCU4CmZ88JeCE8JnhI8JXNe2AvhKcFTgqcET8xcmCFv+VYpGbe99fYLmTwh47bc65+jM6fMhfCU4CnBUzLnhb0QnhI8JXhK5rywF8JTgqcETwmemLkwQ17lTNIbt+czeULGbbnXP0dnTpkL4SnBU4KnZM4LeyE8JXhK8JTMeWEvhKcETwmeEjwxc2FWvPsP17I9kzQYt3WhPjk688tcCE8JnhI8JXNe2AvhKcFTgqdkzgt7ITwleErwlOCJmQuz4t24PZ/tmaTBuK0L9cnRmV/mQnhK8JTgKZnzwl4ITwmeEjwlc17YC+EpwVOCpwRPzFyYFe+tt19Ixm3Lt0qZPGEwbutCfXJ05pe5EJ4SPCV4Sua8sBfCU4KnBE/JnBf2QnhK8JTgKcETMxdmwrv/cG1itpCM29Y3yvoTJjFuy71+ODpzzVwITwmeEjwlc17YC+EpwVOCp2TOC3shPCV4SvCU4ImZCzPhVc4knVo8pj9bJcZtudcPR2eumQvhKcFTgqdkzgt7ITwleErwlMx5YS+EpwRPCZ4SPDFzYSa80rUXMz+TNBi3daF+ODpzzVwITwmeEjwlc17YC+EpwVOCp2TOC3shPCV4SvCU4ImZC3Xe5taDPM4kDcZtXWjfH515Zy6EpwRPCZ6SOS/shfCU4CnBUzLnhb0QnhI8JXhK8MTMhTpv5eMryazt3MLRTEiVGLfl3r4/OvPOXAhPCZ4SPCVzXtgL4SnBU4KnZM4LeyE8JXhK8JTgiZkLdd6F6y8l47Z3PvxVJqRKjNtyb98fnXlnLoSnBE8JnpI5L+yF8JTgKcFTMueFvRCeEjwleErwxMyFIq/6TNJ7X32WlSqJcVvu7e+jswuZC+EpwVOCp2TOC3shPCV4SvCUzHlhL4SnBE8JnhI8MXOhyFv9dCGnM0mDcVsX2t9HZxcyF8JTgqcET8mcF/ZCeErwlOApmfPCXghPCZ4SPCV4YuZCkTe/9GpOZ5IG47YutL+Pzi5kLoSnBE8JnpI5L+yF8JTgKcFTMueFvRCeEjwleErwxMyFCm9z68HpucPJuK28djtDVRLjttzbx0dndzIXwlOCpwRPyZwX9kJ4SvCU4CmZ88JeCE8JnhI8JXhi5kKF9+Yf/q9k1vb6lWczJFVi3JZ7+/jo7E7mQnhK8JTgKZnzwl4ITwmeEjwlc17YC+EpwVOCpwRPzFy4a976RjmZtRVLQ4s3z2arSmLclnv79ejsWuZCeErwlOApmfPCXghPCZ4SPCVzXtgL4SnBU4KnBE/MXLhr3qXlYmXclseZpMG4rQvt16Oza5kL4SnBU4KnZM4LeyE8JXhK8JTMeWEvhKcETwmeEjwxc+HueOsb5ZMXnpqYLYyd/9rk5SOZq5IYt+Xevjw6u5m5EJ4SPCV4Sua8sBfCU4KnBE/JnBf2QnhK8JTgKcETMxfujndpuTh+fnhitjA+M/xPl7+duSqJcVvu7cujs5uZC+EpwVOCp2TOC3shPCV4SvCUzHlhL4SnBE8JnhI8MXPhLniVpW3J7eSFpziZtGmM25TMeWEvhKcETwmekjkv7IXwlOApwVMy54W9EJ4SPCV4SvDEzIW74P3+g5+PzRysjNsmSoVLy8U8bIzbcm//HZ1dzlwITwmeEjwlc17YC+EpwVOCp2TOC3shPCV4SvCU4ImZCzvlfXW/PDZzcHymsD1umy2cmju0vlHO3Ma4Lff22dHZ/cyF8JTgKcFTMueFvRCeEjwleErmvLAXwlOCpwRPCZ6YubBT3i9++593LG3Lc4Eb47bc22dHZ/czF8JTgqcET8mcF/ZCeErwlOApmfPCXghPCZ4SPCV4YubCjnj/4/2fFUtDNUvb8lvgxrgt9/bT0dmTzIXwlOApwVMy54W9EJ4SPCV4Sua8sBfCU4KnBE8Jnpi5MD1v5eMrxdJQi9vU4rFsbYzbcm/fHJ29ylwITwmeEjwlc17YC+EpwVOCp2TOC3shPCV4SvCU4ImZC1PyPim/PzFbSMZqb739Qt6qJMZtubc/js4eZi6EpwRPCZ6SOS/shfCU4CnBUzLnhb0QnhI8JXhK8MTMhWl46xvlMxefSWZtr1959v7DtS7AgnFbF9oHR2dvMxfCU4KnBE/JnBf2QnhK8JTgKZnzwl4ITwmeEjwleGLmwra8za0H5xaOJrO203OHy2u3uwMLxm1daK8fnT3PXAhPCZ4SPCVzXtgL4SnBU4KnZM4LeyE8JXhK8JTgiZkL2/IuXH+p8ulstz6/1h1VEuO23NvrR2fPMxfCU4KnBE/JnBf2QnhK8JTgKZnzwl4ITwmeEjwleGLmwta8dz78VWXW9u5Hb3ZNlcS4Lff29NHpkLkQnhI8JXhK5rywF8JTgqcET8mcF/ZCeErwlOApwRMzF7bgrX66UJm1XX5vvJuqJMZtubd3j06TzIXwlOApwVMy54W9EJ4SPCV4Sua8sBfCU4KnBE8Jnpi5sJ43v/RKRJTXbp+eO5zM2s4tHN3cetB9G+O23NtzR6db5kJ4SvCU4CmZ88JeCE8JnhI8JXNe2AvhKcFTgqcET8xcWMNb3ygXS0Mfl9+bvHwkmbVNXj6yvlHuiY1xW+7traPTMHMhPCV4SvCUzHlhL4SnBE8JnpI5L+yF8JTgKcFTgidmLqzhXVoujs0cOPWbR+vaJmYLX9xb7RGNcVv+7a2j0zBzITwleErwlMx5YS+EpwRPCZ6SOS/shfCU4CnBU4In5iNMzhKtqZq3vlE+NXdoYrYwdv5rybht9dOFLgJrY9yWez5HZ8PMeWEvhKcETwmekjkv7IXwlOApwVMy54W9EJ4SPCV4SvDETITJWaL1S9UqvC/urf733/+f4+eHJ2YL4zPDxdLQ4s2z3VbujHFb7pkcnc0y54W9EJ4SPCV4Sua8sBfCU4KnBE/JnBf2QnhK8JTgKcETMxEmZ4lOLX6v8pXNrQd37i699I9/8dbbL0zMFipnjya38Znh8trtHoKjt+O2ldHBgUcNjq48/ur0yECDr7aKcZuSOS/shfCU4CnBUzLnhb0QnhI8JXhK5rywF8JTgqcETwmemIOwcpboqQvfuLZ67uqN0+cWjibztcptrHRgbOZgZdw2USpcWi72lt3Dcdv0yONx2sro4MDI9KMvDlR/NdXAjXGbkjkv7IXwlOApwVMy54W9EJ4SPCV4Sua8sBfCU4KnBE8JnpiD8NJycaL0ZOUs0ca3mQPjM4Xtcdts4dTcoV5dkzTJ4mTS7Rnb9MjjudvOr7eMcZuSOS/shfCU4CnBUzLnhb0QnhI8JXhK5rywF8JTgqcETwmeWM+FlaVtya16xPb6lWdfnvz2jdvz/+P9n52suo/JAjePk0kfj9iqlrk9+s9m47bJycnjjztx4sTAwMBxIiIiIiIiIiLaL7108jvF0nBliDZ2fvjV//5nf/vKX/3gxf+a3OHED77/D28N1yxtS24/mT544sXneyW3WN1WOW00/bituuOsbhMy54W9EJ4SPCV4Sua8sBfCU4KnBE/JnBf2QnhK8JTgKcET661wc+vB6d883eIs0ePHj08tHmt6hmlpaGrxWK/wFuO2ymmjNeM2TibtQua8sBfCU4KnBE/JnBf2QnhK8JTgKZnzwl4ITwmeEjwleGK9FV5fnXrtwlMtzhJ13oC9G7dVf0zb9MijE0qrL4/ApRK6kjkv7IXwlOApwVMy54W9EJ4SPCV4Sua8sBfCU4KnBE8JnlgPhQ2XttUscHPegD1c3bb90W0DNUvaGny1VYzblMx5YS+EpwRPCZ6SOS/shfCU4CnBUzLnhb0QnhI8JXhK8MR6KExzlqjzBjQ5mVSKcZuSOS/shfCU4CnBUzLnhb0QnhI8JXhK5rywF8JTgqcETwmeWG+Fl98bT4ZrpWsvNryD8wZk3JZ7zrs/7HlhL4SnBE8JnpI5L+yF8JTgKcFTMueFvRCeEjwleErwxHooXN8oT8wWknHbJ+X3G97HeQMybss9590f9rywF8JTgqcET8mcF/ZCeErwlOApmfPCXghPCZ4SPCV4Yj0UvvvRm8ms7Y2rzzW7j/MGZNyWe867P+x5YS+EpwRPCZ6SOS/shfCU4CnBUzLnhb0QnhI8JXhK8MR6JdzcenDm4jPJuG3l4yvN7ua8ARm35Z7z7g97XtgL4SnBU4KnZM4LeyE8JXhK8JTMeWEvhKcETwmeEjyxXglXP11IZm1nLj6zufWg2d2cNyDjttxz3v1hzwt7ITwleErwlMx5YS+EpwRPCZ6SOS/shfCU4CnBU4In1ivhuYWjybht8ebZFndz3oCM23LPefeHPS/shfCU4CnBUzLnhb0QnhI8JXhK5rywF8JTgqcETwmeWE+EX9xbTWZtE7OF9Y1yi3s6b0DGbbnnvPvDnhf2QnhK8JTgKZnzwl4ITwmeEjwlc17YC+EpwVOCpwRPrCfCC9dfSsZt80uvtr6n8wZk3JZ7zrs/7HlhL4SnBE8JnpI5L+yF8JTgKcFTMueFvRCeEjwleErwxLovXN8oT8wWknHbF/dWW9/ZeQMybss9590f9rywF8JTgqcET8mcF/ZCeErwlOApmfPCXghPCZ4SPCV4Yt0XLt48m8zazi0cbXtn5w3IuC33nHd/2PPCXghPCZ4SPCVzXtgL4SnBU4KnZM4LeyE8JXhK8JTgiXVZuLn14MzFZ5Jx2+qnC23v77wBGbflnvPuD3te2AvhKcFTgqdkzgt7ITwleErwlMx5YS+EpwRPCZ4SPLEuC2/cnk9mbWcuPpPm/s4bkHFb7jnv/rDnhb0QnhI8JXhK5rywF8JTgqcET8mcF/ZCeErwlOApwRPrsvCNq88l47Z3P3ozzf2dNyDjttxz3v1hzwt7ITwleErwlMx5YS+EpwRPCZ6SOS/shfCU4CnBU4In1k3hJ+X3k1nbxGxhfaOc5iHOG5BxW+457/6w54W9EJ4SPCV4Sua8sBfCU4KnBE/JnBf2QnhK8JTgKcET66awdO3FZNx29cbplA9x3oCM23LPefeHPS/shfCU4CnBUzLnhb0QnhI8JXhK5rywF8JTgqcETwmeWNeE6xvlZNZWLA19cW815aOcNyDjttxz3v1hzwt7ITwleErwlMx5YS+EpwRPCZ6SOS/shfCU4CnBU4In1jXh1Runk1nbW2+/kP5RzhuQcVvuOe/+sOeFvRCeEjwleErmvLAXwlOCpwRPyZwX9kJ4SvCU4CnBE+uOcHPrwZmLzyTjttVPF9I/0HkDMm7LPefdH/a8sBfCU4KnBE/JnBf2QnhK8JTgKZnzwl4ITwmeEjwleGLdEb770ZvJrO31K8929EDnDci4Lfecd3/Y88JeCE8JnhI8JXNe2AvhKcFTgqdkzgt7ITwleErwlOCJdUE4v/TKG1efS8Zt7370ZkePdd6AjNtyz3n3hz0v7IXwlOApwVMy54W9EJ4SPCV4Sua8sBfCU4KnBE8JnljewuorJEzMFja3HnT0cOcNyLgt95x3f9jzwl4ITwmeEjwlc17YC+EpwVOCp2TOC3shPCV4SvCU4InlLby0XCzOPBq3Xb1xutOHO29Axm2557z7w54X9kJ4SvCU4CmZ88JeCE8JnhI8JXNe2AvhKcFTgqcETyxX4fpG+eSFb0zMFsbOf61YGrr31WedPoPzBmTclnvOuz/seWEvhKcETwmekjkv7IXwlOApwVMy54W9EJ4SPCV4SvDEchVeWi6Onx+emC2Mzwz/4/x/2sUzOG9Axm2557z7w54X9kJ4SvCU4CmZ88JeCE8JnhI8JXNe2AvhKcFTgqcETyw/4fpG+eSFpyZmC8nttQtfL6/d7vRJnDcg47bcc979Yc8LeyE8JXhK8JTMeWEvhKcETwmekjkv7IXwlOApwVOCJ5af8NqH58ZmhivjtolS4dJysdMncd6AjNtyz3n3hz0v7IXwlOApwVMy54W9EJ4SPCV4Sua8sBfCU4KnBE8JnlhOws2tB+OzhfGZwva4bbZwau7Q+kbZgZdJjNtyz3n3hz0v7IXwlOApwVMy54W9EJ4SPCV4Sua8sBfCU4KnBE8JnlhOwrl3fzw2c7B61ra7BW7OG5BxW+457/6w54W9EJ4SPCV4Sua8sBfCU4KnBE/JnBf2QnhK8JTgKcETy0NYXvv3YulAzdK23S1wc96AjNtyz3n3hz0v7IXwlOApwVMy54W9EJ4SPCV4Sua8sBfCU4KnBE8JnlgewlNzf1YsDTW7TS0e6y0vqxi35Z7z7g97XtgL4SnBU4KnZM4LeyE8JXhK8JTMeWEvhKcETwmeEjyxzIWLN89WJmt37i6Jz+a8ARm35Z7z7g97XtgL4SnBU4KnZM4LeyE8JXhK8JTMeWEvhKcETwmeEjyxbIV37i5VZm2LN8/qT+i8ARm35Z7z7g97XtgL4SnBU4KnZM4LeyE8JXhK8JTMeWEvhKcETwmeEjyxDIX3H65NXj6SzNrOLRzd3HqgP6fzBmTclnvOuz/seWEvhKcETwmekjkv7IXwlOApwVMy54W9EJ4SPCV4SvDEMhSWrr2YzNpOzx2+99VnmTyn8wZk3JZ7zrs/7HlhL4SnBE8JnpI5L+yF8JTgKcFTMueFvRCeEjwleErwxLIS3rg9XzmN9Mbt+UyeM7w3IOO23HPe/WHPC3shPCV4SvCUzHlhL4SnBE8JnpI5L+yF8JTgKcFTgieWibC8dntitpDM2uaXXtWfsJLzBsx23DY9MjAwMDAyXf/FwdEVldo0xm1K5rywF8JTgqcET8mcF/ZCeErwlOApmfPCXghPCZ4SPCV4Yrpwc+vBG1efS2Ztk5ePZPKRbZWcN2C3xm21X8wyxm1K5rywF8JTgqcET8mcF/ZCeErwlOApmfPCXghPCZ4SPCV4YopwfumViLh643Qya5uYLXxSfj87WoT3Bsxo3LYyOjjQMla3uWbOC3shPCV4SvCUzHlhL4SnBE8JnpI5L+yF8JTgKcFTgie2a+H6RrlYGlq6db7ykW3vfPirbG3hvQG7M25rMmxL1r3t+P7OJ0q3JI5xm5I5L+yF8JTgKcFTMueFvRCeEjwleErmvLAXwlOCpwRPCZ7YroWXlotjMwfGZ59MZm1Ti8cydT3KeQN24WTS5nd+NGVbGR2sDNxWRgc7Pu+UcZuSOS/shfCU4CnBUzLnhb0QnhI8JXhK5rywF8JTgqcETwme2O6E6xvlU3OHJmYLY+e/ViwNnbn4zPpGOXNbeG/AHo7btlsZHWTc1qvMeWEvhKcETwmekjkv7IXwlOApwVMy54W9EJ4SPCV4SvDEdie8cH10/PzwxGxhfGa4WBpa/XQhc1iS8wbMdty2u6pHbDtOJm0xd5ucnDz+uBMnTgwMDBwnIiIiIiIiIqIe9eKP//rHr/9vyYURklvx/IEf/t13e+3qQdmP2yofyLazpqOzpuvZpkdSLpQ7zuo2IXNe2AvhKcFTgqdkzgt7ITwleErwlMx5YS+EpwRPCZ4SPLF6YXK90Zo2tx7cuD3/+pVni6WhsdKBsZmDlXHbRKlwabnYNZ5PGY/bmszamo7bqj+2rdGTpbqgKeM2JXNe2AvhKcFTgqdkzgt7ITwleErwlMx5YS+EpwRPCZ4SPLEaYXK90S/urVa+cu+rzxY+mDw9d7hyBdJiaWh8prA9bpstnJo7xGe3NazTz25Lf62ElndldVtXMueFvRCeEjwleErmvLAXwlOCpwRPyZwX9kJ4SvCU4CnBE6sRJtcbnVr8XkTcubt04fpL1VO2ZGnb+OyT1bO2XBe4OW/A3l0qYcentFUeVb08Lu0lExi3KZnzwl4ITwmeEjwlc17YC+EpwVOCp2TOC3shPCV4SvCU4IlVCyvXGz05U5i8fKRm0Hbm4jO/X/n5qd8crlnalusCN+cNmO24LRmhpToDNMMYtymZ88JeCE8JnhI8JXNe2AvhKcFTgqdkzgt7ITwleErwlOCJVQsvLRfHS09WrjdauZ1bOHrj9nxETC0eq5nBVd+mFo/lynMr60sldLK+LasYtymZ88JeCE8JnhI8JXNe2AvhKcFTgqdkzgt7ITwleErwlOCJVYTrG+Xq1WrJBG1+6dVPyu878AzL5bPbOroyqR7jNiVzXtgL4SnBU4KnZM4LeyE8JXhK8JTMeWEvhKcETwmeEjyxivDNxeerrzc6fv7JuXd/3FtbeG9Axm2557z7w54X9kJ4SvCU4CmZ88JeCE8JnhI8JXNe2AvhKcFTgqcETywR/uaPf9/N6412yvMs65NJexHjNiVzXtgL4SnBU4KnZM4LeyE8JXhK8JTMeWEvhKcETwmeEjyxEz/4funai2OlA9VL2/K+3mj6nDcg47bcc979Yc8LeyE8JXhK8JTMeWEvhKcETwmekjkv7IXwlOApwVOCp3T/4drf/+I/JR/T1s3rjabPeQPmMG7bPqN0ZPrxf+Z6sVLGbUrmvLAXwlOCpwRPyZwX9kJ4SvCU4CmZ88JeCE8JnhI8JXi77v7DtTeuPtfiSqP5XW80fc4bMJ8rk+74vLbc522M25TMeWEvhKcETwmekjkv7IXwlOApwVMy54W9EJ4SPCV4SvB2172vPnv9yrOVmdrizbO9FjXOdgNG1uO2ldHBR6O1ldHBx+O25ItcKsE0c17YC+EpwVOCp2TOC3shPCV4SvCUzHlhL4SnBE8JnhK89M0vvZL8j/La7cnLRyqzthu353vqapXVBqwphyuTjkxHMG7bznn3hz0v7IXwlOApwVMy54W9EJ4SPCV4Sua8sBfCU4KnBE8JXsrWN8rF0tAX91a/uLd6eu5wMmibmC38qPhfek1rlc8GrI9xW+457/6w54W9EJ4SPCV4Sua8sBfCU4KnBE/JnBf2QnhK8JTgKcFL2aXl4tjMgV9cfa561nbr82s+woY58zL+7LbK57RVxm3JsC3PaRvjNilzXtgL4SnBU4KnZM4LeyE8JXhK8JTMeWEvhKcETwmeErw0rW+UT80dmpgtjJ3/WjJrOz13+It7q2EjbJYzL+tLJTyartWU64VJGbdJmfPCXghPCZ4SPCVzXtgL4SnBU4KnZM4LeyE8JXhK8JTgpenScnH8/JMTs4XxmeFiaWjy8pFk1hY2wmY587Iet0XUjdzyXNgWEYzbtMx5YS+EpwRPCZ6SOS/shfCU4CnBUzLnhb0QnhI8JXhK8Nr20Wdvj80cmJgtJLexmQO3v3i38l0HYYuceXmM27od4zYlc17YC+EpwVOCp2TOC3shPCV4SvCUzHlhL4SnBE8JnhK8Ft1/uHb5vfGx0oGxmYOVcdtEqXBpuWgibJszL+NxW90ntXXho9sYt0mZ88JeCE8JnhI8JXNe2AvhKcFTgqdkzgt7ITwleErwlOA168bt+TMXn0k+qW18prA9bpstnJo7tL5R7rkwTc68bMdtyXBt5ye1NfpatjFuUzLnhb0QnhI8JXhK5rywF8JTgqcET8mcF/ZCeErwlOApwYuI+aVXqv+zvHZ7avFYMmirXdpWt8CNDbjrsh23VS5MWvfFPNe3MW5TMueFvRCeEjwleErmvLAXwlOCpwRPyZwX9kJ4SvCU4CnBW98oF0tDyaUPNrceLHwwOTFbSGZtxdJQceZAzdK2mgVubMBdl8O4rXayxrjNd/eHPS/shfCU4CnBUzLnhb0QnhI8JXhK5rywF8JTgqcETwneTzqMPwAAIABJREFUpeXi2MyBqcXv3fr82uTlI9uDttLQP13+8+r/rLlNLR7rjlDJmZfxZ7clo7Xq2dqjr3AyqWvmvLAXwlOCpwRPyZwX9kJ4SvCU4CmZ88JeCE8JnhI8pT7nrW+UT80dmpgtTJQOVo/Szi0cTda79Vwo5szL+sqkjy6NUBuXSrDNnBf2QnhK8JTgKZnzwl4ITwmeEjwlc17YC+EpwVOCp9TnvEvLxfHSkxOzhfGZ4WTQdnru8PKtUvpn6PMNqJT1uC2ibuSW66gtgnGbljkv7IXwlOApwVMy54W9EJ4SPCV4Sua8sBfCU4KnBE+pn3nrG+WTF75R+Ti2Ymmo9K9/W7nkaMr6eQOK5TFu63aM25TMeWEvhKcETwmekjkv7IXwlOApwVMy54W9EJ4SPCV4Sv3Mu/bhufHZ4arrjT5Zud5o+vp5A4oxbss9590f9rywF8JTgqcET8mcF/ZCeErwlOApmfPCXghPCZ4SPKW+5W1uPZi48PWaq45WrjfqIMwkZ14eVybN9boIDWLcpmTOC3shPCV4SvCUzHlhL4SnBE8JnpI5L+yF8JTgKcFT6lvelfdOjs0crJ61TcwWJkqFThe49e0G1Mtl3Jb7p7XtjHGbkjkv7IXwlOApwVMy54W9EJ4SPCV4Sua8sBfCU4KnBE+pP3n3H66PzRyoWdq2uwVu/bkBMynjk0kfXSWhu8vbGLcpmfPCXghPCZ4SPCVzXtgL4SnBU4KnZM4LeyE8JXhK8JT6k3fm4jPJdUgb3qYWj/VcmFXOvFxWtzUqxxVvjNuUzHlhL4SnBE8JnpI5L+yF8JTgKcFTMueFvRCeEjwleEp9yFv9dKEyWVv9dEF8tj7cgFnFuC33nHd/2PPCXghPCZ4SPCVzXtgL4SnBU4KnZM4LeyE8JXhK8JT6jbe+Ua4sbZtfelV/wn7bgBnGlUlzz3n3hz0v7IXwlOApwVMy54W9EJ4SPCV4Sua8sBfCU4KnBE+p33hvvf1CMmubvHxkc+uB/oT9tgEzjHFb7jnv/rDnhb0QnhI8JXhK5rywF8JTgqcET8mcF/ZCeErwlOAp9RVv+VapchrpJ+X3M3nOvtqA2ZbDuG37jNKR6cf/meu1Exi3KZnzwl4ITwmeEjwlc17YC+EpwVOCp2TOC3shPCV4SvCU+odXXrs9MVtIZm2LN89m9bT9swEzL+tx245Pb0s+ry33eRvjNiVzXtgL4SnBU4KnZM4LeyE8JXhK8JTMeWEvhKcETwmeUp/wNrcenFs4mszazi0czeQ00qQ+2YB5lO24bWV08NFobWV08PG4Lfkil0owzZwX9kJ4SvCU4CmZ88JeCE8JnhI8JXNe2AvhKcFTgqfUJ7zFm2eTWdvEbKG8djuT50zqkw2YRzlcmXRkOoJx23bOuz/seWEvhKcETwmekjkv7IXwlOApwVMy54W9EJ4SPCV4Sv3A+6T8fuUj25ZvlfQnrK4fNmBOMW7LPefdH/a8sBfCU4KnBE/JnBf2QnhK8JTgKZnzwl4ITwmeEjylfc/b3HoweflIMmt76+0XMlFVt+83YH5l/Nltlc9pq4zbkmFbntM2xm1S5rywF8JTgqcET8mcF/ZCeErwlOApmfPCXghPCZ4SPKV9zJtfeiUi5pdeTWZtZy4+s75Rzo72qH28AfMu60slPJqu1ZTrhUkZt0mZ88JeCE8JnhI8JXNe2AvhKcFTgqdkzgt7ITwleErwlPYrb32jXCwNvfvR/1M5jXT104VsbUn7dQN2oazHbRF1I7fmC9sqlzGtHsdVXds05ZSOcZuSOS/shfCU4CnBUzLnhb0QnhI8JXhK5rywF8JTgqcET2kv8pJla627tFwcmzkwPvtkMmubX3o1B13E3tyAJuUxbkvZ9MijcdrK6GBlsjY9Uvmf1V9uGeM2JXNe2AvhKcFTgqdkzgt7ITwleErwlMx5YS+EpwRPCZ7SnuMly9a+uLfa4lHrG+VTc4cmZgtj579WLA1NXj6yufWga0KrnHk9HLdttzI6+GiuNj1SvRiuavbWKsZtSua8sBfCU4KnBE/JnBf2QnhK8JTgKZnzwl4ITwmeEjylPcdLlq1NLX6v/s6bWw/u3F26cXv+jd/95fj54YnZwvjMcLE09En5/W4KrXLmZTduqzoJtMPPalsZHay6iGnVuG17DFfX5OTk8cedOHFiYGDgOBERERERERHR3uzEi8//ZPrgxGyh+NbBH/3DX774479+6R//4uXJb7/yy2/+5K3hyse0FUtDE7OF5FY8f+CHf/fdXsOpQRmN26pnbR1O3KpHbOnHbdUdZ3WbkDkv7IXwlOApwVMy54W9EJ4SPCV4Sua8sBfCU4KnBE9pb/EuLRcnSk9Wlq01vI2VDozNHKyM2yZKhUvLxa4J3XLmZTJue3RthOoPXUs5cKv5fLaacRsnk3Yhc17YC+EpwVOCp2TOC3shPCV4SvCUzHlhL4SnBE8JntIe4q1vlE/OfWN72VrdoG1itvDrxe+OzxbGZwrb47bZwqm5Q+sb5S4IDXPmZTJuS9a27VyW1vKSpNsPq7lP9fiNSyV0JXNe2AvhKcFTgqdkzgt7ITwleErwlMx5YS+EpwRPCZ7SHuJdX50anx2uDNHGzw//7OK3Fm+eXb5VunN36f7DteQ+J+cOVc/a8l7gtoc2oFvZjdt2TMbqv1LXozVwlR4P3qrOS203r3sU4zYlc17YC+EpwVOCp2TOC3shPCV4SvCUzHlhL4SnBE8JntJe4W1uPXjtwtdbL1vb3Hpw+jdP19wn7wVue2UDGta7cVt2MW5TMueFvRCeEjwleErmvLAXwlOCpwRPyZwX9kJ4SvCU4CntFd7vbvx0xyeyNVq2NrV4rNkHuhVLQ1OLx3IVeubMy/Bk0talXKm2mxi3KZnzwl4ITwmeEjwlc17YC+EpwVOCp2TOC3shPCV4SvCU9gTv/sP1sZmDXV621pHQNmce47bcc979Yc8LeyE8JXhK8JTMeWEvhKcETwmekjkv7IXwlOApwVPaE7zJy9/u/rK1joS2OfMyGbf1OMZtSua8sBfCU4KnBE/JnBf2QnhK8JTgKZnzwl4ITwmeEjwlf94n5fcrk7Ubt+d7LarNfwP2mtA0xm2557z7w54X9kJ4SvCU4CmZ88JeCE8JnhI8JXNe2AvhKcFTgqdkzjvxg++/fuXZZNb21tsv9JrTIPMN6Mxj3JZ7zrs/7HlhL4SnBE8JnpI5L+yF8JTgKcFTMueFvRCeEjwleErmvJcnH51GeubiM739jLZmmW9AZx7jttxz3v1hzwt7ITwleErwlMx5YS+EpwRPCZ6SOS/shfCU4CnBU3Lm3bm7VDmNdOXjK73mNM55A4Y3j3Fb7jnv/rDnhb0QnhI8JXhK5rywF8JTgqcET8mcF/ZCeErwlOAp2fLuP1ybvHwkmbVduP5SrzlNs92ASc48xm2557z7w54X9kJ4SvCU4CmZ88JeCE8JnhI8JXNe2AvhKcFTgqdky5tferVyGun9h2u95jTNdgMmOfMYt+We8+4Pe17YC+EpwVOCp2TOC3shPCV4SvCUzHlhL4SnBE8JnpInb/XThcpppLc+v9ZrTqs8N2AlZx7jttxz3v1hzwt7ITwleErwlMx5YS+EpwRPCZ6SOS/shfCU4CnBUzLkrW+Uz1x8Jpm1vTz57V5z2mS4Aatz5jFuyz3n3R/2vLAXwlOCpwRPyZwX9kJ4SvCU4CmZ88JeCE8JnhI8JSve/NIrEXHh+kvJrG3y8pETP/h+r1FtstqA9TnzGLflnvPuD3te2AvhKcFTgqdkzgt7ITwleErwlMx5YS+EpwRPCZ6SD299o1wsDf3h5i8qp5Heubvkw2uWudCZx7gt95x3f9jzwl4ITwmeEjwlc17YC+EpwVOCp2TOC3shPCV4SvCUfHiXlotjMwfGZ4aTWdvCB5PhxGuWudCZx7gt95x3f9jzwl4ITwmeEjwlc17YC+EpwVOCp2TOC3shPCV4SvCUTHjrG+VTc4cmZgtj579WLA29fuXZza0HYcNrkbnQmce4Lfecd3/Y88JeCE8JnhI8JXNe2AvhKcFTgqdkzgt7ITwleErwlEx4F5f+Yfz88MRsYXxmeGzm4Bf3VpOvm/BaZC505jFuyz3n3R/2vLAXwlOCpwRPyZwX9kJ4SvCU4CmZ88JeCE8JnhI8JQfeH27+YmxmaGK28Pj2ZHntdvItB17rzIXOPMZtuee8+8OeF/ZCeErwlOApmfPCXghPCZ4SPCVzXtgL4SnBU4Kn1Fve6qcLk5ePjJUOjM0c3B63lQqXlosOvDSZC515jNtyz3n3hz0v7IXwlOApwVMy54W9EJ4SPCV4Sua8sBfCU4KnBE+pO7z5pVdqvnLn7tIbV5+rXIR0fKZQtbqtcGru0PpGuWs8JXOhM49xW+457/6w54W9EJ4SPCV4Sua8sBfCU4KnBE/JnBf2QnhK8JTgKXWBt75RLpaGKh/H9sW91bfefqEyaKtd2rZzgZv51gt7oTOPcVvuOe/+sOeFvRCeEjwleErmvLAXwlOCpwRPyZwX9kJ4SvCU4Cl1gXdpuTg2c2Bq8Xv3vvrswvWXKoO25DYxW6hZ2la9wM186wX7V4hxW+457/6w54W9EJ4SPCV4Sua8sBfCU4KnBE/JnBf2QnhK8JTgKTXk1Z/72bA0d1vfKJ+aOzQxW3htZnhi9snqQVvp2ovnFo7WTN+qb1OLx8y3XuzN/WsS47bcc979Yc8LeyE8JXhK8JTMeWEvhKcETwmekjkv7IXwlOApwVOq59Wc+9msNHe7c3fp3MLR8fPDE7OF8Znh6jla2+dvxnPLXOjMY9yWe867P+x5YS+EpwRPCZ6SOS/shfCU4CnBUzLnhb0QnhI8JXhK9bzKuZ+tH9jwbuW12zduz1+9cbp62Vrl/NBiaejslWdvfX5N4bllLnTmMW7LPefdH/a8sBfCU4KnBE/JnBf2QnhK8JTgKZnzwl4ITwmeEjylGl7l3M/TFw61WIBWdbdvLN06v3jz7NTisdNzh2vOBq25DMJ46cnkAgi75hlmLnTmMW7LPefdH/a8sBfCU4KnBE/JnBf2QnhK8JTgKZnzwl4ITwmeEjylGt7s9f82fv7JmnM/G97Gzh9se7exmYM1l0FILoCwa55h5kJnHuO23HPe/WHPC3shPCV4SvCUzHlhL4SnBE8JnpI5L+yF8JTgKcFLX/3FDRLe5taDG7fnf/m7/6Pm3M8Wt4Z3Oz13+K23X1i8efbO3aV3/r83Ts4dqr3kaKnQ0QI3q63XMHOhM49xW+457/6w54W9EJ4SPCV4Sua8sBfCU4KnBE/JnBf2QnhK8JTgpazhxQ1efPlv5pdeTaZmNed+jp0/2HjNWs0poueH/++r/3nl4yv3vvqs8rSbWw9O/+bpmqVtu1jg5rP1mmUudOYxbss9590f9rywF8JTgqcET8mcF/ZCeErwlOApmfPCXghPCZ4SvPo1aw2rvrjB+kb5nQ9/9fqVZ2tGaW3P/Ww4R6u/29TisRYr46YWj6V8aeY7N+yFzjzGbbnnvPvDnhf2QnhK8JTgKZnzwl4ITwmeEjwlc17YC+EpwVPqc17DNWsN75Zc3ODk7Nen336hfgR2Zv6ZiQtfb3vu5/XVKf0U0fSZ79ywFzrzGLflnvPuD3te2AvhKcFTgqdkzgt7ITwleErwlMx5YS+EpwRPqc951WvW6rv31Wd37i69+9Gbb/zuL8fPD9df3OAnbw3PL736718upzn3M6tTRNNnvnPDXujMY9yWe867P+x5YS+EpwRPCZ6SOS/shfCU4CnBUzLnhb0QnhI8pX7mVdasnb5w6H9+/k4yWVu8eXZq8dgbV59rfXGDcwtHb9yeP/GD70fqcz+zOkU0feY7N+yFzjzGbbnnvPvDnhf2QnhK8JTgKZnzwl4ITwmeEjwlc17YC+EpwVPqZ96l5eL4+Sfr16y1u7jBkxeuj3aBp2fOC3uhM49xW+457/6w54W9EJ4SPCV4Sua8sBfCU4KnBE/JnBf2QnhK8JT6lvfRZ2+PzRyoWbNWc5u8fOTXi9+dmC00u7hB3269rDIXOvMYt+We8+4Pe17YC+EpwVOCp2TOC3shPCV4SvCUzHlhL4SnBE+pD3n3H65dfm+8bs3a8M8ufuvqjdOLN8/eubtUuXhC64sb9OHWyzZzoTOPcVvuOe/+sOeFvRCeEjwleErmvLAXwlOCpwRPyZwX9kJ4SvCU+o134/b8mYvPJIvXmq1Zq9T24gb9tvUyz1zozGPclnvOuz/seWEvhKcETwmekjkv7IXwlOApwVMy54W9EJ4SPKV9zJtfeqX6P8trtysXK6hZ2lazZq1S24sb7OOt153Mhc48xm2557z7w54X9kJ4SvCU4CmZ88JeCE8JnhI8JXNe2AvhKcFT2ou8mjlaw9Y3ysXSUHJO6ObWg4UPJnd8QNvMgRZr1kSeT+a8sBc68xi35Z7z7g97XtgL4SnBU4KnZM4LeyE8JXhK8JTMeWEvhKcET8mKVz9Hq+dVz9FadGm5ODZzYGrxe7c+vzZ5+Uj1qrR/uvznrdespQdbbb36zHlhL3Tm9XrcNj0yMDAwMl3575XRwYHtqr7RIsZtSua8sBfCU4KnBE/JnBf2QnhK8JTgKZnzwl4ITwmekg+v4RytnleZo7V+qlPJ9Q1KB6tHaecWjrad03WUz9ZrmDkv7IXOvF6O26ZHBgZGpqdHasdt6YZs2zFuUzLnhb0QnhI8JXhK5rywF8JTgqcET8mcF/ZCeErwlLrAS3PuZzSZo9XwKnO00xcOJYOze199dufu0p27S6ufLizePJvcfnbxW+PnhydmC+Mzw8mg7fTc4eVbpexeU2OeW+a8sBc683q9ui2CcVtvM+eFvRCeEjwleErmvLAXwlOCpwRPyZwX9kJ4SvCU8ualPPez2RztxR//des5WrNb5ePYiqWh0r/+bUefyJa+Pt+5euZCZ57juC3NuaSTk5PHH3fixImBgYHjRERERERERNRJL0/+ebE09PdvfLPhd3/wo++9+OO//rvXvvPquT8b63yO1vBWc9XRsX8efnnyz7v8qonyzm3ctvMb6Ra6HWd1m5A5L+yF8JTgKcFTMueFvRCeEjwleErmvLAXwlOCp5Qrr3rN2v/8/J07d5fe/ejNxZtnpxaPvXH1OXWOdv7g2MzBqcVjyW3hg8nFm2d/v/Lz1y58o+aqo51ebzR9/bxzM8lc6MwzHrfF9MjA4OhK+2dg3KZkzgt7ITwleErwlMx5YS+EpwRPCZ6SOS/shfCU4Ck15KX8tLW2d/vnd06kOfezfo6WXCF0avHYK7/85tUbpx/P0Z5qO0e7vjp1MrlIQvWtVLi0XEy/TdK3F3euVeZCZ57xuI3VbV3JnBf2QnhK8JTgKZnzwl4ITwmeEjwlc17YC+EpwVOq56X/tLWGd9vcerDy8ZX5pVdPXfiztmvWJi8f+fXidydmC83maBVemjna5taD0795uuapcl3gtud2rlvmQmder69Mul2ykK36a2kvmcC4TcmcF/ZCeErwlOApmfPCXghPCZ4SPCVzXtgL4SnBU6rnNbxCaH01d1vfKC/fKpWuvdhszdr4+eGfXfxWslTtzt2lypyu9Rwt4aWco00tHmuxhm5q8VhmW+1xe27numUudOb1fnWbHuM2JXNe2AvhKcFTgqdkzgt7ITwleErwlMx5YS+EpwRPqYZXf4XQhlXudmr2qSv/78n6D2JLbm3P/Ww7R0t43Z+jpWxv7VzDzIXOPMZtuee8+8OeF/ZCeErwlOApmfPCXghPCZ4SPCVzXtgL4SnBU6rhzf/xlfHzT6a5QujY+YPN7nZu4ej5d3742tw32n6GWts52t7aem6Z88Je6Mxj3JZ7zrs/7HlhL4SnBE8JnpI5L+yF8JTgKcFTMueFvRCeEjylCu/+w7WrN346luIKoQ0vJDoxWyhde/HG7fn1jXKGn6G2V7aeZ+a8sBc68xi35Z7z7g97XtgL4SnBU4KnZM4LeyE8JXhK8JTMeWEvhKcET+n48eP3H64t3jx7eu5wwyuEtr2Q6Pj54Tf/8F83tx5UnjPDcz/9t16vCa0y54W90JnHuC33nHd/2PPCXghPCZ4SPCVzXtgL4SnBU4KnZM4LeyE8JXgpm196peYr9x+uvfSPf3F67rD4aWs5XfcznLZew+CJmQudeYzbcs9594c9L+yF8JTgKcFTMueFvRCeEjwleErmvLAXwlOCVz9Hq299o1wsDVWuflBZ0bZzzdpw209ba30h0cxj5yqZ88Je6Mxj3JZ7zrs/7HlhL4SnBE8JnpI5L+yF8JTgKcFTMueFvRCeUp/zauZozbq0XBybOTC1+L36QVuxNDR5+chrF576/9t7uyY7jvvMsyM2dmOvNmK/ge/2A+yNoz/AXi4jdkmQsIilNCF2aG1r5dlQaEIcjWCEZVDDMYNNWhrihSRkcbEUdihBgs0W3lqgaA0osC3StEAaYiMImwbG5guECZiUSRCI3IvTffqcU29P1vOvOs855/lFX5CN7MxfVWZlZf4rK6txt7XATdlAFrxyScT1kryhsp7DbZ2jXP1JXi/JG1qPwXoM1mMQ10vyhtZjsB6D9RjE9ZK8ofUYFlxvGEerSfPRxzeeWd9z+Mzup07f98zZPaOBtv/455+5dPUcuNta4KZsIAteuSTiekneUFnP4bbOUa7+JK+X5A2tx2A9BusxiOsleUPrMViPwXoM4npJ3tB6DIusN4yjHTm7Z7DA7eZv3rt2/eK16xevvHth4/Kxwc+zLz546OS9h8/sPnT63tEVbZeunlvks8djPRJxQ2U9h9s6R7n6k7xekje0HoP1GKzHIK6X5A2tx2A9BusxiOsleUPrMSyy3k/fOHD41H0TcbTSn+FbnwdO3f3sT1cuXT3Xgx6P9RjE9ZK8obKew22do1z9SV4vyRtaj8F6DNZjENdL8obWY7Aeg/UYxPWSvKH1GBZW76OPbzy9fv9oHK305+Cpew6e3jVMdujUfaOfNVjYsxeC9UjEDZX1HG7rHOXqT/J6Sd7QegzWY7Aeg7hekje0HoP1GKzHIK6X5A2tx7Cweq9fOXHozH3DONrBk7sOnt51YmPv4OfCW0c3Lh97ZfO5p87eP/Fxg9HPGizs2QvBeiTihsp6Drd1jnL1J3m9JG9oPQbrMViPQVwvyRtaj8F6DNZjENdL8obWY1hMvdt3bj1dG0cb8PqVE0+v75n8kOip3cMFbot59qKwHom4obKew22do1z9SV4vyRtaj8F6DNZjENdL8obWY7Aeg/UYxPWSvKH1GBZT77W3j4++IlqMo6WUbt+5deQnn50IyU0E5hbz7EVhPRJxQ2U9h9s6R7n6k7xekje0HoP1GKzHIK6X5A2tx2A9BusxiOsleUPrMSyg3u07tw6f2V0fR0spndjYW/PxhBMbezvSC8R6DOJ6Sd5QWc/hts5Rrv4kr5fkDa3HYD0G6zGI6yV5Q+sxWI/Begziekne0HoMC6j3/Z//m8Y42hT1ArEeg7hekjdU1nO4rXOUqz/J6yV5Q+sxWI/Begziekne0HoM1mOwHoO4XpI3tB7DAuodv/BQi8haKQt49gKxHom4obKew22do1z9SV4vyRtaj8F6DNZjENdL8obWY7Aeg/UYxPWSvKH1GBZN7413Tg1ibYfP7L7x4VUyt0U7e7FYj0TcUFnP4bbOUa7+JK+X5A2tx2A9BusxiOsleUPrMViPwXoM4npJ3tB6DAul99HHN46sPzAIt21cPsZnuFBnLxzrkYgbKus53NY5ytWf5PWSvKH1GKzHYD0Gcb0kb2g9BusxWI9BXC/JG1qPYaH0zr7+2CDW9r2ffen2nVt8hgt19sKxHom4obKew22do1z9SV4vyRtaj8F6DNZjENdL8obWY7Aeg/UYxPWSvKH1GBZH7533Xxt+D+Ha9YsheS7O2esC65GIGyrrOdzWOcrVn+T1kryh9Risx2A9BnG9JG9oPQbrMViPQVwvyRtaj2FB9G7fufW9n31pEGs7+/pjIXmmhTl7HWE9EnFDZT2H2zpHufqTvF6SN7Qeg/UYrMcgrpfkDa3HYD0G6zGI6yV5Q+sxLIjexuVjg1jbkfUHPvr4RkieaWHOXkdYj0TcUFnP4bbOUa7+JK+X5A2tx2A9BusxiOsleUPrMViPwXoM4npJ3tB6DIugd+PDq4fP7B6E29545xSf4ZBFOHvdYT0ScUNlPYfbOke5+pO8XpI3tB6D9RisxyCul+QNrcdgPQbrMYjrJXlD6zEsgt6Jjb2DWNvxCw/xuY2yCGevO6xHIm6orOdwW+coV3+S10vyhtZjsB6D9RjE9ZK8ofUYrMdgPQZxvSRvaD2Gude7dPXcINZ2+MzuD25eiZDaYe7PXqdYj0TcUFnP4bbOUa7+JK+X5A2tx2A9BusxiOsleUPrMViPwXoM4npJ3tB6DDp65y5+q/jLUr3SlKXJPvn0w++++PlBuO38pSOkYRGds1eK9RjE9ZK8obKew22do1z9SV4vyRtaj8F6DNZjENdL8obWY7Aeg/UYxPWSvKH1GET0Pvr4xoFTdxdXnxX1qlKWJjv9+qODWNt3X/z87Tu34nwr9aSwHoO4XpI3VNZzuK1zlKs/yesleUPrMViPwXoM4npJ3tB6DNZjsB6DuF6SN7Qeg4jeT984cPD0PSc2/nDi90W9qpSlyQaxtgOn7r7y7oVI3Wo9KazHIK6X5A2V9Rxu6xzl6k/yekne0HoM1mOwHoO4XpI3tB6D9RisxyCul+QNrcfQg17ju58ffXzjmfU9h8/sPnJ2z8SytQm9mpSlyQ6e/N8PnLr71GuPtLevxZXLYD0ScUNlPYfbOke5+pO8XpI3tB6D9RisxyCul+QNrcdgPQbrMYjrJXlD6zEwesgeao3vfn5w88oPX/naoZP3Hj6z+9DUgcQAAAAgAElEQVTpe4fr0ap+Dp7chaQcJjt4etdHH99ofYz1zHHl9oD1SMQNlfUcbusc5epP8npJ3tB6DNZjsB6DuF6SN7Qeg/UYrMcgrpfkDa3H0FoP3EOt+O7n7Tu3rl2/uHH52Au/+MbhM7uHnw0d/DSG28CUw2RPndl948Or7Y6xkXmt3H6wHom4obKew22do1z9SV4vyRtaj8F6DNZjENdL8obWY7Aeg/UYxPWSvKH1GFrrIXuoDV/qfObs/a9dOX7+0pHjFx6aXIZ26p6Dp3cNo2MHT+6qXLCGpZxIdvjU7p++caDdMTYyr5XbD9YjETdU1nO4rXOUqz/J6yV5Q+sxWI/Begziekne0HoM1mOwHoO4XpI3tB5DqV6L3dZu/ua9a9cvXrt+8cq7FzYuHxv8PPvig81viZ6+59Dp3TvRsTO7n1nfM3z9c6h3+86tIz/5bE3KrGRRzGLl6mA9EnFDZT2H2zpHufqTvF6SN7Qeg/UYrMcgrpfkDa3HYD0G6zGI6yV5Q+sxFPVid1srfffzez/70ktvHrp09dzPf/Xs0+t7RkNjE+vRhnqvXzlRnzIrWRQzV7lSWI9E3FBZz+G2zlGu/iSvl+QNrcdgPQbrMYjrJXlD6zFYj8F6DOJ6Sd7QegxFvajd1iZe6jx08t7nz3/5nfdf++TTD4fZFleiTaxHG+ghKfFknZ49KazHIK6X5A2V9Rxu6xzl6k/yekne0HoM1mOwHoO4XpI3tB6D9RisxyCul+QNrYd8IbQq2YReu93WDp7edWJj7+DnwltHNy4fe2XzuafO3l//UueJjb01y+JObOwd6iEp8WSBuO0xWI9E3FBZz+G2zlGu/iSvl+QNrcdgPQbrMYjrJXlD6zFYj8F6DOJ6Sd5wwfXAL4RWJRvVu3b94vELD5G7rQ2IeqlzwSuXxHoM4npJ3lBZb9rhtrWVpaWllbXJ3wxYXt1E8nC4jUFcL8kbWo/BegzWYxDXS/KG1mOwHoP1GMT1krzhgushXwitSnbjw6uPHvzyxBI2cre1FPpS54JXLon1GMT1kryhst40w21rK0tLK2trK6PhtrWVYZBtc3UZC7g53MYgrpfkDa3HYD0G6zGI6yV5Q+sxWI/BegzieknecI71WnwhtCnZ/RffOblx+diJjb1H1h9o3m3t5a/k7raWQl/qnOPK7QHrMYjrJXlDZb1pr25LaSzcVhl7q8PhNgZxvSRvaD0G6zFYj0FcL8kbWo/BegzWYxDXS/KG86oX+4XQgyd3NSY7eHoXv9taLPNauf1gPQZxvSRvqKynFW7bXF0eDbdtri5XhduOHj26f5uHH354aWlpvzHGGGOMMcaYHB4/+oUDp+7+0+c/N/zNw9/840ee+Opj3/nin/6nf/Xkj+8BvxBak+zJF+790//0rx77zhcfeeKrq0f+rwMn75tYs3bwx/c+fvQLUzwJxhgTzqyG20bZ79VtBOJ6Sd7QegzWY7Aeg7hekje0HoP1GKzHIK6X5A3nUm/nC6FnMr4QWr5mrfCK6P93/v/e/Mef3fzNe0O9wN3WYpnLyu0N6zGI6yV5Q2U96XCbXybtAXG9JG9oPQbrMViPQVwvyRtaj8F6DNZjENdL8oYzp9e4I9vtO7f+fGMf8JZo8xdCS+Noo8kGev2/JQoyc5UrhfUYxPWSvKGynla4bezzCP5UQi+I6yV5Q+sxWI/Begziekne0HoM1mOwHoO4XpI3nC29mh3Zbnx49W/+7i9e+MU36r8Qeu7it8EvhKaUXr9yoj7ZbJ09NazHYD0ScUNlvWl/mXSH7cjayG9HFrrV4XAbg7hekje0HoP1GKzHIK6X5A2tx2A9BusxiOsleUMdvdJlaxN6P33jwMHT95zY+MPB/96+c+vKuxdeevPQ0Zd+t+4Loee/fOXdC7lfCEWS6Zy9UqzHYD0Gcb0kb6isN/3VbTwOtzGI6yV5Q+sxWI/Begziekne0HoM1mOwHoO4XpI37EGv8fXPVL1sbVRvdEe2V976f4cL2Yo/IV8IRZK5chmsx2A9EnFDZT2H2zpHufqTvF6SN7Qeg/UYrMcgrpfkDa3HYD0G6zGI6yV5wxabo2WlrHn9c5SJZWsTeteuX7x09dzzL3+lZke2I+sPnH39sdOv/clT6/c3viUaxcxVrhTWY7Aeibihsp7DbZ2jXP1JXi/JG1qPwXoM1mMQ10vyhtZjsB6D9RjE9ZK8Ib452gRkHG0iq8GytSNn9/z9+69eu37x1bd/cP7SkRMbe598YWzzteKObM+f//KFt47+041fpWl8IXS2KlcN6zFYj0TcUFnP4bbOUa7+JK+X5A2tx2A9BusxiOsleUPrMViPwXoM4nqJMIxdZVaVrH5ztBpy42iDwNzN37x37frFa9cvXnn3wsblY4OfZ198sPFDosUd2U68sncigtb/F0LFm5/1GKzHIK6X5A2V9Rxu6xzl6k/yekne0HoM1mOwHoO4XpI3tB6D9RisxyCul9q+rRm+yixrc7RhdKwmt4mUgyDa4K3PQRDtwltHkThazYdEh//0o42vHzqzu35Htqkg3vysx2A9BnG9JG+orOdwW+coV3+S10vyhtZjsB6D9RjE9ZK8ofUYrMdgPQZxvdT2bc3YVWY1yfbv33/7zi1kc7TJ5WYnd5FxtKpla8+++ODG5WNvvHPq2vWL33zkj1JKr1858fT6nt52ZMMRb37WY7Aeg7hekjdU1nO4rXOUqz/J6yV5Q+sxWI/Begziekne0HoM1mOwHoOUXtTbmswqs8ZkV969cO36xY3Lx15689CJjb1PvnBvVnSsdRzt4MldB0/vOrGxd/Bz4a2jG5ePvbL53FNn769ZtjaIBva8IxuOVPMrYj0G6zGI6yV5Q2U9h9s6R7n6k7xekje0HoP1GKzHIK6X5A2tx2A9Busx6Oi1e1uzcS+zZ37ywDBEVfzB39ZsXIxWjI51Gkcb0Lhsbf/+/f3vyIaj0/xKsR6D9RjE9ZK8obKew22do1z9SV4vyRtaj8F6DNZjENdL8obWY7Aeg/UYdPRi39YMXGUWuzla6VqzFnG0qqwmMtSp31Ksx2A9BuuRiBsq6znc1jnK1Z/k9ZK8ofUYrMdgPQZxvSRvaD0G6zFYj0FEL/BtTWaVWQ+bo0XF0RL2IVGR+q3CegzWY7Aeibihsp7DbZ2jXP1JXi/JG1qPwXoM1mMQ10vyhtZjsB6D9RhE9M68/uihk/e1eFtz+A7m+UtHtt/B/EzgKrPGZFmbowXG0UBE6rcK6zFYj8F6JOKGynoOt3WOcvUneb0kb2g9BusxWI9BXC/JG1qPwXoM1mPoR6/0Gwgppdt3bl26eu77L/+bqLc1Y1eZIcmyNkfrfxs1Nz8G6zFYj0FcL8kbKus53NY5ytWf5PWSvKH1GKzHYD0Gcb0kb2g9BusxWI+hVK8qOtYuWek3EP7pxq/OXfz2ILgW9bZm+Cozb47WNdZjsB6D9UjEDZX1HG7rHOXqT/J6Sd7QegzWY7Aeg7hekje0HoP1GKzHUNSr+kJou2Rp/BsIH31849W3f/C9n31pYmFXyNua4avMvDla11iPwXoM1iMRN1TWc7itc5SrP8nrJXlD6zFYj8F6DOJ6Sd7QegzWY7AeQ1Gv6guh7ZINv4Hw9JnfWfvFN4pBq++e+/zhs78T9bZm/8xc/UphPQbrMViPRNxQWc/hts5Rrv4kr5fkDa3HYD0G6zGI6yV5Q+sxWI/BegwTeqNfCK1ZuVZM9sHNK9euXxz8bFw+Nvg5f+nIsy8+eOjkvcVvIBxZf+DcxW//l1+/4bc1O8V6DNZjsB6DuF6SN1TWc7itc5SrP8nrJXlD6zFYj8F6DOJ6Sd7QegzWY7Aew4TeT9840PiF0K3vhJ7chSQrfgPh+IWHLl09d/vOreS3NbvHegzWY7Aeg7hekjdU1nO4rXOUqz/J6yV5Q+sxWI/Begziekne0HoM1mOwHsOo3t+994uDp++p+UJoTRCtPCQ3+Q2E+86+vsoYCmI9BusxWI/BeiTihsp6Drd1jnL1J3m9JG9oPQbrMViPQVwvyRtaj8F6DNZjGOh98umHL715aCI6dvDkLiSINkh2/MJDJzb2ntjYe/b1xwZvkr6y+dzT63tqvoGQZSiL9Risx2A9BuuRiBsq6znc1jnK1Z/k9ZK8ofUYrMdgPQZxvSRvaD0G6zFYj2H//v2Xrp777oufb/xC6IDSj4SWBtFev3Li6fU9Nd9AwA3Zg+wS6zFYj8F6DNYjETdU1nO4rXOUqz/J6yV5Q+sxWI/Begziekne0HoM1mOwHs65i98a/d8bH1791vc/V7pmrSo6BgbRSqNy7Ra4SZ3AItZjsB6D9RisRyJuqKzncFvnKFd/ktdL8obWY7Aeg/UYxPWSvKH1GKzHYL2JIFoVH31848CpuwcfEr1959aFt46O7bx2+p7G6BgeREO+gQDi+mWwHoP1GKzHIK6X5A2V9Rxu6xzl6k/yekne0HoM1mOwHoO4XpI3tB6D9RgWXG80iFbPT984cPD0PSc2/vCd9187+tLvjsa//p+XvoBExwKDaDgLXr8k1mOwHoP1GMT1kryhsp7DbZ2jXP1JXi/JG1qPwXoM1mMQ10vyhtZjsB7DgusNg2j1yT76+MYzg5dAT419AOFbP3gACdVNkQWvXxLrMViPwXoM4npJ3lBZz+G2zlGu/iSvl+QNrcdgPQbrMYjrJXlD6zFYj0FKr/heZ6ke+PpnY7JhEO3I2T3Dt0SvXb84+HnjnVODj4ReeOvosy8+eOjkvYfP7D50+t5BoO3I+gNvvHNK6uyVIm5oPQbrMViPwXok4obKeg63dY5y9Sd5vSRvaD0G6zFYj0FcL8kbWo/Begyam6MNKeqBr382Jvvg5pUfvvK1iSBazc9wn7UDp+4+9df/YbDVmnjlJnlD6zFYj8F6DNYjETdU1nO4rXOUqz/J6yV5Q+sxWI/Begziekne0HoM1mMQ3Bxt9JdFPfD1z2Kywcq1jcvHXvjFN4ZfORgNolX9TH519NR9ww+Jildukje0HoP1GKzHYD0ScUNlPYfbOke5+pO8XpI3tB6D9RisxyCul+QNrcdgPQa1zdGG73WW6lUlq8rtmbP3v3bl+PlLR45feKg+iHbw5K4Dp+4+fuGhExt7T2zsPfv6Y4M3SV/ZfO7p9T0TnxMdfkhUvHKTvKH1GKzHYD0G65GIGyrrOdzWOcrVn+T1kryh9Risx2A9BnG9JG9oPQbrMTB6HW2O9sxPHhjEvE5s7P3W9z83/O8TG3uLe6hVLkk7uash2el7qoJoo7x+5cTTg48kjP6c2j1Y4CZeuUne0HoM1mOwHoP1SMQNlfUcbusc5epP8npJ3tB6DNZjsB6DuF6SN7Qeg/UYSvWQ3dY63Ryto2Tf+9mXXnrz0KWr537+q2drgmhDbt+5deQnn52Iyo3G5sQrN81m89PBegzWY7Aeg7hekjdU1nO4rXOUqz/J6yV5Q+sxWI/Begziekne0HoM1sNBPv0J7rbW3eZog/c6o5IdOnnv8+e//M77r33y6YdDz/og2vCITmzsrdE+sbFXqnJLETe0HoP1GKzHYD0ScUNlPYfbOke5+pO8XpI3tB6D9RisxyCul+QNrccwx3rgNz1jP/2J7LbW/+ZopTGy4uufSLLGIBpyMqvOnhrihtZjsB6D9RisRyJuqKzncFvnKFd/ktdL8obWY7Aeg/UYxPWSvKH1GGZRL+RtzaxkCfv0Z3G3tZu/eW+w1dqVdy8MAmQbl49Be6iFbo5WnwzMLRzxtpfkDa3HYD0G6zFYj0TcUFnP4bbOUa7+JK+X5A2tx2A9BusxiOsleUPrMcycXuu3NZlkVXG0R574anYcrffN0cDXP/G3RKMQb3tJ3tB6DNZjsB6D9UjEDZX1HG7rHOXqT/J6Sd7QegzWY7Aeg7hekje0HoOOXumaNfJtzWF0DEz2wc0rw09/DoNo5y8dIeNo090cDXz9M/AtURCdtleFuKH1GKzHYD0G65GIGyrrOdzWOcrVn+T1kryh9Risx2A9BnG9JG9oPQYRvao1a/zbms/85IHBfmfFHzyI1iKOdvDkroOndw3LuvDW0cFWa0+dvd+bow0Q10vyhtZjsB6D9RisRyJuqKzncFvnKFd/ktdL8obWY7Aeg/UYxPWSvKH1GBi9wG8RVK1ZG+gNYmp/83d/8fzLX4laZYYnq4mjfev7n8PjaMmbo40jrpfkDa3HYD0G6zFYj0TcUFnP4bbOUa7+JK+X5A2tx2A9BusxiOsleUPrMbTWC/wWweiatb9//9VBZG3j8rETG3u/fXwPv8oMT9b6059IHM2bo00grpfkDa3HYD0G6zFYj0TcUFlPLdy2ubq8tMPKGvI3DrcxiOsleUPrMViPwXoM4npJ3tB6DKV6zHo0PNntO7euXb946eo5cM1aaYBs+Lbm+UtHtleZfaZxlVlp5Kv1pz/BOJo3R5tAXC/JG1qPwXoM1mOwHom4obKeYrgNC7Lt4HAbg7hekje0HoP1GKzHIK6X5A2tBwJ+iyB3PRr4LYIr714YfH/gpTcPndjYe2T9AXzN2tGXfvdHG18/fGZ31NuaYDLw05/9x9FAdNpeKeJ6Sd7QegzWY7Aeg/VIxA2V9Rxu6xzl6k/yekne0HoM1mOwHoO4XpI3tB6yGA38FkFqWraWtR7twKm7D57cVZ+s+KXOZ198cLBU7dr1i4+s/rtBuYFva4Z/+lMW65GIG1qPwXoM1mOwHom4obKeYrgt811Sh9soxPWSvKH1GKzHYD0Gcb0kbzhzeuAXBsCU4B5q9d8iGM1tYhu1V9/+wflLR05s7P3ui5+P/RbB4TO7f7Tx9UO1a9a6eFvTn/4UQVwvyRtaj8F6DNZjsB6JuKGynlq4bYS1lZqA29GjR/dv8/DDDy8tLe03xhhjjCnw8CP7Dpy6+5HVfxeV8vGjXzhw6u4/ff5z9Vk9ubbr8JndB17YNcjw4W/+8SNPfHXw8+ihf/3Yd7742He+uPpnv//kC7sPNi1ba/0tgidf2P3Yd7746KF//cgTX/3mI3+0f//+x57+gwMn75uIoB388b2PH/3CqP+3vv+5mgDZt75fd+zGGGOMMUY43JbWVpaWVzeb0+336jYCcb0kb2g9BusxWI9BXC/JG+roIZujgV8YAFMW91C7+Zv3rl2/eO36xSvvXhh8W3Pj8rFnX3wQfPeTX482APkWAbJmTadyS7Eeg7hekje0HoP1GKzHYD0ScUNlPeFwW+3qtlEcbmMQ10vyhtZjsB6D9RjE9ZK8YVEv9m1NMBmyORr4hYHSlIMg2mDrtEEQ7cJbR/E4GvLuZ+k2ahuXj73xzqlr1y9+8umHKfRbBMhLnTPX9qSwHom4ofUYrMdgPQbrkYgbKuuphdvWVrK3bnO4jUJcL8kbWo/BegzWYxDXS0qGyPIxcC8zPGXI5mi5Xxg4AHxkAIyjlb77efzCQyc29p7Y2PvEcw8OgnevbD739Poefj0angxBp+2VYj0Gcb0kb2g9BusxWI/BeiTihsp6auG2NjjcxiCul+QNrcdgPQbrMYjrJRlD8NuasW9rgslqvjDw5Au7s6JjTBzt4OldgyDaiY29F946OgiiPXX2/sZvEaS49Wh4MgSRtleF9RjE9ZK8ofUYrMdgPQbrkYgbKus53NY5ytWf5PWSvKH1GKzHYD0Gcb0kY4h8W5N5WxNM1vqlTvALA1FxtAGNQbTB2QtcjxaLSNurwnoM4npJ3tB6DNZjsB6D9UjEDZX1HG7rHOXqT/J6Sd7QegzWY7Aeg7he0jCs+SbAn/zHr5R+E+CZnzwwDFEVf/Bdz/iXOvEvDCTsIwMJW4yGf4sgcD1aLAptrwbrMYjrJXlD6zFYj8F6DNYjETdU1nO4rXOUqz/J6yV5Q+sxWI/BegzieokwDPxkwY9ffTjwmwBZKXNf6pz4wsA3H/mjBH9hAEwJLkbztwi6xnoM4npJ3tB6DNZjsB6D9UjEDZX1HG7rHOXqT/J6Sd7QegzWY7AeQz96zCc4i4bMlzrxlLfv3Nr8x5+du/jtZ87+H+32MiNTRm2Ohr+qGRhHA/HVwWA9BnG9JG9oPQbrMViPwXok4obKeg63dY5y9Sd5vSRvaD0G6zFYj6FUj4mOFSE/wTlhSH6pszHlRx/feOOdU6deewQMe63+2e/je5kl+G3NqJc69+/fj0fH+n+pcxavDh2sxyCul+QNrcdgPQbrMViPRNxQWc/hts5Rrv4kr5fkDa3HYD0G6zEU9cjoWBHyE5wThrlf6gQ/WfDMmc/87G+ffv78l0sjTY3f1ox9WxNMhm+OJov1GKzHIK6X5A2tx2A9BusxWI9E3FBZz+G2zlGu/iSvl+QNrcdgPQbrMRT1yOjYBK0/wVlq2OJLncwnC45feOjkq//+qfX765ePhb+t6c3RRLAeg/VIxA2tx2A9BusxWI9E3FBZz+G2zlGu/iSvl+QNrcdgPQbr4RRf/yy+qtkuOvbBzSvDyNfwS53nLx0BI199fqmzPuXhM7tPvfbIpavnPvr4Brh8LPxtTW+OJoL1GKxHIm5oPQbrMViPwXok4obKeg63dY5y9Sd5vSRvaD0G6zHMol7s5mhgytLXP0f1Prh55YevfC027IVHvqKStf5kwaGT9/7FX/3R7Tu3hifEy8e6xnoM1mMQ10vyhtZjsB6D9RisRyJuqKzncFvnKFd/ktdL8obWY7Aew8zphW+O1vrrAbfv3Hrkia9uXD72wi++Mbq8Kyo61voTnGCyFl/qHD125FsEjcxc85PCegzWYxDXS/KG1mOwHoP1GKxHIm6orOdwW+coV3+S10vyhtZjsB6DlF7j25openM0MOXONwHO3v/alePnLx05fuGhwOjY8QsPDcJeZ19/bPAm6Subzz29vof/BOfgBEZ9qbNFynqkml8R6zFYj8F6JOKG1mOwHoP1GKxHIm6orOdwW+coV3+S10vyhtZjsB4Doxf7Umfj25op4tMBjSkbvx5QuR7t9D18dGxI1Cc4Bycw6kuduSkbmeOrowesx2A9BnG9JG9oPQbrMViPwXok4obKeg63dY5y9Sd5vSRvaD0G6zG03hwt/KXO0lVmQ71B/Ov5l78Svjka8/WAb//o/pfePHTp6rmf/+rZkOjYgMBPcO6HP/0Z/skChFm8OnSwHoP1GMT1kryh9Risx2A9BuuRiBsq6znc1jnK1Z/k9ZK8ofUYrMd8E6D15mixL3WOrjL7+/dfvXb94qtv/+D8pSPf+v7nvvvi53N3PcOTISmL3wR4/vyX33n/tU8+/bDmVc120bEBgZ/g3J/z6c/+8cXLYD0G6zGI6yV5Q+sxWI/BegzWIxE3VNZzuK1zlKs/yesleUPrMcyxXuAqs6qU7TZHa/1S5wc3rwzf1hy8qrlx+dj5S0eQtzVjPx1QmjL36wGDsxcYHQtnjq+OHrAeg/UYrEcibmg9BusxWI/BeiTihsp6Drd1jnL1J3m9JG9oPYZ51YtdZVaVsnFztJu/eW8QHbvy7oVhgGw0OvbMTx4YhqgmfqAtz4BVZofP7P7RxtcPndkduDlayNcDxNtekje0HoP1GKzHIK6X5A2tx2A9BusxWI9E3FBZz+G2zlGu/iSvl+QNrccwr3qBq8xKUw6CaI888dXsbwJEv9RZfFvz2Rcf3Lh87I13Tj3yxFc/+fTDFPfpgKyUja9/ire9NL9XRz9Yj8F6DNYjETe0HoP1GKzHYD0ScUNlPYfbOke5+pO8XpI3tB7DLOo1viUau8osa6FZ7l5mWS91Hr/w0MDn7OuPDQ7hlc3nnl7fU/+2ZvjmaFFfDxBve2k2rw4drMdgPQbrkYgbWo/BegzWY7Aeibihsp7DbZ2jXP1JXi/JG1qPoQc98FsEpcmKeo1viX5w88oPX/la7CqzdnG03L3MhuAvdSJva4Zvjha1jZr4pZHkDa3HYD0G6zGI6yV5Q+sxWI/BegzWIxE3VNZzuK1zlKs/yesleUPrMTB6gd8iqEpW1Cu+JXr7zq3BpwNe+MU3huGwqFVm9XG0b33/c1lxtNiXOmf9bU1xvSRvaD0G6zFYj0FcL8kbWo/BegzWY7Aeibihsp7DbZ2jXP1JXi/JG1qPobVe7LcIqpJN6A3fEn3m7P2vXTl+/tKR4xce6m6VWWpaaDbUC9nLLCtZmv23NcX1kryh9Risx2A9BnG9JG9oPQbrMViPwXok4obKeg63dY5y9Sd5vSRvaD0Q8G3NqpQTBH6LoJjsg5tXht8iGG61dv7SEWgPtdP3RK0ya0yZtTla+Eudjei0vVLE9ZK8ofUYrMdgPQZxvSRvaD0G6zFYj8F6JOKGynoOt3WOcvUneb0kb2g9BPxtTWTZWuy3CPAPEVS9Jfq9n33ppTcPXbp67ue/ejZqlRmSMmtztP4RaXtViOsleUPrMViPwXoM4npJ3tB6DNZjsB6D9UjEDZX1HG7rHOXqT/J6Sd5wjvWYjwxMAL6tWZMybe+Sdunquedf/krstwiQZBNviR46ee/z57/8zvuvffLph0O9wFVmSMo5bns9IK6X5A2tx2A9BusxiOsleUPrMViPwXoM1iMRN1TWc7itc5SrP8nrJXnDedUjPzIwkabqpc6qzdGOnN1z5d0Lg08QvPTmoRMbe4+sP5AVIAO/RVCa7PiFhwYL35547sHBQrlXNp97en1P/Vui/a8ym9e21w/iekne0HoM1mOwHoO4XpI3tB6D9Risx2A9EnFDZT2H2zpHufqTvF6SN5w5PXDNGvmRgdRqMdqBU3cfPLmrPmVpgGz4Zuj5S0e2v0XwmcY91Oo/RDB69vDd1vpk5tqeFOJ6Sd7QegzWY7Aeg7hekje0HoP1GKzHYD0ScUNlPYfbOke5+pO8XpI3nC09fM1a7kcGyMVoSMrDZ3b/aOPrh87sjvoWQWOywdnDd1vrmdlqe+5LM2YAACAASURBVGqI6yV5Q+sxWI/Begziekne0HoM1mOwHoP1SMQNlfUcbusc5epP8npJ3lBHD/n0Z/2atcEHB/7m7/4CX4/WbjEauDnasy8+uHH52BvvnLp2/eJgizQkjgZGx5Bkg7PnbxG0w3ok4obWY7Aeg/UYxPWSvKH1GKzHYD0G65GIGyrrOdzWOcrVn+T1kryhiB7y6c/RxWh///6rg8jaxuVjJzb2Pn/+y/gqs8DFaEO9xvc6q9K0/hYBkkykcquwHoO4XpI3tB6D9RisxyCul+QNrcdgPQbrMViPRNxQWc/hts5Rrv4kr5fkDRm9fj79mbuHWruPDLRbjJa1OZq/RTCB9RjE9ZK8ofUYrMdgPQZxvSRvaD0G6zFYj8F6JOKGynoOt3WOcvUneb0kb9har6NPf07sofbkC2ORtfo1a0df+t0fbXz9MLA5WtRiNG+OxmA9BnG9JG9oPQbrMViPQVwvyRtaj8F6DNZjsB6JuKGynsNtnaNc/UleL8kbttbr+dOfpYvRBt/xvHb94jCcF/WRgZTztqY3R2uH9RjE9ZK8ofUYrMdgPQZxvSRvaD0G6zFYj8F6JOKGynoOt3WOcvUneb0kb9hOr89PfyJ7qA0I/MhAp2evN6zHYD0ScUPrMViPwXoM4npJ3tB6DNZjsB6D9UjEDZX1HG7rHOXqT/J6Sd6wqNe41donn3745xv7Ovr058Qeat985I8SvGYt8CMDrc+eFNZjsB6JuKH1GKzHYD0Gcb0kb2g9BusxWI/BeiTihsp6Drd1jnL1J3m9JG84oVez1doHN6+8+vYPjl94CNlGLWrZ2v79+2V3RkuzVrlqWI9BXC/JG1qPwXoM1mMQ10vyhtZjsB6D9RisRyJuqKzncFvnKFd/ktdL8oYTehNbrd2+c+vKuxdeevPQd1/8/LQ+/Sm7M1qatcpVw3oM4npJ3tB6DNZjsB6DuF6SN7Qeg/UYrMdgPRJxQ2W9uQ23Nb7Q10Wy0pSl1d9DuWAycb3U6m3NkHLBZKN6w63WnjnzmZd/9d0XfvGNqiBXz5/+lMV6DNZjENdL8obWY7Aeg/UYxPWSvKH1GKzHYD0G65GIGyrrzWe4reaFvu6SVaUsVn8/5c6HXtGwt3Jz9T64eeWHr3ytZke2w2d2n3rtkdOv/clT6/f3/OlPWazHYD0Gcb0kb2g9BusxWI9BXC/JG1qPwXoM1mOwHom4obKeXrhtbWVpm+XVTeQviuG2iRf6qohNVpWyWP39lDsfekXD3sptTHb7zq1r1y8+9p0vvvCLbwz3Vitutfa9n33p/KUj77z/WvKnPwtYj8F6DOJ6Sd7QegzWY7Aeg7hekje0HoP1GKzHYD0ScUNlPbVw29rKMMi2ubqMBdwmwm3DF/qOnN1Ts2QpNllNyuLirH7KnQ+9CcM+yy1N9szZ+1+7cvz8pSPDLx7UbLX2w1e+dvM3743m409/TmA9BusxiOsleUPrMViPwXoM4npJ3tB6DNZjsB6D9UjEDZX1xMJtaytLK2uj/4fE2ybCbT9948DhU/dVvdA3Fh85uSswWXiG4uWK602h3NP3NO7I1j/KvU+yHof1GMT1kryh9Risx2A9BnG9JG9oPQbrMViPwXok4obKelrhts3V5dFw2+bqclW47ejRo/vLePiRfU+u7awwqg+gxCYLz1C8XHG9fsr99o/uf/zo//nowS8//me/f+DkfRMvfh788b2PH/1CaUM1xhhjjDHGGGPMHPPggw/WB8EUw22j/PZv//Zwu7f/5e7/6YkT/9sw3vHkC/fc/wf/81KB2GSLVq64Xv/l/rf/3X/z6PP/a+lWa6vH7/of/sf/vlTSGGOMMcYYY4wx88pv/dZv1YezphZuA18mHVK6wXzxhb7YZItWrrjeVMoN3GrNGGOMMcYYY4wxi0CPe7eNfh4B/lTCkNevnHh6fc/kCqNTu3/6xoHuki1aueJ6UyzXGGOMMcYYY4wxBqTPL5OmtLYyXHc3stCtmdJVSMW1SLHJFq1ccb0plmuMMcYYY4wxxhiD02+4rS3gC32xyRatXHG9KZZrjDHGGGOMMcYYgzMb4TZjjDGmJ9ZWstZfG2PMYuFO0piFZeRltaWlpaXM7aHM4rKoNw6H28wCoHd5b64ub71UvX3TUjOcPnq1Fs92O6h/yb5Na8k4e5uryzN5prdOy8racOhHHMbk4NEXJUX8xTuNVroIXRDE2spizacEjlex7U2nkwzt50cyXBrdTLopS8XqGEFRbyoXEV7o2sp2su1m3YOrQMeSRWW7WluZvAqLv5knptSY2zVRtjdoe7B1rUVgdD3tTnIew23BQffN1ZVBBjsz4/o5cWZjwmcRFSnBcmOTwSEAcGQDD4DA6kAvb2wkl9Hr5WW4873enSLKz0tUD4VdHW0HuNWNGSoX7pTBaxztCrq+lVadlp1K327WpTcEsLWAZ6+HOx/XU+GlrKxubue6spaqLiKwMa+tjPxL7Y0Z6/rATgNMBt+Gyn17qI7W7apUD8wt57RAx5t548iasUeA9sxo5cL30+XVzUGBef1k5WnJHBg0PWkIvq+Bxxt748i4gkK7oIzGDHaSWIZ5XV9jP18hUtq3bP1y+5ttTBeEH0js0zXmPl5Rv+HDKrDTiLx48Z5qZFi1lRHerqpzQ273oF5zmlLIGRY8jJx066MDhwHva/j4Aa24tgspanvI5iaaXWuRrbS53NwbBxhVaDzJsYNSdtQ30+G2hltp9W/w3NJOAx2dGtcOHRpmzmj1Z18/0Iw9Jlka6wgaQgDgyAZJluDqAC9vcCSH93qZGe78B9OosuJKyNUBH0VGY4auSqzWwNzwriD3Vto0i8BPy2T91jeD+taC3tIKZ6GfICnet+SEAMb+o/RAsmZr26ewLtwGd31Qp5GZrKnf66A6JiCn4hnjM6CV5pwW7Hhzu6CmG1YRJvqZe3+B7+Pw8KZuqtvqjtAwMMgcZlT/JuV0BfDxZt04msJ8cMQ/ugvKa8yNnWR+5SJdX9Ptr2WkYG1laXllhbif5h9IyNO1HD3wtHQxrBpTYAaH2V1fbaEjKRvvHeBzmsw2AOmBEf+cym28xtF2NXlaqgM3KaoDr/JoPTBoM35oviMk5HhzeqpmPXjcEtxK8V5oJC2iB97XantIWC/+IiplhsJtsUH3jKjnVh1lh9sqp8TgXDdvvoHO2EOSjaZEA0Zbh1Q+skEHQAmtjmFG2OUNHkVGp9wYGRlvppury9D4jAwxw1cHHN/BGjP6KGw7V7DWwKPI0cPGhfW9bZt4Vt3ND2wtIznWnb1ifjWzF6hdhfZUCb7cdsbfy8vLwPi7cbY2cjx1j8BiOw38+QHa7wXfOOAb5U762ubXttMgTwve/JCjwG9YHT02y31OU9Na8oY3I4cVd0doHhjkDDOakwGBG+h4wRtHZxH/2C5oWH716KuoWatXn2FsP79VFNL8Jv++ojEP/w2tjpg5QtYNC9HLviNEJCtL2XgRQeVmdgWVlbvTM2//RUSQNKgjhfuWVpXbfI1D7QogtgNPo7VWPyABBwYtxg8jIl1PncAmOp4eGbeEtVKw3JK0dXpoawGH9FGD0lY3yhFmKNwGj+SgoDs+LkzFK7yy2wNmzuAsIiMlWG5ssuI/VIQAwJFN9gAIm/wNk1ekgWfsaK+XMTSEgKojJ5gFXR34UcCNGbsqRzOuq1kwN7TQVuPC+jk2eo13Q0PACM6l5cCa66nwMdDOs9+tmi7LL/qSRLs+eDSP9i14vxdZHTk3yrGcWT0U+LTAzW80PXhvrrlhhUY/4caccbDICcQvGbRyWw4Mqp40dHtfqyJ4DjaeT/38JrALyhp9QWAZwl0f1M+Xlhx0523s0LIOpLnLxdo8qlfMkpo6tR9WVRF58bI39wLZz6XA4B1e7kgJ7Udfba7xiGFkaAe+JYUNSMCBAZwMqzj44u1sjlAfzwpupWC5eB6togqNPWSzXmcX0QizFG6LH6ZPd0psFMgYyU0pQ4TcYFYjUzmKqdH2VkpPS9QJb1comSF1JLNFaczh+EZJ0sFjMzfmdgSfPfDGER/xN2bh6LTrq1mYk/ucJkpIu4sYjg0bnonGszgDkrUV3+DniNkKt8myubM1h2iGJo6I75tM7141wrQ/1LLw7Iwbtkd0+OPgiuerbe7NMzpeaX32QGb0tLRCritgPg3RO/2dPfHxt7jeOHit8fU7J0FSsMsNbgbRg6WO+xa5vnSc+dALOIrcfRIWBPDiRXdWmU/qdwEL6/rWVpbbfaFIj8mrTep4ehq3LEK4rdgL5AWztu/JzZ8aafr30dygoQOSYVkJJemxcpkZbG25K2vDLOvfVWksF8sQ1Sus34GWJdcUi55n8F4F6eGABxL+WZ/YDOFBf7fhmErgJrptuFP5De8b1tYaeG/GGzN6E0J7yPDGDJ49fIoInZYiTF+KtlL8NoR2uWCjwq+blvVbe/YaXijOmTlDA77gL18X/45r9K3H35XDDLRdQWcvQw8dCOHljiUnr/FW9UvPwfBrPLgxozfKnC4XaAbY8WZM7PNGm02bFcDVgbYWcGCAnha81rL0ssOadHVAevFHMfZ6WfnFy6x7YBpVTrnYbTdvUIoMI0f/tXJnlemN1cHRCDpoiR2EwxPPYSYNk13wBKLjpezRJjzhrf5NC73mazyjLw27YVUyS+E2uF6Rq2I0af0ZGxlhbKVsXOVb0+DbPROozxDrBaByweEUXu70Pv0JnpadxsR/ri5ln+fhHzXdq+r18BAkdiDgeBQdtkZnmBlnaW5UsUOW/O/fNZ1AbLsK9N6csflF1sCroYdEG3P2LDGmteSclqy+JaaV4rchtPlldAVQAAWsX/QGnbeFP9IFQQO+jEsSviNAxxs6/s6JK4EXb9bZa9Ab+/OGG2VWucA1jtUafHXgXUFYR5qiG3POqC8rw9TUSjNvHFsZVm6Zind9OX0LMPLHWkv+YBg5LcDwBm7M4CUJ9i2xd6LYoyjk2twb1PRmCT4tedNJqFzothv+UebC36+V7qwSP1bPDUZjnx5qHJTmjJdG/qDxPg7qjUg09aXIeQ7r+lpNeBvLbdRDr/H8W0zADauSGQq3oacYnjWN/sVS9UhoeEKH/wE+89nqGCb7JHToAGYIHm9mfKd59pJbbv3Zyw/cNFVH7mmJ+Fxdwus3717VoJf14TPoQKI/6xObYWfRwJghC95j7AzRtrMBxkCNxzuWfdOkvV4vb+iAXePN1xp+00XOXptmUJsss2+JbcxIo8q4YTV2BTkBFKx+W4c1KxKBXRA44Mvo07A7QvYwPWT8nRdSH/uPiOFyk172gAQsN67WwJTdzMHwa3xID/fTHXu0yx37u/Z9GjZYysgQ61tyR/54Xwpea1Fj5ly97eSVY9fYvgXUCz6K0lybqJsqhk6I8HLB2y7Rt1RebgidjdWzH+7yE8CU3fxSY9eH6jWBnsDMD5Fntpaay23yaWLVPCdLr6nQ1sMb7oZVxUyF27JP8QAmOlaSXdoEvoJRDTx0aJ0lM2TB5/9guVP89CfWDIYlb/1jUwfXdGMOrl9Ir1Uv0HAg0FwXThabITzoRxtV7JBlWhtjh5eCz+2xHhK+1nJCHsBRZPRpcJ7NfUtwK4VvQ/nNr64ryBl8o/Xb9gZdDtwFYQO+nD5tJzkduOls/L1FTewYa1fQ2cu4stAbJVhu7jWOTrCRlFFzsJyhZmRjDu8h0T+PHVqH33nb6NW1FlQPK7dVrdU25vyw5tCvNFnsnSj8KAjKp4qtJmJZbb60XOi2G/5RZpDuxupNkx1wNJI7AUz1zQ8+ey3KhbKL+cA93kqjL7dWetWFon1pLzesGQq39dKNMky2E7rTCs9wKqwN36HYnOFPf0rjD5/RxA5Z5qSJTrEVZYY8zCiRzc89SRz1k8ng8bfpl5A5mCERv/OK64Wje7ybC/cxus7rgnxshhIdo5dl8ZrovDNL4TaAnAYKBbPwDAtLiUt+k3X9BGYYm0y/XBCp7qx4r8pvzDG30vmotW4qt/k8k+WCQxautbQslKGT6hiu8KheBDet0zKtVipeLllEYOVWFTG9vqWZ+eiZwxE/LdOin8bc+qoM75ljMxQfDIvrZaUMJLvQ7VlgluZU2nw/5WZNeItM5bS0zlD/IkoJaqKzeI3rNOb+WumshNvCGygSzMrMcHLmXfP6BtLFh2cYnEy/3HGoswdM7LPKRe5VoF5X8Z05qDUs2bTukQluBoGtBc8t43jxqyOuOtJoj73ZtCly3Gmpcu7pIkIKjSu3k9kL1lpi23yVyBz3Leo9M55hbLlxp2VacaW8lKGnJf6qDO+ZYzMUHwyL62WlHKGnrqDkL2rfc+yxzU+xXDRlYcKscz8NL7eTDDNbaU0TnbLeVLrcGam1MWYl3LZFXAPNCGZhGY5MI5aaLgskty4y7CSZZrktJs/1uYETe7Rc/F4F6I3+c9gtHCw3M1l9ymnqTeUeCTaD2NaSlVvWo4vGsBeil1Hu6J+vIZsih5yWqbTSdtHAmKsjevYCtZboHnLh+pbMZPUpw88emKH4DWv0n/uMK03ttISPW5Bk+YWGZyg+GBbXq0859a5ghM3WH6NrUa7itZaTMncP1r7vp+HldpNhZista6IaelPpcmek1lJKMxdu2yaigWYHs5oyrEwKPf6Ei4/LMDaZWLmthmhVuWVM7DMm7Xn3qhq9ifJjb+FguZnJKlIK6PV8jwSbQWxraZEb/OgCCnvV64HlTh5GWltBR2DcaZlKK21fKFfuuAI/e5niJ48WrW9plawiZfjZ6+xJQ0O5LZM1p+w1rjS909LRuKU+GfFxldgMxQfD4noVKVW6gkqm0uanWC6REqHv+2l4ud1kGHuSw8tlT8usNeYOam1Gw23bhDfQrBv5nGQ4r0R+/y5nYh/73b22hN/Ce0JGb1r3SHHKh8ttw15cudNjKq10pi6Nyq809tJaoJK1TyCSrPokd0D+2WvQ6/hJw7ToKa7U2WnptVHFsraS+dy8IwvpE6ioN5WuYCe3NitVptYRKXSAm9G7rXFoDQ4DIZvovKLRz+cz4+G2UiYXHdN9aGyGVG5EhrHJ9MsFic0NgrlXid/jcb3YAwnXY23GG1NpuWAzyGgtQLnTHCdt662s5b+dWJWZ8mnBmgGaLL/chvMcXW67113rjiCnckMaVUaG4bWG0fokV+qFHkhgG8gjs9aaW0t4u5oG4GwNrDX8qtz6hPdI42pdHVk989rK8urmIKvKcVwXfQva7EfK3voTopXiU/FMveyuoDrZTv33dw1l1NrgOHf0s74gPHnU2NnjAyhV5XZ3w6pMiXSNeW2+KRkM2AWhPVX2gYDV0ZBbRhMNbn7olYucwJw+HCoX6edrCii7tYXdsOqYqXAbFBkprDgu+U0NxcqIzZDMrXWGscnEy8Uv79jc8ibtwAUbO7nKOi1IubgeknKKerGRkZ0mtLnavJcZ2G9jrQUtFyw0NFA1MnTYSk4OHcADiT0tbfqW2nKRZPlzztR4ntHTgo8w1lZG/rF8DUUHPSR0sOGtNKNRxY6DgZOcMnvmyOaH6YU/aYBrDe2C0JRxkZEuhhnobA2rtdHE2FW5U1ptmwfuCNgNa+TPm+bscX3LMDeg2a+sbm7X38paVYb5jblpKg53GuANC+5bdqp/ZatBTCacVleQ4FZao1Q+EWs4e1SMr6zc4BtWi0lHzS0LbPNgsrHfNzxCyOqCmttA7MWbmVuzXmzzQ67cXMOcLrehXLyfh6eK0TesUmYo3AYHbiaPn+lDwzMkc2udYWwy/XIHSTMu74jcslOOJa8YB4/nQg6AUD2sXDRZbsre9QIjI2myUa2Be5mBDztrkgV/OiArppBzrQ3/g6wO8EDCT8toCrhvqSw3b19IaOwLnedMPXSEsT2zq520x/WQeKMCy409e6mbaVjzSc7o+oKbH6SXlWEHtQZ0QVkZBkdGooYZWQEFtNYmyy8ft0xMIcnqgAotOatrjS+qh/UtwAmMbaW50SJcbzt5RVfQom/Znjyzo+voYcbSeOUzq9sy76ctY3w15UbdsDLG6iVqlVu1RvfMzY8QkC4ITdbVxduYDG2isc0v68oFT2DhoKAwHxYuqO7n4aliRzesMWYq3AZGRoZPk5cqa7WasjxjM6RyIzKMTaZf7g61Q7TY3Fqm3DEppJ1o9mzYC9aDyoWTZaXsXy84MjLZVTUP+kcobwZQsvblIm2PDlRN6m2uLlNDB/RAok/LeN748VaUm6/X0LGA5xkrt9UIY2w1RfsDmQSp3MpGhZYbevYKCQOnYQ0nGe1vw5sfppefYRe1Vt1asJQdRUZS0DAjP6CQUWvbVN07xoZVyLUBXry1heaOpmszbKNXdwJ3lrQsLy9PTO/yy20VLaqt35Z9Wk1jHjo2P0IY/4Puu4JqwCn0ZDL0ftqi1rLKZW9YxbS5AcFxW6jNo5dGTl8KdUFwstiLFz9elODml3HlgiewQGkfDpWbda7gOWCnN6yU0kyF2zqIo7VPVkxZbN1ZnRTTozEZdn1alMoFAxnhuWWUC1LUI26Qsaclr/Tea60iWWeRkRy9rvYwbt+3dBmoqtPjzjNI7WnJrYupXER5HUvQLKKL2UvpU/HcO3xuoeXlchm2b8yxSy3IZFjK8LNHPGmgyiVOS4eRkWGG8cOM8NMCIllu9m2XuIgGDWF5dXN7MrO8NelWHTNPq9ypdQV4SuGz1wub4G5rYJtHLw0+XtkW6uIFcxNHvJWqXBpVzFS4rRyRW/jayvLq6sroRUOG2yajrVmBY/mbgfhNqP/rtovgrP5weSq1ptOY0Wt8+0FDux06J8vlcitm2EtkpCwlOuCDcmvb33Y1WxO/eLu+xtdWllvvhtu6UD5Dnb6FSZaVsl1uZKfRulwmWXiGrU9yP11uSbLte0eLDdepclvlU5W+n6E1nlL8GhfvW0B0uj442XBQ03Kc1in4bmsVfz4Pjar/cqcbUZrWWD1cbzoscrht/KabPXYpCbdtpq1mtbKGi1XpFXKm9PpJplTu5Jgqdi0keUKmFkvVGC5XpoyNK4XrhScbe7ejcVOVzXY7dNb0VC1yq8iwj8jIRMrgAR9WF2lKF+/OoWW+gUmWSyYrSznsg+pO3UhVthmeld3uqRM4e30LkayYMuMLbli5YKcRXi6TLDzDdpdG6qvLLR0zb/1mE91Vky+X7G9LyoW7eig3OqXINT6tcsGeuZ+uoExvrKSR4UZkucVk27/JHqf1007Ifaz6b8wdPQLptFym6+viePsfq4frladpOy/Oay0LG27bnFz0v7aSOXCpvGek7YePyw63Ta3cwm5mJb/Jyg3s9dCU7bcjzUgsMlzGU8bGlcL1OkoWtcUyWC6732dd1xcTGcktN3DA11gXo4m2/qeb2Vr1pbH1a3bPl16SFVMWd8Nt+vjU9i+4SQ55Ame0b2mXrJiyxe5j9eWCnUZ4uUyy8AzbXRqpry63ttYGReO7ahLlcoOlqvRQVw/nxqQUucanVS7YM/fTFVSk3J7R9fiUC94XEppxhE9hyN3HepgAxp6W6ZQLd339HG/XY/VwPfy0IPNitrUsbLit2DWQt/Dhs5eRf49pxw63tSiXrN/2A76M/rH1bmuzNlyGU87cE7O4ZFl7GBceFmSVG70bV3hkBEzZ2YAP2i+869labLyjdblksmLKYkyhYmRDvWlY3fUtROCGTFaSMv8DZPXlop1GdLlMsvAM210aqa8utyRZt7uXViYj924nu3o4t5YpVa7xKZWL9sy9dAVVKTeH712gBeaV2zrchs444qcw1O5jPdywgk/LlMpFu75ejrfzsXq4HpYhOi8mW8vChtsKwTB2zknSOi5L6s3rLXzn/rgN+eoQPuCbShwNTTal4TKaMjauFK431+UGBFBaQZyWqe883eFsrXCSJzuyGV3dNnIoW7/u56n4DH6LYGrJSlO2/QBZVW7oyY8tl0kWnmHrS6OfLjd2iKtfbnhuM3eNT6VcvGfuoSuoKnXsfdde4ko569GgGUc/UxiQXm5YwadFp1wgZtRfuVhKNDg7ndMCz4up1rI44bbSP4S67smIZtVbiZNDpXlnWht5UuXO+sCrr85Ri3Z6/BeLxKcHJcNW4tlL142Z/7zoVKqj64uos2VcLZeIti638O95fbP4tRbOtI43FpmuL7ip99OXyjwImc5Yjn+TS5Y+Llt0YsJcHZublS91NueWvUFPv4Cbsq2tFo6hq2/IR9J/cHa6t6quu1zyFiNyR+AznAoiwwwy2eyG2ypH8+TGlkXA1xJ3ftkwxtkaYyyvbo7+J6GH3TMyXu2Gzt728W42bbMFHi96WuByyyl7sNa+tSiH23o4LTnDZarZT+ht7qx526xZ49/XB8KL5U6ek372++jg48jR7/b28kii8uF5q0kd99AeuYimFW6DLsncIOnwbPfV5qnKLSsXaqNty60dtwB/n9MzQ/e12DtgB9UBlgt1UHkLRoi+tCS3aaz/zdyOus2YqmowDN36BvWRf1qrF260bMxVR4EMM/AMYT2wC0L3S8m4OiYv5po91KBmOTjGPsdhmV1Qu03ZSqKQhbKrQp9Uf4vTfSgfOs8d3LCms7B3wcJt6HwNrbjhLSHiTXD0/gJn2E+y2Qu3YaP59htbluUF3dXAHQWG/9g4vM6OZeDH2zDKgXIDJ3Xg8eaclugQANFadMJt461leXU158MQ9GlpvAXi9YvojVb95LYfkwcAXUGZs9OR8wy1l82OXlSvOC2bUR9H7nArvaaQa6vzDJfLXhp4yuaLKDwaGNszjykCN6ytJPmDYrKHbD0KL47ksg8BaFTQuAUNRoM9M96Bd3MHbBVM6TTchoP2pdsrikYmAKWpphVug/oWvJ/P76wK06yqTJv+HS40rMsFhxmlVFdZsx7YBYWH27bsllc3K0NtmbmNiGXd2kJGy3isud4LjEJOjvJ2YtflihusjgAAHwNJREFUWaIdeNAjajJZScrCYkqmzePJHG7LcmiXYeZ8Depyt7LZjP1GH3B/ycuww2SzFG7LGs0DT6PgvmxiSXRFN5p/C18B2wfSv6BP37ARMJIb/KkR6Hjx09JFCCD72WVtbkzKdsPlQjgnexU/eVoam2iLZl+jt/PdtpE+vC4CDgGNg9ud59w7NDnn3FKjP47cYbittm2R7blyYtzmEmevcWA0H766ras7UfONcljWzIbb8jbihgNteSG8pskV2DPjHXjwHbDttVaZYVOy8NcSwb602DFW3IkoPSLcBjY3uJ/PmGPvJICOd7P67fPMQpsbM5YhOMxImfWbcUdoiichE5NcvYFfbbwjJ7ecRxH1GeZeRM2Nf3BdbyUa+5+SlE1RyOJttKb2kP429hE1maw0Jb6PVeANq5++tPWwKrxcJlnrDHMHh5mj3LXAb/Sh9xc4w+6SzVK4DR3NY31oXl82+nSGW/nb4qJFXk5tvmeAI2D4DhR7j8xciBTX6+F3XCQ3OmW7Jyf4c0603MzTAoTbQmttO7/tX1ZN+rJjjvVebc9zIXwE/EGL1hL+ceQORhjbWWY2JyrMR0z+s4pudxH1tvKlUG5+5WKjZqiOy/LWCLdhpwVvVC2ikDXnOed2j84kA++A3LVWkiGXrAi4bBbsS7NffWhF9+G2jK4Am2PvZJmxHqw6OTqxzxi+ZhxF/TAjA/SOAFdH3MQkr1w8Q7CHRMKpmVHX5kFp1qZszVFIbNCS30RDHlGTydpnGH3D8ldi8GStM8zoCuD6LTxBD5gAZo5WajLsI9lMhdu2qR/Ng30o2ZeVWVErQZCcy/8VPV7o+pnRbUFxJrsV7nhDe732u9IWpgJsfCe2UfGE3/wmgWP0yHkunhZqgJCKA83CwJOlYi8SMtOSWzikzbfnUabVSvvpS5FLI2aamN2O2Whvjln7yu2tXOAkNidBe2a47cXeAXurjqq4UuML1OCy2Yx1y6PHV9HkpxVu6/7GUV7usBkgh10bZ8soNHXQmIlqKxvOzcnoehiFHH2SAAE+LGGSMV0Qk2H4DEtqOVXrDONvWBLhts05+xJU+8dXvcygmftLYLlkspkMt22TN5qfoLu3D6LCbb3NEjtlWtvVS1E8CZOx/YpF6nhbGnvMCT+azoGKyMTGoHOfvTRePfg9AzzPOQeyk8cmvJt+/ePfEcmKx6tA2ytQPcLoYFKHnOfYHhKsi3BKjiK6y0Ri/eCnh3pkeGK6K72TKHNjoRXrpKAj5UIAswg0t8/d2mJIzaWxCe7yHrfCKGeNf/zxMlRlW38nQs8wXGh4hAI0hIdzkTcsnNjnf9tnaacfi9jSrn3iwCbd+WPdBaD2HGZHqUBaz2tyJyZ8oCer3OkFAdCQenD0M3MqUX9/kWOGwm1wy+tgmA5M2mO/B9dSLaLpgW9bgLdw/O2Z7XQ1L9JklYudFixCMfKvzYczeQKrvlqw1smutE1u8NslSEQG7hzhA8m7eBsOZxPfvHbiz2K7j3oGi+nq9xnNe2Vp+K91L900tb1xv7qmD+sF91QgOcvWm+tiNGH9QbQ+3n4e2k9ki1duTSlIHw6GNXecMwZ0dVcuHmUG74DF0uHgXd1C5sauEgkB5LQWaEDSqvk1VUdGM2iY2+Or23KXzY4G0zofVsGv4oaH29q2+YZst/6t4uzFr9+BTyCa4fbvm/WQWyqqB12SWYPSwp9i13j5oK/9woKphNtIvdj7eDcTQOSRLZQsK2Up9eewZt02PvLHZljgfQ1tw2PXbsM3TJr70vwwH9BIgEEpOEjDQ+qx4bY2z4caAgb4WB1o81i4oJIZCreB9yp4mA6viMYm7WCnPNTLmQTCVJ8iMEpVuA/jT9PhW3jt+p3N7I9ANYyYG17FxSMUO8XVdaN5J3AzdFfa8axL535568LgaODoAdU/ja8/vblz7PpUWZvXprgnV2nyPIMzumq1NfBrLTn3qqa2lya6k+pznXuPxD+sEQY8lmuui5Qdxs09HHCPZ/yBREWX27JyG7WBPjwnxAwMSNErF+jTwA48L3gHpMydxIJhoMbqazMgaRqJwR1pRjNoiiuh97WM5cnAgDP8JdadchsGr1hrwW4cxKhvJ4fxfIlYUPtCtwFOIJphVvwOuKUievmXZMOgtKaIFsnwnio+nNoqGavXNoZb1RWglZsxtwcfE8JPEzNSTlIIoEDDDHzkD3ZW4HnOCHuNxglqDwQbP0SH29AwBTRIm9Y1Dk8l4PtLxlg9YzQChwvGmaVw24CmexU4TMfDt7mT9nrwPePy2nH2LaEqOpYfXa5NCa9uQz8CBZYLCrQ43uGFXh9Xqs8wdqVPztwv5+7ZHA3Ew23Q8WbNsUsFGD1kTAA+GkJnL4Mefuvfxv6nJNPGljJxL+EeDIwmrR9hgJO6keQx4bY2F1HN82S4LvLDuHEzTm75RklWTZWbE8jI6MPzHknW9RjQlTtRcEifhgTv8JQZ4bacNoBfa9AmtligDa8OoBnkRSGjACMdHb7UuVm3xjqj6wNuHPw7p42zpnb5UIlrTyCSIR6AbnMnqtbLuyRHM4OfxYJ7oVZMxfMPthVdh9vyyI/h1ncFwAQwY24PPSaEk2WlLP7h2N+gwwx05J//qkfdeW7RmLf/BJ1hhUwAgcdm0KAUHKTlhNuowW1Ja8kJGgL5R34vmL1Rzl64bUDdvQpqx0x74sJtLS7v5icWgc9ect+2qE8JXxjDxYY1dhnlogJYhGK03hqD6W1PYG2pja0Fm/sFBzIy4yxR5cYmG00KjgnAR0NDKvuW8L2TkahcPvUjjNxygRAAXHFYhkXPktZCbNbLhNvAGG5GP7+Wt/9F7vCxMaeGPhwPMWeU2RQRhhtVXgcOrmcBUmb0aTmXddi1BjY/uDrAZhB9WoZNdFS0fcruXmLd7gziIvX1RXGDlqgYaAfhtowDKZn75XSkeVTrwbc/dFBazBA4KfnRyugM24Xbuo0GBkw8UT10mAHeT/HbbuwNeizXyrzylicDnVX3QeHy2c60JoDwoBQapDHlZlFSfOgUJvgiQsMFFcx4uI1px3i4revrFlWt+Nd2epW9wFhrb1i+PEZ1Jx959uLLhR7/1pVVl1/N3Hn8H+q6PTzw2M/wvFBoY8VO/SICqR8TgI+GYu+4pfQc8R8plluDiZUb//YlEDDMKQ46kNwHP00x3PZnD2st5ZXb4mXShmTdfJ4vsILRDhytjtaXW3t6uO3WZ9hYHfHNYKhYncv2hbDT1KvfaQD3jENPCzisSm3GtgGREVwPoXXzCwnbRQUqYx+0j2YSpLfUcI31lW3T06aWnlGr2xrFMlppj0FwcG4/rW9Vr62Mna1NdIs3+pl8dGcF0kVXPxW9eWANfc8aHYTjoxEmGjhz4bbM7q5yIDJDrTPkXaRWD7giQANGwGBZgMbLG2RtZXl1dWwdWt2goWkdOzX366cdYM0AbeqdPnZOqXpMgK7BbB2zBhtW0/r52gFo9Dqp8Pe8YsNtE+PCunTYLTwW5j36UjIe6EEXEbogKHbHPXTRX8nfad9CSKJbaccDofjqaL461ipfGG/xTkOfL7FuAh/BGKUxkNFJ5Y5l2kfbwyf24AkcuXbyXozIeCRfljFav5nDG6ArAJdqjvxLTm9ef1paZFgK+oi6G7qJszUFyqGlAOALK130Y4N1QG22eCvLqLvb0LCUgiZ+P81a+gCoTGW02eo8N7VS6I4wclcGbtDg+yLDZKGtOnxh7zYzFG7LGot09OQngOi4bNfg7ZgJGO38beykbSf7uLPXMPvLegllc3V5adgesAdrwU0AG0FmhLebAz0B77rmLZzGX29s2oJH4pKs1ssZUTXVRYLPc8/bKo2UG1kdHd/Ca0seM6eLXYv8sAa+IAisjty5bv2iP5zcxYa50IGbluNRtqdqO4vgr45ObjGp7gYdHm6Lfl6C5hYfyACPYjPvKzFxQBP7/OoY9kZluWIdaVW+reuX2OmvMgoJ9eGjI9aIcBuYIRhOzXhEHRcRHvrgQVIkgBI4Pw0Pt4E36PHEWCimJlf4NtR2bUH5B0yzR33wFCYkYDTdGQfUSrE7wvDoikHz8RLzzl4xfwbg8RU305mhcFvWKzzBsZvIB3rBk7quL8iYcNswRYUdvlMmHkNJwPUDr6FA70HgyGbsl9sjSezsoc9uwVor1dts+6kyqLXUNQPwGs+KFDT3A+g0LHOpJrBDULVzMTv4tGR0KbWNJTbchq9XaruyqRqgA6fWMoADvtBoUcMYKOh4u9w0t26uCy/6a7UsuvpCnla4LXc82lBubhANCL5XCRezQZppB7eY7cLr5kLtrtzqlNMKVraNjNTlBgjBO09DseMsgu4EVdk2j/uyimbqBL4ToYPS3KWa9RdSixlH85UJhFPRR9TREeHWo6+aHjJwftrh4LAxGN1qizdmWcZOmqZjAO8vLQM3wEy254ARPGYOXugK3hFGTkv9lyuwVjpxUVdf47FRowUKt6HEDkRScPfdUVy2NOfxf82+R+bqweG20l4P1QNjKC2un5o1FC02MGqaXE10OnWtCoyzdfrEDGwGOfcq4jznrt9p0sobj6JLNZseJtf9bRvaXOP1bQs9z+AtDbrWslJCgB04fAufcK06y60DChiF7HPJvIg6CLfVz3WhRX94SH0s17p4VvCNEl4nBY1H81ppbhAt50kNeUeAo71g34Jqd0JQsLJ1yZF7UmKBmyFc7Bi71tpO7OuOY7u4wB4ZL7fhOVzb5cnVpeaF2xoKbg8wyq1bJwU9os79bngUeQ9C4uanWfe93PtazQ269eabzcLIbSj/RZnKAUSLUR8whYkKGIGAY2Z0bgK30g7u41grbfsgpOowkONd2HBb8xUZNRAJ7r6jL7MhrV/EG/9XtLlndd9gwAgBjaFg10/uGgp8A6PcK7Nq2IqctownZtiK90KrLJ/b597CG5tBxvADWr/TSWMeF6AiFKW59jNrRC/JuLsavklZ7MqmjA4862CbAzddPVkJyy30IoKJnOtmLIvGnoqHz16mP9DEg2gRz8MKf1h+PsFbzCxRd0fAzl7O+2jFsmP6ltrWkv9kpTZ2jJE3sYcWMm/9c88NLuM5HNQz4+G2lhdvT2DhVPARdde33UoyZ3ZR89OoN7jGstxuJFlZh51nfLpY3Vll3F9y7qfAFAa+1qBy0cX74Jg5dqFr0u9bMglf2DvGzIXb8u+U7EAkvvuOjctuExJuCwcMGOHktvim/iJrDUXzOCl2cUTeKy05zyKGxVWHPCI/r4M2g7Wuv4EQB/CAC1gQBNXvZujLlR1ckmBUEbrW8JTgyqb4Dhx+naHLgMKshifQOzgWeugg7DWTZ7UOYPYS+Dws2yui1iSgTyJ+d+6wlUY0hanV2mbemyj5YU0K5jlcTW6zDhxOzXgPbjo9RpuZXfgSwnJaBGdzmxcfbsvue2r/YDpTmFDAIe5WirHDrFpbKbLQFQF/TlhNyydY3RzvDIXbwl96zypXdsCXH37qtceQOXvU9RM7TiolJEPgWcR0Hv21nuv2ttoLJ/IBF0bsy5Wd6vVZWeDKpg6OF80wcMBXLHTWJ1tNcTQ09GCqQGYvU5lFZICFtqdLVLAyZ/vI+BqbSsgVAX/a1OZNlIAHWCjR4bbg+5o4GWsDF4zxllC1DiD7XOUGo5nGnHsb6r+zir3csrd4a36UnbVare9OI6vc5oAvHETrchiZHw2coXAbvoTHFFm0e3MszDOB0vPccXVUxxYzV7z3jHi4bVpTU/w1zKkwvXBb7ADIPWTvVM91xbsCcfCeKv5dVxR0f4adtHpjvuA7Anx3jq0O/ChGpjf9VUaLTT+HVHQaUzmOrmbssw5YGT08855FCqvcy7eIbdn26m7QsY0ZzS22y419cSTlLyyIio7N0kVR/QgNXFPFLAPH3jSq74iARKXMUrhtm8jdYc3cstVMllcDvo3V9g1WyTbazbvMMWCbBE+L6UVk8Ncw20BmN2eBqrmZxqiCTa/iHwxE3hHE0b8k26xViXi5JJb484zdnWP7qFZHMRTt/CLCnzYt1Avj83EU49Q1KofbSoH3qs9eOqZ5h4Q7K2jXs+CvcpXl3FhuSBuejYuica165icLhlQeNTaMzIpZt3/DchbDbduIzcWNEsPLb63221jhTOuV5/lBORo4p0jfoXun8arVWJA/q11L7OdQcKZ1RzCltJk8y77u2DsKI4vh1dn9xRT8tMmBG1lqGpX+I4SpUJgGF0IHKaWcHkOhb+EBdz3r7sWRqG8SwsVpXx2Zm0I0rKnKehYLDCN7+qzwLIfbjKkk+NtY+JXlV57NrOHJxiiaVy34/G0W6Wv7yMg7giHJCnksTJwt5wXb6dDyq4Wx0MuxHW6TQqJRzS6x3wSAkV4tDu961tWLI5rDyGnRNhpYvy1SWJMHY9ZDWr5h6XCbmUumvk2GX3k2mqg/B5sS4qdljvcyk/pai+kH/KPMi3MT1d8MXmSXDIfb5gmRRmUG4D2z8mpxjVcQPMyYGVrFrDPfsHS4zZhGiD7UrzwbY1hyn7/NEJ7rmioWavYyQ2Gg3K8Whpc+zy9eLSpNjQrajcv0g1eLG5OHw23GNKL2kNkYs2hM6Z2RYDzXNaaUGQq3pRT1Kb9m3GMsENWNCtyNy/SDr0qDU2wti3gJO9xmTCO+vxtjjDGmI2ZhBiv91UIzm0CNCt6Nyxgjzvy8nJGBw23GGGOMMcaYKubjuePIVK+vFXqmGrBRzUIw2hgDsYgxc4fbjDHGGGOMMVXMxluuTYwexeC/5iOMOKPM2DvUxhgWr26btowxxhhjjDFGivkIiGxv7r62sr06aqYPZ9ZxuM2Y+cZ7t6XkcJsxxhhjjDGmmnkJiGzN/rYPYcaPZsZxuM0YM/843GaMMcYYY4ypwvtnmXDcqIwx84/DbcYYY4wxxhhjjDHGhOFwmzHGGGOMMcYYY4wxYTjcZowxxhhjjDHGGGNMGA63GWOMMcYYY4wxxhgThsNtxhhjjDHGGGOMMcaE4XCbMcYYY4wxxhhjjDFhONxmjDHGGGOMMcYYY0wYDrcZY4wxxhgzt2yuLi8tLS0tr25O28QYY4xZHBxuM8YYY2YJfua8trK0tLS0tLIWqWVMJ7Rs781/tnUZjFwJxd/MCYrRNvdCxhhj5h6H24wxxsw/W9PNwoxz6/cra2k4/RtPsD0BH5sUTkwUdzKvmD7W5Zw/29QJt5UeVz2N5yqEFmIAVY1o2qytDE/l5upyo103J6clgExMuG2yoLGGuLy6WfabuaHmFGY2nkByeyGpdmuMMcYgONxmjDFm/tlZtjI+vxsNt5XN50qXu4zNE0dzrgoizWm4bTs+AZsg5yqCbLGsXNXm/KNRkrWVRrnCyZnmKiNEJiTcBhQ0v6utas5gZeNpcTYy/yQzuVS7NcYYYyAcbjPGGDP/DKZmy8uT086xcNv2hG5nAjcSYdn5o9HJa+FPNleXFybclgl2rmTZakIrK2qv5U2uT8o9p1Jhi67CbUBBUuchkrFOboLKxiMXbgv/e2OMMaZzHG4zxhgz/2zFSlbXJmae4zPRyYBQ+etl23ltlvxFXenV4baSXMpfhRs9hvF/WlkrhBfG39ssWbNXEtMoSTz5b0s7f1uST9UyQuRcNQmPHONa/RnLEKs78FGGtV4exsmuhYmVfu3Cd2U1M5LdaBmFkkdrsNSj7syU51zMv/QXJQJ1MjundPQqKD1djZdJeUHLq6uF35S9c1rfJutrfPDbnfZTchTZTbSuFmrqozTb0RKWJ/+huVVUNqTqdl4dLptOuzXGGGPCcbjNGGPM/LMzVRsNlhUWfkzExbZm1Ctj88K1sv+rn701rm4rXfi1VBY1aZzPjmdY8k+FQ6hPXDEpLwu3FZOOT6Vrz1XZQVZO5odBjvoz1ihWW2iJ3uiKxup5/E4BlfmX/UOLZTp14bamAEh92KLuzNTFOiYLGEk+cc0Va6o+3NZ4uqDLJCvcltkma89bw1HkN9GmWqioDaTxVIXbajqKCpu6dl4hNr12a4wxxkTjcJsxxpj5p7iUbOz90dKFNzshlpL1bIW1O5OTyZLSSykN4pVG28bfeC1OIovvxRUm86ObNBUm9KWJS5f/lU+YJ/NZW2maShfe2q36RckxTsTbxmNgmFhDoUXx8ajD2GS9rBZq8t9cXalfbYhT8TrgROGbq8tVu3JVr3UsPzPVOY8nnmywhcVqeTKTf1KxqK7hMqkpaPI3+W2yvsbrjiK/iTbWQvUJnfzX0heRaxaIVvQq5XVX3c7LzabYbo0xxphoHG4zxhgz/4xNzYbvdRXnZ6ORgp1kxfcUKwIM4zP8ydJLKQtdlUXbyveOmzy0sbwq3x8t+5+KxHi4Dd1iq+xcNbwUWTozHwvq1J2TKrGmQgsVOPmGYdb7uYX8i42iVbhtc3V5/DQVVyJN5Nsctqg3r8554u8Lq7pKLiA8hlL+VuHkUcGXSWO4rUWbrPuT2qNo0UTXGmuh+lyN51/SeOrOT3WrLy+rsp3XhtuqM+qw3RpjjDHBONxmjDFm/il9v21nzUlhOcTO/HhiYURptG2ilKqJYvXLpOOJ6tf/4OG2yl9V/08xcckUtm4tIDyTHTtXbcJtY/G2iWqBxPBwW1W4tH4jqqw3PXNOXaPX+IFPyrJhi+qcJzNYXt3cjuKsbl9xpVdiXLgNvkykwm3tmmhTLdRknNDGU7P6r/CrmgVxJQVUu02v3RpjjDGxONxmjDFm/il/Uaz46YSRWfowQDD696s7C+PqyinfzKo+3LaTarVs/Q+3um38/b6G1W1jiScnzJWzbXR1W5ll09/WLoSZeNsXFoOFaxYnZoWJKo8nM1LZLFa6DBB/fzN7oWL1uV3dXjO1FeFerXt7u/xUTHd1W06brPsTZnVbfUVU10Jtw2obbqvsVZpPKbIYrvq4+mi3xhhjTCgOtxljjJl/qmaCW7uCVy7ImFhaUUi+tlI2vWy1um1iccbkm4uFlwRrd0xaHveY8CqLRlUkHq4DbD6rkwc/uTlS3bkqOXGbq8t1xziivlUrlWvNqsQaCi3PrMy+IlF1/vV+OVS+Dri2UhWgql5WCZjX5lw89uXlbb2tAHfZBdQgg4Xbci+T5tVbLdpkzZ/UH0V+E0VqAQpolb9LWhNcq+pVSv6ktp2X20253RpjjDGRONxmjDFm/qmbG9f8vrBWZiJ1+dtLlbGHhnDbaHZlk8hxakNRpX9S9VpWbeKSf6zKp3g2SqImFeeq/F8bwm3FjcHKz22VWH2h439bEcqojR1U5g+2G4CRKMn4Xvcl9ValOpq0uPNb4cxU51x2fob/Wr51FiCDhdtyL5PmcFubNln9Jw1Hkd1EgVpoDClVNp7yimjoVUr+pLadV4bb0PSdtFtjjDEmEIfbjDHGzD/1c+PyAMt4+p3fVqYu/uN46Y3htsq3nMbjcNtvwuKhqKXSmXTVwrqqKW0hQUM+TUoVy8hK/rwycFBRKxli1YU2FD0eb2tMNpn/WFB37MXlHEajJKNrlQqHXLOgbEymInhSczIblj6WBD1rAqNlMmi4Le8yAcJt9Schs8abjyK3iTbVQmO0ra7xjJdb/tihJPPin1S3c6zj6r3dGmOMMXE43GaMMcaoUBqYmyIDn2IMR0bQGFOGX5c0xhhjpo3DbcYYY4wGE/tPCVCxuE1HcF6pOPE++wbD0TZjjDFm6oyF2z759M60fYwxxpgFpWqbsOlSCPxo6c0pDrcZBkfbjDHGmOnz2Uf/8q5960t/cPCVu/atv3vjX6btY4wxxhhjjDHGGGPMDHPXvvW79q0v/ds/e/Wufeu/vPLrafsYY4wxxhhjjDHGGDOrfPgvn961b/2zj/7l0uM/evOufevrr/2XaSsZY4wxxhhjjDHGGDOrXPqH/3rXvvU/OPjK0o83rt61b33f0b+etpIxxhhjjDHGGGOMMbPKd9cv37Vv/ckXLi39+p8/uWvf+j1/fO7Df/l02lbGGGOMMcYYY4wxxswkg++R/vLKr5dSSvuP/c1d+9a/u3552lbGGGOMMcYYY4wxxsweL/3ynwYbt6WUllJKb//jzcECN3+f1BhjjDHGGGOMMcaYLD759M5nH/3Lu/atn3j5nTQIt6WU/uT7F+/at/57337Zr5QaY4wxxhhjjDHGGIMzCKw9+Ph//uTTO2kYbvvwXz4dvF+67+hfD/7BGGOMMcYYY4wxxhhTz3Mvvj14bfTSP/zXwW+Whv/2D+9/9Dv//qd37Vv/ytN/9et//mRKhsYYY4wxxhhjjDHGzACffHpnsK7trn3rL/3yn4a/XxpN9PY/3hy8aPrZR//yxMvveJmbMcYYY4wxxhhjjDFFfv637w1eFb3nj8+NxtrSRLgtpfTrf/7kK0//1SAs99lH//LJFy798sqve1Q1xhhjjDHGGGOMMUaUf3j/o+defPv3vv3yMHo2fId0yGS4bcDP//a9Pzj4yuDPhj+/9+2X/+2fveof//jHP/7xj3/84x//+Mc//vGPf/zjH/8s2s/gldDhT827oeXhtgFv/+PNp069NQzX+cc//vGPf/zjH//4xz/+8Y9//OMf//jHP4v88+Dj//nxH7358799ryak9v8DAXGGzOFix5AAAAAASUVORK5CYII="/>
          <p:cNvSpPr>
            <a:spLocks noChangeAspect="1" noChangeArrowheads="1"/>
          </p:cNvSpPr>
          <p:nvPr/>
        </p:nvSpPr>
        <p:spPr bwMode="auto">
          <a:xfrm>
            <a:off x="-6491708" y="-1455738"/>
            <a:ext cx="15086433" cy="610393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data:image/png;base64,iVBORw0KGgoAAAANSUhEUgAABnoAAAJMCAIAAABSMu9pAAAgAElEQVR4nOzd/3NU953vef1d+if8QwRyx2Fw7jqqCVtTTt3ynZ1htkK814HEkzuWM/akJRmYkFHFbJxwo7U1tIQiYAi5imIzOJIXW6zly8D4K+5bjOQIkOq9Pxxotfrrab3O6X5J/XxW/xBL3c2jzzlI9Duf02cgWvbH1S9/fvHDH/1y6W9++g43bty4cePGjRs3bty4cePGjRs3bv18+/nFDy//8ZP7D7dazNMGGn517U8Pf37xw6f/27888fwcN27cuHHjxo0bN27cuHHjxo0bN27cKrcD359/+dfvfVr+U9px2z8v3v76Dy8lD/7Wy799rfTBH1e//OPql82egoiIiIiIiIiIaB+39qeHyXzsjX/56Dtjv68M3c7M3axf6bZj3Hb/4dbLv34vecB3xn7/x9Uvu8gmIiIiIiIiIiLaA31a/lNlhvaXJ//w5X/cr/7u9rjt/sOtv/npO8lkbu7av3fdSUREREREREREtGe68W//K/kotm+9/Nvqs0K3x20/+uXSE8/Pff2Hl2782//qhZCIiIiIiIiIiGgv9eV/3E/OLf3fX/3d2p8eJl98NG7758Xbybo2Zm1EREREREREREQpW/vTw2+9/Nsnnp/70S+Xkq8MRMSX/3E/uTYC55ASERERERERERF11L99vn7g+/NPPD/34cf3Ihm3vVb6ILk2Qq9tREREREREREREe69kvHb87LsRMXD/4VaytC0ZvxEREREREREREVFHffkf95MFbp+W/zTw9soXyce59VpFRERERERERES0V0suQ/rGv3w08JO3bjzx/NzPL37YaxIREREREREREdFe7fIfP3ni+bm/+ek7A89P/usTz8/9cfXLXpOIiIiIiIiIiIj2amt/evjE83Pfevm3A98Z+/0Tz8/92+frvSYRERERERERERHt4Z54fu6J5+cGvvXyb594fm7tTw977SEiIiIiIiIiItrDJXO2R+O2XmOIiIiIiIiIiIj2dozbiIiIiIiIiIiIMotxGxERERERERERUWYxbiMiIiIiIiIiIsosxm1ERERERERERESZxbiNiIiIiIiIiIgosxi3ERERERERERERZRbjNiIiot61Mjo48LjB0ZVec7pQ5RXvlZebHrznXhpFi73W7O/mPv07y9Hb/djmRET7O8ZtRER9WfU7xqr4R39Xq90LI9Op7934rtMjzb5d+c72Lu7kGKg8PJW05f23v9XuSUxKDxbfPHe6kXtcLdfJ3Ymt8f5t9nezs7+ze6nej35a/4R7vJ+Sb2zft/aOVc9S9xw1r7HZS+7a38S8tnlHvwh2fr3lS07xO4iIiKpi3EZE1Jc1fTu6N/8V3ft3irupM3XN+/yGe6mjd1lpj4HG92tubnP/Bq/ae/elBwuvo91GNtxErY6fXTkzfI2d2Br+sc0shvthR2l82R+9GbVzr9Uydo7bms/bqp+l5lu1L7HRS+70x52Ux7gt9UtO8zuIiIiqYtxGRNSXtZ6+mL6VbF7v3ynupsdbvKNp2+DgYPP3Orsbt7U8Bhq9PVsZHWyK7vT+1a9tz+y+rAcW7Tea4SZqeLApJ1rmMW7bra3Z382O/s72oH00bqv9KVYzbmu2TmvHkzRbwlU7sqvcbzc/voQcxm3pX3Kq30FERFQV4zYior6s4VuV7bejrm8mm9X7d4q7qCN05Z3O6PRo8/c66rit/hhodu5Rszq9/84/dK/svowHFik2muEmanqwbQ88OsPmPW7rwLZXF7ftj3HbyEijoWbtuK3dD7D6Z1ip/dFZ95J39eNLyGDclv4lp/sdREREVTFuIyLqyxr/GzvNeoFmKwYGR1ea/CM/3SlCDb/9+B/4I9M192x3Jkyr77f8+KammNYbob66T0Zr8Z6w/VNuv9NZafUWTR+31X41+3FbDb/d7kux5dOd4tTBOYM7N2N68I57Njlcd7HRTI/w5gdbu0OrgTOL17hLW7PP86qRtP87m+nPyRx+Era5TydHb5vdkUbbYq8Njo422EJ147aGp5O2WCFXN20zG7ftoLd+le0GdXmM21L+DiIioqoYtxER9WWpx21N3qbXv7+pnGBS/e3Gn8Zfvzyh2ZPXnb3S4G5p3kCm8Deq7h1J0ydpsnWbPWGn47adp7A1f6+T/bit08/Gbn//jsZtqY+QZt9vvQkaL3aq2Yq7GLe1ekmdbzTDI7zBZmr5vbZO9TVmYVPGbdrPydx/ErY+Fjo6etPsjjTaFnutemvX/7xq8Je/wZ1G6o+A+hOB656g25cCaLXNH6Maz9tan9XcwS+CtC857e8gIiKqinEbEVFf1nDUsv1WrOlH2zT4d3yjN3C1F4/b+fiGU4yGT97o05YavftodXpUi3VL1Y+s/ULlYak2QsNt22iFQqP3ranXEbVdkKCP2+rx9fs35cKiJveXrjxQ+wIbvOncPsKayhoeu/U7q/nfgnbggdaHa+cbzesIb3+fhp9J39qpvEbdVvPHdnYyaVY/J/P7SdhyA9R+ufUfkWZ37PIvwo6/zXXPWj9uaz47Gplu/vjWu7nTH3dajWZdVV+r/T3aanS4o939Imj1klP/DiIioqoYtxER9WUt/9Fd9wap4eeNNxjHtJ2WNPpuqydPewJg6slV07OH6t+w1hJaboS2r7rZ+9Y06Pq3Vs3e67RYx1S/j1IdA82etqW55f1T7740W77Nu85mroZrrprtcGk+mH43t97IRkd4HTjFSCuFU3mNkk0et2X1c7JbPwmzPnrr77PLp6r529zkPxut8aoZTA2O1p/v2GgzNyZ1+uNOqOH/D1P/yyLN6HBHHf0iSPOS0/8OIiKiqhi3ERH1ZSnOL2v3b/a6t5G172zTrgFr8eRt3g6lmlw1/oOajhSb/r/4LTdC+1dd/+6k0zlMw0Vojd8UtSjV7m0oqr1/u1UfTe6fekaQasvvvFPawWXy6Ed/bM119uo2tzhuS7VSrN1GczrC07yuhtzWTuU1SjZ53JbVz8lWD8/iJ2GbF9fJ0dtmd+zyL0Ltkbnz0G00bqt5zscn7I6u1CFaDzVTHHFN0A2XhqVeItcEUPfjveYLbf9fhk7Hbe1ecge/g4iIqCrGbUREfVmad6871/7U1e5tZMrFbS2fXHyT2eIPaTd1qj8FquVGaP+qUy4Bab6r2rwha7JlWty/wwlG/aNSnWVVd/+006u0W77+fs1fwo4/6PG0bXSl+l16/ebu6rityUYzOsJTva7W6wibOJXXmIVtl+O2rH5Otny4z7gtze7IaNy28ysNx207/qSae+z489o/uiWpqTqXcVv9l3f8/G6/9LSjXwTtX3Inv4OIiKgqxm1ERH1Zmn8pdzgOav42stGbgnRPrr3JbPAiW7yP2a7Tk6lSbY7dvTNOsU6h4YKDjsZtHb5b6nR81OSEr9TjtnS8hieGNr/X9pBtZLr6HLQGbyx7MG5LNxPq0RGe4nXVulI5ldco2LIbt4k/J3P8SZjmuVL+Eal2R2bjturJUsOBWfUdHv/Pyh2q/sDGA6M0W2tXf33TlnZ12457Tredtknjthb7vFnM24iImsS4jYioL0s1akk3j2l/klTDh6d6culNZpoP66l7h7bLjdCOvNuPWUpzVlCDc37yHLe1HqO2v78yZ2lb27Ostv+owao9X5m3jYwM1j2+F+O2uo1sdIS3fV3bx2yLT4freOra9iO3dmfL8mTSPH5OtgR1f9yWbndkN26r+rs5WP8n73jWx3eoenTlCRv9vU63tTr9cddZjZ+94VfrVxW2AEnjtto/vrPfQUREVBXjNiKivqzDd4j1b5saTG2a/8u+5i117T/imz956rdtDRGtzoOqGUa0ePuQaiNUtf2UDQYJna6KSXVSXMPlHM3u3Nm4bWV0sNmHJTV/8a3v3+hlN3a33/K1f1xHb59bHAcN3++3B+9yypBqIxsd4a1E1X9cC3y9U3mNkk0ft+Xxc7L24dpPwjRbp9PVba12R5bjtrpxT/MJat2Daw/+2uOl4Wy6gx93cjuAdSdeNxmHtt/BHfwiaP+SO/wdREREVTFuIyLqy9K+i2j6f2yneRvZ7OF1n2bU9MnTv21r+J6rxf8tX3nCFvdJ79xZ0wlHpx8c1OYNav17nXzGbVm89DZrmJq8ZW635Zv8celOy9txz8Zf7RCsjNvavg6nI7zd89Y9Mo1TeY2KTR+35fRzciC7n4St/7yOjt40uyPbcVu7E8V3ihr/jG380GZLQZu/soyrW7rXSrvzhbacb3U4bmv1kjv9HURERFUxbiMi6ss6+T/t6/5B3uSddJN/b7d++9f6yTt529ZooUCDd2qPHlz7ZqLhWTutTuVpt+Fq35XW3184Ja7uz2i29KT+rp2N2xq98jZvrNrdv92pbLWPaLPl2y1gaQlstLIq7YilAXj3J5Om2sjmR3ibx7VzKq9RsmUxbkuxAdsdBnn/JGzxp3V69LbdHRmP29qsaGz1eltPqFqd0dxuC2ZS9aneLSb+DV5Na1VHvwhavuSOfwcREVFVjNuIiKh/qywuaL+ciWgPxhFOtF/i7y0R0R6LcRsREfVvjRZ4NfvoHKK9F0c40T6JaRsR0V6LcRsREfVxu/lcKKK9E0c40b4o58s2EBFR9jFuIyKiPq/BQIKPoaF9FEc40R6PNalERHswxm1ERERERERERESZxbiNiIiIiIiIiIgosxi3ERERERERERERZRbjNiIiIiIiIiIiosxi3EZERERERERERJRZjNuIiIiIiIiIiIgyi3EbERERERERERFRZjFuIyIiIiIiIiIiyizGbURERERERERERJnFuI2IiIiIiIiIiCizGLcRERERERERERFlFuM2IiIiIiIiIiKizGLcRkRERERERERElFmM24iIiIiIiIiIiDKLcRsREREREREREVFmMW4jIiIiIiIiIiLKLMZtREREREREREREmcW4jYiIiIiIiIiIKLMYtxEREREREREREWUW4zYiIiIiIiIiIqLMYtxGRERERERERESUWfmO21ZGBwcGBkamq//rcY+/SkREREREREREtG/Kc9y2Mjo4ODo6smPcxpCNiIiIiIiIiIj2cfmN21ZGBwdHV2JaG7f91V/91QAREREREREREZFHTz/9dOtxVl7jtkfDtqgdt1VqMXebnJw8/rijR4/2busRERERERERERHV1nosls+4rWodW9W4rarpkZQf3nb8+PG2r6GHHT9+vNeEVpnzwl4ITwmeEjwlc17YC+EpwVOCp2TOC3shPCV4SvCU4ImZC515vRu3TY/UzPySlW4771H3tUYxblMy54W9EJ4SPCV4Sua8sBfCU4KnBE/JnBf2QnhK8JTgKcETMxc683o3bquK1W09zJwX9kJ4SvCU4CmZ88JeCE8JnhI8JXNe2AvhKcFTgqcET8xc6MxzG7dVr3lLe8kExm1K5rywF8JTgqcET8mcF/ZCeErwlOApmfPCXghPCZ4SPCV4YuZCZ57FuE2McZuSO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t9ePNLr9R8hXFb7vns/oaZ88JeCE8JnhI8JXNe2AvhKcFTgqdkzgt7ITwleErwlOCJmQtNeOsb5WJp6It7q9VfZNyWeya7v1nmvLAXwlOCpwRPyZwX9kJ4SvCU4CmZ88JeCE8JnhI8JXhi5kIT3qXl4tjMganF71V/kXFb7pns/maZ88JeCE8JnhI8JXNe2AvhKcFTgqdkzgt7ITwleErwlOCJmQsdeOsb5VNzhyZmC6cvHKpe4Ma4Lfccdn+LzHlhL4SnBE8JnpI5L+yF8JTgKcFTMueFvRCeEjwleErwxMyFDrxLy8WJ0pMTs4XxmeHqBW6M23LPYfe3yJwX9kJ4SvCU4CmZ88JeCE8JnhI8JXNe2AvhKcFTgqcET8xc2HNeZWlbcjs1d6i8djv5FuO23Ov57m+dOS/shfCU4CnBUzLnhb0QnhI8JXhK5rywF8JTgqcETwmemLmw57zrq1OvXXiqMm6bKBUuLReTb/V+3LYyOjgwMDAy/fi/p0cGHjc4upLmGRi3KZnzwl4ITwmeEjwlc17YC+EpwVOCp2TOC3shPCV4SvCU4ImZC3vL29x6cPo3T4/PFLbHbbOFU3OH1jfK0ftx28ro4ODo6Ehl3DY9UhmyrYwOphu4MW5TMueFvRCeEjwleErmvLAXwlOCpwRPyZwX9kJ4SvCU4CnBEzMX9pZ3fXXqZNWZpDUL3Ho7blsZHRwcXYnpyrht+389+q808zbGbUrmvLAXwlOCpwRPyZwX9kJ4SvCU4CmZ88JeCE8JnhI8JXhi5sIe8houbate4NbLcdujYVvVkG1ldLB63Fa5Q32Tk5PHH3fixImBgYHjREREREREREREOffKL79ZLA01u73yy2/2btxWNVrbxbituuOsbhMy54W9EJ4SPCV4Sua8sBfCU4KnBE/JnBf2QnhK8JTgKcETMxf2lnf/4drEbCGZr9376rOa7/Zu3FZ1SYTKhRFqxm2cTNqFzHlhL4SnBE8JnpI5L+yF8JTgKcFTMueFvRCeEjwleErwxMyFveXduD2fzNqmFo/Vf7fXl0qIiOpPbKu+PAKXSuhK5rywF8JTgqcET8mcF/ZCeErwlOApmfPCXghPCZ4SPCV4YubC3vKmFo8l47blW6X675qN22LHqreqhW6tYtymZM4LeyE8JXhK8JTMeWEvhKcETwmekjkv7IXwlOApwVOCJ2Yu7CFvfaOczNomZgvrG+X6O1iM28QYtymZ88JeCE8JnhI8JXNe2AvhKcFTgqdkzgt7ITwleErwlOCJmQt7yHv3ozeTcdtbb7/Q8A6M23KPo1PMXAhPCZ4SPCVzXtgL4SnBU4KnZM4LeyE8JXhK8JTgiZkLe8g7t3A0GbetfHyl4R0Yt+UeR6eYuRCeEjwleErmvLAXwlOCpwRPyZwX9kJ4SvCU4CnBEzMX9op376vPKmeSbm49aHgfxm25x9EpZi6EpwRPCZ6SOS/shfCU4CnBUzLnhb0QnhI8JXhK8MTMhb3iLd48m4zbLlx/qdl9GLflHkenmLkQnhI8JXhK5rywF8JTgqcET8mcF/ZCeErwlOApwRMzF/aK9/qVZ5Nx263PrzW7D+O23OPoFDMXwlOCpwRPyZwX9kJ4SvCU4CmZ88JeCE8JnhI8JXhi5sKe8L64t5rM2k7PHW52JmkwbutCHJ1i5kJ4SvCU4CmZ88JeCE8JnhI8JXNe2AvhKcFTgqcET8xc2BPewgeTybjt8nvjLe7GuC33ODrFzIXwlOApwVMy54W9EJ4SPCV4Sua8sBfCU4KnBE8Jnpi5sCe8MxefScZtd+4utbgb47bc4+gUMxfCU4KnBE/JnBf2QnhK8JTgKZnzwl4ITwmeEjwleGLmwu7z7txdSmZtZy4+0/qejNtyj6NTzFwITwmeEjwlc17YC+EpwVOCp2TOC3shPCV4SvCU4ImZC7vPu/zeeDJuW/hgsvU9GbflHkenmLkQnhI8JXhK5rywF8JTgqcET8mcF/ZCeErwlOApwRMzF3aZt7n14PTc4WTc9sW91dZ3ZtyWexydYuZCeErwlOApmfPCXghPCZ4SPCVzXtgL4SnBU4KnBE/MXNhl3q3PryWzttevPNv2zozbco+jU8xcCE8JnhI8JXNe2AvhKcFTgqdkzgt7ITwleErwlOCJmQu7zLtw/aVk3LZ482zbOzNuyz2OTjFzITwleErwlMx5YS+EpwRPCZ6SOS/shfCU4CnBU4InZi7sJm9z68HEbCEZt9376rO292fclnscnWLmQnhK8JTgKZnzwl4ITwmeEjwlc17YC+EpwVOCpwRPzFzYTd7Kx1eSWdu5haNp7s+4Lfc4OsXMhfCU4CnBUzLnhb0QnhI8JXhK5rywF8JTgqcETwmemLmwm7y33n4hGbe9+9Gbae7PuC33ODrFzIXwlOApwVMy54W9EJ4SPCV4Sua8sBfCU4KnBE8Jnpi5sGu89Y1y5UzS9Y1ymocwbss9jk4xcyE8JXhK8JTMeWEvhKcETwmekjkv7IXwlOApwVOCJ2Yu7Bpv+VYpmbVNLR5L+RDGbbnH0SlmLoSnBE8JnpI5L+yF8JTgKcFTMueFvRCeEjwleErwxMyFXeNNLR5Lxm03bs+nfAjjttzj6BQzF8JTgqcET8mcF/ZCeErwlOApmfPCXghPCZ4SPCV4YubC7vDuffVZMmubmC3cf7iW8lGM23KPo1PMXAhPCZ4SPCVzXtgL4SnBU4KnZM4LeyE8JXhK8JTgiZkLu8N758NfJeO2C9dfSv8oxm25x9EpZi6EpwRPCZ6SOS/shfCU4CnBUzLnhb0QnhI8JXhK8MTMhd3hvXH1uWTctvLxlfSPYtyWexydYuZCeErwlOApmfPCXghPCZ4SPCVzXtgL4SnBU4KnBE/MXNgFXulfX0xmbafnDm9uPUj/QMZtucfRKWYuhKcETwmekjkv7IXwlOApwVMy54W9EJ4SPCV4SvDEzIV589Y3ysmsrVgaml96taPHMm7LvT4/OvXMhfCU4CnBUzLnhb0QnhI8JXhK5rywF8JTgqcETwmemLkwb96l5WJx5tG47dbn1zp6LOO23Ovzo1PPXAhPCZ4SPCVzXtgL4SnBU4KnZM4LeyE8JXhK8JTgiZkLc+Wtb5RPXnhqYrYwdv5rP53/ZqcPZ9yWe/18dGaSuRCeEjwleErmvLAXwlOCpwRPyZwX9kJ4SvCU4CnBEzMX5sq7tFwcPz88MVsYnxk+c2mk04czbsu9fj46M8lcCE8JnhI8JXNe2AvhKcFTgqdkzgt7ITwleErwlOCJmQvz461vlE/NHZqYLSS3kxeeKq/d7ugZGLflXt8enVllLoSnBE8JnpI5L+yF8JTgKcFTMueFvRCeEjwleErwxMyF+fGur069duGpyrhtolS4tFzs6BkYt+Ve3x6dWWUuhKcETwmekjkv7IXwlOApwVMy54W9EJ4SPCV4SvDEzIU58Ta3Hpz+zdPjM4Xtcdts4dTcofWNcvonYdyWe/15dGaYuRCeEjwleErmvLAXwlOCpwRPyZwX9kJ4SvCU4CnBEzMX5sS7vjp1supM0t0tcGPclnv9ecnO3cQAACAASURBVHRmmLkQnhI8JXhK5rywF8JTgqcET8mcF/ZCeErwlOApwRMzF+bBa7i0bRcL3Bi35V4fHp3ZZi6EpwRPCZ6SOS/shfCU4CnBUzLnhb0QnhI8JXhK8MTMhXnwphaPFUtDzW5Ti8dSPg/jttzrw6Mz28yF8JTgKcFTMueFvRCeEjwleErmvLAXwlOCpwRPCZ6YuTA/3uTlI8l87c7dpd09A+O23OvbozOrzIXwlOApwVMy54W9EJ4SPCV4Sua8sBfCU4KnBE8Jnpi5MCfeF/dWk1nbmYvP7PpJGLflXn8enRlmLoSnBE8JnpI5L+yF8JTgKcFTMueFvRCeEjwleErwxMyFOfEWb55Nxm2X3xvf9ZMwbsu9/jw6M8xcCE8JnhI8JXNe2AvhKcFTgqdkzgt7ITwleErwlOCJmQtz4r1+5dlk3Hbr82u7fhLGbbnXn0dnhpkL4SnBU4KnZM4LeyE8JXhK8JTMeWEvhKcETwmeEjwxc2EevPLa7WTWdnru8ObWg10/D+O23OvDozPbzIXwlOApwVMy54W9EJ4SPCV4Sua8sBfCU4KnBE8Jnpi5MA9e5UzS+aVXlefp5bhtZXRw4FGDoyt1XxsYGBiZTvM8jNuUzHlhL4SnBE8JnpI5L+yF8JTgKcFTMueFvRCeEjwleErwxMyFefDeuPqcfiZp9HTcNj3yeMi2Mjr4eLJW9T9Tx7hNyZwX9kJ4SvCU4CmZ88JeCE8JnhI8JXNe2AvhKcFTgqcET8xcmDnv3lefZXImaZicTDo9MtBg8pY6xm1K5rywF8JTgqcET8mcF/ZCeErwlOApmfPCXghPCZ4SPCV4YubCzHnvfPirZNx24fpL4lN5nEy6PWDbcTJpi7nb5OTk8cedOHFiYGDgOBERERERERER0a565VeHk3Hbj4r/RXwqi9VtK6OD25/eVml6JOWHtx1ndZuQOS/shfCU4CnBUzLnhb0QnhI8JXhK5rywF8JTgqcETwmemLkwW17lTNKJ2YJ4JmmYnEy643TSNl9sEOM2JXNe2AvhKcFTgqdkzgt7ITwleErwlMx5YS+EpwRPCZ4SPDFzYba8dz96M6szSaOX47bpke21aw0XsrG6rSuZ88JeCE8JnhI8JXNe2AvhKcFTgqdkzgt7ITwleErwlOCJmQuz5U0tHkvGbSsfX9GfrYer26o/pm3H4C3FR7ftiHGbkjkv7IXwlOApwVMy54W9EJ4SPCV4Sua8sBfCU4KnBE8Jnpi5MEPe+ka5cibp/Ydr+hOanEwqxbhNyZwX9kJ4SvCU4CmZ88JeCE8JnhI8JXNe2AvhKcFTgqcET8xcmCFv+VYpGbe99fYLmTwh47bc65+jM6fMhfCU4CnBUzLnhb0QnhI8JXhK5rywF8JTgqcETwmemLkwQ17lTNIbt+czeULGbbnXP0dnTpkL4SnBU4KnZM4LeyE8JXhK8JTMeWEvhKcETwmeEjwxc2FWvPsP17I9kzQYt3WhPjk688tcCE8JnhI8JXNe2AvhKcFTgqdkzgt7ITwleErwlOCJmQuz4t24PZ/tmaTBuK0L9cnRmV/mQnhK8JTgKZnzwl4ITwmeEjwlc17YC+EpwVOCpwRPzFyYFe+tt19Ixm3Lt0qZPGEwbutCfXJ05pe5EJ4SPCV4Sua8sBfCU4KnBE/JnBf2QnhK8JTgKcETMxdmwrv/cG1itpCM29Y3yvoTJjFuy71+ODpzzVwITwmeEjwlc17YC+EpwVOCp2TOC3shPCV4SvCU4ImZCzPhVc4knVo8pj9bJcZtudcPR2eumQvhKcFTgqdkzgt7ITwleErwlMx5YS+EpwRPCZ4SPDFzYSa80rUXMz+TNBi3daF+ODpzzVwITwmeEjwlc17YC+EpwVOCp2TOC3shPCV4SvCU4ImZC3Xe5taDPM4kDcZtXWjfH515Zy6EpwRPCZ6SOS/shfCU4CnBUzLnhb0QnhI8JXhK8MTMhTpv5eMryazt3MLRTEiVGLfl3r4/OvPOXAhPCZ4SPCVzXtgL4SnBU4KnZM4LeyE8JXhK8JTgiZkLdd6F6y8l47Z3PvxVJqRKjNtyb98fnXlnLoSnBE8JnpI5L+yF8JTgKcFTMueFvRCeEjwleErwxMyFIq/6TNJ7X32WlSqJcVvu7e+jswuZC+EpwVOCp2TOC3shPCV4SvCUzHlhL4SnBE8JnhI8MXOhyFv9dCGnM0mDcVsX2t9HZxcyF8JTgqcET8mcF/ZCeErwlOApmfPCXghPCZ4SPCV4YuZCkTe/9GpOZ5IG47YutL+Pzi5kLoSnBE8JnpI5L+yF8JTgKcFTMueFvRCeEjwleErwxMyFCm9z68HpucPJuK28djtDVRLjttzbx0dndzIXwlOCpwRPyZwX9kJ4SvCU4CmZ88JeCE8JnhI8JXhi5kKF9+Yf/q9k1vb6lWczJFVi3JZ7+/jo7E7mQnhK8JTgKZnzwl4ITwmeEjwlc17YC+EpwVOCpwRPzFy4a976RjmZtRVLQ4s3z2arSmLclnv79ejsWuZCeErwlOApmfPCXghPCZ4SPCVzXtgL4SnBU4KnBE/MXLhr3qXlYmXclseZpMG4rQvt16Oza5kL4SnBU4KnZM4LeyE8JXhK8JTMeWEvhKcETwmeEjwxc+HueOsb5ZMXnpqYLYyd/9rk5SOZq5IYt+Xevjw6u5m5EJ4SPCV4Sua8sBfCU4KnBE/JnBf2QnhK8JTgKcETMxfujndpuTh+fnhitjA+M/xPl7+duSqJcVvu7cujs5uZC+EpwVOCp2TOC3shPCV4SvCUzHlhL4SnBE8JnhI8MXPhLniVpW3J7eSFpziZtGmM25TMeWEvhKcETwmekjkv7IXwlOApwVMy54W9EJ4SPCV4SvDEzIW74P3+g5+PzRysjNsmSoVLy8U8bIzbcm//HZ1dzlwITwmeEjwlc17YC+EpwVOCp2TOC3shPCV4SvCU4ImZCzvlfXW/PDZzcHymsD1umy2cmju0vlHO3Ma4Lff22dHZ/cyF8JTgKcFTMueFvRCeEjwleErmvLAXwlOCpwRPCZ6YubBT3i9++593LG3Lc4Eb47bc22dHZ/czF8JTgqcET8mcF/ZCeErwlOApmfPCXghPCZ4SPCV4YubCjnj/4/2fFUtDNUvb8lvgxrgt9/bT0dmTzIXwlOApwVMy54W9EJ4SPCV4Sua8sBfCU4KnBE8Jnpi5MD1v5eMrxdJQi9vU4rFsbYzbcm/fHJ29ylwITwmeEjwlc17YC+EpwVOCp2TOC3shPCV4SvCU4ImZC1PyPim/PzFbSMZqb739Qt6qJMZtubc/js4eZi6EpwRPCZ6SOS/shfCU4CnBUzLnhb0QnhI8JXhK8MTMhWl46xvlMxefSWZtr1959v7DtS7AgnFbF9oHR2dvMxfCU4KnBE/JnBf2QnhK8JTgKZnzwl4ITwmeEjwleGLmwra8za0H5xaOJrO203OHy2u3uwMLxm1daK8fnT3PXAhPCZ4SPCVzXtgL4SnBU4KnZM4LeyE8JXhK8JTgiZkL2/IuXH+p8ulstz6/1h1VEuO23NvrR2fPMxfCU4KnBE/JnBf2QnhK8JTgKZnzwl4ITwmeEjwleGLmwta8dz78VWXW9u5Hb3ZNlcS4Lff29NHpkLkQnhI8JXhK5rywF8JTgqcET8mcF/ZCeErwlOApwRMzF7bgrX66UJm1XX5vvJuqJMZtubd3j06TzIXwlOApwVMy54W9EJ4SPCV4Sua8sBfCU4KnBE8Jnpi5sJ43v/RKRJTXbp+eO5zM2s4tHN3cetB9G+O23NtzR6db5kJ4SvCU4CmZ88JeCE8JnhI8JXNe2AvhKcFTgqcET8xcWMNb3ygXS0Mfl9+bvHwkmbVNXj6yvlHuiY1xW+7traPTMHMhPCV4SvCUzHlhL4SnBE8JnpI5L+yF8JTgKcFTgidmLqzhXVoujs0cOPWbR+vaJmYLX9xb7RGNcVv+7a2j0zBzITwleErwlMx5YS+EpwRPCZ6SOS/shfCU4CnBU4In5iNMzhKtqZq3vlE+NXdoYrYwdv5rybht9dOFLgJrY9yWez5HZ8PMeWEvhKcETwmekjkv7IXwlOApwVMy54W9EJ4SPCV4SvDETITJWaL1S9UqvC/urf733/+f4+eHJ2YL4zPDxdLQ4s2z3VbujHFb7pkcnc0y54W9EJ4SPCV4Sua8sBfCU4KnBE/JnBf2QnhK8JTgKcETMxEmZ4lOLX6v8pXNrQd37i699I9/8dbbL0zMFipnjya38Znh8trtHoKjt+O2ldHBgUcNjq48/ur0yECDr7aKcZuSOS/shfCU4CnBUzLnhb0QnhI8JXhK5rywF8JTgqcETwmemIOwcpboqQvfuLZ67uqN0+cWjibztcptrHRgbOZgZdw2USpcWi72lt3Dcdv0yONx2sro4MDI9KMvDlR/NdXAjXGbkjkv7IXwlOApwVMy54W9EJ4SPCV4Sua8sBfCU4KnBE8JnpiD8NJycaL0ZOUs0ca3mQPjM4Xtcdts4dTcoV5dkzTJ4mTS7Rnb9MjjudvOr7eMcZuSOS/shfCU4CnBUzLnhb0QnhI8JXhK5rywF8JTgqcETwmeWM+FlaVtya16xPb6lWdfnvz2jdvz/+P9n52suo/JAjePk0kfj9iqlrk9+s9m47bJycnjjztx4sTAwMBxIiIiIiIiIiLaL7108jvF0nBliDZ2fvjV//5nf/vKX/3gxf+a3OHED77/D28N1yxtS24/mT544sXneyW3WN1WOW00/bituuOsbhMy54W9EJ4SPCV4Sua8sBfCU4KnBE/JnBf2QnhK8JTgKcET661wc+vB6d883eIs0ePHj08tHmt6hmlpaGrxWK/wFuO2ymmjNeM2TibtQua8sBfCU4KnBE/JnBf2QnhK8JTgKZnzwl4ITwmeEjwleGK9FV5fnXrtwlMtzhJ13oC9G7dVf0zb9MijE0qrL4/ApRK6kjkv7IXwlOApwVMy54W9EJ4SPCV4Sua8sBfCU4KnBE8JnlgPhQ2XttUscHPegD1c3bb90W0DNUvaGny1VYzblMx5YS+EpwRPCZ6SOS/shfCU4CnBUzLnhb0QnhI8JXhK8MR6KExzlqjzBjQ5mVSKcZuSOS/shfCU4CnBUzLnhb0QnhI8JXhK5rywF8JTgqcETwmeWG+Fl98bT4ZrpWsvNryD8wZk3JZ7zrs/7HlhL4SnBE8JnpI5L+yF8JTgKcFTMueFvRCeEjwleErwxHooXN8oT8wWknHbJ+X3G97HeQMybss9590f9rywF8JTgqcET8mcF/ZCeErwlOApmfPCXghPCZ4SPCV4Yj0UvvvRm8ms7Y2rzzW7j/MGZNyWe867P+x5YS+EpwRPCZ6SOS/shfCU4CnBUzLnhb0QnhI8JXhK8MR6JdzcenDm4jPJuG3l4yvN7ua8ARm35Z7z7g97XtgL4SnBU4KnZM4LeyE8JXhK8JTMeWEvhKcETwmeEjyxXglXP11IZm1nLj6zufWg2d2cNyDjttxz3v1hzwt7ITwleErwlMx5YS+EpwRPCZ6SOS/shfCU4CnBU4In1ivhuYWjybht8ebZFndz3oCM23LPefeHPS/shfCU4CnBUzLnhb0QnhI8JXhK5rywF8JTgqcETwmeWE+EX9xbTWZtE7OF9Y1yi3s6b0DGbbnnvPvDnhf2QnhK8JTgKZnzwl4ITwmeEjwlc17YC+EpwVOCpwRPrCfCC9dfSsZt80uvtr6n8wZk3JZ7zrs/7HlhL4SnBE8JnpI5L+yF8JTgKcFTMueFvRCeEjwleErwxLovXN8oT8wWknHbF/dWW9/ZeQMybss9590f9rywF8JTgqcET8mcF/ZCeErwlOApmfPCXghPCZ4SPCV4Yt0XLt48m8zazi0cbXtn5w3IuC33nHd/2PPCXghPCZ4SPCVzXtgL4SnBU4KnZM4LeyE8JXhK8JTgiXVZuLn14MzFZ5Jx2+qnC23v77wBGbflnvPuD3te2AvhKcFTgqdkzgt7ITwleErwlMx5YS+EpwRPCZ4SPLEuC2/cnk9mbWcuPpPm/s4bkHFb7jnv/rDnhb0QnhI8JXhK5rywF8JTgqcET8mcF/ZCeErwlOApwRPrsvCNq88l47Z3P3ozzf2dNyDjttxz3v1hzwt7ITwleErwlMx5YS+EpwRPCZ6SOS/shfCU4CnBU4In1k3hJ+X3k1nbxGxhfaOc5iHOG5BxW+457/6w54W9EJ4SPCV4Sua8sBfCU4KnBE/JnBf2QnhK8JTgKcET66awdO3FZNx29cbplA9x3oCM23LPefeHPS/shfCU4CnBUzLnhb0QnhI8JXhK5rywF8JTgqcETwmeWNeE6xvlZNZWLA19cW815aOcNyDjttxz3v1hzwt7ITwleErwlMx5YS+EpwRPCZ6SOS/shfCU4CnBU4In1jXh1Runk1nbW2+/kP5RzhuQcVvuOe/+sOeFvRCeEjwleErmvLAXwlOCpwRPyZwX9kJ4SvCU4CnBE+uOcHPrwZmLzyTjttVPF9I/0HkDMm7LPefdH/a8sBfCU4KnBE/JnBf2QnhK8JTgKZnzwl4ITwmeEjwleGLdEb770ZvJrO31K8929EDnDci4Lfecd3/Y88JeCE8JnhI8JXNe2AvhKcFTgqdkzgt7ITwleErwlOCJdUE4v/TKG1efS8Zt7370ZkePdd6AjNtyz3n3hz0v7IXwlOApwVMy54W9EJ4SPCV4Sua8sBfCU4KnBE8JnljewuorJEzMFja3HnT0cOcNyLgt95x3f9jzwl4ITwmeEjwlc17YC+EpwVOCp2TOC3shPCV4SvCU4InlLby0XCzOPBq3Xb1xutOHO29Axm2557z7w54X9kJ4SvCU4CmZ88JeCE8JnhI8JXNe2AvhKcFTgqcETyxX4fpG+eSFb0zMFsbOf61YGrr31WedPoPzBmTclnvOuz/seWEvhKcETwmekjkv7IXwlOApwVMy54W9EJ4SPCV4SvDEchVeWi6Onx+emC2Mzwz/4/x/2sUzOG9Axm2557z7w54X9kJ4SvCU4CmZ88JeCE8JnhI8JXNe2AvhKcFTgqcETyw/4fpG+eSFpyZmC8nttQtfL6/d7vRJnDcg47bcc979Yc8LeyE8JXhK8JTMeWEvhKcETwmekjkv7IXwlOApwVOCJ5af8NqH58ZmhivjtolS4dJysdMncd6AjNtyz3n3hz0v7IXwlOApwVMy54W9EJ4SPCV4Sua8sBfCU4KnBE8JnlhOws2tB+OzhfGZwva4bbZwau7Q+kbZgZdJjNtyz3n3hz0v7IXwlOApwVMy54W9EJ4SPCV4Sua8sBfCU4KnBE8JnlhOwrl3fzw2c7B61ra7BW7OG5BxW+457/6w54W9EJ4SPCV4Sua8sBfCU4KnBE/JnBf2QnhK8JTgKcETy0NYXvv3YulAzdK23S1wc96AjNtyz3n3hz0v7IXwlOApwVMy54W9EJ4SPCV4Sua8sBfCU4KnBE8JnlgewlNzf1YsDTW7TS0e6y0vqxi35Z7z7g97XtgL4SnBU4KnZM4LeyE8JXhK8JTMeWEvhKcETwmeEjyxzIWLN89WJmt37i6Jz+a8ARm35Z7z7g97XtgL4SnBU4KnZM4LeyE8JXhK8JTMeWEvhKcETwmeEjyxbIV37i5VZm2LN8/qT+i8ARm35Z7z7g97XtgL4SnBU4KnZM4LeyE8JXhK8JTMeWEvhKcETwmeEjyxDIX3H65NXj6SzNrOLRzd3HqgP6fzBmTclnvOuz/seWEvhKcETwmekjkv7IXwlOApwVMy54W9EJ4SPCV4SvDEMhSWrr2YzNpOzx2+99VnmTyn8wZk3JZ7zrs/7HlhL4SnBE8JnpI5L+yF8JTgKcFTMueFvRCeEjwleErwxLIS3rg9XzmN9Mbt+UyeM7w3IOO23HPe/WHPC3shPCV4SvCUzHlhL4SnBE8JnpI5L+yF8JTgKcFTgieWibC8dntitpDM2uaXXtWfsJLzBsx23DY9MjAwMDAyXf/FwdEVldo0xm1K5rywF8JTgqcET8mcF/ZCeErwlOApmfPCXghPCZ4SPCV4Yrpwc+vBG1efS2Ztk5ePZPKRbZWcN2C3xm21X8wyxm1K5rywF8JTgqcET8mcF/ZCeErwlOApmfPCXghPCZ4SPCV4YopwfumViLh643Qya5uYLXxSfj87WoT3Bsxo3LYyOjjQMla3uWbOC3shPCV4SvCUzHlhL4SnBE8JnpI5L+yF8JTgKcFTgie2a+H6RrlYGlq6db7ykW3vfPirbG3hvQG7M25rMmxL1r3t+P7OJ0q3JI5xm5I5L+yF8JTgKcFTMueFvRCeEjwleErmvLAXwlOCpwRPCZ7YroWXlotjMwfGZ59MZm1Ti8cydT3KeQN24WTS5nd+NGVbGR2sDNxWRgc7Pu+UcZuSOS/shfCU4CnBUzLnhb0QnhI8JXhK5rywF8JTgqcETwme2O6E6xvlU3OHJmYLY+e/ViwNnbn4zPpGOXNbeG/AHo7btlsZHWTc1qvMeWEvhKcETwmekjkv7IXwlOApwVMy54W9EJ4SPCV4SvDEdie8cH10/PzwxGxhfGa4WBpa/XQhc1iS8wbMdty2u6pHbDtOJm0xd5ucnDz+uBMnTgwMDBwnIiIiIiIiIqIe9eKP//rHr/9vyYURklvx/IEf/t13e+3qQdmP2yofyLazpqOzpuvZpkdSLpQ7zuo2IXNe2AvhKcFTgqdkzgt7ITwleErwlMx5YS+EpwRPCZ4SPLF6YXK90Zo2tx7cuD3/+pVni6WhsdKBsZmDlXHbRKlwabnYNZ5PGY/bmszamo7bqj+2rdGTpbqgKeM2JXNe2AvhKcFTgqdkzgt7ITwleErwlMx5YS+EpwRPCZ4SPLEaYXK90S/urVa+cu+rzxY+mDw9d7hyBdJiaWh8prA9bpstnJo7xGe3NazTz25Lf62ElndldVtXMueFvRCeEjwleErmvLAXwlOCpwRPyZwX9kJ4SvCU4CnBE6sRJtcbnVr8XkTcubt04fpL1VO2ZGnb+OyT1bO2XBe4OW/A3l0qYcentFUeVb08Lu0lExi3KZnzwl4ITwmeEjwlc17YC+EpwVOCp2TOC3shPCV4SvCU4IlVCyvXGz05U5i8fKRm0Hbm4jO/X/n5qd8crlnalusCN+cNmO24LRmhpToDNMMYtymZ88JeCE8JnhI8JXNe2AvhKcFTgqdkzgt7ITwleErwlOCJVQsvLRfHS09WrjdauZ1bOHrj9nxETC0eq5nBVd+mFo/lynMr60sldLK+LasYtymZ88JeCE8JnhI8JXNe2AvhKcFTgqdkzgt7ITwleErwlOCJVYTrG+Xq1WrJBG1+6dVPyu878AzL5bPbOroyqR7jNiVzXtgL4SnBU4KnZM4LeyE8JXhK8JTMeWEvhKcETwmeEjyxivDNxeerrzc6fv7JuXd/3FtbeG9Axm2557z7w54X9kJ4SvCU4CmZ88JeCE8JnhI8JXNe2AvhKcFTgqcETywR/uaPf9/N6412yvMs65NJexHjNiVzXtgL4SnBU4KnZM4LeyE8JXhK8JTMeWEvhKcETwmeEjyxEz/4funai2OlA9VL2/K+3mj6nDcg47bcc979Yc8LeyE8JXhK8JTMeWEvhKcETwmekjkv7IXwlOApwVOCp3T/4drf/+I/JR/T1s3rjabPeQPmMG7bPqN0ZPrxf+Z6sVLGbUrmvLAXwlOCpwRPyZwX9kJ4SvCU4CmZ88JeCE8JnhI8JXi77v7DtTeuPtfiSqP5XW80fc4bMJ8rk+74vLbc522M25TMeWEvhKcETwmekjkv7IXwlOApwVMy54W9EJ4SPCV4SvB2172vPnv9yrOVmdrizbO9FjXOdgNG1uO2ldHBR6O1ldHBx+O25ItcKsE0c17YC+EpwVOCp2TOC3shPCV4SvCUzHlhL4SnBE8JnhK89M0vvZL8j/La7cnLRyqzthu353vqapXVBqwphyuTjkxHMG7bznn3hz0v7IXwlOApwVMy54W9EJ4SPCV4Sua8sBfCU4KnBE8JXsrWN8rF0tAX91a/uLd6eu5wMmibmC38qPhfek1rlc8GrI9xW+457/6w54W9EJ4SPCV4Sua8sBfCU4KnBE/JnBf2QnhK8JTgKcFL2aXl4tjMgV9cfa561nbr82s+woY58zL+7LbK57RVxm3JsC3PaRvjNilzXtgL4SnBU4KnZM4LeyE8JXhK8JTMeWEvhKcETwmeErw0rW+UT80dmpgtjJ3/WjJrOz13+It7q2EjbJYzL+tLJTyartWU64VJGbdJmfPCXghPCZ4SPCVzXtgL4SnBU4KnZM4LeyE8JXhK8JTgpenScnH8/JMTs4XxmeFiaWjy8pFk1hY2wmY587Iet0XUjdzyXNgWEYzbtMx5YS+EpwRPCZ6SOS/shfCU4CnBUzLnhb0QnhI8JXhK8Nr20Wdvj80cmJgtJLexmQO3v3i38l0HYYuceXmM27od4zYlc17YC+EpwVOCp2TOC3shPCV4SvCUzHlhL4SnBE8JnhK8Ft1/uHb5vfGx0oGxmYOVcdtEqXBpuWgibJszL+NxW90ntXXho9sYt0mZ88JeCE8JnhI8JXNe2AvhKcFTgqdkzgt7ITwleErwlOA168bt+TMXn0k+qW18prA9bpstnJo7tL5R7rkwTc68bMdtyXBt5ye1NfpatjFuUzLnhb0QnhI8JXhK5rywF8JTgqcET8mcF/ZCeErwlOApwYuI+aVXqv+zvHZ7avFYMmirXdpWt8CNDbjrsh23VS5MWvfFPNe3MW5TMueFvRCeEjwleErmvLAXwlOCpwRPyZwX9kJ4SvCU4CnBW98oF0tDyaUPNrceLHwwOTFbSGZtxdJQceZAzdK2mgVubMBdl8O4rXayxrjNd/eHPS/shfCU4CnBUzLnhb0QnhI8JXhK5rywF8JTgqcETwneTzqMPwAAIABJREFUpeXi2MyBqcXv3fr82uTlI9uDttLQP13+8+r/rLlNLR7rjlDJmZfxZ7clo7Xq2dqjr3AyqWvmvLAXwlOCpwRPyZwX9kJ4SvCU4CmZ88JeCE8JnhI8pT7nrW+UT80dmpgtTJQOVo/Szi0cTda79Vwo5szL+sqkjy6NUBuXSrDNnBf2QnhK8JTgKZnzwl4ITwmeEjwlc17YC+EpwVOCp9TnvEvLxfHSkxOzhfGZ4WTQdnru8PKtUvpn6PMNqJT1uC2ibuSW66gtgnGbljkv7IXwlOApwVMy54W9EJ4SPCV4Sua8sBfCU4KnBE+pn3nrG+WTF75R+Ti2Ymmo9K9/W7nkaMr6eQOK5TFu63aM25TMeWEvhKcETwmekjkv7IXwlOApwVMy54W9EJ4SPCV4Sv3Mu/bhufHZ4arrjT5Zud5o+vp5A4oxbss9590f9rywF8JTgqcET8mcF/ZCeErwlOApmfPCXghPCZ4SPKW+5W1uPZi48PWaq45WrjfqIMwkZ14eVybN9boIDWLcpmTOC3shPCV4SvCUzHlhL4SnBE8JnpI5L+yF8JTgKcFT6lvelfdOjs0crJ61TcwWJkqFThe49e0G1Mtl3Jb7p7XtjHGbkjkv7IXwlOApwVMy54W9EJ4SPCV4Sua8sBfCU4KnBE+pP3n3H66PzRyoWdq2uwVu/bkBMynjk0kfXSWhu8vbGLcpmfPCXghPCZ4SPCVzXtgL4SnBU4KnZM4LeyE8JXhK8JT6k3fm4jPJdUgb3qYWj/VcmFXOvFxWtzUqxxVvjNuUzHlhL4SnBE8JnpI5L+yF8JTgKcFTMueFvRCeEjwleEp9yFv9dKEyWVv9dEF8tj7cgFnFuC33nHd/2PPCXghPCZ4SPCVzXtgL4SnBU4KnZM4LeyE8JXhK8JT6jbe+Ua4sbZtfelV/wn7bgBnGlUlzz3n3hz0v7IXwlOApwVMy54W9EJ4SPCV4Sua8sBfCU4KnBE+p33hvvf1CMmubvHxkc+uB/oT9tgEzjHFb7jnv/rDnhb0QnhI8JXhK5rywF8JTgqcET8mcF/ZCeErwlOAp9RVv+VapchrpJ+X3M3nOvtqA2ZbDuG37jNKR6cf/meu1Exi3KZnzwl4ITwmeEjwlc17YC+EpwVOCp2TOC3shPCV4SvCU+odXXrs9MVtIZm2LN89m9bT9swEzL+tx245Pb0s+ry33eRvjNiVzXtgL4SnBU4KnZM4LeyE8JXhK8JTMeWEvhKcETwmeUp/wNrcenFs4mszazi0czeQ00qQ+2YB5lO24bWV08NFobWV08PG4Lfkil0owzZwX9kJ4SvCU4CmZ88JeCE8JnhI8JXNe2AvhKcFTgqfUJ7zFm2eTWdvEbKG8djuT50zqkw2YRzlcmXRkOoJx23bOuz/seWEvhKcETwmekjkv7IXwlOApwVMy54W9EJ4SPCV4Sv3A+6T8fuUj25ZvlfQnrK4fNmBOMW7LPefdH/a8sBfCU4KnBE/JnBf2QnhK8JTgKZnzwl4ITwmeEjylfc/b3HoweflIMmt76+0XMlFVt+83YH5l/Nltlc9pq4zbkmFbntM2xm1S5rywF8JTgqcET8mcF/ZCeErwlOApmfPCXghPCZ4SPKV9zJtfeiUi5pdeTWZtZy4+s75Rzo72qH28AfMu60slPJqu1ZTrhUkZt0mZ88JeCE8JnhI8JXNe2AvhKcFTgqdkzgt7ITwleErwlPYrb32jXCwNvfvR/1M5jXT104VsbUn7dQN2oazHbRF1I7fmC9sqlzGtHsdVXds05ZSOcZuSOS/shfCU4CnBUzLnhb0QnhI8JXhK5rywF8JTgqcET2kv8pJla627tFwcmzkwPvtkMmubX3o1B13E3tyAJuUxbkvZ9MijcdrK6GBlsjY9Uvmf1V9uGeM2JXNe2AvhKcFTgqdkzgt7ITwleErwlMx5YS+EpwRPCZ7SnuMly9a+uLfa4lHrG+VTc4cmZgtj579WLA1NXj6yufWga0KrnHk9HLdttzI6+GiuNj1SvRiuavbWKsZtSua8sBfCU4KnBE/JnBf2QnhK8JTgKZnzwl4ITwmeEjylPcdLlq1NLX6v/s6bWw/u3F26cXv+jd/95fj54YnZwvjMcLE09En5/W4KrXLmZTduqzoJtMPPalsZHay6iGnVuG17DFfX5OTk8cedOHFiYGDgOBERERERERHR3uzEi8//ZPrgxGyh+NbBH/3DX774479+6R//4uXJb7/yy2/+5K3hyse0FUtDE7OF5FY8f+CHf/fdXsOpQRmN26pnbR1O3KpHbOnHbdUdZ3WbkDkv7IXwlOApwVMy54W9EJ4SPCV4Sua8sBfCU4KnBE9pb/EuLRcnSk9Wlq01vI2VDozNHKyM2yZKhUvLxa4J3XLmZTJue3RthOoPXUs5cKv5fLaacRsnk3Yhc17YC+EpwVOCp2TOC3shPCV4SvCUzHlhL4SnBE8JntIe4q1vlE/OfWN72VrdoG1itvDrxe+OzxbGZwrb47bZwqm5Q+sb5S4IDXPmZTJuS9a27VyW1vKSpNsPq7lP9fiNSyV0JXNe2AvhKcFTgqdkzgt7ITwleErwlMx5YS+EpwRPCZ7SHuJdX50anx2uDNHGzw//7OK3Fm+eXb5VunN36f7DteQ+J+cOVc/a8l7gtoc2oFvZjdt2TMbqv1LXozVwlR4P3qrOS203r3sU4zYlc17YC+EpwVOCp2TOC3shPCV4SvCUzHlhL4SnBE8JntJe4W1uPXjtwtdbL1vb3Hpw+jdP19wn7wVue2UDGta7cVt2MW5TMueFvRCeEjwleErmvLAXwlOCpwRPyZwX9kJ4SvCU4CntFd7vbvx0xyeyNVq2NrV4rNkHuhVLQ1OLx3IVeubMy/Bk0talXKm2mxi3KZnzwl4ITwmeEjwlc17YC+EpwVOCp2TOC3shPCV4SvCU9gTv/sP1sZmDXV621pHQNmce47bcc979Yc8LeyE8JXhK8JTMeWEvhKcETwmekjkv7IXwlOApwVPaE7zJy9/u/rK1joS2OfMyGbf1OMZtSua8sBfCU4KnBE/JnBf2QnhK8JTgKZnzwl4ITwmeEjwlf94n5fcrk7Ubt+d7LarNfwP2mtA0xm2557z7w54X9kJ4SvCU4CmZ88JeCE8JnhI8JXNe2AvhKcFTgqdkzjvxg++/fuXZZNb21tsv9JrTIPMN6Mxj3JZ7zrs/7HlhL4SnBE8JnpI5L+yF8JTgKcFTMueFvRCeEjwleErmvJcnH51GeubiM739jLZmmW9AZx7jttxz3v1hzwt7ITwleErwlMx5YS+EpwRPCZ6SOS/shfCU4CnBU3Lm3bm7VDmNdOXjK73mNM55A4Y3j3Fb7jnv/rDnhb0QnhI8JXhK5rywF8JTgqcET8mcF/ZCeErwlOAp2fLuP1ybvHwkmbVduP5SrzlNs92ASc48xm2557z7w54X9kJ4SvCU4CmZ88JeCE8JnhI8JXNe2AvhKcFTgqdky5tferVyGun9h2u95jTNdgMmOfMYt+We8+4Pe17YC+EpwVOCp2TOC3shPCV4SvCUzHlhL4SnBE8JnpInb/XThcpppLc+v9ZrTqs8N2AlZx7jttxz3v1hzwt7ITwleErwlMx5YS+EpwRPCZ6SOS/shfCU4CnBUzLkrW+Uz1x8Jpm1vTz57V5z2mS4Aatz5jFuyz3n3R/2vLAXwlOCpwRPyZwX9kJ4SvCU4CmZ88JeCE8JnhI8JSve/NIrEXHh+kvJrG3y8pETP/h+r1FtstqA9TnzGLflnvPuD3te2AvhKcFTgqdkzgt7ITwleErwlMx5YS+EpwRPCZ6SD299o1wsDf3h5i8qp5Heubvkw2uWudCZx7gt95x3f9jzwl4ITwmeEjwlc17YC+EpwVOCp2TOC3shPCV4SvCUfHiXlotjMwfGZ4aTWdvCB5PhxGuWudCZx7gt95x3f9jzwl4ITwmeEjwlc17YC+EpwVOCp2TOC3shPCV4SvCUTHjrG+VTc4cmZgtj579WLA29fuXZza0HYcNrkbnQmce4Lfecd3/Y88JeCE8JnhI8JXNe2AvhKcFTgqdkzgt7ITwleErwlEx4F5f+Yfz88MRsYXxmeGzm4Bf3VpOvm/BaZC505jFuyz3n3R/2vLAXwlOCpwRPyZwX9kJ4SvCU4CmZ88JeCE8JnhI8JQfeH27+YmxmaGK28Pj2ZHntdvItB17rzIXOPMZtuee8+8OeF/ZCeErwlOApmfPCXghPCZ4SPCVzXtgL4SnBU4Kn1Fve6qcLk5ePjJUOjM0c3B63lQqXlosOvDSZC515jNtyz3n3hz0v7IXwlOApwVMy54W9EJ4SPCV4Sua8sBfCU4KnBE+pO7z5pVdqvnLn7tIbV5+rXIR0fKZQtbqtcGru0PpGuWs8JXOhM49xW+457/6w54W9EJ4SPCV4Sua8sBfCU4KnBE/JnBf2QnhK8JTgKXWBt75RLpaGKh/H9sW91bfefqEyaKtd2rZzgZv51gt7oTOPcVvuOe/+sOeFvRCeEjwleErmvLAXwlOCpwRPyZwX9kJ4SvCU4Cl1gXdpuTg2c2Bq8Xv3vvrswvWXKoO25DYxW6hZ2la9wM186wX7V4hxW+457/6w54W9EJ4SPCV4Sua8sBfCU4KnBE/JnBf2QnhK8JTgKTXk1Z/72bA0d1vfKJ+aOzQxW3htZnhi9snqQVvp2ovnFo7WTN+qb1OLx8y3XuzN/WsS47bcc979Yc8LeyE8JXhK8JTMeWEvhKcETwmekjkv7IXwlOApwVOq59Wc+9msNHe7c3fp3MLR8fPDE7OF8Znh6jla2+dvxnPLXOjMY9yWe867P+x5YS+EpwRPCZ6SOS/shfCU4CnBUzLnhb0QnhI8JXhK9bzKuZ+tH9jwbuW12zduz1+9cbp62Vrl/NBiaejslWdvfX5N4bllLnTmMW7LPefdH/a8sBfCU4KnBE/JnBf2QnhK8JTgKZnzwl4ITwmeEjylGl7l3M/TFw61WIBWdbdvLN06v3jz7NTisdNzh2vOBq25DMJ46cnkAgi75hlmLnTmMW7LPefdH/a8sBfCU4KnBE/JnBf2QnhK8JTgKZnzwl4ITwmeEjylGt7s9f82fv7JmnM/G97Gzh9se7exmYM1l0FILoCwa55h5kJnHuO23HPe/WHPC3shPCV4SvCUzHlhL4SnBE8JnpI5L+yF8JTgKcFLX/3FDRLe5taDG7fnf/m7/6Pm3M8Wt4Z3Oz13+K23X1i8efbO3aV3/r83Ts4dqr3kaKnQ0QI3q63XMHOhM49xW+457/6w54W9EJ4SPCV4Sua8sBfCU4KnBE/JnBf2QnhK8JTgpazhxQ1efPlv5pdeTaZmNed+jp0/2HjNWs0poueH/++r/3nl4yv3vvqs8rSbWw9O/+bpmqVtu1jg5rP1mmUudOYxbss9590f9rywF8JTgqcET8mcF/ZCeErwlOApmfPCXghPCZ4SvPo1aw2rvrjB+kb5nQ9/9fqVZ2tGaW3P/Ww4R6u/29TisRYr46YWj6V8aeY7N+yFzjzGbbnnvPvDnhf2QnhK8JTgKZnzwl4ITwmeEjwlc17YC+EpwVPqc17DNWsN75Zc3ODk7Nen336hfgR2Zv6ZiQtfb3vu5/XVKf0U0fSZ79ywFzrzGLflnvPuD3te2AvhKcFTgqdkzgt7ITwleErwlMx5YS+EpwRPqc951WvW6rv31Wd37i69+9Gbb/zuL8fPD9df3OAnbw3PL736718upzn3M6tTRNNnvnPDXujMY9yWe867P+x5YS+EpwRPCZ6SOS/shfCU4CnBUzLnhb0QnhI8pX7mVdasnb5w6H9+/k4yWVu8eXZq8dgbV59rfXGDcwtHb9yeP/GD70fqcz+zOkU0feY7N+yFzjzGbbnnvPvDnhf2QnhK8JTgKZnzwl4ITwmeEjwlc17YC+EpwVPqZ96l5eL4+Sfr16y1u7jBkxeuj3aBp2fOC3uhM49xW+457/6w54W9EJ4SPCV4Sua8sBfCU4KnBE/JnBf2QnhK8JT6lvfRZ2+PzRyoWbNWc5u8fOTXi9+dmC00u7hB3269rDIXOvMYt+We8+4Pe17YC+EpwVOCp2TOC3shPCV4SvCUzHlhL4SnBE+pD3n3H65dfm+8bs3a8M8ufuvqjdOLN8/eubtUuXhC64sb9OHWyzZzoTOPcVvuOe/+sOeFvRCeEjwleErmvLAXwlOCpwRPyZwX9kJ4SvCU+o134/b8mYvPJIvXmq1Zq9T24gb9tvUyz1zozGPclnvOuz/seWEvhKcETwmekjkv7IXwlOApwVMy54W9EJ4SPKV9zJtfeqX6P8trtysXK6hZ2lazZq1S24sb7OOt153Mhc48xm2557z7w54X9kJ4SvCU4CmZ88JeCE8JnhI8JXNe2AvhKcFT2ou8mjlaw9Y3ysXSUHJO6ObWg4UPJnd8QNvMgRZr1kSeT+a8sBc68xi35Z7z7g97XtgL4SnBU4KnZM4LeyE8JXhK8JTMeWEvhKcET8mKVz9Hq+dVz9FadGm5ODZzYGrxe7c+vzZ5+Uj1qrR/uvznrdespQdbbb36zHlhL3Tm9XrcNj0yMDAwMl3575XRwYHtqr7RIsZtSua8sBfCU4KnBE/JnBf2QnhK8JTgKZnzwl4ITwmekg+v4RytnleZo7V+qlPJ9Q1KB6tHaecWjrad03WUz9ZrmDkv7IXOvF6O26ZHBgZGpqdHasdt6YZs2zFuUzLnhb0QnhI8JXhK5rywF8JTgqcET8mcF/ZCeErwlLrAS3PuZzSZo9XwKnO00xcOJYOze199dufu0p27S6ufLizePJvcfnbxW+PnhydmC+Mzw8mg7fTc4eVbpexeU2OeW+a8sBc683q9ui2CcVtvM+eFvRCeEjwleErmvLAXwlOCpwRPyZwX9kJ4SvCU8ualPPez2RztxR//des5WrNb5ePYiqWh0r/+bUefyJa+Pt+5euZCZ57juC3NuaSTk5PHH3fixImBgYHjRERERERERNRJL0/+ebE09PdvfLPhd3/wo++9+OO//rvXvvPquT8b63yO1vBWc9XRsX8efnnyz7v8qonyzm3ctvMb6Ra6HWd1m5A5L+yF8JTgKcFTMueFvRCeEjwleErmvLAXwlOCp5Qrr3rN2v/8/J07d5fe/ejNxZtnpxaPvXH1OXWOdv7g2MzBqcVjyW3hg8nFm2d/v/Lz1y58o+aqo51ebzR9/bxzM8lc6MwzHrfF9MjA4OhK+2dg3KZkzgt7ITwleErwlMx5YS+EpwRPCZ6SOS/shfCU4Ck15KX8tLW2d/vnd06kOfezfo6WXCF0avHYK7/85tUbpx/P0Z5qO0e7vjp1MrlIQvWtVLi0XEy/TdK3F3euVeZCZ57xuI3VbV3JnBf2QnhK8JTgKZnzwl4ITwmeEjwlc17YC+EpwVOq56X/tLWGd9vcerDy8ZX5pVdPXfiztmvWJi8f+fXidydmC83maBVemjna5taD0795uuapcl3gtud2rlvmQmder69Mul2ykK36a2kvmcC4TcmcF/ZCeErwlOApmfPCXghPCZ4SPCVzXtgL4SnBU6rnNbxCaH01d1vfKC/fKpWuvdhszdr4+eGfXfxWslTtzt2lypyu9Rwt4aWco00tHmuxhm5q8VhmW+1xe27numUudOb1fnWbHuM2JXNe2AvhKcFTgqdkzgt7ITwleErwlMx5YS+EpwRPqYZXf4XQhlXudmr2qSv/78n6D2JLbm3P/Ww7R0t43Z+jpWxv7VzDzIXOPMZtuee8+8OeF/ZCeErwlOApmfPCXghPCZ4SPCVzXtgL4SnBU6rhzf/xlfHzT6a5QujY+YPN7nZu4ej5d3742tw32n6GWts52t7aem6Z88Je6Mxj3JZ7zrs/7HlhL4SnBE8JnpI5L+yF8JTgKcFTMueFvRCeEjylCu/+w7WrN346luIKoQ0vJDoxWyhde/HG7fn1jXKGn6G2V7aeZ+a8sBc68xi35Z7z7g97XtgL4SnBU4KnZM4LeyE8JXhK8JTMeWEvhKcET+n48eP3H64t3jx7eu5wwyuEtr2Q6Pj54Tf/8F83tx5UnjPDcz/9t16vCa0y54W90JnHuC33nHd/2PPCXghPCZ4SPCVzXtgL4SnBU4KnZM4LeyE8JXgpm196peYr9x+uvfSPf3F67rD4aWs5XfcznLZew+CJmQudeYzbcs9594c9L+yF8JTgKcFTMueFvRCeEjwleErmvLAXwlOCVz9Hq299o1wsDVWuflBZ0bZzzdpw209ba30h0cxj5yqZ88Je6Mxj3JZ7zrs/7HlhL4SnBE8JnpI5L+yF8JTgKcFTMueFvRCeUp/zauZozbq0XBybOTC1+L36QVuxNDR5+chrF576/9t7uyY7jvvMsyM2dmOvNmK/ge/2A+yNoz/AXi4jdkmQsIilNCF2aG1r5dlQaEIcjWCEZVDDMYNNWhrihSRkcbEUdihBgs0W3lqgaA0osC3StEAaYiMImwbG5guECZiUSRCI3IvTffqcU29P1vOvOs855/lFX5CN7MxfVWZlZf4rK6txt7XATdlAFrxyScT1kryhsp7DbZ2jXP1JXi/JG1qPwXoM1mMQ10vyhtZjsB6D9RjE9ZK8ofUYFlxvGEerSfPRxzeeWd9z+Mzup07f98zZPaOBtv/455+5dPUcuNta4KZsIAteuSTiekneUFnP4bbOUa7+JK+X5A2tx2A9BusxiOsleUPrMViPwXoM4npJ3tB6DIusN4yjHTm7Z7DA7eZv3rt2/eK16xevvHth4/Kxwc+zLz546OS9h8/sPnT63tEVbZeunlvks8djPRJxQ2U9h9s6R7n6k7xekje0HoP1GKzHIK6X5A2tx2A9BusxiOsleUPrMSyy3k/fOHD41H0TcbTSn+FbnwdO3f3sT1cuXT3Xgx6P9RjE9ZK8obKew22do1z9SV4vyRtaj8F6DNZjENdL8obWY7Aeg/UYxPWSvKH1GBZW76OPbzy9fv9oHK305+Cpew6e3jVMdujUfaOfNVjYsxeC9UjEDZX1HG7rHOXqT/J6Sd7QegzWY7Aeg7hekje0HoP1GKzHIK6X5A2tx7Cweq9fOXHozH3DONrBk7sOnt51YmPv4OfCW0c3Lh97ZfO5p87eP/Fxg9HPGizs2QvBeiTihsp6Drd1jnL1J3m9JG9oPQbrMViPQVwvyRtaj8F6DNZjENdL8obWY1hMvdt3bj1dG0cb8PqVE0+v75n8kOip3cMFbot59qKwHom4obKew22do1z9SV4vyRtaj8F6DNZjENdL8obWY7Aeg/UYxPWSvKH1GBZT77W3j4++IlqMo6WUbt+5deQnn50IyU0E5hbz7EVhPRJxQ2U9h9s6R7n6k7xekje0HoP1GKzHIK6X5A2tx2A9BusxiOsleUPrMSyg3u07tw6f2V0fR0spndjYW/PxhBMbezvSC8R6DOJ6Sd5QWc/hts5Rrv4kr5fkDa3HYD0G6zGI6yV5Q+sxWI/Begziekne0HoMC6j3/Z//m8Y42hT1ArEeg7hekjdU1nO4rXOUqz/J6yV5Q+sxWI/Begziekne0HoM1mOwHoO4XpI3tB7DAuodv/BQi8haKQt49gKxHom4obKew22do1z9SV4vyRtaj8F6DNZjENdL8obWY7Aeg/UYxPWSvKH1GBZN7413Tg1ibYfP7L7x4VUyt0U7e7FYj0TcUFnP4bbOUa7+JK+X5A2tx2A9BusxiOsleUPrMViPwXoM4npJ3tB6DAul99HHN46sPzAIt21cPsZnuFBnLxzrkYgbKus53NY5ytWf5PWSvKH1GKzHYD0Gcb0kb2g9BusxWI9BXC/JG1qPYaH0zr7+2CDW9r2ffen2nVt8hgt19sKxHom4obKew22do1z9SV4vyRtaj8F6DNZjENdL8obWY7Aeg/UYxPWSvKH1GBZH7533Xxt+D+Ha9YsheS7O2esC65GIGyrrOdzWOcrVn+T1kryh9Risx2A9BnG9JG9oPQbrMViPQVwvyRtaj2FB9G7fufW9n31pEGs7+/pjIXmmhTl7HWE9EnFDZT2H2zpHufqTvF6SN7Qeg/UYrMcgrpfkDa3HYD0G6zGI6yV5Q+sxLIjexuVjg1jbkfUHPvr4RkieaWHOXkdYj0TcUFnP4bbOUa7+JK+X5A2tx2A9BusxiOsleUPrMViPwXoM4npJ3tB6DIugd+PDq4fP7B6E29545xSf4ZBFOHvdYT0ScUNlPYfbOke5+pO8XpI3tB6D9RisxyCul+QNrcdgPQbrMYjrJXlD6zEsgt6Jjb2DWNvxCw/xuY2yCGevO6xHIm6orOdwW+coV3+S10vyhtZjsB6D9RjE9ZK8ofUYrMdgPQZxvSRvaD2Gude7dPXcINZ2+MzuD25eiZDaYe7PXqdYj0TcUFnP4bbOUa7+JK+X5A2tx2A9BusxiOsleUPrMViPwXoM4npJ3tB6DDp65y5+q/jLUr3SlKXJPvn0w++++PlBuO38pSOkYRGds1eK9RjE9ZK8obKew22do1z9SV4vyRtaj8F6DNZjENdL8obWY7Aeg/UYxPWSvKH1GET0Pvr4xoFTdxdXnxX1qlKWJjv9+qODWNt3X/z87Tu34nwr9aSwHoO4XpI3VNZzuK1zlKs/yesleUPrMViPwXoM4npJ3tB6DNZjsB6DuF6SN7Qeg4jeT984cPD0PSc2/nDi90W9qpSlyQaxtgOn7r7y7oVI3Wo9KazHIK6X5A2V9Rxu6xzl6k/yekne0HoM1mOwHoO4XpI3tB6D9RisxyCul+QNrcfQg17ju58ffXzjmfU9h8/sPnJ2z8SytQm9mpSlyQ6e/N8PnLr71GuPtLevxZXLYD0ScUNlPYfbOke5+pO8XpI3tB6D9RisxyCul+QNrcdgPQbrMYjrJXlD6zEwesgeao3vfn5w88oPX/naoZP3Hj6z+9DUgcQAAAAgAElEQVTpe4fr0ap+Dp7chaQcJjt4etdHH99ofYz1zHHl9oD1SMQNlfUcbusc5epP8npJ3tB6DNZjsB6DuF6SN7Qeg/UYrMcgrpfkDa3H0FoP3EOt+O7n7Tu3rl2/uHH52Au/+MbhM7uHnw0d/DSG28CUw2RPndl948Or7Y6xkXmt3H6wHom4obKew22do1z9SV4vyRtaj8F6DNZjENdL8obWY7Aeg/UYxPWSvKH1GFrrIXuoDV/qfObs/a9dOX7+0pHjFx6aXIZ26p6Dp3cNo2MHT+6qXLCGpZxIdvjU7p++caDdMTYyr5XbD9YjETdU1nO4rXOUqz/J6yV5Q+sxWI/Begziekne0HoM1mOwHoO4XpI3tB5DqV6L3dZu/ua9a9cvXrt+8cq7FzYuHxv8PPvig81viZ6+59Dp3TvRsTO7n1nfM3z9c6h3+86tIz/5bE3KrGRRzGLl6mA9EnFDZT2H2zpHufqTvF6SN7Qeg/UYrMcgrpfkDa3HYD0G6zGI6yV5Q+sxFPVid1srfffzez/70ktvHrp09dzPf/Xs0+t7RkNjE+vRhnqvXzlRnzIrWRQzV7lSWI9E3FBZz+G2zlGu/iSvl+QNrcdgPQbrMYjrJXlD6zFYj8F6DOJ6Sd7QegxFvajd1iZe6jx08t7nz3/5nfdf++TTD4fZFleiTaxHG+ghKfFknZ49KazHIK6X5A2V9Rxu6xzl6k/yekne0HoM1mOwHoO4XpI3tB6D9RisxyCul+QNrYd8IbQq2YReu93WDp7edWJj7+DnwltHNy4fe2XzuafO3l//UueJjb01y+JObOwd6iEp8WSBuO0xWI9E3FBZz+G2zlGu/iSvl+QNrcdgPQbrMYjrJXlD6zFYj8F6DOJ6Sd5wwfXAL4RWJRvVu3b94vELD5G7rQ2IeqlzwSuXxHoM4npJ3lBZb9rhtrWVpaWllbXJ3wxYXt1E8nC4jUFcL8kbWo/BegzWYxDXS/KG1mOwHoP1GMT1krzhgushXwitSnbjw6uPHvzyxBI2cre1FPpS54JXLon1GMT1kryhst40w21rK0tLK2trK6PhtrWVYZBtc3UZC7g53MYgrpfkDa3HYD0G6zGI6yV5Q+sxWI/BegzieknecI71WnwhtCnZ/RffOblx+diJjb1H1h9o3m3t5a/k7raWQl/qnOPK7QHrMYjrJXlDZb1pr25LaSzcVhl7q8PhNgZxvSRvaD0G6zFYj0FcL8kbWo/BegzWYxDXS/KG86oX+4XQgyd3NSY7eHoXv9taLPNauf1gPQZxvSRvqKynFW7bXF0eDbdtri5XhduOHj26f5uHH354aWlpvzHGGGOMMcaYHB4/+oUDp+7+0+c/N/zNw9/840ee+Opj3/nin/6nf/Xkj+8BvxBak+zJF+790//0rx77zhcfeeKrq0f+rwMn75tYs3bwx/c+fvQLUzwJxhgTzqyG20bZ79VtBOJ6Sd7QegzWY7Aeg7hekje0HoP1GKzHIK6X5A3nUm/nC6FnMr4QWr5mrfCK6P93/v/e/Mef3fzNe0O9wN3WYpnLyu0N6zGI6yV5Q2U96XCbXybtAXG9JG9oPQbrMViPQVwvyRtaj8F6DNZjENdL8oYzp9e4I9vtO7f+fGMf8JZo8xdCS+Noo8kGev2/JQoyc5UrhfUYxPWSvKGynla4bezzCP5UQi+I6yV5Q+sxWI/Begziekne0HoM1mOwHoO4XpI3nC29mh3Zbnx49W/+7i9e+MU36r8Qeu7it8EvhKaUXr9yoj7ZbJ09NazHYD0ScUNlvWl/mXSH7cjayG9HFrrV4XAbg7hekje0HoP1GKzHIK6X5A2tx2A9BusxiOsleUMdvdJlaxN6P33jwMHT95zY+MPB/96+c+vKuxdeevPQ0Zd+t+4Loee/fOXdC7lfCEWS6Zy9UqzHYD0Gcb0kb6isN/3VbTwOtzGI6yV5Q+sxWI/Begziekne0HoM1mOwHoO4XpI37EGv8fXPVL1sbVRvdEe2V976f4cL2Yo/IV8IRZK5chmsx2A9EnFDZT2H2zpHufqTvF6SN7Qeg/UYrMcgrpfkDa3HYD0G6zGI6yV5wxabo2WlrHn9c5SJZWsTeteuX7x09dzzL3+lZke2I+sPnH39sdOv/clT6/c3viUaxcxVrhTWY7Aeibihsp7DbZ2jXP1JXi/JG1qPwXoM1mMQ10vyhtZjsB6D9RjE9ZK8Ib452gRkHG0iq8GytSNn9/z9+69eu37x1bd/cP7SkRMbe598YWzzteKObM+f//KFt47+041fpWl8IXS2KlcN6zFYj0TcUFnP4bbOUa7+JK+X5A2tx2A9BusxiOsleUPrMViPwXoM4nqJMIxdZVaVrH5ztBpy42iDwNzN37x37frFa9cvXnn3wsblY4OfZ198sPFDosUd2U68sncigtb/F0LFm5/1GKzHIK6X5A2V9Rxu6xzl6k/yekne0HoM1mOwHoO4XpI3tB6D9RisxyCul9q+rRm+yixrc7RhdKwmt4mUgyDa4K3PQRDtwltHkThazYdEh//0o42vHzqzu35Htqkg3vysx2A9BnG9JG+orOdwW+coV3+S10vyhtZjsB6D9RjE9ZK8ofUYrMdgPQZxvdT2bc3YVWY1yfbv33/7zi1kc7TJ5WYnd5FxtKpla8+++ODG5WNvvHPq2vWL33zkj1JKr1858fT6nt52ZMMRb37WY7Aeg7hekjdU1nO4rXOUqz/J6yV5Q+sxWI/Begziekne0HoM1mOwHoOUXtTbmswqs8ZkV969cO36xY3Lx15689CJjb1PvnBvVnSsdRzt4MldB0/vOrGxd/Bz4a2jG5ePvbL53FNn769ZtjaIBva8IxuOVPMrYj0G6zGI6yV5Q2U9h9s6R7n6k7xekje0HoP1GKzHIK6X5A2tx2A9Busx6Oi1e1uzcS+zZ37ywDBEVfzB39ZsXIxWjI51Gkcb0Lhsbf/+/f3vyIaj0/xKsR6D9RjE9ZK8obKew22do1z9SV4vyRtaj8F6DNZjENdL8obWY7Aeg/UYdPRi39YMXGUWuzla6VqzFnG0qqwmMtSp31Ksx2A9BuuRiBsq6znc1jnK1Z/k9ZK8ofUYrMdgPQZxvSRvaD0G6zFYj0FEL/BtTWaVWQ+bo0XF0RL2IVGR+q3CegzWY7Aeibihsp7DbZ2jXP1JXi/JG1qPwXoM1mMQ10vyhtZjsB6D9RhE9M68/uihk/e1eFtz+A7m+UtHtt/B/EzgKrPGZFmbowXG0UBE6rcK6zFYj8F6JOKGynoOt3WOcvUneb0kb2g9BusxWI9BXC/JG1qPwXoM1mPoR6/0Gwgppdt3bl26eu77L/+bqLc1Y1eZIcmyNkfrfxs1Nz8G6zFYj0FcL8kbKus53NY5ytWf5PWSvKH1GKzHYD0Gcb0kb2g9BusxWI+hVK8qOtYuWek3EP7pxq/OXfz2ILgW9bZm+Cozb47WNdZjsB6D9UjEDZX1HG7rHOXqT/J6Sd7QegzWY7Aeg7hekje0HoP1GKzHUNSr+kJou2Rp/BsIH31849W3f/C9n31pYmFXyNua4avMvDla11iPwXoM1iMRN1TWc7itc5SrP8nrJXlD6zFYj8F6DOJ6Sd7QegzWY7AeQ1Gv6guh7ZINv4Hw9JnfWfvFN4pBq++e+/zhs78T9bZm/8xc/UphPQbrMViPRNxQWc/hts5Rrv4kr5fkDa3HYD0G6zGI6yV5Q+sxWI/BegwTeqNfCK1ZuVZM9sHNK9euXxz8bFw+Nvg5f+nIsy8+eOjkvcVvIBxZf+DcxW//l1+/4bc1O8V6DNZjsB6DuF6SN1TWc7itc5SrP8nrJXlD6zFYj8F6DOJ6Sd7QegzWY7Aew4TeT9840PiF0K3vhJ7chSQrfgPh+IWHLl09d/vOreS3NbvHegzWY7Aeg7hekjdU1nO4rXOUqz/J6yV5Q+sxWI/Begziekne0HoM1mOwHsOo3t+994uDp++p+UJoTRCtPCQ3+Q2E+86+vsoYCmI9BusxWI/BeiTihsp6Drd1jnL1J3m9JG9oPQbrMViPQVwvyRtaj8F6DNZjGOh98umHL715aCI6dvDkLiSINkh2/MJDJzb2ntjYe/b1xwZvkr6y+dzT63tqvoGQZSiL9Risx2A9BuuRiBsq6znc1jnK1Z/k9ZK8ofUYrMdgPQZxvSRvaD0G6zFYj2H//v2Xrp777oufb/xC6IDSj4SWBtFev3Li6fU9Nd9AwA3Zg+wS6zFYj8F6DNYjETdU1nO4rXOUqz/J6yV5Q+sxWI/Begziekne0HoM1mOwHs65i98a/d8bH1791vc/V7pmrSo6BgbRSqNy7Ra4SZ3AItZjsB6D9RisRyJuqKzncFvnKFd/ktdL8obWY7Aeg/UYxPWSvKH1GKzHYL2JIFoVH31848CpuwcfEr1959aFt46O7bx2+p7G6BgeREO+gQDi+mWwHoP1GKzHIK6X5A2V9Rxu6xzl6k/yekne0HoM1mOwHoO4XpI3tB6D9RgWXG80iFbPT984cPD0PSc2/vCd9187+tLvjsa//p+XvoBExwKDaDgLXr8k1mOwHoP1GMT1kryhsp7DbZ2jXP1JXi/JG1qPwXoM1mMQ10vyhtZjsB7DgusNg2j1yT76+MYzg5dAT419AOFbP3gACdVNkQWvXxLrMViPwXoM4npJ3lBZz+G2zlGu/iSvl+QNrcdgPQbrMYjrJXlD6zFYj0FKr/heZ6ke+PpnY7JhEO3I2T3Dt0SvXb84+HnjnVODj4ReeOvosy8+eOjkvYfP7D50+t5BoO3I+gNvvHNK6uyVIm5oPQbrMViPwXok4obKeg63dY5y9Sd5vSRvaD0G6zFYj0FcL8kbWo/Begyam6MNKeqBr382Jvvg5pUfvvK1iSBazc9wn7UDp+4+9df/YbDVmnjlJnlD6zFYj8F6DNYjETdU1nO4rXOUqz/J6yV5Q+sxWI/Begziekne0HoM1mMQ3Bxt9JdFPfD1z2Kywcq1jcvHXvjFN4ZfORgNolX9TH519NR9ww+Jildukje0HoP1GKzHYD0ScUNlPYfbOke5+pO8XpI3tB6D9RisxyCul+QNrcdgPQa1zdGG73WW6lUlq8rtmbP3v3bl+PlLR45feKg+iHbw5K4Dp+4+fuGhExt7T2zsPfv6Y4M3SV/ZfO7p9T0TnxMdfkhUvHKTvKH1GKzHYD0G65GIGyrrOdzWOcrVn+T1kryh9Risx2A9BnG9JG9oPQbrMTB6HW2O9sxPHhjEvE5s7P3W9z83/O8TG3uLe6hVLkk7uash2el7qoJoo7x+5cTTg48kjP6c2j1Y4CZeuUne0HoM1mOwHoP1SMQNlfUcbusc5epP8npJ3tB6DNZjsB6DuF6SN7Qeg/UYSvWQ3dY63Ryto2Tf+9mXXnrz0KWr537+q2drgmhDbt+5deQnn52Iyo3G5sQrN81m89PBegzWY7Aeg7hekjdU1nO4rXOUqz/J6yV5Q+sxWI/Begziekne0HoM1sNBPv0J7rbW3eZog/c6o5IdOnnv8+e//M77r33y6YdDz/og2vCITmzsrdE+sbFXqnJLETe0HoP1GKzHYD0ScUNlPYfbOke5+pO8XpI3tB6D9RisxyCul+QNrccwx3rgNz1jP/2J7LbW/+ZopTGy4uufSLLGIBpyMqvOnhrihtZjsB6D9RisRyJuqKzncFvnKFd/ktdL8obWY7Aeg/UYxPWSvKH1GGZRL+RtzaxkCfv0Z3G3tZu/eW+w1dqVdy8MAmQbl49Be6iFbo5WnwzMLRzxtpfkDa3HYD0G6zFYj0TcUFnP4bbOUa7+JK+X5A2tx2A9BusxiOsleUPrMcycXuu3NZlkVXG0R574anYcrffN0cDXP/G3RKMQb3tJ3tB6DNZjsB6D9UjEDZX1HG7rHOXqT/J6Sd7QegzWY7Aeg7hekje0HoOOXumaNfJtzWF0DEz2wc0rw09/DoNo5y8dIeNo090cDXz9M/AtURCdtleFuKH1GKzHYD0G65GIGyrrOdzWOcrVn+T1kryh9Risx2A9BnG9JG9oPQYRvao1a/zbms/85IHBfmfFHzyI1iKOdvDkroOndw3LuvDW0cFWa0+dvd+bow0Q10vyhtZjsB6D9RisRyJuqKzncFvnKFd/ktdL8obWY7Aeg/UYxPWSvKH1GBi9wG8RVK1ZG+gNYmp/83d/8fzLX4laZYYnq4mjfev7n8PjaMmbo40jrpfkDa3HYD0G6zFYj0TcUFnP4bbOUa7+JK+X5A2tx2A9BusxiOsleUPrMbTWC/wWweiatb9//9VBZG3j8rETG3u/fXwPv8oMT9b6059IHM2bo00grpfkDa3HYD0G6zFYj0TcUFlPLdy2ubq8tMPKGvI3DrcxiOsleUPrMViPwXoM4npJ3tB6DKV6zHo0PNntO7euXb946eo5cM1aaYBs+Lbm+UtHtleZfaZxlVlp5Kv1pz/BOJo3R5tAXC/JG1qPwXoM1mOwHom4obKeYrgNC7Lt4HAbg7hekje0HoP1GKzHIK6X5A2tBwJ+iyB3PRr4LYIr714YfH/gpTcPndjYe2T9AXzN2tGXfvdHG18/fGZ31NuaYDLw05/9x9FAdNpeKeJ6Sd7QegzWY7Aeg/VIxA2V9Rxu6xzl6k/yekne0HoM1mOwHoO4XpI3tB6yGA38FkFqWraWtR7twKm7D57cVZ+s+KXOZ198cLBU7dr1i4+s/rtBuYFva4Z/+lMW65GIG1qPwXoM1mOwHom4obKeYrgt811Sh9soxPWSvKH1GKzHYD0Gcb0kbzhzeuAXBsCU4B5q9d8iGM1tYhu1V9/+wflLR05s7P3ui5+P/RbB4TO7f7Tx9UO1a9a6eFvTn/4UQVwvyRtaj8F6DNZjsB6JuKGynlq4bYS1lZqA29GjR/dv8/DDDy8tLe03xhhjjCnw8CP7Dpy6+5HVfxeV8vGjXzhw6u4/ff5z9Vk9ubbr8JndB17YNcjw4W/+8SNPfHXw8+ihf/3Yd7742He+uPpnv//kC7sPNi1ba/0tgidf2P3Yd7746KF//cgTX/3mI3+0f//+x57+gwMn75uIoB388b2PH/3CqP+3vv+5mgDZt75fd+zGGGOMMUY43JbWVpaWVzeb0+336jYCcb0kb2g9BusxWI9BXC/JG+roIZujgV8YAFMW91C7+Zv3rl2/eO36xSvvXhh8W3Pj8rFnX3wQfPeTX482APkWAbJmTadyS7Eeg7hekje0HoP1GKzHYD0ScUNlPeFwW+3qtlEcbmMQ10vyhtZjsB6D9RjE9ZK8YVEv9m1NMBmyORr4hYHSlIMg2mDrtEEQ7cJbR/E4GvLuZ+k2ahuXj73xzqlr1y9+8umHKfRbBMhLnTPX9qSwHom4ofUYrMdgPQbrkYgbKuuphdvWVrK3bnO4jUJcL8kbWo/BegzWYxDXS0qGyPIxcC8zPGXI5mi5Xxg4AHxkAIyjlb77efzCQyc29p7Y2PvEcw8OgnevbD739Poefj0angxBp+2VYj0Gcb0kb2g9BusxWI/BeiTihsp6auG2NjjcxiCul+QNrcdgPQbrMYjrJRlD8NuasW9rgslqvjDw5Au7s6JjTBzt4OldgyDaiY29F946OgiiPXX2/sZvEaS49Wh4MgSRtleF9RjE9ZK8ofUYrMdgPQbrkYgbKus53NY5ytWf5PWSvKH1GKzHYD0Gcb0kY4h8W5N5WxNM1vqlTvALA1FxtAGNQbTB2QtcjxaLSNurwnoM4npJ3tB6DNZjsB6D9UjEDZX1HG7rHOXqT/J6Sd7QegzWY7Aeg7he0jCs+SbAn/zHr5R+E+CZnzwwDFEVf/Bdz/iXOvEvDCTsIwMJW4yGf4sgcD1aLAptrwbrMYjrJXlD6zFYj8F6DNYjETdU1nO4rXOUqz/J6yV5Q+sxWI/BegzieokwDPxkwY9ffTjwmwBZKXNf6pz4wsA3H/mjBH9hAEwJLkbztwi6xnoM4npJ3tB6DNZjsB6D9UjEDZX1HG7rHOXqT/J6Sd7QegzWY7AeQz96zCc4i4bMlzrxlLfv3Nr8x5+du/jtZ87+H+32MiNTRm2Ohr+qGRhHA/HVwWA9BnG9JG9oPQbrMViPwXok4obKeg63dY5y9Sd5vSRvaD0G6zFYj6FUj4mOFSE/wTlhSH6pszHlRx/feOOdU6deewQMe63+2e/je5kl+G3NqJc69+/fj0fH+n+pcxavDh2sxyCul+QNrcdgPQbrMViPRNxQWc/hts5Rrv4kr5fkDa3HYD0G6zEU9cjoWBHyE5wThrlf6gQ/WfDMmc/87G+ffv78l0sjTY3f1ox9WxNMhm+OJov1GKzHIK6X5A2tx2A9BusxWI9E3FBZz+G2zlGu/iSvl+QNrcdgPQbrMRT1yOjYBK0/wVlq2OJLncwnC45feOjkq//+qfX765ePhb+t6c3RRLAeg/VIxA2tx2A9BusxWI9E3FBZz+G2zlGu/iSvl+QNrcdgPQbr4RRf/yy+qtkuOvbBzSvDyNfwS53nLx0BI199fqmzPuXhM7tPvfbIpavnPvr4Brh8LPxtTW+OJoL1GKxHIm5oPQbrMViPwXok4obKeg63dY5y9Sd5vSRvaD0G6zHMol7s5mhgytLXP0f1Prh55YevfC027IVHvqKStf5kwaGT9/7FX/3R7Tu3hifEy8e6xnoM1mMQ10vyhtZjsB6D9RisRyJuqKzncFvnKFd/ktdL8obWY7Aew8zphW+O1vrrAbfv3Hrkia9uXD72wi++Mbq8Kyo61voTnGCyFl/qHD125FsEjcxc85PCegzWYxDXS/KG1mOwHoP1GKxHIm6orOdwW+coV3+S10vyhtZjsB6DlF7j25openM0MOXONwHO3v/alePnLx05fuGhwOjY8QsPDcJeZ19/bPAm6Subzz29vof/BOfgBEZ9qbNFynqkml8R6zFYj8F6JOKG1mOwHoP1GKxHIm6orOdwW+coV3+S10vyhtZjsB4Doxf7Umfj25op4tMBjSkbvx5QuR7t9D18dGxI1Cc4Bycw6kuduSkbmeOrowesx2A9BnG9JG9oPQbrMViPwXok4obKeg63dY5y9Sd5vSRvaD0G6zG03hwt/KXO0lVmQ71B/Ov5l78Svjka8/WAb//o/pfePHTp6rmf/+rZkOjYgMBPcO6HP/0Z/skChFm8OnSwHoP1GMT1kryh9Risx2A9BuuRiBsq6znc1jnK1Z/k9ZK8ofUYrMd8E6D15mixL3WOrjL7+/dfvXb94qtv/+D8pSPf+v7nvvvi53N3PcOTISmL3wR4/vyX33n/tU8+/bDmVc120bEBgZ/g3J/z6c/+8cXLYD0G6zGI6yV5Q+sxWI/BegzWIxE3VNZzuK1zlKs/yesleUPrMcyxXuAqs6qU7TZHa/1S5wc3rwzf1hy8qrlx+dj5S0eQtzVjPx1QmjL36wGDsxcYHQtnjq+OHrAeg/UYrEcibmg9BusxWI/BeiTihsp6Drd1jnL1J3m9JG9oPYZ51YtdZVaVsnFztJu/eW8QHbvy7oVhgGw0OvbMTx4YhqgmfqAtz4BVZofP7P7RxtcPndkduDlayNcDxNtekje0HoP1GKzHIK6X5A2tx2A9BusxWI9E3FBZz+G2zlGu/iSvl+QNrccwr3qBq8xKUw6CaI888dXsbwJEv9RZfFvz2Rcf3Lh87I13Tj3yxFc/+fTDFPfpgKyUja9/ire9NL9XRz9Yj8F6DNYjETe0HoP1GKzHYD0ScUNlPYfbOke5+pO8XpI3tB7DLOo1viUau8osa6FZ7l5mWS91Hr/w0MDn7OuPDQ7hlc3nnl7fU/+2ZvjmaFFfDxBve2k2rw4drMdgPQbrkYgbWo/BegzWY7Aeibihsp7DbZ2jXP1JXi/JG1qPoQc98FsEpcmKeo1viX5w88oPX/la7CqzdnG03L3MhuAvdSJva4Zvjha1jZr4pZHkDa3HYD0G6zGI6yV5Q+sxWI/BegzWIxE3VNZzuK1zlKs/yesleUPrMTB6gd8iqEpW1Cu+JXr7zq3BpwNe+MU3huGwqFVm9XG0b33/c1lxtNiXOmf9bU1xvSRvaD0G6zFYj0FcL8kbWo/BegzWY7Aeibihsp7DbZ2jXP1JXi/JG1qPobVe7LcIqpJN6A3fEn3m7P2vXTl+/tKR4xce6m6VWWpaaDbUC9nLLCtZmv23NcX1kryh9Risx2A9BnG9JG9oPQbrMViPwXok4obKeg63dY5y9Sd5vSRvaD0Q8G3NqpQTBH6LoJjsg5tXht8iGG61dv7SEWgPtdP3RK0ya0yZtTla+Eudjei0vVLE9ZK8ofUYrMdgPQZxvSRvaD0G6zFYj8F6JOKGynoOt3WOcvUneb0kb2g9BPxtTWTZWuy3CPAPEVS9Jfq9n33ppTcPXbp67ue/ejZqlRmSMmtztP4RaXtViOsleUPrMViPwXoM4npJ3tB6DNZjsB6D9UjEDZX1HG7rHOXqT/J6Sd5wjvWYjwxMAL6tWZMybe+Sdunquedf/krstwiQZBNviR46ee/z57/8zvuvffLph0O9wFVmSMo5bns9IK6X5A2tx2A9BusxiOsleUPrMViPwXoM1iMRN1TWc7itc5SrP8nrJXnDedUjPzIwkabqpc6qzdGOnN1z5d0Lg08QvPTmoRMbe4+sP5AVIAO/RVCa7PiFhwYL35547sHBQrlXNp97en1P/Vui/a8ym9e21w/iekne0HoM1mOwHoO4XpI3tB6D9Risx2A9EnFDZT2H2zpHufqTvF6SN5w5PXDNGvmRgdRqMdqBU3cfPLmrPmVpgGz4Zuj5S0e2v0XwmcY91Oo/RDB69vDd1vpk5tqeFOJ6Sd7QegzWY7Aeg7hekje0HoP1GKzHYD0ScUNlPYfbOke5+pO8XpI3nC09fM1a7kcGyMVoSMrDZ3b/aOPrh87sjvoWQWOywdnDd1vrmdlqe+5LM2YAACAASURBVGqI6yV5Q+sxWI/Begziekne0HoM1mOwHoP1SMQNlfUcbusc5epP8npJ3lBHD/n0Z/2atcEHB/7m7/4CX4/WbjEauDnasy8+uHH52BvvnLp2/eJgizQkjgZGx5Bkg7PnbxG0w3ok4obWY7Aeg/UYxPWSvKH1GKzHYD0G65GIGyrrOdzWOcrVn+T1kryhiB7y6c/RxWh///6rg8jaxuVjJzb2Pn/+y/gqs8DFaEO9xvc6q9K0/hYBkkykcquwHoO4XpI3tB6D9RisxyCul+QNrcdgPQbrMViPRNxQWc/hts5Rrv4kr5fkDRm9fj79mbuHWruPDLRbjJa1OZq/RTCB9RjE9ZK8ofUYrMdgPQZxvSRvaD0G6zFYj8F6JOKGynoOt3WOcvUneb0kb9har6NPf07sofbkC2ORtfo1a0df+t0fbXz9MLA5WtRiNG+OxmA9BnG9JG9oPQbrMViPQVwvyRtaj8F6DNZjsB6JuKGynsNtnaNc/UleL8kbttbr+dOfpYvRBt/xvHb94jCcF/WRgZTztqY3R2uH9RjE9ZK8ofUYrMdgPQZxvSRvaD0G6zFYj8F6JOKGynoOt3WOcvUneb0kb9hOr89PfyJ7qA0I/MhAp2evN6zHYD0ScUPrMViPwXoM4npJ3tB6DNZjsB6D9UjEDZX1HG7rHOXqT/J6Sd6wqNe41donn3745xv7Ovr058Qeat985I8SvGYt8CMDrc+eFNZjsB6JuKH1GKzHYD0Gcb0kb2g9BusxWI/BeiTihsp6Drd1jnL1J3m9JG84oVez1doHN6+8+vYPjl94CNlGLWrZ2v79+2V3RkuzVrlqWI9BXC/JG1qPwXoM1mMQ10vyhtZjsB6D9RisRyJuqKzncFvnKFd/ktdL8oYTehNbrd2+c+vKuxdeevPQd1/8/LQ+/Sm7M1qatcpVw3oM4npJ3tB6DNZjsB6DuF6SN7Qeg/UYrMdgPRJxQ2W9uQ23Nb7Q10Wy0pSl1d9DuWAycb3U6m3NkHLBZKN6w63WnjnzmZd/9d0XfvGNqiBXz5/+lMV6DNZjENdL8obWY7Aeg/UYxPWSvKH1GKzHYD0G65GIGyrrzWe4reaFvu6SVaUsVn8/5c6HXtGwt3Jz9T64eeWHr3ytZke2w2d2n3rtkdOv/clT6/f3/OlPWazHYD0Gcb0kb2g9BusxWI9BXC/JG1qPwXoM1mOwHom4obKeXrhtbWVpm+XVTeQviuG2iRf6qohNVpWyWP39lDsfekXD3sptTHb7zq1r1y8+9p0vvvCLbwz3Vitutfa9n33p/KUj77z/WvKnPwtYj8F6DOJ6Sd7QegzWY7Aeg7hekje0HoP1GKzHYD0ScUNlPbVw29rKMMi2ubqMBdwmwm3DF/qOnN1Ts2QpNllNyuLirH7KnQ+9CcM+yy1N9szZ+1+7cvz8pSPDLx7UbLX2w1e+dvM3743m409/TmA9BusxiOsleUPrMViPwXoM4npJ3tB6DNZjsB6D9UjEDZX1xMJtaytLK2uj/4fE2ybCbT9948DhU/dVvdA3Fh85uSswWXiG4uWK602h3NP3NO7I1j/KvU+yHof1GMT1kryh9Risx2A9BnG9JG9oPQbrMViPwXok4obKelrhts3V5dFw2+bqclW47ejRo/vLePiRfU+u7awwqg+gxCYLz1C8XHG9fsr99o/uf/zo//nowS8//me/f+DkfRMvfh788b2PH/1CaUM1xhhjjDHGGGPMHPPggw/WB8EUw22j/PZv//Zwu7f/5e7/6YkT/9sw3vHkC/fc/wf/81KB2GSLVq64Xv/l/rf/3X/z6PP/a+lWa6vH7/of/sf/vlTSGGOMMcYYY4wx88pv/dZv1YezphZuA18mHVK6wXzxhb7YZItWrrjeVMoN3GrNGGOMMcYYY4wxi0CPe7eNfh4B/lTCkNevnHh6fc/kCqNTu3/6xoHuki1aueJ6UyzXGGOMMcYYY4wxBqTPL5OmtLYyXHc3stCtmdJVSMW1SLHJFq1ccb0plmuMMcYYY4wxxhiD02+4rS3gC32xyRatXHG9KZZrjDHGGGOMMcYYgzMb4TZjjDGmJ9ZWstZfG2PMYuFO0piFZeRltaWlpaXM7aHM4rKoNw6H28wCoHd5b64ub71UvX3TUjOcPnq1Fs92O6h/yb5Na8k4e5uryzN5prdOy8racOhHHMbk4NEXJUX8xTuNVroIXRDE2spizacEjlex7U2nkwzt50cyXBrdTLopS8XqGEFRbyoXEV7o2sp2su1m3YOrQMeSRWW7WluZvAqLv5knptSY2zVRtjdoe7B1rUVgdD3tTnIew23BQffN1ZVBBjsz4/o5cWZjwmcRFSnBcmOTwSEAcGQDD4DA6kAvb2wkl9Hr5WW4873enSLKz0tUD4VdHW0HuNWNGSoX7pTBaxztCrq+lVadlp1K327WpTcEsLWAZ6+HOx/XU+GlrKxubue6spaqLiKwMa+tjPxL7Y0Z6/rATgNMBt+Gyn17qI7W7apUD8wt57RAx5t548iasUeA9sxo5cL30+XVzUGBef1k5WnJHBg0PWkIvq+Bxxt748i4gkK7oIzGDHaSWIZ5XV9jP18hUtq3bP1y+5ttTBeEH0js0zXmPl5Rv+HDKrDTiLx48Z5qZFi1lRHerqpzQ273oF5zmlLIGRY8jJx066MDhwHva/j4Aa24tgspanvI5iaaXWuRrbS53NwbBxhVaDzJsYNSdtQ30+G2hltp9W/w3NJOAx2dGtcOHRpmzmj1Z18/0Iw9Jlka6wgaQgDgyAZJluDqAC9vcCSH93qZGe78B9OosuJKyNUBH0VGY4auSqzWwNzwriD3Vto0i8BPy2T91jeD+taC3tIKZ6GfICnet+SEAMb+o/RAsmZr26ewLtwGd31Qp5GZrKnf66A6JiCn4hnjM6CV5pwW7Hhzu6CmG1YRJvqZe3+B7+Pw8KZuqtvqjtAwMMgcZlT/JuV0BfDxZt04msJ8cMQ/ugvKa8yNnWR+5SJdX9Ptr2WkYG1laXllhbif5h9IyNO1HD3wtHQxrBpTYAaH2V1fbaEjKRvvHeBzmsw2AOmBEf+cym28xtF2NXlaqgM3KaoDr/JoPTBoM35oviMk5HhzeqpmPXjcEtxK8V5oJC2iB97XantIWC/+IiplhsJtsUH3jKjnVh1lh9sqp8TgXDdvvoHO2EOSjaZEA0Zbh1Q+skEHQAmtjmFG2OUNHkVGp9wYGRlvppury9D4jAwxw1cHHN/BGjP6KGw7V7DWwKPI0cPGhfW9bZt4Vt3ND2wtIznWnb1ifjWzF6hdhfZUCb7cdsbfy8vLwPi7cbY2cjx1j8BiOw38+QHa7wXfOOAb5U762ubXttMgTwve/JCjwG9YHT02y31OU9Na8oY3I4cVd0doHhjkDDOakwGBG+h4wRtHZxH/2C5oWH716KuoWatXn2FsP79VFNL8Jv++ojEP/w2tjpg5QtYNC9HLviNEJCtL2XgRQeVmdgWVlbvTM2//RUSQNKgjhfuWVpXbfI1D7QogtgNPo7VWPyABBwYtxg8jIl1PncAmOp4eGbeEtVKw3JK0dXpoawGH9FGD0lY3yhFmKNwGj+SgoDs+LkzFK7yy2wNmzuAsIiMlWG5ssuI/VIQAwJFN9gAIm/wNk1ekgWfsaK+XMTSEgKojJ5gFXR34UcCNGbsqRzOuq1kwN7TQVuPC+jk2eo13Q0PACM6l5cCa66nwMdDOs9+tmi7LL/qSRLs+eDSP9i14vxdZHTk3yrGcWT0U+LTAzW80PXhvrrlhhUY/4caccbDICcQvGbRyWw4Mqp40dHtfqyJ4DjaeT/38JrALyhp9QWAZwl0f1M+Xlhx0523s0LIOpLnLxdo8qlfMkpo6tR9WVRF58bI39wLZz6XA4B1e7kgJ7Udfba7xiGFkaAe+JYUNSMCBAZwMqzj44u1sjlAfzwpupWC5eB6togqNPWSzXmcX0QizFG6LH6ZPd0psFMgYyU0pQ4TcYFYjUzmKqdH2VkpPS9QJb1comSF1JLNFaczh+EZJ0sFjMzfmdgSfPfDGER/xN2bh6LTrq1mYk/ucJkpIu4sYjg0bnonGszgDkrUV3+DniNkKt8myubM1h2iGJo6I75tM7141wrQ/1LLw7Iwbtkd0+OPgiuerbe7NMzpeaX32QGb0tLRCritgPg3RO/2dPfHxt7jeOHit8fU7J0FSsMsNbgbRg6WO+xa5vnSc+dALOIrcfRIWBPDiRXdWmU/qdwEL6/rWVpbbfaFIj8mrTep4ehq3LEK4rdgL5AWztu/JzZ8aafr30dygoQOSYVkJJemxcpkZbG25K2vDLOvfVWksF8sQ1Sus34GWJdcUi55n8F4F6eGABxL+WZ/YDOFBf7fhmErgJrptuFP5De8b1tYaeG/GGzN6E0J7yPDGDJ49fIoInZYiTF+KtlL8NoR2uWCjwq+blvVbe/YaXijOmTlDA77gL18X/45r9K3H35XDDLRdQWcvQw8dCOHljiUnr/FW9UvPwfBrPLgxozfKnC4XaAbY8WZM7PNGm02bFcDVgbYWcGCAnha81rL0ssOadHVAevFHMfZ6WfnFy6x7YBpVTrnYbTdvUIoMI0f/tXJnlemN1cHRCDpoiR2EwxPPYSYNk13wBKLjpezRJjzhrf5NC73mazyjLw27YVUyS+E2uF6Rq2I0af0ZGxlhbKVsXOVb0+DbPROozxDrBaByweEUXu70Pv0JnpadxsR/ri5ln+fhHzXdq+r18BAkdiDgeBQdtkZnmBlnaW5UsUOW/O/fNZ1AbLsK9N6csflF1sCroYdEG3P2LDGmteSclqy+JaaV4rchtPlldAVQAAWsX/QGnbeFP9IFQQO+jEsSviNAxxs6/s6JK4EXb9bZa9Ab+/OGG2VWucA1jtUafHXgXUFYR5qiG3POqC8rw9TUSjNvHFsZVm6Zind9OX0LMPLHWkv+YBg5LcDwBm7M4CUJ9i2xd6LYoyjk2twb1PRmCT4tedNJqFzothv+UebC36+V7qwSP1bPDUZjnx5qHJTmjJdG/qDxPg7qjUg09aXIeQ7r+lpNeBvLbdRDr/H8W0zADauSGQq3oacYnjWN/sVS9UhoeEKH/wE+89nqGCb7JHToAGYIHm9mfKd59pJbbv3Zyw/cNFVH7mmJ+Fxdwus3717VoJf14TPoQKI/6xObYWfRwJghC95j7AzRtrMBxkCNxzuWfdOkvV4vb+iAXePN1xp+00XOXptmUJsss2+JbcxIo8q4YTV2BTkBFKx+W4c1KxKBXRA44Mvo07A7QvYwPWT8nRdSH/uPiOFyk172gAQsN67WwJTdzMHwa3xID/fTHXu0yx37u/Z9GjZYysgQ61tyR/54Xwpea1Fj5ly97eSVY9fYvgXUCz6K0lybqJsqhk6I8HLB2y7Rt1RebgidjdWzH+7yE8CU3fxSY9eH6jWBnsDMD5Fntpaay23yaWLVPCdLr6nQ1sMb7oZVxUyF27JP8QAmOlaSXdoEvoJRDTx0aJ0lM2TB5/9guVP89CfWDIYlb/1jUwfXdGMOrl9Ir1Uv0HAg0FwXThabITzoRxtV7JBlWhtjh5eCz+2xHhK+1nJCHsBRZPRpcJ7NfUtwK4VvQ/nNr64ryBl8o/Xb9gZdDtwFYQO+nD5tJzkduOls/L1FTewYa1fQ2cu4stAbJVhu7jWOTrCRlFFzsJyhZmRjDu8h0T+PHVqH33nb6NW1FlQPK7dVrdU25vyw5tCvNFnsnSj8KAjKp4qtJmJZbb60XOi2G/5RZpDuxupNkx1wNJI7AUz1zQ8+ey3KhbKL+cA93kqjL7dWetWFon1pLzesGQq39dKNMky2E7rTCs9wKqwN36HYnOFPf0rjD5/RxA5Z5qSJTrEVZYY8zCiRzc89SRz1k8ng8bfpl5A5mCERv/OK64Wje7ybC/cxus7rgnxshhIdo5dl8ZrovDNL4TaAnAYKBbPwDAtLiUt+k3X9BGYYm0y/XBCp7qx4r8pvzDG30vmotW4qt/k8k+WCQxautbQslKGT6hiu8KheBDet0zKtVipeLllEYOVWFTG9vqWZ+eiZwxE/LdOin8bc+qoM75ljMxQfDIvrZaUMJLvQ7VlgluZU2nw/5WZNeItM5bS0zlD/IkoJaqKzeI3rNOb+WumshNvCGygSzMrMcHLmXfP6BtLFh2cYnEy/3HGoswdM7LPKRe5VoF5X8Z05qDUs2bTukQluBoGtBc8t43jxqyOuOtJoj73ZtCly3Gmpcu7pIkIKjSu3k9kL1lpi23yVyBz3Leo9M55hbLlxp2VacaW8lKGnJf6qDO+ZYzMUHwyL62WlHKGnrqDkL2rfc+yxzU+xXDRlYcKscz8NL7eTDDNbaU0TnbLeVLrcGam1MWYl3LZFXAPNCGZhGY5MI5aaLgskty4y7CSZZrktJs/1uYETe7Rc/F4F6I3+c9gtHCw3M1l9ymnqTeUeCTaD2NaSlVvWo4vGsBeil1Hu6J+vIZsih5yWqbTSdtHAmKsjevYCtZboHnLh+pbMZPUpw88emKH4DWv0n/uMK03ttISPW5Bk+YWGZyg+GBbXq0859a5ghM3WH6NrUa7itZaTMncP1r7vp+HldpNhZista6IaelPpcmek1lJKMxdu2yaigWYHs5oyrEwKPf6Ei4/LMDaZWLmthmhVuWVM7DMm7Xn3qhq9ifJjb+FguZnJKlIK6PV8jwSbQWxraZEb/OgCCnvV64HlTh5GWltBR2DcaZlKK21fKFfuuAI/e5niJ48WrW9plawiZfjZ6+xJQ0O5LZM1p+w1rjS909LRuKU+GfFxldgMxQfD4noVKVW6gkqm0uanWC6REqHv+2l4ud1kGHuSw8tlT8usNeYOam1Gw23bhDfQrBv5nGQ4r0R+/y5nYh/73b22hN/Ce0JGb1r3SHHKh8ttw15cudNjKq10pi6Nyq809tJaoJK1TyCSrPokd0D+2WvQ6/hJw7ToKa7U2WnptVHFsraS+dy8IwvpE6ioN5WuYCe3NitVptYRKXSAm9G7rXFoDQ4DIZvovKLRz+cz4+G2UiYXHdN9aGyGVG5EhrHJ9MsFic0NgrlXid/jcb3YAwnXY23GG1NpuWAzyGgtQLnTHCdt662s5b+dWJWZ8mnBmgGaLL/chvMcXW67113rjiCnckMaVUaG4bWG0fokV+qFHkhgG8gjs9aaW0t4u5oG4GwNrDX8qtz6hPdI42pdHVk989rK8urmIKvKcVwXfQva7EfK3voTopXiU/FMveyuoDrZTv33dw1l1NrgOHf0s74gPHnU2NnjAyhV5XZ3w6pMiXSNeW2+KRkM2AWhPVX2gYDV0ZBbRhMNbn7olYucwJw+HCoX6edrCii7tYXdsOqYqXAbFBkprDgu+U0NxcqIzZDMrXWGscnEy8Uv79jc8ibtwAUbO7nKOi1IubgeknKKerGRkZ0mtLnavJcZ2G9jrQUtFyw0NFA1MnTYSk4OHcADiT0tbfqW2nKRZPlzztR4ntHTgo8w1lZG/rF8DUUHPSR0sOGtNKNRxY6DgZOcMnvmyOaH6YU/aYBrDe2C0JRxkZEuhhnobA2rtdHE2FW5U1ptmwfuCNgNa+TPm+bscX3LMDeg2a+sbm7X38paVYb5jblpKg53GuANC+5bdqp/ZatBTCacVleQ4FZao1Q+EWs4e1SMr6zc4BtWi0lHzS0LbPNgsrHfNzxCyOqCmttA7MWbmVuzXmzzQ67cXMOcLrehXLyfh6eK0TesUmYo3AYHbiaPn+lDwzMkc2udYWwy/XIHSTMu74jcslOOJa8YB4/nQg6AUD2sXDRZbsre9QIjI2myUa2Be5mBDztrkgV/OiArppBzrQ3/g6wO8EDCT8toCrhvqSw3b19IaOwLnedMPXSEsT2zq520x/WQeKMCy409e6mbaVjzSc7o+oKbH6SXlWEHtQZ0QVkZBkdGooYZWQEFtNYmyy8ft0xMIcnqgAotOatrjS+qh/UtwAmMbaW50SJcbzt5RVfQom/Znjyzo+voYcbSeOUzq9sy76ctY3w15UbdsDLG6iVqlVu1RvfMzY8QkC4ITdbVxduYDG2isc0v68oFT2DhoKAwHxYuqO7n4aliRzesMWYq3AZGRoZPk5cqa7WasjxjM6RyIzKMTaZf7g61Q7TY3Fqm3DEppJ1o9mzYC9aDyoWTZaXsXy84MjLZVTUP+kcobwZQsvblIm2PDlRN6m2uLlNDB/RAok/LeN748VaUm6/X0LGA5xkrt9UIY2w1RfsDmQSp3MpGhZYbevYKCQOnYQ0nGe1vw5sfppefYRe1Vt1asJQdRUZS0DAjP6CQUWvbVN07xoZVyLUBXry1heaOpmszbKNXdwJ3lrQsLy9PTO/yy20VLaqt35Z9Wk1jHjo2P0IY/4Puu4JqwCn0ZDL0ftqi1rLKZW9YxbS5AcFxW6jNo5dGTl8KdUFwstiLFz9elODml3HlgiewQGkfDpWbda7gOWCnN6yU0kyF2zqIo7VPVkxZbN1ZnRTTozEZdn1alMoFAxnhuWWUC1LUI26Qsaclr/Tea60iWWeRkRy9rvYwbt+3dBmoqtPjzjNI7WnJrYupXER5HUvQLKKL2UvpU/HcO3xuoeXlchm2b8yxSy3IZFjK8LNHPGmgyiVOS4eRkWGG8cOM8NMCIllu9m2XuIgGDWF5dXN7MrO8NelWHTNPq9ypdQV4SuGz1wub4G5rYJtHLw0+XtkW6uIFcxNHvJWqXBpVzFS4rRyRW/jayvLq6sroRUOG2yajrVmBY/mbgfhNqP/rtovgrP5weSq1ptOY0Wt8+0FDux06J8vlcitm2EtkpCwlOuCDcmvb33Y1WxO/eLu+xtdWllvvhtu6UD5Dnb6FSZaVsl1uZKfRulwmWXiGrU9yP11uSbLte0eLDdepclvlU5W+n6E1nlL8GhfvW0B0uj442XBQ03Kc1in4bmsVfz4Pjar/cqcbUZrWWD1cbzoscrht/KabPXYpCbdtpq1mtbKGi1XpFXKm9PpJplTu5Jgqdi0keUKmFkvVGC5XpoyNK4XrhScbe7ejcVOVzXY7dNb0VC1yq8iwj8jIRMrgAR9WF2lKF+/OoWW+gUmWSyYrSznsg+pO3UhVthmeld3uqRM4e30LkayYMuMLbli5YKcRXi6TLDzDdpdG6qvLLR0zb/1mE91Vky+X7G9LyoW7eig3OqXINT6tcsGeuZ+uoExvrKSR4UZkucVk27/JHqf1007Ifaz6b8wdPQLptFym6+viePsfq4frladpOy/Oay0LG27bnFz0v7aSOXCpvGek7YePyw63Ta3cwm5mJb/Jyg3s9dCU7bcjzUgsMlzGU8bGlcL1OkoWtcUyWC6732dd1xcTGcktN3DA11gXo4m2/qeb2Vr1pbH1a3bPl16SFVMWd8Nt+vjU9i+4SQ55Ame0b2mXrJiyxe5j9eWCnUZ4uUyy8AzbXRqpry63ttYGReO7ahLlcoOlqvRQVw/nxqQUucanVS7YM/fTFVSk3J7R9fiUC94XEppxhE9hyN3HepgAxp6W6ZQLd339HG/XY/VwPfy0IPNitrUsbLit2DWQt/Dhs5eRf49pxw63tSiXrN/2A76M/rH1bmuzNlyGU87cE7O4ZFl7GBceFmSVG70bV3hkBEzZ2YAP2i+869labLyjdblksmLKYkyhYmRDvWlY3fUtROCGTFaSMv8DZPXlop1GdLlMsvAM210aqa8utyRZt7uXViYj924nu3o4t5YpVa7xKZWL9sy9dAVVKTeH712gBeaV2zrchs444qcw1O5jPdywgk/LlMpFu75ejrfzsXq4HpYhOi8mW8vChtsKwTB2zknSOi5L6s3rLXzn/rgN+eoQPuCbShwNTTal4TKaMjauFK431+UGBFBaQZyWqe883eFsrXCSJzuyGV3dNnIoW7/u56n4DH6LYGrJSlO2/QBZVW7oyY8tl0kWnmHrS6OfLjd2iKtfbnhuM3eNT6VcvGfuoSuoKnXsfdde4ko569GgGUc/UxiQXm5YwadFp1wgZtRfuVhKNDg7ndMCz4up1rI44bbSP4S67smIZtVbiZNDpXlnWht5UuXO+sCrr85Ri3Z6/BeLxKcHJcNW4tlL142Z/7zoVKqj64uos2VcLZeIti638O95fbP4tRbOtI43FpmuL7ip99OXyjwImc5Yjn+TS5Y+Llt0YsJcHZublS91NueWvUFPv4Cbsq2tFo6hq2/IR9J/cHa6t6quu1zyFiNyR+AznAoiwwwy2eyG2ypH8+TGlkXA1xJ3ftkwxtkaYyyvbo7+J6GH3TMyXu2Gzt728W42bbMFHi96WuByyyl7sNa+tSiH23o4LTnDZarZT+ht7qx526xZ49/XB8KL5U6ek372++jg48jR7/b28kii8uF5q0kd99AeuYimFW6DLsncIOnwbPfV5qnKLSsXaqNty60dtwB/n9MzQ/e12DtgB9UBlgt1UHkLRoi+tCS3aaz/zdyOus2YqmowDN36BvWRf1qrF260bMxVR4EMM/AMYT2wC0L3S8m4OiYv5po91KBmOTjGPsdhmV1Qu03ZSqKQhbKrQp9Uf4vTfSgfOs8d3LCms7B3wcJt6HwNrbjhLSHiTXD0/gJn2E+y2Qu3YaP59htbluUF3dXAHQWG/9g4vM6OZeDH2zDKgXIDJ3Xg8eaclugQANFadMJt461leXU158MQ9GlpvAXi9YvojVb95LYfkwcAXUGZs9OR8wy1l82OXlSvOC2bUR9H7nArvaaQa6vzDJfLXhp4yuaLKDwaGNszjykCN6ytJPmDYrKHbD0KL47ksg8BaFTQuAUNRoM9M96Bd3MHbBVM6TTchoP2pdsrikYmAKWpphVug/oWvJ/P76wK06yqTJv+HS40rMsFhxmlVFdZsx7YBYWH27bsllc3K0NtmbmNiGXd2kJGy3isud4LjEJOjvJ2YtflihusjgAAHwNJREFUWaIdeNAjajJZScrCYkqmzePJHG7LcmiXYeZ8Depyt7LZjP1GH3B/ycuww2SzFG7LGs0DT6PgvmxiSXRFN5p/C18B2wfSv6BP37ARMJIb/KkR6Hjx09JFCCD72WVtbkzKdsPlQjgnexU/eVoam2iLZl+jt/PdtpE+vC4CDgGNg9ud59w7NDnn3FKjP47cYbittm2R7blyYtzmEmevcWA0H766ras7UfONcljWzIbb8jbihgNteSG8pskV2DPjHXjwHbDttVaZYVOy8NcSwb602DFW3IkoPSLcBjY3uJ/PmGPvJICOd7P67fPMQpsbM5YhOMxImfWbcUdoiichE5NcvYFfbbwjJ7ecRxH1GeZeRM2Nf3BdbyUa+5+SlE1RyOJttKb2kP429hE1maw0Jb6PVeANq5++tPWwKrxcJlnrDHMHh5mj3LXAb/Sh9xc4w+6SzVK4DR3NY31oXl82+nSGW/nb4qJFXk5tvmeAI2D4DhR7j8xciBTX6+F3XCQ3OmW7Jyf4c0603MzTAoTbQmttO7/tX1ZN+rJjjvVebc9zIXwE/EGL1hL+ceQORhjbWWY2JyrMR0z+s4pudxH1tvKlUG5+5WKjZqiOy/LWCLdhpwVvVC2ikDXnOed2j84kA++A3LVWkiGXrAi4bBbsS7NffWhF9+G2jK4Am2PvZJmxHqw6OTqxzxi+ZhxF/TAjA/SOAFdH3MQkr1w8Q7CHRMKpmVHX5kFp1qZszVFIbNCS30RDHlGTydpnGH3D8ldi8GStM8zoCuD6LTxBD5gAZo5WajLsI9lMhdu2qR/Ng30o2ZeVWVErQZCcy/8VPV7o+pnRbUFxJrsV7nhDe732u9IWpgJsfCe2UfGE3/wmgWP0yHkunhZqgJCKA83CwJOlYi8SMtOSWzikzbfnUabVSvvpS5FLI2aamN2O2Whvjln7yu2tXOAkNidBe2a47cXeAXurjqq4UuML1OCy2Yx1y6PHV9HkpxVu6/7GUV7usBkgh10bZ8soNHXQmIlqKxvOzcnoehiFHH2SAAE+LGGSMV0Qk2H4DEtqOVXrDONvWBLhts05+xJU+8dXvcygmftLYLlkspkMt22TN5qfoLu3D6LCbb3NEjtlWtvVS1E8CZOx/YpF6nhbGnvMCT+azoGKyMTGoHOfvTRePfg9AzzPOQeyk8cmvJt+/ePfEcmKx6tA2ytQPcLoYFKHnOfYHhKsi3BKjiK6y0Ri/eCnh3pkeGK6K72TKHNjoRXrpKAj5UIAswg0t8/d2mJIzaWxCe7yHrfCKGeNf/zxMlRlW38nQs8wXGh4hAI0hIdzkTcsnNjnf9tnaacfi9jSrn3iwCbd+WPdBaD2HGZHqUBaz2tyJyZ8oCer3OkFAdCQenD0M3MqUX9/kWOGwm1wy+tgmA5M2mO/B9dSLaLpgW9bgLdw/O2Z7XQ1L9JklYudFixCMfKvzYczeQKrvlqw1smutE1u8NslSEQG7hzhA8m7eBsOZxPfvHbiz2K7j3oGi+nq9xnNe2Vp+K91L900tb1xv7qmD+sF91QgOcvWm+tiNGH9QbQ+3n4e2k9ki1duTSlIHw6GNXecMwZ0dVcuHmUG74DF0uHgXd1C5sauEgkB5LQWaEDSqvk1VUdGM2iY2+Or23KXzY4G0zofVsGv4oaH29q2+YZst/6t4uzFr9+BTyCa4fbvm/WQWyqqB12SWYPSwp9i13j5oK/9woKphNtIvdj7eDcTQOSRLZQsK2Up9eewZt02PvLHZljgfQ1tw2PXbsM3TJr70vwwH9BIgEEpOEjDQ+qx4bY2z4caAgb4WB1o81i4oJIZCreB9yp4mA6viMYm7WCnPNTLmQTCVJ8iMEpVuA/jT9PhW3jt+p3N7I9ANYyYG17FxSMUO8XVdaN5J3AzdFfa8axL535568LgaODoAdU/ja8/vblz7PpUWZvXprgnV2nyPIMzumq1NfBrLTn3qqa2lya6k+pznXuPxD+sEQY8lmuui5Qdxs09HHCPZ/yBREWX27JyG7WBPjwnxAwMSNErF+jTwA48L3gHpMydxIJhoMbqazMgaRqJwR1pRjNoiiuh97WM5cnAgDP8JdadchsGr1hrwW4cxKhvJ4fxfIlYUPtCtwFOIJphVvwOuKUievmXZMOgtKaIFsnwnio+nNoqGavXNoZb1RWglZsxtwcfE8JPEzNSTlIIoEDDDHzkD3ZW4HnOCHuNxglqDwQbP0SH29AwBTRIm9Y1Dk8l4PtLxlg9YzQChwvGmaVw24CmexU4TMfDt7mT9nrwPePy2nH2LaEqOpYfXa5NCa9uQz8CBZYLCrQ43uGFXh9Xqs8wdqVPztwv5+7ZHA3Ew23Q8WbNsUsFGD1kTAA+GkJnL4Mefuvfxv6nJNPGljJxL+EeDIwmrR9hgJO6keQx4bY2F1HN82S4LvLDuHEzTm75RklWTZWbE8jI6MPzHknW9RjQlTtRcEifhgTv8JQZ4bacNoBfa9AmtligDa8OoBnkRSGjACMdHb7UuVm3xjqj6wNuHPw7p42zpnb5UIlrTyCSIR6AbnMnqtbLuyRHM4OfxYJ7oVZMxfMPthVdh9vyyI/h1ncFwAQwY24PPSaEk2WlLP7h2N+gwwx05J//qkfdeW7RmLf/BJ1hhUwAgcdm0KAUHKTlhNuowW1Ja8kJGgL5R34vmL1Rzl64bUDdvQpqx0x74sJtLS7v5icWgc9ect+2qE8JXxjDxYY1dhnlogJYhGK03hqD6W1PYG2pja0Fm/sFBzIy4yxR5cYmG00KjgnAR0NDKvuW8L2TkahcPvUjjNxygRAAXHFYhkXPktZCbNbLhNvAGG5GP7+Wt/9F7vCxMaeGPhwPMWeU2RQRhhtVXgcOrmcBUmb0aTmXddi1BjY/uDrAZhB9WoZNdFS0fcruXmLd7gziIvX1RXGDlqgYaAfhtowDKZn75XSkeVTrwbc/dFBazBA4KfnRyugM24Xbuo0GBkw8UT10mAHeT/HbbuwNeizXyrzylicDnVX3QeHy2c60JoDwoBQapDHlZlFSfOgUJvgiQsMFFcx4uI1px3i4revrFlWt+Nd2epW9wFhrb1i+PEZ1Jx959uLLhR7/1pVVl1/N3Hn8H+q6PTzw2M/wvFBoY8VO/SICqR8TgI+GYu+4pfQc8R8plluDiZUb//YlEDDMKQ46kNwHP00x3PZnD2st5ZXb4mXShmTdfJ4vsILRDhytjtaXW3t6uO3WZ9hYHfHNYKhYncv2hbDT1KvfaQD3jENPCzisSm3GtgGREVwPoXXzCwnbRQUqYx+0j2YSpLfUcI31lW3T06aWnlGr2xrFMlppj0FwcG4/rW9Vr62Mna1NdIs3+pl8dGcF0kVXPxW9eWANfc8aHYTjoxEmGjhz4bbM7q5yIDJDrTPkXaRWD7giQANGwGBZgMbLG2RtZXl1dWwdWt2goWkdOzX366cdYM0AbeqdPnZOqXpMgK7BbB2zBhtW0/r52gFo9Dqp8Pe8YsNtE+PCunTYLTwW5j36UjIe6EEXEbogKHbHPXTRX8nfad9CSKJbaccDofjqaL461ipfGG/xTkOfL7FuAh/BGKUxkNFJ5Y5l2kfbwyf24AkcuXbyXozIeCRfljFav5nDG6ArAJdqjvxLTm9ef1paZFgK+oi6G7qJszUFyqGlAOALK130Y4N1QG22eCvLqLvb0LCUgiZ+P81a+gCoTGW02eo8N7VS6I4wclcGbtDg+yLDZKGtOnxh7zYzFG7LGot09OQngOi4bNfg7ZgJGO38beykbSf7uLPXMPvLegllc3V5adgesAdrwU0AG0FmhLebAz0B77rmLZzGX29s2oJH4pKs1ssZUTXVRYLPc8/bKo2UG1kdHd/Ca0seM6eLXYv8sAa+IAisjty5bv2iP5zcxYa50IGbluNRtqdqO4vgr45ObjGp7gYdHm6Lfl6C5hYfyACPYjPvKzFxQBP7/OoY9kZluWIdaVW+reuX2OmvMgoJ9eGjI9aIcBuYIRhOzXhEHRcRHvrgQVIkgBI4Pw0Pt4E36PHEWCimJlf4NtR2bUH5B0yzR33wFCYkYDTdGQfUSrE7wvDoikHz8RLzzl4xfwbg8RU305mhcFvWKzzBsZvIB3rBk7quL8iYcNswRYUdvlMmHkNJwPUDr6FA70HgyGbsl9sjSezsoc9uwVor1dts+6kyqLXUNQPwGs+KFDT3A+g0LHOpJrBDULVzMTv4tGR0KbWNJTbchq9XaruyqRqgA6fWMoADvtBoUcMYKOh4u9w0t26uCy/6a7UsuvpCnla4LXc82lBubhANCL5XCRezQZppB7eY7cLr5kLtrtzqlNMKVraNjNTlBgjBO09DseMsgu4EVdk2j/uyimbqBL4ToYPS3KWa9RdSixlH85UJhFPRR9TREeHWo6+aHjJwftrh4LAxGN1qizdmWcZOmqZjAO8vLQM3wEy254ARPGYOXugK3hFGTkv9lyuwVjpxUVdf47FRowUKt6HEDkRScPfdUVy2NOfxf82+R+bqweG20l4P1QNjKC2un5o1FC02MGqaXE10OnWtCoyzdfrEDGwGOfcq4jznrt9p0sobj6JLNZseJtf9bRvaXOP1bQs9z+AtDbrWslJCgB04fAufcK06y60DChiF7HPJvIg6CLfVz3WhRX94SH0s17p4VvCNEl4nBY1H81ppbhAt50kNeUeAo71g34Jqd0JQsLJ1yZF7UmKBmyFc7Bi71tpO7OuOY7u4wB4ZL7fhOVzb5cnVpeaF2xoKbg8wyq1bJwU9os79bngUeQ9C4uanWfe93PtazQ269eabzcLIbSj/RZnKAUSLUR8whYkKGIGAY2Z0bgK30g7u41grbfsgpOowkONd2HBb8xUZNRAJ7r6jL7MhrV/EG/9XtLlndd9gwAgBjaFg10/uGgp8A6PcK7Nq2IqctownZtiK90KrLJ/b597CG5tBxvADWr/TSWMeF6AiFKW59jNrRC/JuLsavklZ7MqmjA4862CbAzddPVkJyy30IoKJnOtmLIvGnoqHz16mP9DEg2gRz8MKf1h+PsFbzCxRd0fAzl7O+2jFsmP6ltrWkv9kpTZ2jJE3sYcWMm/9c88NLuM5HNQz4+G2lhdvT2DhVPARdde33UoyZ3ZR89OoN7jGstxuJFlZh51nfLpY3Vll3F9y7qfAFAa+1qBy0cX74Jg5dqFr0u9bMglf2DvGzIXb8u+U7EAkvvuOjctuExJuCwcMGOHktvim/iJrDUXzOCl2cUTeKy05zyKGxVWHPCI/r4M2g7Wuv4EQB/CAC1gQBNXvZujLlR1ckmBUEbrW8JTgyqb4Dhx+naHLgMKshifQOzgWeugg7DWTZ7UOYPYS+Dws2yui1iSgTyJ+d+6wlUY0hanV2mbemyj5YU0K5jlcTW6zDhxOzXgPbjo9RpuZXfgSwnJaBGdzmxcfbsvue2r/YDpTmFDAIe5WirHDrFpbKbLQFQF/TlhNyydY3RzvDIXbwl96zypXdsCXH37qtceQOXvU9RM7TiolJEPgWcR0Hv21nuv2ttoLJ/IBF0bsy5Wd6vVZWeDKpg6OF80wcMBXLHTWJ1tNcTQ09GCqQGYvU5lFZICFtqdLVLAyZ/vI+BqbSsgVAX/a1OZNlIAHWCjR4bbg+5o4GWsDF4zxllC1DiD7XOUGo5nGnHsb6r+zir3csrd4a36UnbVare9OI6vc5oAvHETrchiZHw2coXAbvoTHFFm0e3MszDOB0vPccXVUxxYzV7z3jHi4bVpTU/w1zKkwvXBb7ADIPWTvVM91xbsCcfCeKv5dVxR0f4adtHpjvuA7Anx3jq0O/ChGpjf9VUaLTT+HVHQaUzmOrmbssw5YGT08855FCqvcy7eIbdn26m7QsY0ZzS22y419cSTlLyyIio7N0kVR/QgNXFPFLAPH3jSq74iARKXMUrhtm8jdYc3cstVMllcDvo3V9g1WyTbazbvMMWCbBE+L6UVk8Ncw20BmN2eBqrmZxqiCTa/iHwxE3hHE0b8k26xViXi5JJb484zdnWP7qFZHMRTt/CLCnzYt1Avj83EU49Q1KofbSoH3qs9eOqZ5h4Q7K2jXs+CvcpXl3FhuSBuejYuica165icLhlQeNTaMzIpZt3/DchbDbduIzcWNEsPLb63221jhTOuV5/lBORo4p0jfoXun8arVWJA/q11L7OdQcKZ1RzCltJk8y77u2DsKI4vh1dn9xRT8tMmBG1lqGpX+I4SpUJgGF0IHKaWcHkOhb+EBdz3r7sWRqG8SwsVpXx2Zm0I0rKnKehYLDCN7+qzwLIfbjKkk+NtY+JXlV57NrOHJxiiaVy34/G0W6Wv7yMg7giHJCnksTJwt5wXb6dDyq4Wx0MuxHW6TQqJRzS6x3wSAkV4tDu961tWLI5rDyGnRNhpYvy1SWJMHY9ZDWr5h6XCbmUumvk2GX3k2mqg/B5sS4qdljvcyk/pai+kH/KPMi3MT1d8MXmSXDIfb5gmRRmUG4D2z8mpxjVcQPMyYGVrFrDPfsHS4zZhGiD7UrzwbY1hyn7/NEJ7rmioWavYyQ2Gg3K8Whpc+zy9eLSpNjQrajcv0g1eLG5OHw23GNKL2kNkYs2hM6Z2RYDzXNaaUGQq3pRT1Kb9m3GMsENWNCtyNy/SDr0qDU2wti3gJO9xmTCO+vxtjjDGmI2ZhBiv91UIzm0CNCt6Nyxgjzvy8nJGBw23GGGOMMcaYKubjuePIVK+vFXqmGrBRzUIw2hgDsYgxc4fbjDHGGGOMMVXMxluuTYwexeC/5iOMOKPM2DvUxhgWr26btowxxhhjjDFGivkIiGxv7r62sr06aqYPZ9ZxuM2Y+cZ7t6XkcJsxxhhjjDGmmnkJiGzN/rYPYcaPZsZxuM0YM/843GaMMcYYY4ypwvtnmXDcqIwx84/DbcYYY4wxxhhjjDHGhOFwmzHGGGOMMcYYY4wxYTjcZowxxhhjjDHGGGNMGA63GWOMMcYYY4wxxhgThsNtxhhjjDHGGGOMMcaE4XCbMcYYY4wxxhhjjDFhONxmjDHGGGOMMcYYY0wYDrcZY4wxxhgzt2yuLi8tLS0tr25O28QYY4xZHBxuM8YYY2YJfua8trK0tLS0tLIWqWVMJ7Rs781/tnUZjFwJxd/MCYrRNvdCxhhj5h6H24wxxsw/W9PNwoxz6/cra2k4/RtPsD0BH5sUTkwUdzKvmD7W5Zw/29QJt5UeVz2N5yqEFmIAVY1o2qytDE/l5upyo103J6clgExMuG2yoLGGuLy6WfabuaHmFGY2nkByeyGpdmuMMcYgONxmjDFm/tlZtjI+vxsNt5XN50qXu4zNE0dzrgoizWm4bTs+AZsg5yqCbLGsXNXm/KNRkrWVRrnCyZnmKiNEJiTcBhQ0v6utas5gZeNpcTYy/yQzuVS7NcYYYyAcbjPGGDP/DKZmy8uT086xcNv2hG5nAjcSYdn5o9HJa+FPNleXFybclgl2rmTZakIrK2qv5U2uT8o9p1Jhi67CbUBBUuchkrFOboLKxiMXbgv/e2OMMaZzHG4zxhgz/2zFSlbXJmae4zPRyYBQ+etl23ltlvxFXenV4baSXMpfhRs9hvF/WlkrhBfG39ssWbNXEtMoSTz5b0s7f1uST9UyQuRcNQmPHONa/RnLEKs78FGGtV4exsmuhYmVfu3Cd2U1M5LdaBmFkkdrsNSj7syU51zMv/QXJQJ1MjundPQqKD1djZdJeUHLq6uF35S9c1rfJutrfPDbnfZTchTZTbSuFmrqozTb0RKWJ/+huVVUNqTqdl4dLptOuzXGGGPCcbjNGGPM/LMzVRsNlhUWfkzExbZm1Ctj88K1sv+rn701rm4rXfi1VBY1aZzPjmdY8k+FQ6hPXDEpLwu3FZOOT6Vrz1XZQVZO5odBjvoz1ihWW2iJ3uiKxup5/E4BlfmX/UOLZTp14bamAEh92KLuzNTFOiYLGEk+cc0Va6o+3NZ4uqDLJCvcltkma89bw1HkN9GmWqioDaTxVIXbajqKCpu6dl4hNr12a4wxxkTjcJsxxpj5p7iUbOz90dKFNzshlpL1bIW1O5OTyZLSSykN4pVG28bfeC1OIovvxRUm86ObNBUm9KWJS5f/lU+YJ/NZW2maShfe2q36RckxTsTbxmNgmFhDoUXx8ajD2GS9rBZq8t9cXalfbYhT8TrgROGbq8tVu3JVr3UsPzPVOY8nnmywhcVqeTKTf1KxqK7hMqkpaPI3+W2yvsbrjiK/iTbWQvUJnfzX0heRaxaIVvQq5XVX3c7LzabYbo0xxphoHG4zxhgz/4xNzYbvdRXnZ6ORgp1kxfcUKwIM4zP8ydJLKQtdlUXbyveOmzy0sbwq3x8t+5+KxHi4Dd1iq+xcNbwUWTozHwvq1J2TKrGmQgsVOPmGYdb7uYX8i42iVbhtc3V5/DQVVyJN5Nsctqg3r8554u8Lq7pKLiA8hlL+VuHkUcGXSWO4rUWbrPuT2qNo0UTXGmuh+lyN51/SeOrOT3WrLy+rsp3XhtuqM+qw3RpjjDHBONxmjDFm/il9v21nzUlhOcTO/HhiYURptG2ilKqJYvXLpOOJ6tf/4OG2yl9V/08xcckUtm4tIDyTHTtXbcJtY/G2iWqBxPBwW1W4tH4jqqw3PXNOXaPX+IFPyrJhi+qcJzNYXt3cjuKsbl9xpVdiXLgNvkykwm3tmmhTLdRknNDGU7P6r/CrmgVxJQVUu02v3RpjjDGxONxmjDFm/il/Uaz46YSRWfowQDD696s7C+PqyinfzKo+3LaTarVs/Q+3um38/b6G1W1jiScnzJWzbXR1W5ll09/WLoSZeNsXFoOFaxYnZoWJKo8nM1LZLFa6DBB/fzN7oWL1uV3dXjO1FeFerXt7u/xUTHd1W06brPsTZnVbfUVU10Jtw2obbqvsVZpPKbIYrvq4+mi3xhhjTCgOtxljjJl/qmaCW7uCVy7ImFhaUUi+tlI2vWy1um1iccbkm4uFlwRrd0xaHveY8CqLRlUkHq4DbD6rkwc/uTlS3bkqOXGbq8t1xziivlUrlWvNqsQaCi3PrMy+IlF1/vV+OVS+Dri2UhWgql5WCZjX5lw89uXlbb2tAHfZBdQgg4Xbci+T5tVbLdpkzZ/UH0V+E0VqAQpolb9LWhNcq+pVSv6ktp2X20253RpjjDGRONxmjDFm/qmbG9f8vrBWZiJ1+dtLlbGHhnDbaHZlk8hxakNRpX9S9VpWbeKSf6zKp3g2SqImFeeq/F8bwm3FjcHKz22VWH2h439bEcqojR1U5g+2G4CRKMn4Xvcl9ValOpq0uPNb4cxU51x2fob/Wr51FiCDhdtyL5PmcFubNln9Jw1Hkd1EgVpoDClVNp7yimjoVUr+pLadV4bb0PSdtFtjjDEmEIfbjDHGzD/1c+PyAMt4+p3fVqYu/uN46Y3htsq3nMbjcNtvwuKhqKXSmXTVwrqqKW0hQUM+TUoVy8hK/rwycFBRKxli1YU2FD0eb2tMNpn/WFB37MXlHEajJKNrlQqHXLOgbEymInhSczIblj6WBD1rAqNlMmi4Le8yAcJt9Schs8abjyK3iTbVQmO0ra7xjJdb/tihJPPin1S3c6zj6r3dGmOMMXE43GaMMcaoUBqYmyIDn2IMR0bQGFOGX5c0xhhjpo3DbcYYY4wGE/tPCVCxuE1HcF6pOPE++wbD0TZjjDFm6oyF2z759M60fYwxxpgFpWqbsOlSCPxo6c0pDrcZBkfbjDHGmOnz2Uf/8q5960t/cPCVu/atv3vjX6btY4wxxhhjjDHGGGPMDHPXvvW79q0v/ds/e/Wufeu/vPLrafsYY4wxxhhjjDHGGDOrfPgvn961b/2zj/7l0uM/evOufevrr/2XaSsZY4wxxhhjjDHGGDOrXPqH/3rXvvU/OPjK0o83rt61b33f0b+etpIxxhhjjDHGGGOMMbPKd9cv37Vv/ckXLi39+p8/uWvf+j1/fO7Df/l02lbGGGOMMcYYY4wxxswkg++R/vLKr5dSSvuP/c1d+9a/u3552lbGGGOMMcYYY4wxxsweL/3ynwYbt6WUllJKb//jzcECN3+f1BhjjDHGGGOMMcaYLD759M5nH/3Lu/atn3j5nTQIt6WU/uT7F+/at/57337Zr5QaY4wxxhhjjDHGGIMzCKw9+Ph//uTTO2kYbvvwXz4dvF+67+hfD/7BGGOMMcYYY4wxxhhTz3Mvvj14bfTSP/zXwW+Whv/2D+9/9Dv//qd37Vv/ytN/9et//mRKhsYYY4wxxhhjjDHGzACffHpnsK7trn3rL/3yn4a/XxpN9PY/3hy8aPrZR//yxMvveJmbMcYYY4wxxhhjjDFFfv637w1eFb3nj8+NxtrSRLgtpfTrf/7kK0//1SAs99lH//LJFy798sqve1Q1xhhjjDHGGGOMMUaUf3j/o+defPv3vv3yMHo2fId0yGS4bcDP//a9Pzj4yuDPhj+/9+2X/+2fveof//jHP/7xj3/84x//+Mc//vGPf/zjH/8s2s/gldDhT827oeXhtgFv/+PNp069NQzX+cc//vGPf/zjH//4xz/+8Y9//OMf//jHP4v88+Dj//nxH7358799ryak9v8DAXGGzOFix5AAAAAASUVORK5CYII="/>
          <p:cNvSpPr>
            <a:spLocks noChangeAspect="1" noChangeArrowheads="1"/>
          </p:cNvSpPr>
          <p:nvPr/>
        </p:nvSpPr>
        <p:spPr bwMode="auto">
          <a:xfrm>
            <a:off x="460375" y="-1303338"/>
            <a:ext cx="8286750"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0" descr="data:image/png;base64,iVBORw0KGgoAAAANSUhEUgAABnoAAAJMCAIAAABSMu9pAAAgAElEQVR4nOzd/3NU953vef1d+if8QwRyx2Fw7jqqCVtTTt3ynZ1htkK814HEkzuWM/akJRmYkFHFbJxwo7U1tIQiYAi5imIzOJIXW6zly8D4K+5bjOQIkOq9Pxxotfrrab3O6X5J/XxW/xBL3c2jzzlI9Duf02cgWvbH1S9/fvHDH/1y6W9++g43bty4cePGjRs3bty4cePGjRs3bv18+/nFDy//8ZP7D7dazNMGGn517U8Pf37xw6f/27888fwcN27cuHHjxo0bN27cuHHjxo0bN27cKrcD359/+dfvfVr+U9px2z8v3v76Dy8lD/7Wy799rfTBH1e//OPql82egoiIiIiIiIiIaB+39qeHyXzsjX/56Dtjv68M3c7M3axf6bZj3Hb/4dbLv34vecB3xn7/x9Uvu8gmIiIiIiIiIiLaA31a/lNlhvaXJ//w5X/cr/7u9rjt/sOtv/npO8lkbu7av3fdSUREREREREREtGe68W//K/kotm+9/Nvqs0K3x20/+uXSE8/Pff2Hl2782//qhZCIiIiIiIiIiGgv9eV/3E/OLf3fX/3d2p8eJl98NG7758Xbybo2Zm1EREREREREREQpW/vTw2+9/Nsnnp/70S+Xkq8MRMSX/3E/uTYC55ASERERERERERF11L99vn7g+/NPPD/34cf3Ihm3vVb6ILk2Qq9tREREREREREREe69kvHb87LsRMXD/4VaytC0ZvxEREREREREREVFHffkf95MFbp+W/zTw9soXyce59VpFRERERERERES0V0suQ/rGv3w08JO3bjzx/NzPL37YaxIREREREREREdFe7fIfP3ni+bm/+ek7A89P/usTz8/9cfXLXpOIiIiIiIiIiIj2amt/evjE83Pfevm3A98Z+/0Tz8/92+frvSYRERERERERERHt4Z54fu6J5+cGvvXyb594fm7tTw977SEiIiIiIiIiItrDJXO2R+O2XmOIiIiIiIiIiIj2dozbiIiIiIiIiIiIMotxGxERERERERERUWYxbiMiIiIiIiIiIsosxm1ERERERERERESZxbiNiIiIiIiIiIgosxi3ERERERERERERZRbjNiIiot61Mjo48LjB0ZVec7pQ5RXvlZebHrznXhpFi73W7O/mPv07y9Hb/djmRET7O8ZtRER9WfU7xqr4R39Xq90LI9Op7934rtMjzb5d+c72Lu7kGKg8PJW05f23v9XuSUxKDxbfPHe6kXtcLdfJ3Ymt8f5t9nezs7+ze6nej35a/4R7vJ+Sb2zft/aOVc9S9xw1r7HZS+7a38S8tnlHvwh2fr3lS07xO4iIiKpi3EZE1Jc1fTu6N/8V3ft3irupM3XN+/yGe6mjd1lpj4HG92tubnP/Bq/ae/elBwuvo91GNtxErY6fXTkzfI2d2Br+sc0shvthR2l82R+9GbVzr9Uydo7bms/bqp+l5lu1L7HRS+70x52Ux7gt9UtO8zuIiIiqYtxGRNSXtZ6+mL6VbF7v3ynupsdbvKNp2+DgYPP3Orsbt7U8Bhq9PVsZHWyK7vT+1a9tz+y+rAcW7Tea4SZqeLApJ1rmMW7bra3Z382O/s72oH00bqv9KVYzbmu2TmvHkzRbwlU7sqvcbzc/voQcxm3pX3Kq30FERFQV4zYior6s4VuV7bejrm8mm9X7d4q7qCN05Z3O6PRo8/c66rit/hhodu5Rszq9/84/dK/svowHFik2muEmanqwbQ88OsPmPW7rwLZXF7ftj3HbyEijoWbtuK3dD7D6Z1ip/dFZ95J39eNLyGDclv4lp/sdREREVTFuIyLqyxr/GzvNeoFmKwYGR1ea/CM/3SlCDb/9+B/4I9M192x3Jkyr77f8+KammNYbob66T0Zr8Z6w/VNuv9NZafUWTR+31X41+3FbDb/d7kux5dOd4tTBOYM7N2N68I57Njlcd7HRTI/w5gdbu0OrgTOL17hLW7PP86qRtP87m+nPyRx+Era5TydHb5vdkUbbYq8Njo422EJ147aGp5O2WCFXN20zG7ftoLd+le0GdXmM21L+DiIioqoYtxER9WWpx21N3qbXv7+pnGBS/e3Gn8Zfvzyh2ZPXnb3S4G5p3kCm8Deq7h1J0ydpsnWbPWGn47adp7A1f6+T/bit08/Gbn//jsZtqY+QZt9vvQkaL3aq2Yq7GLe1ekmdbzTDI7zBZmr5vbZO9TVmYVPGbdrPydx/ErY+Fjo6etPsjjTaFnutemvX/7xq8Je/wZ1G6o+A+hOB656g25cCaLXNH6Maz9tan9XcwS+CtC857e8gIiKqinEbEVFf1nDUsv1WrOlH2zT4d3yjN3C1F4/b+fiGU4yGT97o05YavftodXpUi3VL1Y+s/ULlYak2QsNt22iFQqP3ranXEbVdkKCP2+rx9fs35cKiJveXrjxQ+wIbvOncPsKayhoeu/U7q/nfgnbggdaHa+cbzesIb3+fhp9J39qpvEbdVvPHdnYyaVY/J/P7SdhyA9R+ufUfkWZ37PIvwo6/zXXPWj9uaz47Gplu/vjWu7nTH3dajWZdVV+r/T3aanS4o939Imj1klP/DiIioqoYtxER9WUt/9Fd9wap4eeNNxjHtJ2WNPpuqydPewJg6slV07OH6t+w1hJaboS2r7rZ+9Y06Pq3Vs3e67RYx1S/j1IdA82etqW55f1T7740W77Nu85mroZrrprtcGk+mH43t97IRkd4HTjFSCuFU3mNkk0et2X1c7JbPwmzPnrr77PLp6r529zkPxut8aoZTA2O1p/v2GgzNyZ1+uNOqOH/D1P/yyLN6HBHHf0iSPOS0/8OIiKiqhi3ERH1ZSnOL2v3b/a6t5G172zTrgFr8eRt3g6lmlw1/oOajhSb/r/4LTdC+1dd/+6k0zlMw0Vojd8UtSjV7m0oqr1/u1UfTe6fekaQasvvvFPawWXy6Ed/bM119uo2tzhuS7VSrN1GczrC07yuhtzWTuU1SjZ53JbVz8lWD8/iJ2GbF9fJ0dtmd+zyL0Ltkbnz0G00bqt5zscn7I6u1CFaDzVTHHFN0A2XhqVeItcEUPfjveYLbf9fhk7Hbe1ecge/g4iIqCrGbUREfVmad6871/7U1e5tZMrFbS2fXHyT2eIPaTd1qj8FquVGaP+qUy4Bab6r2rwha7JlWty/wwlG/aNSnWVVd/+006u0W77+fs1fwo4/6PG0bXSl+l16/ebu6rityUYzOsJTva7W6wibOJXXmIVtl+O2rH5Otny4z7gtze7IaNy28ysNx207/qSae+z489o/uiWpqTqXcVv9l3f8/G6/9LSjXwTtX3Inv4OIiKgqxm1ERH1Zmn8pdzgOav42stGbgnRPrr3JbPAiW7yP2a7Tk6lSbY7dvTNOsU6h4YKDjsZtHb5b6nR81OSEr9TjtnS8hieGNr/X9pBtZLr6HLQGbyx7MG5LNxPq0RGe4nXVulI5ldco2LIbt4k/J3P8SZjmuVL+Eal2R2bjturJUsOBWfUdHv/Pyh2q/sDGA6M0W2tXf33TlnZ12457Tredtknjthb7vFnM24iImsS4jYioL0s1akk3j2l/klTDh6d6culNZpoP66l7h7bLjdCOvNuPWUpzVlCDc37yHLe1HqO2v78yZ2lb27Ostv+owao9X5m3jYwM1j2+F+O2uo1sdIS3fV3bx2yLT4freOra9iO3dmfL8mTSPH5OtgR1f9yWbndkN26r+rs5WP8n73jWx3eoenTlCRv9vU63tTr9cddZjZ+94VfrVxW2AEnjtto/vrPfQUREVBXjNiKivqzDd4j1b5saTG2a/8u+5i117T/imz956rdtDRGtzoOqGUa0ePuQaiNUtf2UDQYJna6KSXVSXMPlHM3u3Nm4bWV0sNmHJTV/8a3v3+hlN3a33/K1f1xHb59bHAcN3++3B+9yypBqIxsd4a1E1X9cC3y9U3mNkk0ft+Xxc7L24dpPwjRbp9PVba12R5bjtrpxT/MJat2Daw/+2uOl4Wy6gx93cjuAdSdeNxmHtt/BHfwiaP+SO/wdREREVTFuIyLqy9K+i2j6f2yneRvZ7OF1n2bU9MnTv21r+J6rxf8tX3nCFvdJ79xZ0wlHpx8c1OYNav17nXzGbVm89DZrmJq8ZW635Zv8celOy9txz8Zf7RCsjNvavg6nI7zd89Y9Mo1TeY2KTR+35fRzciC7n4St/7yOjt40uyPbcVu7E8V3ihr/jG380GZLQZu/soyrW7rXSrvzhbacb3U4bmv1kjv9HURERFUxbiMi6ss6+T/t6/5B3uSddJN/b7d++9f6yTt529ZooUCDd2qPHlz7ZqLhWTutTuVpt+Fq35XW3184Ja7uz2i29KT+rp2N2xq98jZvrNrdv92pbLWPaLPl2y1gaQlstLIq7YilAXj3J5Om2sjmR3ibx7VzKq9RsmUxbkuxAdsdBnn/JGzxp3V69LbdHRmP29qsaGz1eltPqFqd0dxuC2ZS9aneLSb+DV5Na1VHvwhavuSOfwcREVFVjNuIiKh/qywuaL+ciWgPxhFOtF/i7y0R0R6LcRsREfVvjRZ4NfvoHKK9F0c40T6JaRsR0V6LcRsREfVxu/lcKKK9E0c40b4o58s2EBFR9jFuIyKiPq/BQIKPoaF9FEc40R6PNalERHswxm1ERERERERERESZxbiNiIiIiIiIiIgosxi3ERERERERERERZRbjNiIiIiIiIiIiosxi3EZERERERERERJRZjNuIiIiIiIiIiIgyi3EbERERERERERFRZjFuIyIiIiIiIiIiyizGbURERERERERERJnFuI2IiIiIiIiIiCizGLcRERERERERERFlFuM2IiIiIiIiIiKizGLcRkRERERERERElFmM24iIiIiIiIiIiDKLcRsREREREREREVFmMW4jIiIiIiIiIiLKLMZtREREREREREREmcW4jYiIiIiIiIiIKLMYtxEREREREREREWUW4zYiIiIiIiIiIqLMYtxGRERERERERESUWfmO21ZGBwcGBkamq//rcY+/SkREREREREREtG/Kc9y2Mjo4ODo6smPcxpCNiIiIiIiIiIj2cfmN21ZGBwdHV2JaG7f91V/91QAREREREREREZFHTz/9dOtxVl7jtkfDtqgdt1VqMXebnJw8/rijR4/2busRERERERERERHV1nosls+4rWodW9W4rarpkZQf3nb8+PG2r6GHHT9+vNeEVpnzwl4ITwmeEjwlc17YC+EpwVOCp2TOC3shPCV4SvCU4ImZC515vRu3TY/UzPySlW4771H3tUYxblMy54W9EJ4SPCV4Sua8sBfCU4KnBE/JnBf2QnhK8JTgKcETMxc683o3bquK1W09zJwX9kJ4SvCU4CmZ88JeCE8JnhI8JXNe2AvhKcFTgqcET8xc6MxzG7dVr3lLe8kExm1K5rywF8JTgqcET8mcF/ZCeErwlOApmfPCXghPCZ4SPCV4YuZCZ57FuE2McZuSO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t9ePNLr9R8hXFb7vns/oaZ88JeCE8JnhI8JXNe2AvhKcFTgqdkzgt7ITwleErwlOCJmQtNeOsb5WJp6It7q9VfZNyWeya7v1nmvLAXwlOCpwRPyZwX9kJ4SvCU4CmZ88JeCE8JnhI8JXhi5kIT3qXl4tjMganF71V/kXFb7pns/maZ88JeCE8JnhI8JXNe2AvhKcFTgqdkzgt7ITwleErwlOCJmQsdeOsb5VNzhyZmC6cvHKpe4Ma4Lfccdn+LzHlhL4SnBE8JnpI5L+yF8JTgKcFTMueFvRCeEjwleErwxMyFDrxLy8WJ0pMTs4XxmeHqBW6M23LPYfe3yJwX9kJ4SvCU4CmZ88JeCE8JnhI8JXNe2AvhKcFTgqcET8xc2HNeZWlbcjs1d6i8djv5FuO23Ov57m+dOS/shfCU4CnBUzLnhb0QnhI8JXhK5rywF8JTgqcETwmemLmw57zrq1OvXXiqMm6bKBUuLReTb/V+3LYyOjgwMDAy/fi/p0cGHjc4upLmGRi3KZnzwl4ITwmeEjwlc17YC+EpwVOCp2TOC3shPCV4SvCU4ImZC3vL29x6cPo3T4/PFLbHbbOFU3OH1jfK0ftx28ro4ODo6Ehl3DY9UhmyrYwOphu4MW5TMueFvRCeEjwleErmvLAXwlOCpwRPyZwX9kJ4SvCU4CnBEzMX9pZ3fXXqZNWZpDUL3Ho7blsZHRwcXYnpyrht+389+q808zbGbUrmvLAXwlOCpwRPyZwX9kJ4SvCU4CmZ88JeCE8JnhI8JXhi5sIe8houbate4NbLcdujYVvVkG1ldLB63Fa5Q32Tk5PHH3fixImBgYHjREREREREREREOffKL79ZLA01u73yy2/2btxWNVrbxbituuOsbhMy54W9EJ4SPCV4Sua8sBfCU4KnBE/JnBf2QnhK8JTgKcETMxf2lnf/4drEbCGZr9376rOa7/Zu3FZ1SYTKhRFqxm2cTNqFzHlhL4SnBE8JnpI5L+yF8JTgKcFTMueFvRCeEjwleErwxMyFveXduD2fzNqmFo/Vf7fXl0qIiOpPbKu+PAKXSuhK5rywF8JTgqcET8mcF/ZCeErwlOApmfPCXghPCZ4SPCV4YubC3vKmFo8l47blW6X675qN22LHqreqhW6tYtymZM4LeyE8JXhK8JTMeWEvhKcETwmekjkv7IXwlOApwVOCJ2Yu7CFvfaOczNomZgvrG+X6O1iM28QYtymZ88JeCE8JnhI8JXNe2AvhKcFTgqdkzgt7ITwleErwlOCJmQt7yHv3ozeTcdtbb7/Q8A6M23KPo1PMXAhPCZ4SPCVzXtgL4SnBU4KnZM4LeyE8JXhK8JTgiZkLe8g7t3A0GbetfHyl4R0Yt+UeR6eYuRCeEjwleErmvLAXwlOCpwRPyZwX9kJ4SvCU4CnBEzMX9op376vPKmeSbm49aHgfxm25x9EpZi6EpwRPCZ6SOS/shfCU4CnBUzLnhb0QnhI8JXhK8MTMhb3iLd48m4zbLlx/qdl9GLflHkenmLkQnhI8JXhK5rywF8JTgqcET8mcF/ZCeErwlOApwRMzF/aK9/qVZ5Nx263PrzW7D+O23OPoFDMXwlOCpwRPyZwX9kJ4SvCU4CmZ88JeCE8JnhI8JXhi5sKe8L64t5rM2k7PHW52JmkwbutCHJ1i5kJ4SvCU4CmZ88JeCE8JnhI8JXNe2AvhKcFTgqcET8xc2BPewgeTybjt8nvjLe7GuC33ODrFzIXwlOApwVMy54W9EJ4SPCV4Sua8sBfCU4KnBE8Jnpi5sCe8MxefScZtd+4utbgb47bc4+gUMxfCU4KnBE/JnBf2QnhK8JTgKZnzwl4ITwmeEjwleGLmwu7z7txdSmZtZy4+0/qejNtyj6NTzFwITwmeEjwlc17YC+EpwVOCp2TOC3shPCV4SvCU4ImZC7vPu/zeeDJuW/hgsvU9GbflHkenmLkQnhI8JXhK5rywF8JTgqcET8mcF/ZCeErwlOApwRMzF3aZt7n14PTc4WTc9sW91dZ3ZtyWexydYuZCeErwlOApmfPCXghPCZ4SPCVzXtgL4SnBU4KnBE/MXNhl3q3PryWzttevPNv2zozbco+jU8xcCE8JnhI8JXNe2AvhKcFTgqdkzgt7ITwleErwlOCJmQu7zLtw/aVk3LZ482zbOzNuyz2OTjFzITwleErwlMx5YS+EpwRPCZ6SOS/shfCU4CnBU4InZi7sJm9z68HEbCEZt9376rO292fclnscnWLmQnhK8JTgKZnzwl4ITwmeEjwlc17YC+EpwVOCpwRPzFzYTd7Kx1eSWdu5haNp7s+4Lfc4OsXMhfCU4CnBUzLnhb0QnhI8JXhK5rywF8JTgqcETwmemLmwm7y33n4hGbe9+9Gbae7PuC33ODrFzIXwlOApwVMy54W9EJ4SPCV4Sua8sBfCU4KnBE8Jnpi5sGu89Y1y5UzS9Y1ymocwbss9jk4xcyE8JXhK8JTMeWEvhKcETwmekjkv7IXwlOApwVOCJ2Yu7Bpv+VYpmbVNLR5L+RDGbbnH0SlmLoSnBE8JnpI5L+yF8JTgKcFTMueFvRCeEjwleErwxMyFXeNNLR5Lxm03bs+nfAjjttzj6BQzF8JTgqcET8mcF/ZCeErwlOApmfPCXghPCZ4SPCV4YubC7vDuffVZMmubmC3cf7iW8lGM23KPo1PMXAhPCZ4SPCVzXtgL4SnBU4KnZM4LeyE8JXhK8JTgiZkLu8N758NfJeO2C9dfSv8oxm25x9EpZi6EpwRPCZ6SOS/shfCU4CnBUzLnhb0QnhI8JXhK8MTMhd3hvXH1uWTctvLxlfSPYtyWexydYuZCeErwlOApmfPCXghPCZ4SPCVzXtgL4SnBU4KnBE/MXNgFXulfX0xmbafnDm9uPUj/QMZtucfRKWYuhKcETwmekjkv7IXwlOApwVMy54W9EJ4SPCV4SvDEzIV589Y3ysmsrVgaml96taPHMm7LvT4/OvXMhfCU4CnBUzLnhb0QnhI8JXhK5rywF8JTgqcETwmemLkwb96l5WJx5tG47dbn1zp6LOO23Ovzo1PPXAhPCZ4SPCVzXtgL4SnBU4KnZM4LeyE8JXhK8JTgiZkLc+Wtb5RPXnhqYrYwdv5rP53/ZqcPZ9yWe/18dGaSuRCeEjwleErmvLAXwlOCpwRPyZwX9kJ4SvCU4CnBEzMX5sq7tFwcPz88MVsYnxk+c2mk04czbsu9fj46M8lcCE8JnhI8JXNe2AvhKcFTgqdkzgt7ITwleErwlOCJmQvz461vlE/NHZqYLSS3kxeeKq/d7ugZGLflXt8enVllLoSnBE8JnpI5L+yF8JTgKcFTMueFvRCeEjwleErwxMyF+fGur069duGpyrhtolS4tFzs6BkYt+Ve3x6dWWUuhKcETwmekjkv7IXwlOApwVMy54W9EJ4SPCV4SvDEzIU58Ta3Hpz+zdPjM4Xtcdts4dTcofWNcvonYdyWe/15dGaYuRCeEjwleErmvLAXwlOCpwRPyZwX9kJ4SvCU4CnBEzMX5sS7vjp1supM0t0tcGPclnv9ecnO3cQAACAASURBVHRmmLkQnhI8JXhK5rywF8JTgqcET8mcF/ZCeErwlOApwRMzF+bBa7i0bRcL3Bi35V4fHp3ZZi6EpwRPCZ6SOS/shfCU4CnBUzLnhb0QnhI8JXhK8MTMhXnwphaPFUtDzW5Ti8dSPg/jttzrw6Mz28yF8JTgKcFTMueFvRCeEjwleErmvLAXwlOCpwRPCZ6YuTA/3uTlI8l87c7dpd09A+O23OvbozOrzIXwlOApwVMy54W9EJ4SPCV4Sua8sBfCU4KnBE8Jnpi5MCfeF/dWk1nbmYvP7PpJGLflXn8enRlmLoSnBE8JnpI5L+yF8JTgKcFTMueFvRCeEjwleErwxMyFOfEWb55Nxm2X3xvf9ZMwbsu9/jw6M8xcCE8JnhI8JXNe2AvhKcFTgqdkzgt7ITwleErwlOCJmQtz4r1+5dlk3Hbr82u7fhLGbbnXn0dnhpkL4SnBU4KnZM4LeyE8JXhK8JTMeWEvhKcETwmeEjwxc2EevPLa7WTWdnru8ObWg10/D+O23OvDozPbzIXwlOApwVMy54W9EJ4SPCV4Sua8sBfCU4KnBE8Jnpi5MA9e5UzS+aVXlefp5bhtZXRw4FGDoyt1XxsYGBiZTvM8jNuUzHlhL4SnBE8JnpI5L+yF8JTgKcFTMueFvRCeEjwleErwxMyFefDeuPqcfiZp9HTcNj3yeMi2Mjr4eLJW9T9Tx7hNyZwX9kJ4SvCU4CmZ88JeCE8JnhI8JXNe2AvhKcFTgqcET8xcmDnv3lefZXImaZicTDo9MtBg8pY6xm1K5rywF8JTgqcET8mcF/ZCeErwlOApmfPCXghPCZ4SPCV4YubCzHnvfPirZNx24fpL4lN5nEy6PWDbcTJpi7nb5OTk8cedOHFiYGDgOBERERERERER0a565VeHk3Hbj4r/RXwqi9VtK6OD25/eVml6JOWHtx1ndZuQOS/shfCU4CnBUzLnhb0QnhI8JXhK5rywF8JTgqcETwmemLkwW17lTNKJ2YJ4JmmYnEy643TSNl9sEOM2JXNe2AvhKcFTgqdkzgt7ITwleErwlMx5YS+EpwRPCZ4SPDFzYba8dz96M6szSaOX47bpke21aw0XsrG6rSuZ88JeCE8JnhI8JXNe2AvhKcFTgqdkzgt7ITwleErwlOCJmQuz5U0tHkvGbSsfX9GfrYer26o/pm3H4C3FR7ftiHGbkjkv7IXwlOApwVMy54W9EJ4SPCV4Sua8sBfCU4KnBE8Jnpi5MEPe+ka5cibp/Ydr+hOanEwqxbhNyZwX9kJ4SvCU4CmZ88JeCE8JnhI8JXNe2AvhKcFTgqcET8xcmCFv+VYpGbe99fYLmTwh47bc65+jM6fMhfCU4CnBUzLnhb0QnhI8JXhK5rywF8JTgqcETwmemLkwQ17lTNIbt+czeULGbbnXP0dnTpkL4SnBU4KnZM4LeyE8JXhK8JTMeWEvhKcETwmeEjwxc2FWvPsP17I9kzQYt3WhPjk688tcCE8JnhI8JXNe2AvhKcFTgqdkzgt7ITwleErwlOCJmQuz4t24PZ/tmaTBuK0L9cnRmV/mQnhK8JTgKZnzwl4ITwmeEjwlc17YC+EpwVOCpwRPzFyYFe+tt19Ixm3Lt0qZPGEwbutCfXJ05pe5EJ4SPCV4Sua8sBfCU4KnBE/JnBf2QnhK8JTgKcETMxdmwrv/cG1itpCM29Y3yvoTJjFuy71+ODpzzVwITwmeEjwlc17YC+EpwVOCp2TOC3shPCV4SvCU4ImZCzPhVc4knVo8pj9bJcZtudcPR2eumQvhKcFTgqdkzgt7ITwleErwlMx5YS+EpwRPCZ4SPDFzYSa80rUXMz+TNBi3daF+ODpzzVwITwmeEjwlc17YC+EpwVOCp2TOC3shPCV4SvCU4ImZC3Xe5taDPM4kDcZtXWjfH515Zy6EpwRPCZ6SOS/shfCU4CnBUzLnhb0QnhI8JXhK8MTMhTpv5eMryazt3MLRTEiVGLfl3r4/OvPOXAhPCZ4SPCVzXtgL4SnBU4KnZM4LeyE8JXhK8JTgiZkLdd6F6y8l47Z3PvxVJqRKjNtyb98fnXlnLoSnBE8JnpI5L+yF8JTgKcFTMueFvRCeEjwleErwxMyFIq/6TNJ7X32WlSqJcVvu7e+jswuZC+EpwVOCp2TOC3shPCV4SvCUzHlhL4SnBE8JnhI8MXOhyFv9dCGnM0mDcVsX2t9HZxcyF8JTgqcET8mcF/ZCeErwlOApmfPCXghPCZ4SPCV4YuZCkTe/9GpOZ5IG47YutL+Pzi5kLoSnBE8JnpI5L+yF8JTgKcFTMueFvRCeEjwleErwxMyFCm9z68HpucPJuK28djtDVRLjttzbx0dndzIXwlOCpwRPyZwX9kJ4SvCU4CmZ88JeCE8JnhI8JXhi5kKF9+Yf/q9k1vb6lWczJFVi3JZ7+/jo7E7mQnhK8JTgKZnzwl4ITwmeEjwlc17YC+EpwVOCpwRPzFy4a976RjmZtRVLQ4s3z2arSmLclnv79ejsWuZCeErwlOApmfPCXghPCZ4SPCVzXtgL4SnBU4KnBE/MXLhr3qXlYmXclseZpMG4rQvt16Oza5kL4SnBU4KnZM4LeyE8JXhK8JTMeWEvhKcETwmeEjwxc+HueOsb5ZMXnpqYLYyd/9rk5SOZq5IYt+Xevjw6u5m5EJ4SPCV4Sua8sBfCU4KnBE/JnBf2QnhK8JTgKcETMxfujndpuTh+fnhitjA+M/xPl7+duSqJcVvu7cujs5uZC+EpwVOCp2TOC3shPCV4SvCUzHlhL4SnBE8JnhI8MXPhLniVpW3J7eSFpziZtGmM25TMeWEvhKcETwmekjkv7IXwlOApwVMy54W9EJ4SPCV4SvDEzIW74P3+g5+PzRysjNsmSoVLy8U8bIzbcm//HZ1dzlwITwmeEjwlc17YC+EpwVOCp2TOC3shPCV4SvCU4ImZCzvlfXW/PDZzcHymsD1umy2cmju0vlHO3Ma4Lff22dHZ/cyF8JTgKcFTMueFvRCeEjwleErmvLAXwlOCpwRPCZ6YubBT3i9++593LG3Lc4Eb47bc22dHZ/czF8JTgqcET8mcF/ZCeErwlOApmfPCXghPCZ4SPCV4YubCjnj/4/2fFUtDNUvb8lvgxrgt9/bT0dmTzIXwlOApwVMy54W9EJ4SPCV4Sua8sBfCU4KnBE8Jnpi5MD1v5eMrxdJQi9vU4rFsbYzbcm/fHJ29ylwITwmeEjwlc17YC+EpwVOCp2TOC3shPCV4SvCU4ImZC1PyPim/PzFbSMZqb739Qt6qJMZtubc/js4eZi6EpwRPCZ6SOS/shfCU4CnBUzLnhb0QnhI8JXhK8MTMhWl46xvlMxefSWZtr1959v7DtS7AgnFbF9oHR2dvMxfCU4KnBE/JnBf2QnhK8JTgKZnzwl4ITwmeEjwleGLmwra8za0H5xaOJrO203OHy2u3uwMLxm1daK8fnT3PXAhPCZ4SPCVzXtgL4SnBU4KnZM4LeyE8JXhK8JTgiZkL2/IuXH+p8ulstz6/1h1VEuO23NvrR2fPMxfCU4KnBE/JnBf2QnhK8JTgKZnzwl4ITwmeEjwleGLmwta8dz78VWXW9u5Hb3ZNlcS4Lff29NHpkLkQnhI8JXhK5rywF8JTgqcET8mcF/ZCeErwlOApwRMzF7bgrX66UJm1XX5vvJuqJMZtubd3j06TzIXwlOApwVMy54W9EJ4SPCV4Sua8sBfCU4KnBE8Jnpi5sJ43v/RKRJTXbp+eO5zM2s4tHN3cetB9G+O23NtzR6db5kJ4SvCU4CmZ88JeCE8JnhI8JXNe2AvhKcFTgqcET8xcWMNb3ygXS0Mfl9+bvHwkmbVNXj6yvlHuiY1xW+7traPTMHMhPCV4SvCUzHlhL4SnBE8JnpI5L+yF8JTgKcFTgidmLqzhXVoujs0cOPWbR+vaJmYLX9xb7RGNcVv+7a2j0zBzITwleErwlMx5YS+EpwRPCZ6SOS/shfCU4CnBU4In5iNMzhKtqZq3vlE+NXdoYrYwdv5rybht9dOFLgJrY9yWez5HZ8PMeWEvhKcETwmekjkv7IXwlOApwVMy54W9EJ4SPCV4SvDETITJWaL1S9UqvC/urf733/+f4+eHJ2YL4zPDxdLQ4s2z3VbujHFb7pkcnc0y54W9EJ4SPCV4Sua8sBfCU4KnBE/JnBf2QnhK8JTgKcETMxEmZ4lOLX6v8pXNrQd37i699I9/8dbbL0zMFipnjya38Znh8trtHoKjt+O2ldHBgUcNjq48/ur0yECDr7aKcZuSOS/shfCU4CnBUzLnhb0QnhI8JXhK5rywF8JTgqcETwmemIOwcpboqQvfuLZ67uqN0+cWjibztcptrHRgbOZgZdw2USpcWi72lt3Dcdv0yONx2sro4MDI9KMvDlR/NdXAjXGbkjkv7IXwlOApwVMy54W9EJ4SPCV4Sua8sBfCU4KnBE8JnpiD8NJycaL0ZOUs0ca3mQPjM4Xtcdts4dTcoV5dkzTJ4mTS7Rnb9MjjudvOr7eMcZuSOS/shfCU4CnBUzLnhb0QnhI8JXhK5rywF8JTgqcETwmeWM+FlaVtya16xPb6lWdfnvz2jdvz/+P9n52suo/JAjePk0kfj9iqlrk9+s9m47bJycnjjztx4sTAwMBxIiIiIiIiIiLaL7108jvF0nBliDZ2fvjV//5nf/vKX/3gxf+a3OHED77/D28N1yxtS24/mT544sXneyW3WN1WOW00/bituuOsbhMy54W9EJ4SPCV4Sua8sBfCU4KnBE/JnBf2QnhK8JTgKcET661wc+vB6d883eIs0ePHj08tHmt6hmlpaGrxWK/wFuO2ymmjNeM2TibtQua8sBfCU4KnBE/JnBf2QnhK8JTgKZnzwl4ITwmeEjwleGK9FV5fnXrtwlMtzhJ13oC9G7dVf0zb9MijE0qrL4/ApRK6kjkv7IXwlOApwVMy54W9EJ4SPCV4Sua8sBfCU4KnBE8JnlgPhQ2XttUscHPegD1c3bb90W0DNUvaGny1VYzblMx5YS+EpwRPCZ6SOS/shfCU4CnBUzLnhb0QnhI8JXhK8MR6KExzlqjzBjQ5mVSKcZuSOS/shfCU4CnBUzLnhb0QnhI8JXhK5rywF8JTgqcETwmeWG+Fl98bT4ZrpWsvNryD8wZk3JZ7zrs/7HlhL4SnBE8JnpI5L+yF8JTgKcFTMueFvRCeEjwleErwxHooXN8oT8wWknHbJ+X3G97HeQMybss9590f9rywF8JTgqcET8mcF/ZCeErwlOApmfPCXghPCZ4SPCV4Yj0UvvvRm8ms7Y2rzzW7j/MGZNyWe867P+x5YS+EpwRPCZ6SOS/shfCU4CnBUzLnhb0QnhI8JXhK8MR6JdzcenDm4jPJuG3l4yvN7ua8ARm35Z7z7g97XtgL4SnBU4KnZM4LeyE8JXhK8JTMeWEvhKcETwmeEjyxXglXP11IZm1nLj6zufWg2d2cNyDjttxz3v1hzwt7ITwleErwlMx5YS+EpwRPCZ6SOS/shfCU4CnBU4In1ivhuYWjybht8ebZFndz3oCM23LPefeHPS/shfCU4CnBUzLnhb0QnhI8JXhK5rywF8JTgqcETwmeWE+EX9xbTWZtE7OF9Y1yi3s6b0DGbbnnvPvDnhf2QnhK8JTgKZnzwl4ITwmeEjwlc17YC+EpwVOCpwRPrCfCC9dfSsZt80uvtr6n8wZk3JZ7zrs/7HlhL4SnBE8JnpI5L+yF8JTgKcFTMueFvRCeEjwleErwxLovXN8oT8wWknHbF/dWW9/ZeQMybss9590f9rywF8JTgqcET8mcF/ZCeErwlOApmfPCXghPCZ4SPCV4Yt0XLt48m8zazi0cbXtn5w3IuC33nHd/2PPCXghPCZ4SPCVzXtgL4SnBU4KnZM4LeyE8JXhK8JTgiXVZuLn14MzFZ5Jx2+qnC23v77wBGbflnvPuD3te2AvhKcFTgqdkzgt7ITwleErwlMx5YS+EpwRPCZ4SPLEuC2/cnk9mbWcuPpPm/s4bkHFb7jnv/rDnhb0QnhI8JXhK5rywF8JTgqcET8mcF/ZCeErwlOApwRPrsvCNq88l47Z3P3ozzf2dNyDjttxz3v1hzwt7ITwleErwlMx5YS+EpwRPCZ6SOS/shfCU4CnBU4In1k3hJ+X3k1nbxGxhfaOc5iHOG5BxW+457/6w54W9EJ4SPCV4Sua8sBfCU4KnBE/JnBf2QnhK8JTgKcET66awdO3FZNx29cbplA9x3oCM23LPefeHPS/shfCU4CnBUzLnhb0QnhI8JXhK5rywF8JTgqcETwmeWNeE6xvlZNZWLA19cW815aOcNyDjttxz3v1hzwt7ITwleErwlMx5YS+EpwRPCZ6SOS/shfCU4CnBU4In1jXh1Runk1nbW2+/kP5RzhuQcVvuOe/+sOeFvRCeEjwleErmvLAXwlOCpwRPyZwX9kJ4SvCU4CnBE+uOcHPrwZmLzyTjttVPF9I/0HkDMm7LPefdH/a8sBfCU4KnBE/JnBf2QnhK8JTgKZnzwl4ITwmeEjwleGLdEb770ZvJrO31K8929EDnDci4Lfecd3/Y88JeCE8JnhI8JXNe2AvhKcFTgqdkzgt7ITwleErwlOCJdUE4v/TKG1efS8Zt7370ZkePdd6AjNtyz3n3hz0v7IXwlOApwVMy54W9EJ4SPCV4Sua8sBfCU4KnBE8JnljewuorJEzMFja3HnT0cOcNyLgt95x3f9jzwl4ITwmeEjwlc17YC+EpwVOCp2TOC3shPCV4SvCU4InlLby0XCzOPBq3Xb1xutOHO29Axm2557z7w54X9kJ4SvCU4CmZ88JeCE8JnhI8JXNe2AvhKcFTgqcETyxX4fpG+eSFb0zMFsbOf61YGrr31WedPoPzBmTclnvOuz/seWEvhKcETwmekjkv7IXwlOApwVMy54W9EJ4SPCV4SvDEchVeWi6Onx+emC2Mzwz/4/x/2sUzOG9Axm2557z7w54X9kJ4SvCU4CmZ88JeCE8JnhI8JXNe2AvhKcFTgqcETyw/4fpG+eSFpyZmC8nttQtfL6/d7vRJnDcg47bcc979Yc8LeyE8JXhK8JTMeWEvhKcETwmekjkv7IXwlOApwVOCJ5af8NqH58ZmhivjtolS4dJysdMncd6AjNtyz3n3hz0v7IXwlOApwVMy54W9EJ4SPCV4Sua8sBfCU4KnBE8JnlhOws2tB+OzhfGZwva4bbZwau7Q+kbZgZdJjNtyz3n3hz0v7IXwlOApwVMy54W9EJ4SPCV4Sua8sBfCU4KnBE8JnlhOwrl3fzw2c7B61ra7BW7OG5BxW+457/6w54W9EJ4SPCV4Sua8sBfCU4KnBE/JnBf2QnhK8JTgKcETy0NYXvv3YulAzdK23S1wc96AjNtyz3n3hz0v7IXwlOApwVMy54W9EJ4SPCV4Sua8sBfCU4KnBE8JnlgewlNzf1YsDTW7TS0e6y0vqxi35Z7z7g97XtgL4SnBU4KnZM4LeyE8JXhK8JTMeWEvhKcETwmeEjyxzIWLN89WJmt37i6Jz+a8ARm35Z7z7g97XtgL4SnBU4KnZM4LeyE8JXhK8JTMeWEvhKcETwmeEjyxbIV37i5VZm2LN8/qT+i8ARm35Z7z7g97XtgL4SnBU4KnZM4LeyE8JXhK8JTMeWEvhKcETwmeEjyxDIX3H65NXj6SzNrOLRzd3HqgP6fzBmTclnvOuz/seWEvhKcETwmekjkv7IXwlOApwVMy54W9EJ4SPCV4SvDEMhSWrr2YzNpOzx2+99VnmTyn8wZk3JZ7zrs/7HlhL4SnBE8JnpI5L+yF8JTgKcFTMueFvRCeEjwleErwxLIS3rg9XzmN9Mbt+UyeM7w3IOO23HPe/WHPC3shPCV4SvCUzHlhL4SnBE8JnpI5L+yF8JTgKcFTgieWibC8dntitpDM2uaXXtWfsJLzBsx23DY9MjAwMDAyXf/FwdEVldo0xm1K5rywF8JTgqcET8mcF/ZCeErwlOApmfPCXghPCZ4SPCV4Yrpwc+vBG1efS2Ztk5ePZPKRbZWcN2C3xm21X8wyxm1K5rywF8JTgqcET8mcF/ZCeErwlOApmfPCXghPCZ4SPCV4YopwfumViLh643Qya5uYLXxSfj87WoT3Bsxo3LYyOjjQMla3uWbOC3shPCV4SvCUzHlhL4SnBE8JnpI5L+yF8JTgKcFTgie2a+H6RrlYGlq6db7ykW3vfPirbG3hvQG7M25rMmxL1r3t+P7OJ0q3JI5xm5I5L+yF8JTgKcFTMueFvRCeEjwleErmvLAXwlOCpwRPCZ7YroWXlotjMwfGZ59MZm1Ti8cydT3KeQN24WTS5nd+NGVbGR2sDNxWRgc7Pu+UcZuSOS/shfCU4CnBUzLnhb0QnhI8JXhK5rywF8JTgqcETwme2O6E6xvlU3OHJmYLY+e/ViwNnbn4zPpGOXNbeG/AHo7btlsZHWTc1qvMeWEvhKcETwmekjkv7IXwlOApwVMy54W9EJ4SPCV4SvDEdie8cH10/PzwxGxhfGa4WBpa/XQhc1iS8wbMdty2u6pHbDtOJm0xd5ucnDz+uBMnTgwMDBwnIiIiIiIiIqIe9eKP//rHr/9vyYURklvx/IEf/t13e+3qQdmP2yofyLazpqOzpuvZpkdSLpQ7zuo2IXNe2AvhKcFTgqdkzgt7ITwleErwlMx5YS+EpwRPCZ4SPLF6YXK90Zo2tx7cuD3/+pVni6WhsdKBsZmDlXHbRKlwabnYNZ5PGY/bmszamo7bqj+2rdGTpbqgKeM2JXNe2AvhKcFTgqdkzgt7ITwleErwlMx5YS+EpwRPCZ4SPLEaYXK90S/urVa+cu+rzxY+mDw9d7hyBdJiaWh8prA9bpstnJo7xGe3NazTz25Lf62ElndldVtXMueFvRCeEjwleErmvLAXwlOCpwRPyZwX9kJ4SvCU4CnBE6sRJtcbnVr8XkTcubt04fpL1VO2ZGnb+OyT1bO2XBe4OW/A3l0qYcentFUeVb08Lu0lExi3KZnzwl4ITwmeEjwlc17YC+EpwVOCp2TOC3shPCV4SvCU4IlVCyvXGz05U5i8fKRm0Hbm4jO/X/n5qd8crlnalusCN+cNmO24LRmhpToDNMMYtymZ88JeCE8JnhI8JXNe2AvhKcFTgqdkzgt7ITwleErwlOCJVQsvLRfHS09WrjdauZ1bOHrj9nxETC0eq5nBVd+mFo/lynMr60sldLK+LasYtymZ88JeCE8JnhI8JXNe2AvhKcFTgqdkzgt7ITwleErwlOCJVYTrG+Xq1WrJBG1+6dVPyu878AzL5bPbOroyqR7jNiVzXtgL4SnBU4KnZM4LeyE8JXhK8JTMeWEvhKcETwmeEjyxivDNxeerrzc6fv7JuXd/3FtbeG9Axm2557z7w54X9kJ4SvCU4CmZ88JeCE8JnhI8JXNe2AvhKcFTgqcETywR/uaPf9/N6412yvMs65NJexHjNiVzXtgL4SnBU4KnZM4LeyE8JXhK8JTMeWEvhKcETwmeEjyxEz/4funai2OlA9VL2/K+3mj6nDcg47bcc979Yc8LeyE8JXhK8JTMeWEvhKcETwmekjkv7IXwlOApwVOCp3T/4drf/+I/JR/T1s3rjabPeQPmMG7bPqN0ZPrxf+Z6sVLGbUrmvLAXwlOCpwRPyZwX9kJ4SvCU4CmZ88JeCE8JnhI8JXi77v7DtTeuPtfiSqP5XW80fc4bMJ8rk+74vLbc522M25TMeWEvhKcETwmekjkv7IXwlOApwVMy54W9EJ4SPCV4SvB2172vPnv9yrOVmdrizbO9FjXOdgNG1uO2ldHBR6O1ldHBx+O25ItcKsE0c17YC+EpwVOCp2TOC3shPCV4SvCUzHlhL4SnBE8JnhK89M0vvZL8j/La7cnLRyqzthu353vqapXVBqwphyuTjkxHMG7bznn3hz0v7IXwlOApwVMy54W9EJ4SPCV4Sua8sBfCU4KnBE8JXsrWN8rF0tAX91a/uLd6eu5wMmibmC38qPhfek1rlc8GrI9xW+457/6w54W9EJ4SPCV4Sua8sBfCU4KnBE/JnBf2QnhK8JTgKcFL2aXl4tjMgV9cfa561nbr82s+woY58zL+7LbK57RVxm3JsC3PaRvjNilzXtgL4SnBU4KnZM4LeyE8JXhK8JTMeWEvhKcETwmeErw0rW+UT80dmpgtjJ3/WjJrOz13+It7q2EjbJYzL+tLJTyartWU64VJGbdJmfPCXghPCZ4SPCVzXtgL4SnBU4KnZM4LeyE8JXhK8JTgpenScnH8/JMTs4XxmeFiaWjy8pFk1hY2wmY587Iet0XUjdzyXNgWEYzbtMx5YS+EpwRPCZ6SOS/shfCU4CnBUzLnhb0QnhI8JXhK8Nr20Wdvj80cmJgtJLexmQO3v3i38l0HYYuceXmM27od4zYlc17YC+EpwVOCp2TOC3shPCV4SvCUzHlhL4SnBE8JnhK8Ft1/uHb5vfGx0oGxmYOVcdtEqXBpuWgibJszL+NxW90ntXXho9sYt0mZ88JeCE8JnhI8JXNe2AvhKcFTgqdkzgt7ITwleErwlOA168bt+TMXn0k+qW18prA9bpstnJo7tL5R7rkwTc68bMdtyXBt5ye1NfpatjFuUzLnhb0QnhI8JXhK5rywF8JTgqcET8mcF/ZCeErwlOApwYuI+aVXqv+zvHZ7avFYMmirXdpWt8CNDbjrsh23VS5MWvfFPNe3MW5TMueFvRCeEjwleErmvLAXwlOCpwRPyZwX9kJ4SvCU4CnBW98oF0tDyaUPNrceLHwwOTFbSGZtxdJQceZAzdK2mgVubMBdl8O4rXayxrjNd/eHPS/shfCU4CnBUzLnhb0QnhI8JXhK5rywF8JTgqcETwneTzqMPwAAIABJREFUpeXi2MyBqcXv3fr82uTlI9uDttLQP13+8+r/rLlNLR7rjlDJmZfxZ7clo7Xq2dqjr3AyqWvmvLAXwlOCpwRPyZwX9kJ4SvCU4CmZ88JeCE8JnhI8pT7nrW+UT80dmpgtTJQOVo/Szi0cTda79Vwo5szL+sqkjy6NUBuXSrDNnBf2QnhK8JTgKZnzwl4ITwmeEjwlc17YC+EpwVOCp9TnvEvLxfHSkxOzhfGZ4WTQdnru8PKtUvpn6PMNqJT1uC2ibuSW66gtgnGbljkv7IXwlOApwVMy54W9EJ4SPCV4Sua8sBfCU4KnBE+pn3nrG+WTF75R+Ti2Ymmo9K9/W7nkaMr6eQOK5TFu63aM25TMeWEvhKcETwmekjkv7IXwlOApwVMy54W9EJ4SPCV4Sv3Mu/bhufHZ4arrjT5Zud5o+vp5A4oxbss9590f9rywF8JTgqcET8mcF/ZCeErwlOApmfPCXghPCZ4SPKW+5W1uPZi48PWaq45WrjfqIMwkZ14eVybN9boIDWLcpmTOC3shPCV4SvCUzHlhL4SnBE8JnpI5L+yF8JTgKcFT6lvelfdOjs0crJ61TcwWJkqFThe49e0G1Mtl3Jb7p7XtjHGbkjkv7IXwlOApwVMy54W9EJ4SPCV4Sua8sBfCU4KnBE+pP3n3H66PzRyoWdq2uwVu/bkBMynjk0kfXSWhu8vbGLcpmfPCXghPCZ4SPCVzXtgL4SnBU4KnZM4LeyE8JXhK8JT6k3fm4jPJdUgb3qYWj/VcmFXOvFxWtzUqxxVvjNuUzHlhL4SnBE8JnpI5L+yF8JTgKcFTMueFvRCeEjwleEp9yFv9dKEyWVv9dEF8tj7cgFnFuC33nHd/2PPCXghPCZ4SPCVzXtgL4SnBU4KnZM4LeyE8JXhK8JT6jbe+Ua4sbZtfelV/wn7bgBnGlUlzz3n3hz0v7IXwlOApwVMy54W9EJ4SPCV4Sua8sBfCU4KnBE+p33hvvf1CMmubvHxkc+uB/oT9tgEzjHFb7jnv/rDnhb0QnhI8JXhK5rywF8JTgqcET8mcF/ZCeErwlOAp9RVv+VapchrpJ+X3M3nOvtqA2ZbDuG37jNKR6cf/meu1Exi3KZnzwl4ITwmeEjwlc17YC+EpwVOCp2TOC3shPCV4SvCU+odXXrs9MVtIZm2LN89m9bT9swEzL+tx245Pb0s+ry33eRvjNiVzXtgL4SnBU4KnZM4LeyE8JXhK8JTMeWEvhKcETwmeUp/wNrcenFs4mszazi0czeQ00qQ+2YB5lO24bWV08NFobWV08PG4Lfkil0owzZwX9kJ4SvCU4CmZ88JeCE8JnhI8JXNe2AvhKcFTgqfUJ7zFm2eTWdvEbKG8djuT50zqkw2YRzlcmXRkOoJx23bOuz/seWEvhKcETwmekjkv7IXwlOApwVMy54W9EJ4SPCV4Sv3A+6T8fuUj25ZvlfQnrK4fNmBOMW7LPefdH/a8sBfCU4KnBE/JnBf2QnhK8JTgKZnzwl4ITwmeEjylfc/b3HoweflIMmt76+0XMlFVt+83YH5l/Nltlc9pq4zbkmFbntM2xm1S5rywF8JTgqcET8mcF/ZCeErwlOApmfPCXghPCZ4SPKV9zJtfeiUi5pdeTWZtZy4+s75Rzo72qH28AfMu60slPJqu1ZTrhUkZt0mZ88JeCE8JnhI8JXNe2AvhKcFTgqdkzgt7ITwleErwlPYrb32jXCwNvfvR/1M5jXT104VsbUn7dQN2oazHbRF1I7fmC9sqlzGtHsdVXds05ZSOcZuSOS/shfCU4CnBUzLnhb0QnhI8JXhK5rywF8JTgqcET2kv8pJla627tFwcmzkwPvtkMmubX3o1B13E3tyAJuUxbkvZ9MijcdrK6GBlsjY9Uvmf1V9uGeM2JXNe2AvhKcFTgqdkzgt7ITwleErwlMx5YS+EpwRPCZ7SnuMly9a+uLfa4lHrG+VTc4cmZgtj579WLA1NXj6yufWga0KrnHk9HLdttzI6+GiuNj1SvRiuavbWKsZtSua8sBfCU4KnBE/JnBf2QnhK8JTgKZnzwl4ITwmeEjylPcdLlq1NLX6v/s6bWw/u3F26cXv+jd/95fj54YnZwvjMcLE09En5/W4KrXLmZTduqzoJtMPPalsZHay6iGnVuG17DFfX5OTk8cedOHFiYGDgOBERERERERHR3uzEi8//ZPrgxGyh+NbBH/3DX774479+6R//4uXJb7/yy2/+5K3hyse0FUtDE7OF5FY8f+CHf/fdXsOpQRmN26pnbR1O3KpHbOnHbdUdZ3WbkDkv7IXwlOApwVMy54W9EJ4SPCV4Sua8sBfCU4KnBE9pb/EuLRcnSk9Wlq01vI2VDozNHKyM2yZKhUvLxa4J3XLmZTJue3RthOoPXUs5cKv5fLaacRsnk3Yhc17YC+EpwVOCp2TOC3shPCV4SvCUzHlhL4SnBE8JntIe4q1vlE/OfWN72VrdoG1itvDrxe+OzxbGZwrb47bZwqm5Q+sb5S4IDXPmZTJuS9a27VyW1vKSpNsPq7lP9fiNSyV0JXNe2AvhKcFTgqdkzgt7ITwleErwlMx5YS+EpwRPCZ7SHuJdX50anx2uDNHGzw//7OK3Fm+eXb5VunN36f7DteQ+J+cOVc/a8l7gtoc2oFvZjdt2TMbqv1LXozVwlR4P3qrOS203r3sU4zYlc17YC+EpwVOCp2TOC3shPCV4SvCUzHlhL4SnBE8JntJe4W1uPXjtwtdbL1vb3Hpw+jdP19wn7wVue2UDGta7cVt2MW5TMueFvRCeEjwleErmvLAXwlOCpwRPyZwX9kJ4SvCU4CntFd7vbvx0xyeyNVq2NrV4rNkHuhVLQ1OLx3IVeubMy/Bk0talXKm2mxi3KZnzwl4ITwmeEjwlc17YC+EpwVOCp2TOC3shPCV4SvCU9gTv/sP1sZmDXV621pHQNmce47bcc979Yc8LeyE8JXhK8JTMeWEvhKcETwmekjkv7IXwlOApwVPaE7zJy9/u/rK1joS2OfMyGbf1OMZtSua8sBfCU4KnBE/JnBf2QnhK8JTgKZnzwl4ITwmeEjwlf94n5fcrk7Ubt+d7LarNfwP2mtA0xm2557z7w54X9kJ4SvCU4CmZ88JeCE8JnhI8JXNe2AvhKcFTgqdkzjvxg++/fuXZZNb21tsv9JrTIPMN6Mxj3JZ7zrs/7HlhL4SnBE8JnpI5L+yF8JTgKcFTMueFvRCeEjwleErmvJcnH51GeubiM739jLZmmW9AZx7jttxz3v1hzwt7ITwleErwlMx5YS+EpwRPCZ6SOS/shfCU4CnBU3Lm3bm7VDmNdOXjK73mNM55A4Y3j3Fb7jnv/rDnhb0QnhI8JXhK5rywF8JTgqcET8mcF/ZCeErwlOAp2fLuP1ybvHwkmbVduP5SrzlNs92ASc48xm2557z7w54X9kJ4SvCU4CmZ88JeCE8JnhI8JXNe2AvhKcFTgqdky5tferVyGun9h2u95jTNdgMmOfMYt+We8+4Pe17YC+EpwVOCp2TOC3shPCV4SvCUzHlhL4SnBE8JnpInb/XThcpppLc+v9ZrTqs8N2AlZx7jttxz3v1hzwt7ITwleErwlMx5YS+EpwRPCZ6SOS/shfCU4CnBUzLkrW+Uz1x8Jpm1vTz57V5z2mS4Aatz5jFuyz3n3R/2vLAXwlOCpwRPyZwX9kJ4SvCU4CmZ88JeCE8JnhI8JSve/NIrEXHh+kvJrG3y8pETP/h+r1FtstqA9TnzGLflnvPuD3te2AvhKcFTgqdkzgt7ITwleErwlMx5YS+EpwRPCZ6SD299o1wsDf3h5i8qp5Heubvkw2uWudCZx7gt95x3f9jzwl4ITwmeEjwlc17YC+EpwVOCp2TOC3shPCV4SvCUfHiXlotjMwfGZ4aTWdvCB5PhxGuWudCZx7gt95x3f9jzwl4ITwmeEjwlc17YC+EpwVOCp2TOC3shPCV4SvCUTHjrG+VTc4cmZgtj579WLA29fuXZza0HYcNrkbnQmce4Lfecd3/Y88JeCE8JnhI8JXNe2AvhKcFTgqdkzgt7ITwleErwlEx4F5f+Yfz88MRsYXxmeGzm4Bf3VpOvm/BaZC505jFuyz3n3R/2vLAXwlOCpwRPyZwX9kJ4SvCU4CmZ88JeCE8JnhI8JQfeH27+YmxmaGK28Pj2ZHntdvItB17rzIXOPMZtuee8+8OeF/ZCeErwlOApmfPCXghPCZ4SPCVzXtgL4SnBU4Kn1Fve6qcLk5ePjJUOjM0c3B63lQqXlosOvDSZC515jNtyz3n3hz0v7IXwlOApwVMy54W9EJ4SPCV4Sua8sBfCU4KnBE+pO7z5pVdqvnLn7tIbV5+rXIR0fKZQtbqtcGru0PpGuWs8JXOhM49xW+457/6w54W9EJ4SPCV4Sua8sBfCU4KnBE/JnBf2QnhK8JTgKXWBt75RLpaGKh/H9sW91bfefqEyaKtd2rZzgZv51gt7oTOPcVvuOe/+sOeFvRCeEjwleErmvLAXwlOCpwRPyZwX9kJ4SvCU4Cl1gXdpuTg2c2Bq8Xv3vvrswvWXKoO25DYxW6hZ2la9wM186wX7V4hxW+457/6w54W9EJ4SPCV4Sua8sBfCU4KnBE/JnBf2QnhK8JTgKTXk1Z/72bA0d1vfKJ+aOzQxW3htZnhi9snqQVvp2ovnFo7WTN+qb1OLx8y3XuzN/WsS47bcc979Yc8LeyE8JXhK8JTMeWEvhKcETwmekjkv7IXwlOApwVOq59Wc+9msNHe7c3fp3MLR8fPDE7OF8Znh6jla2+dvxnPLXOjMY9yWe867P+x5YS+EpwRPCZ6SOS/shfCU4CnBUzLnhb0QnhI8JXhK9bzKuZ+tH9jwbuW12zduz1+9cbp62Vrl/NBiaejslWdvfX5N4bllLnTmMW7LPefdH/a8sBfCU4KnBE/JnBf2QnhK8JTgKZnzwl4ITwmeEjylGl7l3M/TFw61WIBWdbdvLN06v3jz7NTisdNzh2vOBq25DMJ46cnkAgi75hlmLnTmMW7LPefdH/a8sBfCU4KnBE/JnBf2QnhK8JTgKZnzwl4ITwmeEjylGt7s9f82fv7JmnM/G97Gzh9se7exmYM1l0FILoCwa55h5kJnHuO23HPe/WHPC3shPCV4SvCUzHlhL4SnBE8JnpI5L+yF8JTgKcFLX/3FDRLe5taDG7fnf/m7/6Pm3M8Wt4Z3Oz13+K23X1i8efbO3aV3/r83Ts4dqr3kaKnQ0QI3q63XMHOhM49xW+457/6w54W9EJ4SPCV4Sua8sBfCU4KnBE/JnBf2QnhK8JTgpazhxQ1efPlv5pdeTaZmNed+jp0/2HjNWs0poueH/++r/3nl4yv3vvqs8rSbWw9O/+bpmqVtu1jg5rP1mmUudOYxbss9590f9rywF8JTgqcET8mcF/ZCeErwlOApmfPCXghPCZ4SvPo1aw2rvrjB+kb5nQ9/9fqVZ2tGaW3P/Ww4R6u/29TisRYr46YWj6V8aeY7N+yFzjzGbbnnvPvDnhf2QnhK8JTgKZnzwl4ITwmeEjwlc17YC+EpwVPqc17DNWsN75Zc3ODk7Nen336hfgR2Zv6ZiQtfb3vu5/XVKf0U0fSZ79ywFzrzGLflnvPuD3te2AvhKcFTgqdkzgt7ITwleErwlMx5YS+EpwRPqc951WvW6rv31Wd37i69+9Gbb/zuL8fPD9df3OAnbw3PL736718upzn3M6tTRNNnvnPDXujMY9yWe867P+x5YS+EpwRPCZ6SOS/shfCU4CnBUzLnhb0QnhI8pX7mVdasnb5w6H9+/k4yWVu8eXZq8dgbV59rfXGDcwtHb9yeP/GD70fqcz+zOkU0feY7N+yFzjzGbbnnvPvDnhf2QnhK8JTgKZnzwl4ITwmeEjwlc17YC+EpwVPqZ96l5eL4+Sfr16y1u7jBkxeuj3aBp2fOC3uhM49xW+457/6w54W9EJ4SPCV4Sua8sBfCU4KnBE/JnBf2QnhK8JT6lvfRZ2+PzRyoWbNWc5u8fOTXi9+dmC00u7hB3269rDIXOvMYt+We8+4Pe17YC+EpwVOCp2TOC3shPCV4SvCUzHlhL4SnBE+pD3n3H65dfm+8bs3a8M8ufuvqjdOLN8/eubtUuXhC64sb9OHWyzZzoTOPcVvuOe/+sOeFvRCeEjwleErmvLAXwlOCpwRPyZwX9kJ4SvCU+o134/b8mYvPJIvXmq1Zq9T24gb9tvUyz1zozGPclnvOuz/seWEvhKcETwmekjkv7IXwlOApwVMy54W9EJ4SPKV9zJtfeqX6P8trtysXK6hZ2lazZq1S24sb7OOt153Mhc48xm2557z7w54X9kJ4SvCU4CmZ88JeCE8JnhI8JXNe2AvhKcFT2ou8mjlaw9Y3ysXSUHJO6ObWg4UPJnd8QNvMgRZr1kSeT+a8sBc68xi35Z7z7g97XtgL4SnBU4KnZM4LeyE8JXhK8JTMeWEvhKcET8mKVz9Hq+dVz9FadGm5ODZzYGrxe7c+vzZ5+Uj1qrR/uvznrdespQdbbb36zHlhL3Tm9XrcNj0yMDAwMl3575XRwYHtqr7RIsZtSua8sBfCU4KnBE/JnBf2QnhK8JTgKZnzwl4ITwmekg+v4RytnleZo7V+qlPJ9Q1KB6tHaecWjrad03WUz9ZrmDkv7IXOvF6O26ZHBgZGpqdHasdt6YZs2zFuUzLnhb0QnhI8JXhK5rywF8JTgqcET8mcF/ZCeErwlLrAS3PuZzSZo9XwKnO00xcOJYOze199dufu0p27S6ufLizePJvcfnbxW+PnhydmC+Mzw8mg7fTc4eVbpexeU2OeW+a8sBc683q9ui2CcVtvM+eFvRCeEjwleErmvLAXwlOCpwRPyZwX9kJ4SvCU8ualPPez2RztxR//des5WrNb5ePYiqWh0r/+bUefyJa+Pt+5euZCZ57juC3NuaSTk5PHH3fixImBgYHjRERERERERNRJL0/+ebE09PdvfLPhd3/wo++9+OO//rvXvvPquT8b63yO1vBWc9XRsX8efnnyz7v8qonyzm3ctvMb6Ra6HWd1m5A5L+yF8JTgKcFTMueFvRCeEjwleErmvLAXwlOCp5Qrr3rN2v/8/J07d5fe/ejNxZtnpxaPvXH1OXWOdv7g2MzBqcVjyW3hg8nFm2d/v/Lz1y58o+aqo51ebzR9/bxzM8lc6MwzHrfF9MjA4OhK+2dg3KZkzgt7ITwleErwlMx5YS+EpwRPCZ6SOS/shfCU4Ck15KX8tLW2d/vnd06kOfezfo6WXCF0avHYK7/85tUbpx/P0Z5qO0e7vjp1MrlIQvWtVLi0XEy/TdK3F3euVeZCZ57xuI3VbV3JnBf2QnhK8JTgKZnzwl4ITwmeEjwlc17YC+EpwVOq56X/tLWGd9vcerDy8ZX5pVdPXfiztmvWJi8f+fXidydmC83maBVemjna5taD0795uuapcl3gtud2rlvmQmder69Mul2ykK36a2kvmcC4TcmcF/ZCeErwlOApmfPCXghPCZ4SPCVzXtgL4SnBU6rnNbxCaH01d1vfKC/fKpWuvdhszdr4+eGfXfxWslTtzt2lypyu9Rwt4aWco00tHmuxhm5q8VhmW+1xe27numUudOb1fnWbHuM2JXNe2AvhKcFTgqdkzgt7ITwleErwlMx5YS+EpwRPqYZXf4XQhlXudmr2qSv/78n6D2JLbm3P/Ww7R0t43Z+jpWxv7VzDzIXOPMZtuee8+8OeF/ZCeErwlOApmfPCXghPCZ4SPCVzXtgL4SnBU6rhzf/xlfHzT6a5QujY+YPN7nZu4ej5d3742tw32n6GWts52t7aem6Z88Je6Mxj3JZ7zrs/7HlhL4SnBE8JnpI5L+yF8JTgKcFTMueFvRCeEjylCu/+w7WrN346luIKoQ0vJDoxWyhde/HG7fn1jXKGn6G2V7aeZ+a8sBc68xi35Z7z7g97XtgL4SnBU4KnZM4LeyE8JXhK8JTMeWEvhKcET+n48eP3H64t3jx7eu5wwyuEtr2Q6Pj54Tf/8F83tx5UnjPDcz/9t16vCa0y54W90JnHuC33nHd/2PPCXghPCZ4SPCVzXtgL4SnBU4KnZM4LeyE8JXgpm196peYr9x+uvfSPf3F67rD4aWs5XfcznLZew+CJmQudeYzbcs9594c9L+yF8JTgKcFTMueFvRCeEjwleErmvLAXwlOCVz9Hq299o1wsDVWuflBZ0bZzzdpw209ba30h0cxj5yqZ88Je6Mxj3JZ7zrs/7HlhL4SnBE8JnpI5L+yF8JTgKcFTMueFvRCeUp/zauZozbq0XBybOTC1+L36QVuxNDR5+chrF576/9t7uyY7jvvMsyM2dmOvNmK/ge/2A+yNoz/AXi4jdkmQsIilNCF2aG1r5dlQaEIcjWCEZVDDMYNNWhrihSRkcbEUdihBgs0W3lqgaA0osC3StEAaYiMImwbG5guECZiUSRCI3IvTffqcU29P1vOvOs855/lFX5CN7MxfVWZlZf4rK6txt7XATdlAFrxyScT1kryhsp7DbZ2jXP1JXi/JG1qPwXoM1mMQ10vyhtZjsB6D9RjE9ZK8ofUYFlxvGEerSfPRxzeeWd9z+Mzup07f98zZPaOBtv/455+5dPUcuNta4KZsIAteuSTiekneUFnP4bbOUa7+JK+X5A2tx2A9BusxiOsleUPrMViPwXoM4npJ3tB6DIusN4yjHTm7Z7DA7eZv3rt2/eK16xevvHth4/Kxwc+zLz546OS9h8/sPnT63tEVbZeunlvks8djPRJxQ2U9h9s6R7n6k7xekje0HoP1GKzHIK6X5A2tx2A9BusxiOsleUPrMSyy3k/fOHD41H0TcbTSn+FbnwdO3f3sT1cuXT3Xgx6P9RjE9ZK8obKew22do1z9SV4vyRtaj8F6DNZjENdL8obWY7Aeg/UYxPWSvKH1GBZW76OPbzy9fv9oHK305+Cpew6e3jVMdujUfaOfNVjYsxeC9UjEDZX1HG7rHOXqT/J6Sd7QegzWY7Aeg7hekje0HoP1GKzHIK6X5A2tx7Cweq9fOXHozH3DONrBk7sOnt51YmPv4OfCW0c3Lh97ZfO5p87eP/Fxg9HPGizs2QvBeiTihsp6Drd1jnL1J3m9JG9oPQbrMViPQVwvyRtaj8F6DNZjENdL8obWY1hMvdt3bj1dG0cb8PqVE0+v75n8kOip3cMFbot59qKwHom4obKew22do1z9SV4vyRtaj8F6DNZjENdL8obWY7Aeg/UYxPWSvKH1GBZT77W3j4++IlqMo6WUbt+5deQnn50IyU0E5hbz7EVhPRJxQ2U9h9s6R7n6k7xekje0HoP1GKzHIK6X5A2tx2A9BusxiOsleUPrMSyg3u07tw6f2V0fR0spndjYW/PxhBMbezvSC8R6DOJ6Sd5QWc/hts5Rrv4kr5fkDa3HYD0G6zGI6yV5Q+sxWI/Begziekne0HoMC6j3/Z//m8Y42hT1ArEeg7hekjdU1nO4rXOUqz/J6yV5Q+sxWI/Begziekne0HoM1mOwHoO4XpI3tB7DAuodv/BQi8haKQt49gKxHom4obKew22do1z9SV4vyRtaj8F6DNZjENdL8obWY7Aeg/UYxPWSvKH1GBZN7413Tg1ibYfP7L7x4VUyt0U7e7FYj0TcUFnP4bbOUa7+JK+X5A2tx2A9BusxiOsleUPrMViPwXoM4npJ3tB6DAul99HHN46sPzAIt21cPsZnuFBnLxzrkYgbKus53NY5ytWf5PWSvKH1GKzHYD0Gcb0kb2g9BusxWI9BXC/JG1qPYaH0zr7+2CDW9r2ffen2nVt8hgt19sKxHom4obKew22do1z9SV4vyRtaj8F6DNZjENdL8obWY7Aeg/UYxPWSvKH1GBZH7533Xxt+D+Ha9YsheS7O2esC65GIGyrrOdzWOcrVn+T1kryh9Risx2A9BnG9JG9oPQbrMViPQVwvyRtaj2FB9G7fufW9n31pEGs7+/pjIXmmhTl7HWE9EnFDZT2H2zpHufqTvF6SN7Qeg/UYrMcgrpfkDa3HYD0G6zGI6yV5Q+sxLIjexuVjg1jbkfUHPvr4RkieaWHOXkdYj0TcUFnP4bbOUa7+JK+X5A2tx2A9BusxiOsleUPrMViPwXoM4npJ3tB6DIugd+PDq4fP7B6E29545xSf4ZBFOHvdYT0ScUNlPYfbOke5+pO8XpI3tB6D9RisxyCul+QNrcdgPQbrMYjrJXlD6zEsgt6Jjb2DWNvxCw/xuY2yCGevO6xHIm6orOdwW+coV3+S10vyhtZjsB6D9RjE9ZK8ofUYrMdgPQZxvSRvaD2Gude7dPXcINZ2+MzuD25eiZDaYe7PXqdYj0TcUFnP4bbOUa7+JK+X5A2tx2A9BusxiOsleUPrMViPwXoM4npJ3tB6DDp65y5+q/jLUr3SlKXJPvn0w++++PlBuO38pSOkYRGds1eK9RjE9ZK8obKew22do1z9SV4vyRtaj8F6DNZjENdL8obWY7Aeg/UYxPWSvKH1GET0Pvr4xoFTdxdXnxX1qlKWJjv9+qODWNt3X/z87Tu34nwr9aSwHoO4XpI3VNZzuK1zlKs/yesleUPrMViPwXoM4npJ3tB6DNZjsB6DuF6SN7Qeg4jeT984cPD0PSc2/nDi90W9qpSlyQaxtgOn7r7y7oVI3Wo9KazHIK6X5A2V9Rxu6xzl6k/yekne0HoM1mOwHoO4XpI3tB6D9RisxyCul+QNrcfQg17ju58ffXzjmfU9h8/sPnJ2z8SytQm9mpSlyQ6e/N8PnLr71GuPtLevxZXLYD0ScUNlPYfbOke5+pO8XpI3tB6D9RisxyCul+QNrcdgPQbrMYjrJXlD6zEwesgeao3vfn5w88oPX/naoZP3Hj6z+9DUgcQAAAAgAElEQVTpe4fr0ap+Dp7chaQcJjt4etdHH99ofYz1zHHl9oD1SMQNlfUcbusc5epP8npJ3tB6DNZjsB6DuF6SN7Qeg/UYrMcgrpfkDa3H0FoP3EOt+O7n7Tu3rl2/uHH52Au/+MbhM7uHnw0d/DSG28CUw2RPndl948Or7Y6xkXmt3H6wHom4obKew22do1z9SV4vyRtaj8F6DNZjENdL8obWY7Aeg/UYxPWSvKH1GFrrIXuoDV/qfObs/a9dOX7+0pHjFx6aXIZ26p6Dp3cNo2MHT+6qXLCGpZxIdvjU7p++caDdMTYyr5XbD9YjETdU1nO4rXOUqz/J6yV5Q+sxWI/Begziekne0HoM1mOwHoO4XpI3tB5DqV6L3dZu/ua9a9cvXrt+8cq7FzYuHxv8PPvig81viZ6+59Dp3TvRsTO7n1nfM3z9c6h3+86tIz/5bE3KrGRRzGLl6mA9EnFDZT2H2zpHufqTvF6SN7Qeg/UYrMcgrpfkDa3HYD0G6zGI6yV5Q+sxFPVid1srfffzez/70ktvHrp09dzPf/Xs0+t7RkNjE+vRhnqvXzlRnzIrWRQzV7lSWI9E3FBZz+G2zlGu/iSvl+QNrcdgPQbrMYjrJXlD6zFYj8F6DOJ6Sd7QegxFvajd1iZe6jx08t7nz3/5nfdf++TTD4fZFleiTaxHG+ghKfFknZ49KazHIK6X5A2V9Rxu6xzl6k/yekne0HoM1mOwHoO4XpI3tB6D9RisxyCul+QNrYd8IbQq2YReu93WDp7edWJj7+DnwltHNy4fe2XzuafO3l//UueJjb01y+JObOwd6iEp8WSBuO0xWI9E3FBZz+G2zlGu/iSvl+QNrcdgPQbrMYjrJXlD6zFYj8F6DOJ6Sd5wwfXAL4RWJRvVu3b94vELD5G7rQ2IeqlzwSuXxHoM4npJ3lBZb9rhtrWVpaWllbXJ3wxYXt1E8nC4jUFcL8kbWo/BegzWYxDXS/KG1mOwHoP1GMT1krzhgushXwitSnbjw6uPHvzyxBI2cre1FPpS54JXLon1GMT1kryhst40w21rK0tLK2trK6PhtrWVYZBtc3UZC7g53MYgrpfkDa3HYD0G6zGI6yV5Q+sxWI/BegzieknecI71WnwhtCnZ/RffOblx+diJjb1H1h9o3m3t5a/k7raWQl/qnOPK7QHrMYjrJXlDZb1pr25LaSzcVhl7q8PhNgZxvSRvaD0G6zFYj0FcL8kbWo/BegzWYxDXS/KG86oX+4XQgyd3NSY7eHoXv9taLPNauf1gPQZxvSRvqKynFW7bXF0eDbdtri5XhduOHj26f5uHH354aWlpvzHGGGOMMcaYHB4/+oUDp+7+0+c/N/zNw9/840ee+Opj3/nin/6nf/Xkj+8BvxBak+zJF+790//0rx77zhcfeeKrq0f+rwMn75tYs3bwx/c+fvQLUzwJxhgTzqyG20bZ79VtBOJ6Sd7QegzWY7Aeg7hekje0HoP1GKzHIK6X5A3nUm/nC6FnMr4QWr5mrfCK6P93/v/e/Mef3fzNe0O9wN3WYpnLyu0N6zGI6yV5Q2U96XCbXybtAXG9JG9oPQbrMViPQVwvyRtaj8F6DNZjENdL8oYzp9e4I9vtO7f+fGMf8JZo8xdCS+Noo8kGev2/JQoyc5UrhfUYxPWSvKGynla4bezzCP5UQi+I6yV5Q+sxWI/Begziekne0HoM1mOwHoO4XpI3nC29mh3Zbnx49W/+7i9e+MU36r8Qeu7it8EvhKaUXr9yoj7ZbJ09NazHYD0ScUNlvWl/mXSH7cjayG9HFrrV4XAbg7hekje0HoP1GKzHIK6X5A2tx2A9BusxiOsleUMdvdJlaxN6P33jwMHT95zY+MPB/96+c+vKuxdeevPQ0Zd+t+4Loee/fOXdC7lfCEWS6Zy9UqzHYD0Gcb0kb6isN/3VbTwOtzGI6yV5Q+sxWI/Begziekne0HoM1mOwHoO4XpI37EGv8fXPVL1sbVRvdEe2V976f4cL2Yo/IV8IRZK5chmsx2A9EnFDZT2H2zpHufqTvF6SN7Qeg/UYrMcgrpfkDa3HYD0G6zGI6yV5wxabo2WlrHn9c5SJZWsTeteuX7x09dzzL3+lZke2I+sPnH39sdOv/clT6/c3viUaxcxVrhTWY7Aeibihsp7DbZ2jXP1JXi/JG1qPwXoM1mMQ10vyhtZjsB6D9RjE9ZK8Ib452gRkHG0iq8GytSNn9/z9+69eu37x1bd/cP7SkRMbe598YWzzteKObM+f//KFt47+041fpWl8IXS2KlcN6zFYj0TcUFnP4bbOUa7+JK+X5A2tx2A9BusxiOsleUPrMViPwXoM4nqJMIxdZVaVrH5ztBpy42iDwNzN37x37frFa9cvXnn3wsblY4OfZ198sPFDosUd2U68sncigtb/F0LFm5/1GKzHIK6X5A2V9Rxu6xzl6k/yekne0HoM1mOwHoO4XpI3tB6D9RisxyCul9q+rRm+yixrc7RhdKwmt4mUgyDa4K3PQRDtwltHkThazYdEh//0o42vHzqzu35Htqkg3vysx2A9BnG9JG+orOdwW+coV3+S10vyhtZjsB6D9RjE9ZK8ofUYrMdgPQZxvdT2bc3YVWY1yfbv33/7zi1kc7TJ5WYnd5FxtKpla8+++ODG5WNvvHPq2vWL33zkj1JKr1858fT6nt52ZMMRb37WY7Aeg7hekjdU1nO4rXOUqz/J6yV5Q+sxWI/Begziekne0HoM1mOwHoOUXtTbmswqs8ZkV969cO36xY3Lx15689CJjb1PvnBvVnSsdRzt4MldB0/vOrGxd/Bz4a2jG5ePvbL53FNn769ZtjaIBva8IxuOVPMrYj0G6zGI6yV5Q2U9h9s6R7n6k7xekje0HoP1GKzHIK6X5A2tx2A9Busx6Oi1e1uzcS+zZ37ywDBEVfzB39ZsXIxWjI51Gkcb0Lhsbf/+/f3vyIaj0/xKsR6D9RjE9ZK8obKew22do1z9SV4vyRtaj8F6DNZjENdL8obWY7Aeg/UYdPRi39YMXGUWuzla6VqzFnG0qqwmMtSp31Ksx2A9BuuRiBsq6znc1jnK1Z/k9ZK8ofUYrMdgPQZxvSRvaD0G6zFYj0FEL/BtTWaVWQ+bo0XF0RL2IVGR+q3CegzWY7Aeibihsp7DbZ2jXP1JXi/JG1qPwXoM1mMQ10vyhtZjsB6D9RhE9M68/uihk/e1eFtz+A7m+UtHtt/B/EzgKrPGZFmbowXG0UBE6rcK6zFYj8F6JOKGynoOt3WOcvUneb0kb2g9BusxWI9BXC/JG1qPwXoM1mPoR6/0Gwgppdt3bl26eu77L/+bqLc1Y1eZIcmyNkfrfxs1Nz8G6zFYj0FcL8kbKus53NY5ytWf5PWSvKH1GKzHYD0Gcb0kb2g9BusxWI+hVK8qOtYuWek3EP7pxq/OXfz2ILgW9bZm+Cozb47WNdZjsB6D9UjEDZX1HG7rHOXqT/J6Sd7QegzWY7Aeg7hekje0HoP1GKzHUNSr+kJou2Rp/BsIH31849W3f/C9n31pYmFXyNua4avMvDla11iPwXoM1iMRN1TWc7itc5SrP8nrJXlD6zFYj8F6DOJ6Sd7QegzWY7AeQ1Gv6guh7ZINv4Hw9JnfWfvFN4pBq++e+/zhs78T9bZm/8xc/UphPQbrMViPRNxQWc/hts5Rrv4kr5fkDa3HYD0G6zGI6yV5Q+sxWI/BegwTeqNfCK1ZuVZM9sHNK9euXxz8bFw+Nvg5f+nIsy8+eOjkvcVvIBxZf+DcxW//l1+/4bc1O8V6DNZjsB6DuF6SN1TWc7itc5SrP8nrJXlD6zFYj8F6DOJ6Sd7QegzWY7Aew4TeT9840PiF0K3vhJ7chSQrfgPh+IWHLl09d/vOreS3NbvHegzWY7Aeg7hekjdU1nO4rXOUqz/J6yV5Q+sxWI/Begziekne0HoM1mOwHsOo3t+994uDp++p+UJoTRCtPCQ3+Q2E+86+vsoYCmI9BusxWI/BeiTihsp6Drd1jnL1J3m9JG9oPQbrMViPQVwvyRtaj8F6DNZjGOh98umHL715aCI6dvDkLiSINkh2/MJDJzb2ntjYe/b1xwZvkr6y+dzT63tqvoGQZSiL9Risx2A9BuuRiBsq6znc1jnK1Z/k9ZK8ofUYrMdgPQZxvSRvaD0G6zFYj2H//v2Xrp777oufb/xC6IDSj4SWBtFev3Li6fU9Nd9AwA3Zg+wS6zFYj8F6DNYjETdU1nO4rXOUqz/J6yV5Q+sxWI/Begziekne0HoM1mOwHs65i98a/d8bH1791vc/V7pmrSo6BgbRSqNy7Ra4SZ3AItZjsB6D9RisRyJuqKzncFvnKFd/ktdL8obWY7Aeg/UYxPWSvKH1GKzHYL2JIFoVH31848CpuwcfEr1959aFt46O7bx2+p7G6BgeREO+gQDi+mWwHoP1GKzHIK6X5A2V9Rxu6xzl6k/yekne0HoM1mOwHoO4XpI3tB6D9RgWXG80iFbPT984cPD0PSc2/vCd9187+tLvjsa//p+XvoBExwKDaDgLXr8k1mOwHoP1GMT1kryhsp7DbZ2jXP1JXi/JG1qPwXoM1mMQ10vyhtZjsB7DgusNg2j1yT76+MYzg5dAT419AOFbP3gACdVNkQWvXxLrMViPwXoM4npJ3lBZz+G2zlGu/iSvl+QNrcdgPQbrMYjrJXlD6zFYj0FKr/heZ6ke+PpnY7JhEO3I2T3Dt0SvXb84+HnjnVODj4ReeOvosy8+eOjkvYfP7D50+t5BoO3I+gNvvHNK6uyVIm5oPQbrMViPwXok4obKeg63dY5y9Sd5vSRvaD0G6zFYj0FcL8kbWo/Begyam6MNKeqBr382Jvvg5pUfvvK1iSBazc9wn7UDp+4+9df/YbDVmnjlJnlD6zFYj8F6DNYjETdU1nO4rXOUqz/J6yV5Q+sxWI/Begziekne0HoM1mMQ3Bxt9JdFPfD1z2Kywcq1jcvHXvjFN4ZfORgNolX9TH519NR9ww+Jildukje0HoP1GKzHYD0ScUNlPYfbOke5+pO8XpI3tB6D9RisxyCul+QNrcdgPQa1zdGG73WW6lUlq8rtmbP3v3bl+PlLR45feKg+iHbw5K4Dp+4+fuGhExt7T2zsPfv6Y4M3SV/ZfO7p9T0TnxMdfkhUvHKTvKH1GKzHYD0G65GIGyrrOdzWOcrVn+T1kryh9Risx2A9BnG9JG9oPQbrMTB6HW2O9sxPHhjEvE5s7P3W9z83/O8TG3uLe6hVLkk7uash2el7qoJoo7x+5cTTg48kjP6c2j1Y4CZeuUne0HoM1mOwHoP1SMQNlfUcbusc5epP8npJ3tB6DNZjsB6DuF6SN7Qeg/UYSvWQ3dY63Ryto2Tf+9mXXnrz0KWr537+q2drgmhDbt+5deQnn52Iyo3G5sQrN81m89PBegzWY7Aeg7hekjdU1nO4rXOUqz/J6yV5Q+sxWI/Begziekne0HoM1sNBPv0J7rbW3eZog/c6o5IdOnnv8+e//M77r33y6YdDz/og2vCITmzsrdE+sbFXqnJLETe0HoP1GKzHYD0ScUNlPYfbOke5+pO8XpI3tB6D9RisxyCul+QNrccwx3rgNz1jP/2J7LbW/+ZopTGy4uufSLLGIBpyMqvOnhrihtZjsB6D9RisRyJuqKzncFvnKFd/ktdL8obWY7Aeg/UYxPWSvKH1GGZRL+RtzaxkCfv0Z3G3tZu/eW+w1dqVdy8MAmQbl49Be6iFbo5WnwzMLRzxtpfkDa3HYD0G6zFYj0TcUFnP4bbOUa7+JK+X5A2tx2A9BusxiOsleUPrMcycXuu3NZlkVXG0R574anYcrffN0cDXP/G3RKMQb3tJ3tB6DNZjsB6D9UjEDZX1HG7rHOXqT/J6Sd7QegzWY7Aeg7hekje0HoOOXumaNfJtzWF0DEz2wc0rw09/DoNo5y8dIeNo090cDXz9M/AtURCdtleFuKH1GKzHYD0G65GIGyrrOdzWOcrVn+T1kryh9Risx2A9BnG9JG9oPQYRvao1a/zbms/85IHBfmfFHzyI1iKOdvDkroOndw3LuvDW0cFWa0+dvd+bow0Q10vyhtZjsB6D9RisRyJuqKzncFvnKFd/ktdL8obWY7Aeg/UYxPWSvKH1GBi9wG8RVK1ZG+gNYmp/83d/8fzLX4laZYYnq4mjfev7n8PjaMmbo40jrpfkDa3HYD0G6zFYj0TcUFnP4bbOUa7+JK+X5A2tx2A9BusxiOsleUPrMbTWC/wWweiatb9//9VBZG3j8rETG3u/fXwPv8oMT9b6059IHM2bo00grpfkDa3HYD0G6zFYj0TcUFlPLdy2ubq8tMPKGvI3DrcxiOsleUPrMViPwXoM4npJ3tB6DKV6zHo0PNntO7euXb946eo5cM1aaYBs+Lbm+UtHtleZfaZxlVlp5Kv1pz/BOJo3R5tAXC/JG1qPwXoM1mOwHom4obKeYrgNC7Lt4HAbg7hekje0HoP1GKzHIK6X5A2tBwJ+iyB3PRr4LYIr714YfH/gpTcPndjYe2T9AXzN2tGXfvdHG18/fGZ31NuaYDLw05/9x9FAdNpeKeJ6Sd7QegzWY7Aeg/VIxA2V9Rxu6xzl6k/yekne0HoM1mOwHoO4XpI3tB6yGA38FkFqWraWtR7twKm7D57cVZ+s+KXOZ198cLBU7dr1i4+s/rtBuYFva4Z/+lMW65GIG1qPwXoM1mOwHom4obKeYrgt811Sh9soxPWSvKH1GKzHYD0Gcb0kbzhzeuAXBsCU4B5q9d8iGM1tYhu1V9/+wflLR05s7P3ui5+P/RbB4TO7f7Tx9UO1a9a6eFvTn/4UQVwvyRtaj8F6DNZjsB6JuKGynlq4bYS1lZqA29GjR/dv8/DDDy8tLe03xhhjjCnw8CP7Dpy6+5HVfxeV8vGjXzhw6u4/ff5z9Vk9ubbr8JndB17YNcjw4W/+8SNPfHXw8+ihf/3Yd7742He+uPpnv//kC7sPNi1ba/0tgidf2P3Yd7746KF//cgTX/3mI3+0f//+x57+gwMn75uIoB388b2PH/3CqP+3vv+5mgDZt75fd+zGGGOMMUY43JbWVpaWVzeb0+336jYCcb0kb2g9BusxWI9BXC/JG+roIZujgV8YAFMW91C7+Zv3rl2/eO36xSvvXhh8W3Pj8rFnX3wQfPeTX482APkWAbJmTadyS7Eeg7hekje0HoP1GKzHYD0ScUNlPeFwW+3qtlEcbmMQ10vyhtZjsB6D9RjE9ZK8YVEv9m1NMBmyORr4hYHSlIMg2mDrtEEQ7cJbR/E4GvLuZ+k2ahuXj73xzqlr1y9+8umHKfRbBMhLnTPX9qSwHom4ofUYrMdgPQbrkYgbKuuphdvWVrK3bnO4jUJcL8kbWo/BegzWYxDXS0qGyPIxcC8zPGXI5mi5Xxg4AHxkAIyjlb77efzCQyc29p7Y2PvEcw8OgnevbD739Poefj0angxBp+2VYj0Gcb0kb2g9BusxWI/BeiTihsp6auG2NjjcxiCul+QNrcdgPQbrMYjrJRlD8NuasW9rgslqvjDw5Au7s6JjTBzt4OldgyDaiY29F946OgiiPXX2/sZvEaS49Wh4MgSRtleF9RjE9ZK8ofUYrMdgPQbrkYgbKus53NY5ytWf5PWSvKH1GKzHYD0Gcb0kY4h8W5N5WxNM1vqlTvALA1FxtAGNQbTB2QtcjxaLSNurwnoM4npJ3tB6DNZjsB6D9UjEDZX1HG7rHOXqT/J6Sd7QegzWY7Aeg7he0jCs+SbAn/zHr5R+E+CZnzwwDFEVf/Bdz/iXOvEvDCTsIwMJW4yGf4sgcD1aLAptrwbrMYjrJXlD6zFYj8F6DNYjETdU1nO4rXOUqz/J6yV5Q+sxWI/BegzieokwDPxkwY9ffTjwmwBZKXNf6pz4wsA3H/mjBH9hAEwJLkbztwi6xnoM4npJ3tB6DNZjsB6D9UjEDZX1HG7rHOXqT/J6Sd7QegzWY7AeQz96zCc4i4bMlzrxlLfv3Nr8x5+du/jtZ87+H+32MiNTRm2Ohr+qGRhHA/HVwWA9BnG9JG9oPQbrMViPwXok4obKeg63dY5y9Sd5vSRvaD0G6zFYj6FUj4mOFSE/wTlhSH6pszHlRx/feOOdU6deewQMe63+2e/je5kl+G3NqJc69+/fj0fH+n+pcxavDh2sxyCul+QNrcdgPQbrMViPRNxQWc/hts5Rrv4kr5fkDa3HYD0G6zEU9cjoWBHyE5wThrlf6gQ/WfDMmc/87G+ffv78l0sjTY3f1ox9WxNMhm+OJov1GKzHIK6X5A2tx2A9BusxWI9E3FBZz+G2zlGu/iSvl+QNrcdgPQbrMRT1yOjYBK0/wVlq2OJLncwnC45feOjkq//+qfX765ePhb+t6c3RRLAeg/VIxA2tx2A9BusxWI9E3FBZz+G2zlGu/iSvl+QNrcdgPQbr4RRf/yy+qtkuOvbBzSvDyNfwS53nLx0BI199fqmzPuXhM7tPvfbIpavnPvr4Brh8LPxtTW+OJoL1GKxHIm5oPQbrMViPwXok4obKeg63dY5y9Sd5vSRvaD0G6zHMol7s5mhgytLXP0f1Prh55YevfC027IVHvqKStf5kwaGT9/7FX/3R7Tu3hifEy8e6xnoM1mMQ10vyhtZjsB6D9RisRyJuqKzncFvnKFd/ktdL8obWY7Aew8zphW+O1vrrAbfv3Hrkia9uXD72wi++Mbq8Kyo61voTnGCyFl/qHD125FsEjcxc85PCegzWYxDXS/KG1mOwHoP1GKxHIm6orOdwW+coV3+S10vyhtZjsB6DlF7j25openM0MOXONwHO3v/alePnLx05fuGhwOjY8QsPDcJeZ19/bPAm6Subzz29vof/BOfgBEZ9qbNFynqkml8R6zFYj8F6JOKG1mOwHoP1GKxHIm6orOdwW+coV3+S10vyhtZjsB4Doxf7Umfj25op4tMBjSkbvx5QuR7t9D18dGxI1Cc4Bycw6kuduSkbmeOrowesx2A9BnG9JG9oPQbrMViPwXok4obKeg63dY5y9Sd5vSRvaD0G6zG03hwt/KXO0lVmQ71B/Ov5l78Svjka8/WAb//o/pfePHTp6rmf/+rZkOjYgMBPcO6HP/0Z/skChFm8OnSwHoP1GMT1kryh9Risx2A9BuuRiBsq6znc1jnK1Z/k9ZK8ofUYrMd8E6D15mixL3WOrjL7+/dfvXb94qtv/+D8pSPf+v7nvvvi53N3PcOTISmL3wR4/vyX33n/tU8+/bDmVc120bEBgZ/g3J/z6c/+8cXLYD0G6zGI6yV5Q+sxWI/BegzWIxE3VNZzuK1zlKs/yesleUPrMcyxXuAqs6qU7TZHa/1S5wc3rwzf1hy8qrlx+dj5S0eQtzVjPx1QmjL36wGDsxcYHQtnjq+OHrAeg/UYrEcibmg9BusxWI/BeiTihsp6Drd1jnL1J3m9JG9oPYZ51YtdZVaVsnFztJu/eW8QHbvy7oVhgGw0OvbMTx4YhqgmfqAtz4BVZofP7P7RxtcPndkduDlayNcDxNtekje0HoP1GKzHIK6X5A2tx2A9BusxWI9E3FBZz+G2zlGu/iSvl+QNrccwr3qBq8xKUw6CaI888dXsbwJEv9RZfFvz2Rcf3Lh87I13Tj3yxFc/+fTDFPfpgKyUja9/ire9NL9XRz9Yj8F6DNYjETe0HoP1GKzHYD0ScUNlPYfbOke5+pO8XpI3tB7DLOo1viUau8osa6FZ7l5mWS91Hr/w0MDn7OuPDQ7hlc3nnl7fU/+2ZvjmaFFfDxBve2k2rw4drMdgPQbrkYgbWo/BegzWY7Aeibihsp7DbZ2jXP1JXi/JG1qPoQc98FsEpcmKeo1viX5w88oPX/la7CqzdnG03L3MhuAvdSJva4Zvjha1jZr4pZHkDa3HYD0G6zGI6yV5Q+sxWI/BegzWIxE3VNZzuK1zlKs/yesleUPrMTB6gd8iqEpW1Cu+JXr7zq3BpwNe+MU3huGwqFVm9XG0b33/c1lxtNiXOmf9bU1xvSRvaD0G6zFYj0FcL8kbWo/BegzWY7Aeibihsp7DbZ2jXP1JXi/JG1qPobVe7LcIqpJN6A3fEn3m7P2vXTl+/tKR4xce6m6VWWpaaDbUC9nLLCtZmv23NcX1kryh9Risx2A9BnG9JG9oPQbrMViPwXok4obKeg63dY5y9Sd5vSRvaD0Q8G3NqpQTBH6LoJjsg5tXht8iGG61dv7SEWgPtdP3RK0ya0yZtTla+Eudjei0vVLE9ZK8ofUYrMdgPQZxvSRvaD0G6zFYj8F6JOKGynoOt3WOcvUneb0kb2g9BPxtTWTZWuy3CPAPEVS9Jfq9n33ppTcPXbp67ue/ejZqlRmSMmtztP4RaXtViOsleUPrMViPwXoM4npJ3tB6DNZjsB6D9UjEDZX1HG7rHOXqT/J6Sd5wjvWYjwxMAL6tWZMybe+Sdunquedf/krstwiQZBNviR46ee/z57/8zvuvffLph0O9wFVmSMo5bns9IK6X5A2tx2A9BusxiOsleUPrMViPwXoM1iMRN1TWc7itc5SrP8nrJXnDedUjPzIwkabqpc6qzdGOnN1z5d0Lg08QvPTmoRMbe4+sP5AVIAO/RVCa7PiFhwYL35547sHBQrlXNp97en1P/Vui/a8ym9e21w/iekne0HoM1mOwHoO4XpI3tB6D9Risx2A9EnFDZT2H2zpHufqTvF6SN5w5PXDNGvmRgdRqMdqBU3cfPLmrPmVpgGz4Zuj5S0e2v0XwmcY91Oo/RDB69vDd1vpk5tqeFOJ6Sd7QegzWY7Aeg7hekje0HoP1GKzHYD0ScUNlPYfbOke5+pO8XpI3nC09fM1a7kcGyMVoSMrDZ3b/aOPrh87sjvoWQWOywdnDd1vrmdlqe+5LM2YAACAASURBVGqI6yV5Q+sxWI/Begziekne0HoM1mOwHoP1SMQNlfUcbusc5epP8npJ3lBHD/n0Z/2atcEHB/7m7/4CX4/WbjEauDnasy8+uHH52BvvnLp2/eJgizQkjgZGx5Bkg7PnbxG0w3ok4obWY7Aeg/UYxPWSvKH1GKzHYD0G65GIGyrrOdzWOcrVn+T1kryhiB7y6c/RxWh///6rg8jaxuVjJzb2Pn/+y/gqs8DFaEO9xvc6q9K0/hYBkkykcquwHoO4XpI3tB6D9RisxyCul+QNrcdgPQbrMViPRNxQWc/hts5Rrv4kr5fkDRm9fj79mbuHWruPDLRbjJa1OZq/RTCB9RjE9ZK8ofUYrMdgPQZxvSRvaD0G6zFYj8F6JOKGynoOt3WOcvUneb0kb9har6NPf07sofbkC2ORtfo1a0df+t0fbXz9MLA5WtRiNG+OxmA9BnG9JG9oPQbrMViPQVwvyRtaj8F6DNZjsB6JuKGynsNtnaNc/UleL8kbttbr+dOfpYvRBt/xvHb94jCcF/WRgZTztqY3R2uH9RjE9ZK8ofUYrMdgPQZxvSRvaD0G6zFYj8F6JOKGynoOt3WOcvUneb0kb9hOr89PfyJ7qA0I/MhAp2evN6zHYD0ScUPrMViPwXoM4npJ3tB6DNZjsB6D9UjEDZX1HG7rHOXqT/J6Sd6wqNe41donn3745xv7Ovr058Qeat985I8SvGYt8CMDrc+eFNZjsB6JuKH1GKzHYD0Gcb0kb2g9BusxWI/BeiTihsp6Drd1jnL1J3m9JG84oVez1doHN6+8+vYPjl94CNlGLWrZ2v79+2V3RkuzVrlqWI9BXC/JG1qPwXoM1mMQ10vyhtZjsB6D9RisRyJuqKzncFvnKFd/ktdL8oYTehNbrd2+c+vKuxdeevPQd1/8/LQ+/Sm7M1qatcpVw3oM4npJ3tB6DNZjsB6DuF6SN7Qeg/UYrMdgPRJxQ2W9uQ23Nb7Q10Wy0pSl1d9DuWAycb3U6m3NkHLBZKN6w63WnjnzmZd/9d0XfvGNqiBXz5/+lMV6DNZjENdL8obWY7Aeg/UYxPWSvKH1GKzHYD0G65GIGyrrzWe4reaFvu6SVaUsVn8/5c6HXtGwt3Jz9T64eeWHr3ytZke2w2d2n3rtkdOv/clT6/f3/OlPWazHYD0Gcb0kb2g9BusxWI9BXC/JG1qPwXoM1mOwHom4obKeXrhtbWVpm+XVTeQviuG2iRf6qohNVpWyWP39lDsfekXD3sptTHb7zq1r1y8+9p0vvvCLbwz3Vitutfa9n33p/KUj77z/WvKnPwtYj8F6DOJ6Sd7QegzWY7Aeg7hekje0HoP1GKzHYD0ScUNlPbVw29rKMMi2ubqMBdwmwm3DF/qOnN1Ts2QpNllNyuLirH7KnQ+9CcM+yy1N9szZ+1+7cvz8pSPDLx7UbLX2w1e+dvM3743m409/TmA9BusxiOsleUPrMViPwXoM4npJ3tB6DNZjsB6D9UjEDZX1xMJtaytLK2uj/4fE2ybCbT9948DhU/dVvdA3Fh85uSswWXiG4uWK602h3NP3NO7I1j/KvU+yHof1GMT1kryh9Risx2A9BnG9JG9oPQbrMViPwXok4obKelrhts3V5dFw2+bqclW47ejRo/vLePiRfU+u7awwqg+gxCYLz1C8XHG9fsr99o/uf/zo//nowS8//me/f+DkfRMvfh788b2PH/1CaUM1xhhjjDHGGGPMHPPggw/WB8EUw22j/PZv//Zwu7f/5e7/6YkT/9sw3vHkC/fc/wf/81KB2GSLVq64Xv/l/rf/3X/z6PP/a+lWa6vH7/of/sf/vlTSGGOMMcYYY4wx88pv/dZv1YezphZuA18mHVK6wXzxhb7YZItWrrjeVMoN3GrNGGOMMcYYY4wxi0CPe7eNfh4B/lTCkNevnHh6fc/kCqNTu3/6xoHuki1aueJ6UyzXGGOMMcYYY4wxBqTPL5OmtLYyXHc3stCtmdJVSMW1SLHJFq1ccb0plmuMMcYYY4wxxhiD02+4rS3gC32xyRatXHG9KZZrjDHGGGOMMcYYgzMb4TZjjDGmJ9ZWstZfG2PMYuFO0piFZeRltaWlpaXM7aHM4rKoNw6H28wCoHd5b64ub71UvX3TUjOcPnq1Fs92O6h/yb5Na8k4e5uryzN5prdOy8racOhHHMbk4NEXJUX8xTuNVroIXRDE2spizacEjlex7U2nkwzt50cyXBrdTLopS8XqGEFRbyoXEV7o2sp2su1m3YOrQMeSRWW7WluZvAqLv5knptSY2zVRtjdoe7B1rUVgdD3tTnIew23BQffN1ZVBBjsz4/o5cWZjwmcRFSnBcmOTwSEAcGQDD4DA6kAvb2wkl9Hr5WW4873enSLKz0tUD4VdHW0HuNWNGSoX7pTBaxztCrq+lVadlp1K327WpTcEsLWAZ6+HOx/XU+GlrKxubue6spaqLiKwMa+tjPxL7Y0Z6/rATgNMBt+Gyn17qI7W7apUD8wt57RAx5t548iasUeA9sxo5cL30+XVzUGBef1k5WnJHBg0PWkIvq+Bxxt748i4gkK7oIzGDHaSWIZ5XV9jP18hUtq3bP1y+5ttTBeEH0js0zXmPl5Rv+HDKrDTiLx48Z5qZFi1lRHerqpzQ273oF5zmlLIGRY8jJx066MDhwHva/j4Aa24tgspanvI5iaaXWuRrbS53NwbBxhVaDzJsYNSdtQ30+G2hltp9W/w3NJOAx2dGtcOHRpmzmj1Z18/0Iw9Jlka6wgaQgDgyAZJluDqAC9vcCSH93qZGe78B9OosuJKyNUBH0VGY4auSqzWwNzwriD3Vto0i8BPy2T91jeD+taC3tIKZ6GfICnet+SEAMb+o/RAsmZr26ewLtwGd31Qp5GZrKnf66A6JiCn4hnjM6CV5pwW7Hhzu6CmG1YRJvqZe3+B7+Pw8KZuqtvqjtAwMMgcZlT/JuV0BfDxZt04msJ8cMQ/ugvKa8yNnWR+5SJdX9Ptr2WkYG1laXllhbif5h9IyNO1HD3wtHQxrBpTYAaH2V1fbaEjKRvvHeBzmsw2AOmBEf+cym28xtF2NXlaqgM3KaoDr/JoPTBoM35oviMk5HhzeqpmPXjcEtxK8V5oJC2iB97XantIWC/+IiplhsJtsUH3jKjnVh1lh9sqp8TgXDdvvoHO2EOSjaZEA0Zbh1Q+skEHQAmtjmFG2OUNHkVGp9wYGRlvppury9D4jAwxw1cHHN/BGjP6KGw7V7DWwKPI0cPGhfW9bZt4Vt3ND2wtIznWnb1ifjWzF6hdhfZUCb7cdsbfy8vLwPi7cbY2cjx1j8BiOw38+QHa7wXfOOAb5U762ubXttMgTwve/JCjwG9YHT02y31OU9Na8oY3I4cVd0doHhjkDDOakwGBG+h4wRtHZxH/2C5oWH716KuoWatXn2FsP79VFNL8Jv++ojEP/w2tjpg5QtYNC9HLviNEJCtL2XgRQeVmdgWVlbvTM2//RUSQNKgjhfuWVpXbfI1D7QogtgNPo7VWPyABBwYtxg8jIl1PncAmOp4eGbeEtVKw3JK0dXpoawGH9FGD0lY3yhFmKNwGj+SgoDs+LkzFK7yy2wNmzuAsIiMlWG5ssuI/VIQAwJFN9gAIm/wNk1ekgWfsaK+XMTSEgKojJ5gFXR34UcCNGbsqRzOuq1kwN7TQVuPC+jk2eo13Q0PACM6l5cCa66nwMdDOs9+tmi7LL/qSRLs+eDSP9i14vxdZHTk3yrGcWT0U+LTAzW80PXhvrrlhhUY/4caccbDICcQvGbRyWw4Mqp40dHtfqyJ4DjaeT/38JrALyhp9QWAZwl0f1M+Xlhx0523s0LIOpLnLxdo8qlfMkpo6tR9WVRF58bI39wLZz6XA4B1e7kgJ7Udfba7xiGFkaAe+JYUNSMCBAZwMqzj44u1sjlAfzwpupWC5eB6togqNPWSzXmcX0QizFG6LH6ZPd0psFMgYyU0pQ4TcYFYjUzmKqdH2VkpPS9QJb1comSF1JLNFaczh+EZJ0sFjMzfmdgSfPfDGER/xN2bh6LTrq1mYk/ucJkpIu4sYjg0bnonGszgDkrUV3+DniNkKt8myubM1h2iGJo6I75tM7141wrQ/1LLw7Iwbtkd0+OPgiuerbe7NMzpeaX32QGb0tLRCritgPg3RO/2dPfHxt7jeOHit8fU7J0FSsMsNbgbRg6WO+xa5vnSc+dALOIrcfRIWBPDiRXdWmU/qdwEL6/rWVpbbfaFIj8mrTep4ehq3LEK4rdgL5AWztu/JzZ8aafr30dygoQOSYVkJJemxcpkZbG25K2vDLOvfVWksF8sQ1Sus34GWJdcUi55n8F4F6eGABxL+WZ/YDOFBf7fhmErgJrptuFP5De8b1tYaeG/GGzN6E0J7yPDGDJ49fIoInZYiTF+KtlL8NoR2uWCjwq+blvVbe/YaXijOmTlDA77gL18X/45r9K3H35XDDLRdQWcvQw8dCOHljiUnr/FW9UvPwfBrPLgxozfKnC4XaAbY8WZM7PNGm02bFcDVgbYWcGCAnha81rL0ssOadHVAevFHMfZ6WfnFy6x7YBpVTrnYbTdvUIoMI0f/tXJnlemN1cHRCDpoiR2EwxPPYSYNk13wBKLjpezRJjzhrf5NC73mazyjLw27YVUyS+E2uF6Rq2I0af0ZGxlhbKVsXOVb0+DbPROozxDrBaByweEUXu70Pv0JnpadxsR/ri5ln+fhHzXdq+r18BAkdiDgeBQdtkZnmBlnaW5UsUOW/O/fNZ1AbLsK9N6csflF1sCroYdEG3P2LDGmteSclqy+JaaV4rchtPlldAVQAAWsX/QGnbeFP9IFQQO+jEsSviNAxxs6/s6JK4EXb9bZa9Ab+/OGG2VWucA1jtUafHXgXUFYR5qiG3POqC8rw9TUSjNvHFsZVm6Zind9OX0LMPLHWkv+YBg5LcDwBm7M4CUJ9i2xd6LYoyjk2twb1PRmCT4tedNJqFzothv+UebC36+V7qwSP1bPDUZjnx5qHJTmjJdG/qDxPg7qjUg09aXIeQ7r+lpNeBvLbdRDr/H8W0zADauSGQq3oacYnjWN/sVS9UhoeEKH/wE+89nqGCb7JHToAGYIHm9mfKd59pJbbv3Zyw/cNFVH7mmJ+Fxdwus3717VoJf14TPoQKI/6xObYWfRwJghC95j7AzRtrMBxkCNxzuWfdOkvV4vb+iAXePN1xp+00XOXptmUJsss2+JbcxIo8q4YTV2BTkBFKx+W4c1KxKBXRA44Mvo07A7QvYwPWT8nRdSH/uPiOFyk172gAQsN67WwJTdzMHwa3xID/fTHXu0yx37u/Z9GjZYysgQ61tyR/54Xwpea1Fj5ly97eSVY9fYvgXUCz6K0lybqJsqhk6I8HLB2y7Rt1RebgidjdWzH+7yE8CU3fxSY9eH6jWBnsDMD5Fntpaay23yaWLVPCdLr6nQ1sMb7oZVxUyF27JP8QAmOlaSXdoEvoJRDTx0aJ0lM2TB5/9guVP89CfWDIYlb/1jUwfXdGMOrl9Ir1Uv0HAg0FwXThabITzoRxtV7JBlWhtjh5eCz+2xHhK+1nJCHsBRZPRpcJ7NfUtwK4VvQ/nNr64ryBl8o/Xb9gZdDtwFYQO+nD5tJzkduOls/L1FTewYa1fQ2cu4stAbJVhu7jWOTrCRlFFzsJyhZmRjDu8h0T+PHVqH33nb6NW1FlQPK7dVrdU25vyw5tCvNFnsnSj8KAjKp4qtJmJZbb60XOi2G/5RZpDuxupNkx1wNJI7AUz1zQ8+ey3KhbKL+cA93kqjL7dWetWFon1pLzesGQq39dKNMky2E7rTCs9wKqwN36HYnOFPf0rjD5/RxA5Z5qSJTrEVZYY8zCiRzc89SRz1k8ng8bfpl5A5mCERv/OK64Wje7ybC/cxus7rgnxshhIdo5dl8ZrovDNL4TaAnAYKBbPwDAtLiUt+k3X9BGYYm0y/XBCp7qx4r8pvzDG30vmotW4qt/k8k+WCQxautbQslKGT6hiu8KheBDet0zKtVipeLllEYOVWFTG9vqWZ+eiZwxE/LdOin8bc+qoM75ljMxQfDIvrZaUMJLvQ7VlgluZU2nw/5WZNeItM5bS0zlD/IkoJaqKzeI3rNOb+WumshNvCGygSzMrMcHLmXfP6BtLFh2cYnEy/3HGoswdM7LPKRe5VoF5X8Z05qDUs2bTukQluBoGtBc8t43jxqyOuOtJoj73ZtCly3Gmpcu7pIkIKjSu3k9kL1lpi23yVyBz3Leo9M55hbLlxp2VacaW8lKGnJf6qDO+ZYzMUHwyL62WlHKGnrqDkL2rfc+yxzU+xXDRlYcKscz8NL7eTDDNbaU0TnbLeVLrcGam1MWYl3LZFXAPNCGZhGY5MI5aaLgskty4y7CSZZrktJs/1uYETe7Rc/F4F6I3+c9gtHCw3M1l9ymnqTeUeCTaD2NaSlVvWo4vGsBeil1Hu6J+vIZsih5yWqbTSdtHAmKsjevYCtZboHnLh+pbMZPUpw88emKH4DWv0n/uMK03ttISPW5Bk+YWGZyg+GBbXq0859a5ghM3WH6NrUa7itZaTMncP1r7vp+HldpNhZista6IaelPpcmek1lJKMxdu2yaigWYHs5oyrEwKPf6Ei4/LMDaZWLmthmhVuWVM7DMm7Xn3qhq9ifJjb+FguZnJKlIK6PV8jwSbQWxraZEb/OgCCnvV64HlTh5GWltBR2DcaZlKK21fKFfuuAI/e5niJ48WrW9plawiZfjZ6+xJQ0O5LZM1p+w1rjS909LRuKU+GfFxldgMxQfD4noVKVW6gkqm0uanWC6REqHv+2l4ud1kGHuSw8tlT8usNeYOam1Gw23bhDfQrBv5nGQ4r0R+/y5nYh/73b22hN/Ce0JGb1r3SHHKh8ttw15cudNjKq10pi6Nyq809tJaoJK1TyCSrPokd0D+2WvQ6/hJw7ToKa7U2WnptVHFsraS+dy8IwvpE6ioN5WuYCe3NitVptYRKXSAm9G7rXFoDQ4DIZvovKLRz+cz4+G2UiYXHdN9aGyGVG5EhrHJ9MsFic0NgrlXid/jcb3YAwnXY23GG1NpuWAzyGgtQLnTHCdt662s5b+dWJWZ8mnBmgGaLL/chvMcXW67113rjiCnckMaVUaG4bWG0fokV+qFHkhgG8gjs9aaW0t4u5oG4GwNrDX8qtz6hPdI42pdHVk989rK8urmIKvKcVwXfQva7EfK3voTopXiU/FMveyuoDrZTv33dw1l1NrgOHf0s74gPHnU2NnjAyhV5XZ3w6pMiXSNeW2+KRkM2AWhPVX2gYDV0ZBbRhMNbn7olYucwJw+HCoX6edrCii7tYXdsOqYqXAbFBkprDgu+U0NxcqIzZDMrXWGscnEy8Uv79jc8ibtwAUbO7nKOi1IubgeknKKerGRkZ0mtLnavJcZ2G9jrQUtFyw0NFA1MnTYSk4OHcADiT0tbfqW2nKRZPlzztR4ntHTgo8w1lZG/rF8DUUHPSR0sOGtNKNRxY6DgZOcMnvmyOaH6YU/aYBrDe2C0JRxkZEuhhnobA2rtdHE2FW5U1ptmwfuCNgNa+TPm+bscX3LMDeg2a+sbm7X38paVYb5jblpKg53GuANC+5bdqp/ZatBTCacVleQ4FZao1Q+EWs4e1SMr6zc4BtWi0lHzS0LbPNgsrHfNzxCyOqCmttA7MWbmVuzXmzzQ67cXMOcLrehXLyfh6eK0TesUmYo3AYHbiaPn+lDwzMkc2udYWwy/XIHSTMu74jcslOOJa8YB4/nQg6AUD2sXDRZbsre9QIjI2myUa2Be5mBDztrkgV/OiArppBzrQ3/g6wO8EDCT8toCrhvqSw3b19IaOwLnedMPXSEsT2zq520x/WQeKMCy409e6mbaVjzSc7o+oKbH6SXlWEHtQZ0QVkZBkdGooYZWQEFtNYmyy8ft0xMIcnqgAotOatrjS+qh/UtwAmMbaW50SJcbzt5RVfQom/Znjyzo+voYcbSeOUzq9sy76ctY3w15UbdsDLG6iVqlVu1RvfMzY8QkC4ITdbVxduYDG2isc0v68oFT2DhoKAwHxYuqO7n4aliRzesMWYq3AZGRoZPk5cqa7WasjxjM6RyIzKMTaZf7g61Q7TY3Fqm3DEppJ1o9mzYC9aDyoWTZaXsXy84MjLZVTUP+kcobwZQsvblIm2PDlRN6m2uLlNDB/RAok/LeN748VaUm6/X0LGA5xkrt9UIY2w1RfsDmQSp3MpGhZYbevYKCQOnYQ0nGe1vw5sfppefYRe1Vt1asJQdRUZS0DAjP6CQUWvbVN07xoZVyLUBXry1heaOpmszbKNXdwJ3lrQsLy9PTO/yy20VLaqt35Z9Wk1jHjo2P0IY/4Puu4JqwCn0ZDL0ftqi1rLKZW9YxbS5AcFxW6jNo5dGTl8KdUFwstiLFz9elODml3HlgiewQGkfDpWbda7gOWCnN6yU0kyF2zqIo7VPVkxZbN1ZnRTTozEZdn1alMoFAxnhuWWUC1LUI26Qsaclr/Tea60iWWeRkRy9rvYwbt+3dBmoqtPjzjNI7WnJrYupXER5HUvQLKKL2UvpU/HcO3xuoeXlchm2b8yxSy3IZFjK8LNHPGmgyiVOS4eRkWGG8cOM8NMCIllu9m2XuIgGDWF5dXN7MrO8NelWHTNPq9ypdQV4SuGz1wub4G5rYJtHLw0+XtkW6uIFcxNHvJWqXBpVzFS4rRyRW/jayvLq6sroRUOG2yajrVmBY/mbgfhNqP/rtovgrP5weSq1ptOY0Wt8+0FDux06J8vlcitm2EtkpCwlOuCDcmvb33Y1WxO/eLu+xtdWllvvhtu6UD5Dnb6FSZaVsl1uZKfRulwmWXiGrU9yP11uSbLte0eLDdepclvlU5W+n6E1nlL8GhfvW0B0uj442XBQ03Kc1in4bmsVfz4Pjar/cqcbUZrWWD1cbzoscrht/KabPXYpCbdtpq1mtbKGi1XpFXKm9PpJplTu5Jgqdi0keUKmFkvVGC5XpoyNK4XrhScbe7ejcVOVzXY7dNb0VC1yq8iwj8jIRMrgAR9WF2lKF+/OoWW+gUmWSyYrSznsg+pO3UhVthmeld3uqRM4e30LkayYMuMLbli5YKcRXi6TLDzDdpdG6qvLLR0zb/1mE91Vky+X7G9LyoW7eig3OqXINT6tcsGeuZ+uoExvrKSR4UZkucVk27/JHqf1007Ifaz6b8wdPQLptFym6+viePsfq4frladpOy/Oay0LG27bnFz0v7aSOXCpvGek7YePyw63Ta3cwm5mJb/Jyg3s9dCU7bcjzUgsMlzGU8bGlcL1OkoWtcUyWC6732dd1xcTGcktN3DA11gXo4m2/qeb2Vr1pbH1a3bPl16SFVMWd8Nt+vjU9i+4SQ55Ame0b2mXrJiyxe5j9eWCnUZ4uUyy8AzbXRqpry63ttYGReO7ahLlcoOlqvRQVw/nxqQUucanVS7YM/fTFVSk3J7R9fiUC94XEppxhE9hyN3HepgAxp6W6ZQLd339HG/XY/VwPfy0IPNitrUsbLit2DWQt/Dhs5eRf49pxw63tSiXrN/2A76M/rH1bmuzNlyGU87cE7O4ZFl7GBceFmSVG70bV3hkBEzZ2YAP2i+869labLyjdblksmLKYkyhYmRDvWlY3fUtROCGTFaSMv8DZPXlop1GdLlMsvAM210aqa8utyRZt7uXViYj924nu3o4t5YpVa7xKZWL9sy9dAVVKTeH712gBeaV2zrchs444qcw1O5jPdywgk/LlMpFu75ejrfzsXq4HpYhOi8mW8vChtsKwTB2zknSOi5L6s3rLXzn/rgN+eoQPuCbShwNTTal4TKaMjauFK431+UGBFBaQZyWqe883eFsrXCSJzuyGV3dNnIoW7/u56n4DH6LYGrJSlO2/QBZVW7oyY8tl0kWnmHrS6OfLjd2iKtfbnhuM3eNT6VcvGfuoSuoKnXsfdde4ko569GgGUc/UxiQXm5YwadFp1wgZtRfuVhKNDg7ndMCz4up1rI44bbSP4S67smIZtVbiZNDpXlnWht5UuXO+sCrr85Ri3Z6/BeLxKcHJcNW4tlL142Z/7zoVKqj64uos2VcLZeIti638O95fbP4tRbOtI43FpmuL7ip99OXyjwImc5Yjn+TS5Y+Llt0YsJcHZublS91NueWvUFPv4Cbsq2tFo6hq2/IR9J/cHa6t6quu1zyFiNyR+AznAoiwwwy2eyG2ypH8+TGlkXA1xJ3ftkwxtkaYyyvbo7+J6GH3TMyXu2Gzt728W42bbMFHi96WuByyyl7sNa+tSiH23o4LTnDZarZT+ht7qx526xZ49/XB8KL5U6ek372++jg48jR7/b28kii8uF5q0kd99AeuYimFW6DLsncIOnwbPfV5qnKLSsXaqNty60dtwB/n9MzQ/e12DtgB9UBlgt1UHkLRoi+tCS3aaz/zdyOus2YqmowDN36BvWRf1qrF260bMxVR4EMM/AMYT2wC0L3S8m4OiYv5po91KBmOTjGPsdhmV1Qu03ZSqKQhbKrQp9Uf4vTfSgfOs8d3LCms7B3wcJt6HwNrbjhLSHiTXD0/gJn2E+y2Qu3YaP59htbluUF3dXAHQWG/9g4vM6OZeDH2zDKgXIDJ3Xg8eaclugQANFadMJt461leXU158MQ9GlpvAXi9YvojVb95LYfkwcAXUGZs9OR8wy1l82OXlSvOC2bUR9H7nArvaaQa6vzDJfLXhp4yuaLKDwaGNszjykCN6ytJPmDYrKHbD0KL47ksg8BaFTQuAUNRoM9M96Bd3MHbBVM6TTchoP2pdsrikYmAKWpphVug/oWvJ/P76wK06yqTJv+HS40rMsFhxmlVFdZsx7YBYWH27bsllc3K0NtmbmNiGXd2kJGy3isud4LjEJOjvJ2YtflihusjgAAHwNJREFUWaIdeNAjajJZScrCYkqmzePJHG7LcmiXYeZ8Depyt7LZjP1GH3B/ycuww2SzFG7LGs0DT6PgvmxiSXRFN5p/C18B2wfSv6BP37ARMJIb/KkR6Hjx09JFCCD72WVtbkzKdsPlQjgnexU/eVoam2iLZl+jt/PdtpE+vC4CDgGNg9ud59w7NDnn3FKjP47cYbittm2R7blyYtzmEmevcWA0H766ras7UfONcljWzIbb8jbihgNteSG8pskV2DPjHXjwHbDttVaZYVOy8NcSwb602DFW3IkoPSLcBjY3uJ/PmGPvJICOd7P67fPMQpsbM5YhOMxImfWbcUdoiichE5NcvYFfbbwjJ7ecRxH1GeZeRM2Nf3BdbyUa+5+SlE1RyOJttKb2kP429hE1maw0Jb6PVeANq5++tPWwKrxcJlnrDHMHh5mj3LXAb/Sh9xc4w+6SzVK4DR3NY31oXl82+nSGW/nb4qJFXk5tvmeAI2D4DhR7j8xciBTX6+F3XCQ3OmW7Jyf4c0603MzTAoTbQmttO7/tX1ZN+rJjjvVebc9zIXwE/EGL1hL+ceQORhjbWWY2JyrMR0z+s4pudxH1tvKlUG5+5WKjZqiOy/LWCLdhpwVvVC2ikDXnOed2j84kA++A3LVWkiGXrAi4bBbsS7NffWhF9+G2jK4Am2PvZJmxHqw6OTqxzxi+ZhxF/TAjA/SOAFdH3MQkr1w8Q7CHRMKpmVHX5kFp1qZszVFIbNCS30RDHlGTydpnGH3D8ldi8GStM8zoCuD6LTxBD5gAZo5WajLsI9lMhdu2qR/Ng30o2ZeVWVErQZCcy/8VPV7o+pnRbUFxJrsV7nhDe732u9IWpgJsfCe2UfGE3/wmgWP0yHkunhZqgJCKA83CwJOlYi8SMtOSWzikzbfnUabVSvvpS5FLI2aamN2O2Whvjln7yu2tXOAkNidBe2a47cXeAXurjqq4UuML1OCy2Yx1y6PHV9HkpxVu6/7GUV7usBkgh10bZ8soNHXQmIlqKxvOzcnoehiFHH2SAAE+LGGSMV0Qk2H4DEtqOVXrDONvWBLhts05+xJU+8dXvcygmftLYLlkspkMt22TN5qfoLu3D6LCbb3NEjtlWtvVS1E8CZOx/YpF6nhbGnvMCT+azoGKyMTGoHOfvTRePfg9AzzPOQeyk8cmvJt+/ePfEcmKx6tA2ytQPcLoYFKHnOfYHhKsi3BKjiK6y0Ri/eCnh3pkeGK6K72TKHNjoRXrpKAj5UIAswg0t8/d2mJIzaWxCe7yHrfCKGeNf/zxMlRlW38nQs8wXGh4hAI0hIdzkTcsnNjnf9tnaacfi9jSrn3iwCbd+WPdBaD2HGZHqUBaz2tyJyZ8oCer3OkFAdCQenD0M3MqUX9/kWOGwm1wy+tgmA5M2mO/B9dSLaLpgW9bgLdw/O2Z7XQ1L9JklYudFixCMfKvzYczeQKrvlqw1smutE1u8NslSEQG7hzhA8m7eBsOZxPfvHbiz2K7j3oGi+nq9xnNe2Vp+K91L900tb1xv7qmD+sF91QgOcvWm+tiNGH9QbQ+3n4e2k9ki1duTSlIHw6GNXecMwZ0dVcuHmUG74DF0uHgXd1C5sauEgkB5LQWaEDSqvk1VUdGM2iY2+Or23KXzY4G0zofVsGv4oaH29q2+YZst/6t4uzFr9+BTyCa4fbvm/WQWyqqB12SWYPSwp9i13j5oK/9woKphNtIvdj7eDcTQOSRLZQsK2Up9eewZt02PvLHZljgfQ1tw2PXbsM3TJr70vwwH9BIgEEpOEjDQ+qx4bY2z4caAgb4WB1o81i4oJIZCreB9yp4mA6viMYm7WCnPNTLmQTCVJ8iMEpVuA/jT9PhW3jt+p3N7I9ANYyYG17FxSMUO8XVdaN5J3AzdFfa8axL535568LgaODoAdU/ja8/vblz7PpUWZvXprgnV2nyPIMzumq1NfBrLTn3qqa2lya6k+pznXuPxD+sEQY8lmuui5Qdxs09HHCPZ/yBREWX27JyG7WBPjwnxAwMSNErF+jTwA48L3gHpMydxIJhoMbqazMgaRqJwR1pRjNoiiuh97WM5cnAgDP8JdadchsGr1hrwW4cxKhvJ4fxfIlYUPtCtwFOIJphVvwOuKUievmXZMOgtKaIFsnwnio+nNoqGavXNoZb1RWglZsxtwcfE8JPEzNSTlIIoEDDDHzkD3ZW4HnOCHuNxglqDwQbP0SH29AwBTRIm9Y1Dk8l4PtLxlg9YzQChwvGmaVw24CmexU4TMfDt7mT9nrwPePy2nH2LaEqOpYfXa5NCa9uQz8CBZYLCrQ43uGFXh9Xqs8wdqVPztwv5+7ZHA3Ew23Q8WbNsUsFGD1kTAA+GkJnL4Mefuvfxv6nJNPGljJxL+EeDIwmrR9hgJO6keQx4bY2F1HN82S4LvLDuHEzTm75RklWTZWbE8jI6MPzHknW9RjQlTtRcEifhgTv8JQZ4bacNoBfa9AmtligDa8OoBnkRSGjACMdHb7UuVm3xjqj6wNuHPw7p42zpnb5UIlrTyCSIR6AbnMnqtbLuyRHM4OfxYJ7oVZMxfMPthVdh9vyyI/h1ncFwAQwY24PPSaEk2WlLP7h2N+gwwx05J//qkfdeW7RmLf/BJ1hhUwAgcdm0KAUHKTlhNuowW1Ja8kJGgL5R34vmL1Rzl64bUDdvQpqx0x74sJtLS7v5icWgc9ect+2qE8JXxjDxYY1dhnlogJYhGK03hqD6W1PYG2pja0Fm/sFBzIy4yxR5cYmG00KjgnAR0NDKvuW8L2TkahcPvUjjNxygRAAXHFYhkXPktZCbNbLhNvAGG5GP7+Wt/9F7vCxMaeGPhwPMWeU2RQRhhtVXgcOrmcBUmb0aTmXddi1BjY/uDrAZhB9WoZNdFS0fcruXmLd7gziIvX1RXGDlqgYaAfhtowDKZn75XSkeVTrwbc/dFBazBA4KfnRyugM24Xbuo0GBkw8UT10mAHeT/HbbuwNeizXyrzylicDnVX3QeHy2c60JoDwoBQapDHlZlFSfOgUJvgiQsMFFcx4uI1px3i4revrFlWt+Nd2epW9wFhrb1i+PEZ1Jx959uLLhR7/1pVVl1/N3Hn8H+q6PTzw2M/wvFBoY8VO/SICqR8TgI+GYu+4pfQc8R8plluDiZUb//YlEDDMKQ46kNwHP00x3PZnD2st5ZXb4mXShmTdfJ4vsILRDhytjtaXW3t6uO3WZ9hYHfHNYKhYncv2hbDT1KvfaQD3jENPCzisSm3GtgGREVwPoXXzCwnbRQUqYx+0j2YSpLfUcI31lW3T06aWnlGr2xrFMlppj0FwcG4/rW9Vr62Mna1NdIs3+pl8dGcF0kVXPxW9eWANfc8aHYTjoxEmGjhz4bbM7q5yIDJDrTPkXaRWD7giQANGwGBZgMbLG2RtZXl1dWwdWt2goWkdOzX366cdYM0AbeqdPnZOqXpMgK7BbB2zBhtW0/r52gFo9Dqp8Pe8YsNtE+PCunTYLTwW5j36UjIe6EEXEbogKHbHPXTRX8nfad9CSKJbaccDofjqaL461ipfGG/xTkOfL7FuAh/BGKUxkNFJ5Y5l2kfbwyf24AkcuXbyXozIeCRfljFav5nDG6ArAJdqjvxLTm9ef1paZFgK+oi6G7qJszUFyqGlAOALK130Y4N1QG22eCvLqLvb0LCUgiZ+P81a+gCoTGW02eo8N7VS6I4wclcGbtDg+yLDZKGtOnxh7zYzFG7LGot09OQngOi4bNfg7ZgJGO38beykbSf7uLPXMPvLegllc3V5adgesAdrwU0AG0FmhLebAz0B77rmLZzGX29s2oJH4pKs1ssZUTXVRYLPc8/bKo2UG1kdHd/Ca0seM6eLXYv8sAa+IAisjty5bv2iP5zcxYa50IGbluNRtqdqO4vgr45ObjGp7gYdHm6Lfl6C5hYfyACPYjPvKzFxQBP7/OoY9kZluWIdaVW+reuX2OmvMgoJ9eGjI9aIcBuYIRhOzXhEHRcRHvrgQVIkgBI4Pw0Pt4E36PHEWCimJlf4NtR2bUH5B0yzR33wFCYkYDTdGQfUSrE7wvDoikHz8RLzzl4xfwbg8RU305mhcFvWKzzBsZvIB3rBk7quL8iYcNswRYUdvlMmHkNJwPUDr6FA70HgyGbsl9sjSezsoc9uwVor1dts+6kyqLXUNQPwGs+KFDT3A+g0LHOpJrBDULVzMTv4tGR0KbWNJTbchq9XaruyqRqgA6fWMoADvtBoUcMYKOh4u9w0t26uCy/6a7UsuvpCnla4LXc82lBubhANCL5XCRezQZppB7eY7cLr5kLtrtzqlNMKVraNjNTlBgjBO09DseMsgu4EVdk2j/uyimbqBL4ToYPS3KWa9RdSixlH85UJhFPRR9TREeHWo6+aHjJwftrh4LAxGN1qizdmWcZOmqZjAO8vLQM3wEy254ARPGYOXugK3hFGTkv9lyuwVjpxUVdf47FRowUKt6HEDkRScPfdUVy2NOfxf82+R+bqweG20l4P1QNjKC2un5o1FC02MGqaXE10OnWtCoyzdfrEDGwGOfcq4jznrt9p0sobj6JLNZseJtf9bRvaXOP1bQs9z+AtDbrWslJCgB04fAufcK06y60DChiF7HPJvIg6CLfVz3WhRX94SH0s17p4VvCNEl4nBY1H81ppbhAt50kNeUeAo71g34Jqd0JQsLJ1yZF7UmKBmyFc7Bi71tpO7OuOY7u4wB4ZL7fhOVzb5cnVpeaF2xoKbg8wyq1bJwU9os79bngUeQ9C4uanWfe93PtazQ269eabzcLIbSj/RZnKAUSLUR8whYkKGIGAY2Z0bgK30g7u41grbfsgpOowkONd2HBb8xUZNRAJ7r6jL7MhrV/EG/9XtLlndd9gwAgBjaFg10/uGgp8A6PcK7Nq2IqctownZtiK90KrLJ/b597CG5tBxvADWr/TSWMeF6AiFKW59jNrRC/JuLsavklZ7MqmjA4862CbAzddPVkJyy30IoKJnOtmLIvGnoqHz16mP9DEg2gRz8MKf1h+PsFbzCxRd0fAzl7O+2jFsmP6ltrWkv9kpTZ2jJE3sYcWMm/9c88NLuM5HNQz4+G2lhdvT2DhVPARdde33UoyZ3ZR89OoN7jGstxuJFlZh51nfLpY3Vll3F9y7qfAFAa+1qBy0cX74Jg5dqFr0u9bMglf2DvGzIXb8u+U7EAkvvuOjctuExJuCwcMGOHktvim/iJrDUXzOCl2cUTeKy05zyKGxVWHPCI/r4M2g7Wuv4EQB/CAC1gQBNXvZujLlR1ckmBUEbrW8JTgyqb4Dhx+naHLgMKshifQOzgWeugg7DWTZ7UOYPYS+Dws2yui1iSgTyJ+d+6wlUY0hanV2mbemyj5YU0K5jlcTW6zDhxOzXgPbjo9RpuZXfgSwnJaBGdzmxcfbsvue2r/YDpTmFDAIe5WirHDrFpbKbLQFQF/TlhNyydY3RzvDIXbwl96zypXdsCXH37qtceQOXvU9RM7TiolJEPgWcR0Hv21nuv2ttoLJ/IBF0bsy5Wd6vVZWeDKpg6OF80wcMBXLHTWJ1tNcTQ09GCqQGYvU5lFZICFtqdLVLAyZ/vI+BqbSsgVAX/a1OZNlIAHWCjR4bbg+5o4GWsDF4zxllC1DiD7XOUGo5nGnHsb6r+zir3csrd4a36UnbVare9OI6vc5oAvHETrchiZHw2coXAbvoTHFFm0e3MszDOB0vPccXVUxxYzV7z3jHi4bVpTU/w1zKkwvXBb7ADIPWTvVM91xbsCcfCeKv5dVxR0f4adtHpjvuA7Anx3jq0O/ChGpjf9VUaLTT+HVHQaUzmOrmbssw5YGT08855FCqvcy7eIbdn26m7QsY0ZzS22y419cSTlLyyIio7N0kVR/QgNXFPFLAPH3jSq74iARKXMUrhtm8jdYc3cstVMllcDvo3V9g1WyTbazbvMMWCbBE+L6UVk8Ncw20BmN2eBqrmZxqiCTa/iHwxE3hHE0b8k26xViXi5JJb484zdnWP7qFZHMRTt/CLCnzYt1Avj83EU49Q1KofbSoH3qs9eOqZ5h4Q7K2jXs+CvcpXl3FhuSBuejYuica165icLhlQeNTaMzIpZt3/DchbDbduIzcWNEsPLb63221jhTOuV5/lBORo4p0jfoXun8arVWJA/q11L7OdQcKZ1RzCltJk8y77u2DsKI4vh1dn9xRT8tMmBG1lqGpX+I4SpUJgGF0IHKaWcHkOhb+EBdz3r7sWRqG8SwsVpXx2Zm0I0rKnKehYLDCN7+qzwLIfbjKkk+NtY+JXlV57NrOHJxiiaVy34/G0W6Wv7yMg7giHJCnksTJwt5wXb6dDyq4Wx0MuxHW6TQqJRzS6x3wSAkV4tDu961tWLI5rDyGnRNhpYvy1SWJMHY9ZDWr5h6XCbmUumvk2GX3k2mqg/B5sS4qdljvcyk/pai+kH/KPMi3MT1d8MXmSXDIfb5gmRRmUG4D2z8mpxjVcQPMyYGVrFrDPfsHS4zZhGiD7UrzwbY1hyn7/NEJ7rmioWavYyQ2Gg3K8Whpc+zy9eLSpNjQrajcv0g1eLG5OHw23GNKL2kNkYs2hM6Z2RYDzXNaaUGQq3pRT1Kb9m3GMsENWNCtyNy/SDr0qDU2wti3gJO9xmTCO+vxtjjDGmI2ZhBiv91UIzm0CNCt6Nyxgjzvy8nJGBw23GGGOMMcaYKubjuePIVK+vFXqmGrBRzUIw2hgDsYgxc4fbjDHGGGOMMVXMxluuTYwexeC/5iOMOKPM2DvUxhgWr26btowxxhhjjDFGivkIiGxv7r62sr06aqYPZ9ZxuM2Y+cZ7t6XkcJsxxhhjjDGmmnkJiGzN/rYPYcaPZsZxuM0YM/843GaMMcYYY4ypwvtnmXDcqIwx84/DbcYYY4wxxhhjjDHGhOFwmzHGGGOMMcYYY4wxYTjcZowxxhhjjDHGGGNMGA63GWOMMcYYY4wxxhgThsNtxhhjjDHGGGOMMcaE4XCbMcYYY4wxxhhjjDFhONxmjDHGGGOMMcYYY0wYDrcZY4wxxhgzt2yuLi8tLS0tr25O28QYY4xZHBxuM8YYY2YJfua8trK0tLS0tLIWqWVMJ7Rs781/tnUZjFwJxd/MCYrRNvdCxhhj5h6H24wxxsw/W9PNwoxz6/cra2k4/RtPsD0BH5sUTkwUdzKvmD7W5Zw/29QJt5UeVz2N5yqEFmIAVY1o2qytDE/l5upyo103J6clgExMuG2yoLGGuLy6WfabuaHmFGY2nkByeyGpdmuMMcYgONxmjDFm/tlZtjI+vxsNt5XN50qXu4zNE0dzrgoizWm4bTs+AZsg5yqCbLGsXNXm/KNRkrWVRrnCyZnmKiNEJiTcBhQ0v6utas5gZeNpcTYy/yQzuVS7NcYYYyAcbjPGGDP/DKZmy8uT086xcNv2hG5nAjcSYdn5o9HJa+FPNleXFybclgl2rmTZakIrK2qv5U2uT8o9p1Jhi67CbUBBUuchkrFOboLKxiMXbgv/e2OMMaZzHG4zxhgz/2zFSlbXJmae4zPRyYBQ+etl23ltlvxFXenV4baSXMpfhRs9hvF/WlkrhBfG39ssWbNXEtMoSTz5b0s7f1uST9UyQuRcNQmPHONa/RnLEKs78FGGtV4exsmuhYmVfu3Cd2U1M5LdaBmFkkdrsNSj7syU51zMv/QXJQJ1MjundPQqKD1djZdJeUHLq6uF35S9c1rfJutrfPDbnfZTchTZTbSuFmrqozTb0RKWJ/+huVVUNqTqdl4dLptOuzXGGGPCcbjNGGPM/LMzVRsNlhUWfkzExbZm1Ctj88K1sv+rn701rm4rXfi1VBY1aZzPjmdY8k+FQ6hPXDEpLwu3FZOOT6Vrz1XZQVZO5odBjvoz1ihWW2iJ3uiKxup5/E4BlfmX/UOLZTp14bamAEh92KLuzNTFOiYLGEk+cc0Va6o+3NZ4uqDLJCvcltkma89bw1HkN9GmWqioDaTxVIXbajqKCpu6dl4hNr12a4wxxkTjcJsxxpj5p7iUbOz90dKFNzshlpL1bIW1O5OTyZLSSykN4pVG28bfeC1OIovvxRUm86ObNBUm9KWJS5f/lU+YJ/NZW2maShfe2q36RckxTsTbxmNgmFhDoUXx8ajD2GS9rBZq8t9cXalfbYhT8TrgROGbq8tVu3JVr3UsPzPVOY8nnmywhcVqeTKTf1KxqK7hMqkpaPI3+W2yvsbrjiK/iTbWQvUJnfzX0heRaxaIVvQq5XVX3c7LzabYbo0xxphoHG4zxhgz/4xNzYbvdRXnZ6ORgp1kxfcUKwIM4zP8ydJLKQtdlUXbyveOmzy0sbwq3x8t+5+KxHi4Dd1iq+xcNbwUWTozHwvq1J2TKrGmQgsVOPmGYdb7uYX8i42iVbhtc3V5/DQVVyJN5Nsctqg3r8554u8Lq7pKLiA8hlL+VuHkUcGXSWO4rUWbrPuT2qNo0UTXGmuh+lyN51/SeOrOT3WrLy+rsp3XhtuqM+qw3RpjjDHBONxmjDFm/il9v21nzUlhOcTO/HhiYURptG2ilKqJYvXLpOOJ6tf/4OG2yl9V/08xcckUtm4tIDyTHTtXbcJtY/G2iWqBxPBwW1W4tH4jqqw3PXNOXaPX+IFPyrJhi+qcJzNYXt3cjuKsbl9xpVdiXLgNvkykwm3tmmhTLdRknNDGU7P6r/CrmgVxJQVUu02v3RpjjDGxONxmjDFm/il/Uaz46YSRWfowQDD696s7C+PqyinfzKo+3LaTarVs/Q+3um38/b6G1W1jiScnzJWzbXR1W5ll09/WLoSZeNsXFoOFaxYnZoWJKo8nM1LZLFa6DBB/fzN7oWL1uV3dXjO1FeFerXt7u/xUTHd1W06brPsTZnVbfUVU10Jtw2obbqvsVZpPKbIYrvq4+mi3xhhjTCgOtxljjJl/qmaCW7uCVy7ImFhaUUi+tlI2vWy1um1iccbkm4uFlwRrd0xaHveY8CqLRlUkHq4DbD6rkwc/uTlS3bkqOXGbq8t1xziivlUrlWvNqsQaCi3PrMy+IlF1/vV+OVS+Dri2UhWgql5WCZjX5lw89uXlbb2tAHfZBdQgg4Xbci+T5tVbLdpkzZ/UH0V+E0VqAQpolb9LWhNcq+pVSv6ktp2X20253RpjjDGRONxmjDFm/qmbG9f8vrBWZiJ1+dtLlbGHhnDbaHZlk8hxakNRpX9S9VpWbeKSf6zKp3g2SqImFeeq/F8bwm3FjcHKz22VWH2h439bEcqojR1U5g+2G4CRKMn4Xvcl9ValOpq0uPNb4cxU51x2fob/Wr51FiCDhdtyL5PmcFubNln9Jw1Hkd1EgVpoDClVNp7yimjoVUr+pLadV4bb0PSdtFtjjDEmEIfbjDHGzD/1c+PyAMt4+p3fVqYu/uN46Y3htsq3nMbjcNtvwuKhqKXSmXTVwrqqKW0hQUM+TUoVy8hK/rwycFBRKxli1YU2FD0eb2tMNpn/WFB37MXlHEajJKNrlQqHXLOgbEymInhSczIblj6WBD1rAqNlMmi4Le8yAcJt9Schs8abjyK3iTbVQmO0ra7xjJdb/tihJPPin1S3c6zj6r3dGmOMMXE43GaMMcaoUBqYmyIDn2IMR0bQGFOGX5c0xhhjpo3DbcYYY4wGE/tPCVCxuE1HcF6pOPE++wbD0TZjjDFm6oyF2z759M60fYwxxpgFpWqbsOlSCPxo6c0pDrcZBkfbjDHGmOnz2Uf/8q5960t/cPCVu/atv3vjX6btY4wxxhhjjDHGGGPMDHPXvvW79q0v/ds/e/Wufeu/vPLrafsYY4wxxhhjjDHGGDOrfPgvn961b/2zj/7l0uM/evOufevrr/2XaSsZY4wxxhhjjDHGGDOrXPqH/3rXvvU/OPjK0o83rt61b33f0b+etpIxxhhjjDHGGGOMMbPKd9cv37Vv/ckXLi39+p8/uWvf+j1/fO7Df/l02lbGGGOMMcYYY4wxxswkg++R/vLKr5dSSvuP/c1d+9a/u3552lbGGGOMMcYYY4wxxsweL/3ynwYbt6WUllJKb//jzcECN3+f1BhjjDHGGGOMMcaYLD759M5nH/3Lu/atn3j5nTQIt6WU/uT7F+/at/57337Zr5QaY4wxxhhjjDHGGIMzCKw9+Ph//uTTO2kYbvvwXz4dvF+67+hfD/7BGGOMMcYYY4wxxhhTz3Mvvj14bfTSP/zXwW+Whv/2D+9/9Dv//qd37Vv/ytN/9et//mRKhsYYY4wxxhhjjDHGzACffHpnsK7trn3rL/3yn4a/XxpN9PY/3hy8aPrZR//yxMvveJmbMcYYY4wxxhhjjDFFfv637w1eFb3nj8+NxtrSRLgtpfTrf/7kK0//1SAs99lH//LJFy798sqve1Q1xhhjjDHGGGOMMUaUf3j/o+defPv3vv3yMHo2fId0yGS4bcDP//a9Pzj4yuDPhj+/9+2X/+2fveof//jHP/7xj3/84x//+Mc//vGPf/zjH/8s2s/gldDhT827oeXhtgFv/+PNp069NQzX+cc//vGPf/zjH//4xz/+8Y9//OMf//jHP4v88+Dj//nxH7358799ryak9v8DAXGGzOFix5AAAAAASUVORK5CYII="/>
          <p:cNvSpPr>
            <a:spLocks noChangeAspect="1" noChangeArrowheads="1"/>
          </p:cNvSpPr>
          <p:nvPr/>
        </p:nvSpPr>
        <p:spPr bwMode="auto">
          <a:xfrm>
            <a:off x="612775" y="-1150938"/>
            <a:ext cx="8286750"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data:image/png;base64,iVBORw0KGgoAAAANSUhEUgAABnoAAAJMCAIAAABSMu9pAAAgAElEQVR4nOzd/3NU953vef1d+if8QwRyx2Fw7jqqCVtTTt3ynZ1htkK814HEkzuWM/akJRmYkFHFbJxwo7U1tIQiYAi5imIzOJIXW6zly8D4K+5bjOQIkOq9Pxxotfrrab3O6X5J/XxW/xBL3c2jzzlI9Duf02cgWvbH1S9/fvHDH/1y6W9++g43bty4cePGjRs3bty4cePGjRs3bv18+/nFDy//8ZP7D7dazNMGGn517U8Pf37xw6f/27888fwcN27cuHHjxo0bN27cuHHjxo0bN27cKrcD359/+dfvfVr+U9px2z8v3v76Dy8lD/7Wy799rfTBH1e//OPql82egoiIiIiIiIiIaB+39qeHyXzsjX/56Dtjv68M3c7M3axf6bZj3Hb/4dbLv34vecB3xn7/x9Uvu8gmIiIiIiIiIiLaA31a/lNlhvaXJ//w5X/cr/7u9rjt/sOtv/npO8lkbu7av3fdSUREREREREREtGe68W//K/kotm+9/Nvqs0K3x20/+uXSE8/Pff2Hl2782//qhZCIiIiIiIiIiGgv9eV/3E/OLf3fX/3d2p8eJl98NG7758Xbybo2Zm1EREREREREREQpW/vTw2+9/Nsnnp/70S+Xkq8MRMSX/3E/uTYC55ASERERERERERF11L99vn7g+/NPPD/34cf3Ihm3vVb6ILk2Qq9tREREREREREREe69kvHb87LsRMXD/4VaytC0ZvxEREREREREREVFHffkf95MFbp+W/zTw9soXyce59VpFRERERERERES0V0suQ/rGv3w08JO3bjzx/NzPL37YaxIREREREREREdFe7fIfP3ni+bm/+ek7A89P/usTz8/9cfXLXpOIiIiIiIiIiIj2amt/evjE83Pfevm3A98Z+/0Tz8/92+frvSYRERERERERERHt4Z54fu6J5+cGvvXyb594fm7tTw977SEiIiIiIiIiItrDJXO2R+O2XmOIiIiIiIiIiIj2dozbiIiIiIiIiIiIMotxGxERERERERERUWYxbiMiIiIiIiIiIsosxm1ERERERERERESZxbiNiIiIiIiIiIgosxi3ERERERERERERZRbjNiIiot61Mjo48LjB0ZVec7pQ5RXvlZebHrznXhpFi73W7O/mPv07y9Hb/djmRET7O8ZtRER9WfU7xqr4R39Xq90LI9Op7934rtMjzb5d+c72Lu7kGKg8PJW05f23v9XuSUxKDxbfPHe6kXtcLdfJ3Ymt8f5t9nezs7+ze6nej35a/4R7vJ+Sb2zft/aOVc9S9xw1r7HZS+7a38S8tnlHvwh2fr3lS07xO4iIiKpi3EZE1Jc1fTu6N/8V3ft3irupM3XN+/yGe6mjd1lpj4HG92tubnP/Bq/ae/elBwuvo91GNtxErY6fXTkzfI2d2Br+sc0shvthR2l82R+9GbVzr9Uydo7bms/bqp+l5lu1L7HRS+70x52Ux7gt9UtO8zuIiIiqYtxGRNSXtZ6+mL6VbF7v3ynupsdbvKNp2+DgYPP3Orsbt7U8Bhq9PVsZHWyK7vT+1a9tz+y+rAcW7Tea4SZqeLApJ1rmMW7bra3Z382O/s72oH00bqv9KVYzbmu2TmvHkzRbwlU7sqvcbzc/voQcxm3pX3Kq30FERFQV4zYior6s4VuV7bejrm8mm9X7d4q7qCN05Z3O6PRo8/c66rit/hhodu5Rszq9/84/dK/svowHFik2muEmanqwbQ88OsPmPW7rwLZXF7ftj3HbyEijoWbtuK3dD7D6Z1ip/dFZ95J39eNLyGDclv4lp/sdREREVTFuIyLqyxr/GzvNeoFmKwYGR1ea/CM/3SlCDb/9+B/4I9M192x3Jkyr77f8+KammNYbob66T0Zr8Z6w/VNuv9NZafUWTR+31X41+3FbDb/d7kux5dOd4tTBOYM7N2N68I57Njlcd7HRTI/w5gdbu0OrgTOL17hLW7PP86qRtP87m+nPyRx+Era5TydHb5vdkUbbYq8Njo422EJ147aGp5O2WCFXN20zG7ftoLd+le0GdXmM21L+DiIioqoYtxER9WWpx21N3qbXv7+pnGBS/e3Gn8Zfvzyh2ZPXnb3S4G5p3kCm8Deq7h1J0ydpsnWbPWGn47adp7A1f6+T/bit08/Gbn//jsZtqY+QZt9vvQkaL3aq2Yq7GLe1ekmdbzTDI7zBZmr5vbZO9TVmYVPGbdrPydx/ErY+Fjo6etPsjjTaFnutemvX/7xq8Je/wZ1G6o+A+hOB656g25cCaLXNH6Maz9tan9XcwS+CtC857e8gIiKqinEbEVFf1nDUsv1WrOlH2zT4d3yjN3C1F4/b+fiGU4yGT97o05YavftodXpUi3VL1Y+s/ULlYak2QsNt22iFQqP3ranXEbVdkKCP2+rx9fs35cKiJveXrjxQ+wIbvOncPsKayhoeu/U7q/nfgnbggdaHa+cbzesIb3+fhp9J39qpvEbdVvPHdnYyaVY/J/P7SdhyA9R+ufUfkWZ37PIvwo6/zXXPWj9uaz47Gplu/vjWu7nTH3dajWZdVV+r/T3aanS4o939Imj1klP/DiIioqoYtxER9WUt/9Fd9wap4eeNNxjHtJ2WNPpuqydPewJg6slV07OH6t+w1hJaboS2r7rZ+9Y06Pq3Vs3e67RYx1S/j1IdA82etqW55f1T7740W77Nu85mroZrrprtcGk+mH43t97IRkd4HTjFSCuFU3mNkk0et2X1c7JbPwmzPnrr77PLp6r529zkPxut8aoZTA2O1p/v2GgzNyZ1+uNOqOH/D1P/yyLN6HBHHf0iSPOS0/8OIiKiqhi3ERH1ZSnOL2v3b/a6t5G172zTrgFr8eRt3g6lmlw1/oOajhSb/r/4LTdC+1dd/+6k0zlMw0Vojd8UtSjV7m0oqr1/u1UfTe6fekaQasvvvFPawWXy6Ed/bM119uo2tzhuS7VSrN1GczrC07yuhtzWTuU1SjZ53JbVz8lWD8/iJ2GbF9fJ0dtmd+zyL0Ltkbnz0G00bqt5zscn7I6u1CFaDzVTHHFN0A2XhqVeItcEUPfjveYLbf9fhk7Hbe1ecge/g4iIqCrGbUREfVmad6871/7U1e5tZMrFbS2fXHyT2eIPaTd1qj8FquVGaP+qUy4Bab6r2rwha7JlWty/wwlG/aNSnWVVd/+006u0W77+fs1fwo4/6PG0bXSl+l16/ebu6rityUYzOsJTva7W6wibOJXXmIVtl+O2rH5Otny4z7gtze7IaNy28ysNx207/qSae+z489o/uiWpqTqXcVv9l3f8/G6/9LSjXwTtX3Inv4OIiKgqxm1ERH1Zmn8pdzgOav42stGbgnRPrr3JbPAiW7yP2a7Tk6lSbY7dvTNOsU6h4YKDjsZtHb5b6nR81OSEr9TjtnS8hieGNr/X9pBtZLr6HLQGbyx7MG5LNxPq0RGe4nXVulI5ldco2LIbt4k/J3P8SZjmuVL+Eal2R2bjturJUsOBWfUdHv/Pyh2q/sDGA6M0W2tXf33TlnZ12457Tredtknjthb7vFnM24iImsS4jYioL0s1akk3j2l/klTDh6d6culNZpoP66l7h7bLjdCOvNuPWUpzVlCDc37yHLe1HqO2v78yZ2lb27Ostv+owao9X5m3jYwM1j2+F+O2uo1sdIS3fV3bx2yLT4freOra9iO3dmfL8mTSPH5OtgR1f9yWbndkN26r+rs5WP8n73jWx3eoenTlCRv9vU63tTr9cddZjZ+94VfrVxW2AEnjtto/vrPfQUREVBXjNiKivqzDd4j1b5saTG2a/8u+5i117T/imz956rdtDRGtzoOqGUa0ePuQaiNUtf2UDQYJna6KSXVSXMPlHM3u3Nm4bWV0sNmHJTV/8a3v3+hlN3a33/K1f1xHb59bHAcN3++3B+9yypBqIxsd4a1E1X9cC3y9U3mNkk0ft+Xxc7L24dpPwjRbp9PVba12R5bjtrpxT/MJat2Daw/+2uOl4Wy6gx93cjuAdSdeNxmHtt/BHfwiaP+SO/wdREREVTFuIyLqy9K+i2j6f2yneRvZ7OF1n2bU9MnTv21r+J6rxf8tX3nCFvdJ79xZ0wlHpx8c1OYNav17nXzGbVm89DZrmJq8ZW635Zv8celOy9txz8Zf7RCsjNvavg6nI7zd89Y9Mo1TeY2KTR+35fRzciC7n4St/7yOjt40uyPbcVu7E8V3ihr/jG380GZLQZu/soyrW7rXSrvzhbacb3U4bmv1kjv9HURERFUxbiMi6ss6+T/t6/5B3uSddJN/b7d++9f6yTt529ZooUCDd2qPHlz7ZqLhWTutTuVpt+Fq35XW3184Ja7uz2i29KT+rp2N2xq98jZvrNrdv92pbLWPaLPl2y1gaQlstLIq7YilAXj3J5Om2sjmR3ibx7VzKq9RsmUxbkuxAdsdBnn/JGzxp3V69LbdHRmP29qsaGz1eltPqFqd0dxuC2ZS9aneLSb+DV5Na1VHvwhavuSOfwcREVFVjNuIiKh/qywuaL+ciWgPxhFOtF/i7y0R0R6LcRsREfVvjRZ4NfvoHKK9F0c40T6JaRsR0V6LcRsREfVxu/lcKKK9E0c40b4o58s2EBFR9jFuIyKiPq/BQIKPoaF9FEc40R6PNalERHswxm1ERERERERERESZxbiNiIiIiIiIiIgosxi3ERERERERERERZRbjNiIiIiIiIiIiosxi3EZERERERERERJRZjNuIiIiIiIiIiIgyi3EbERERERERERFRZjFuIyIiIiIiIiIiyizGbURERERERERERJnFuI2IiIiIiIiIiCizGLcRERERERERERFlFuM2IiIiIiIiIiKizGLcRkRERERERERElFmM24iIiIiIiIiIiDKLcRsREREREREREVFmMW4jIiIiIiIiIiLKLMZtREREREREREREmcW4jYiIiIiIiIiIKLMYtxEREREREREREWUW4zYiIiIiIiIiIqLMYtxGRERERERERESUWfmO21ZGBwcGBkamq//rcY+/SkREREREREREtG/Kc9y2Mjo4ODo6smPcxpCNiIiIiIiIiIj2cfmN21ZGBwdHV2JaG7f91V/91QAREREREREREZFHTz/9dOtxVl7jtkfDtqgdt1VqMXebnJw8/rijR4/2busRERERERERERHV1nosls+4rWodW9W4rarpkZQf3nb8+PG2r6GHHT9+vNeEVpnzwl4ITwmeEjwlc17YC+EpwVOCp2TOC3shPCV4SvCU4ImZC515vRu3TY/UzPySlW4771H3tUYxblMy54W9EJ4SPCV4Sua8sBfCU4KnBE/JnBf2QnhK8JTgKcETMxc683o3bquK1W09zJwX9kJ4SvCU4CmZ88JeCE8JnhI8JXNe2AvhKcFTgqcET8xc6MxzG7dVr3lLe8kExm1K5rywF8JTgqcET8mcF/ZCeErwlOApmfPCXghPCZ4SPCV4YuZCZ57FuE2McZuSO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udeYzbcs9594c9L+yF8JTgKcFTMueFvRCeEjwleErmvLAXwlOCpwRPCZ6YudCZx7gt95x3f9jzwl4ITwmeEjwlc17YC+EpwVOCp2TOC3shPCV4SvCU4ImZC515jNtyz3n3hz0v7IXwlOApwVMy54W9EJ4SPCV4Sua8sBfCU4KnBE8Jnpi50JnHuC33nHd/2PPCXghPCZ4SPCVzXtgL4SnBU4KnZM4LeyE8JXhK8JTgiZkLnXmM23LPefeHPS/shfCU4CnBUzLnhb0QnhI8JXhK5rywF8JTgqcETwmemLnQmce4Lfecd3/Y88JeCE8JnhI8JXNe2AvhKcFTgqdkzgt7ITwleErwlOCJmQt9ePNLr9R8hXFb7vns/oaZ88JeCE8JnhI8JXNe2AvhKcFTgqdkzgt7ITwleErwlOCJmQtNeOsb5WJp6It7q9VfZNyWeya7v1nmvLAXwlOCpwRPyZwX9kJ4SvCU4CmZ88JeCE8JnhI8JXhi5kIT3qXl4tjMganF71V/kXFb7pns/maZ88JeCE8JnhI8JXNe2AvhKcFTgqdkzgt7ITwleErwlOCJmQsdeOsb5VNzhyZmC6cvHKpe4Ma4Lfccdn+LzHlhL4SnBE8JnpI5L+yF8JTgKcFTMueFvRCeEjwleErwxMyFDrxLy8WJ0pMTs4XxmeHqBW6M23LPYfe3yJwX9kJ4SvCU4CmZ88JeCE8JnhI8JXNe2AvhKcFTgqcET8xc2HNeZWlbcjs1d6i8djv5FuO23Ov57m+dOS/shfCU4CnBUzLnhb0QnhI8JXhK5rywF8JTgqcETwmemLmw57zrq1OvXXiqMm6bKBUuLReTb/V+3LYyOjgwMDAy/fi/p0cGHjc4upLmGRi3KZnzwl4ITwmeEjwlc17YC+EpwVOCp2TOC3shPCV4SvCU4ImZC3vL29x6cPo3T4/PFLbHbbOFU3OH1jfK0ftx28ro4ODo6Ehl3DY9UhmyrYwOphu4MW5TMueFvRCeEjwleErmvLAXwlOCpwRPyZwX9kJ4SvCU4CnBEzMX9pZ3fXXqZNWZpDUL3Ho7blsZHRwcXYnpyrht+389+q808zbGbUrmvLAXwlOCpwRPyZwX9kJ4SvCU4CmZ88JeCE8JnhI8JXhi5sIe8houbate4NbLcdujYVvVkG1ldLB63Fa5Q32Tk5PHH3fixImBgYHjREREREREREREOffKL79ZLA01u73yy2/2btxWNVrbxbituuOsbhMy54W9EJ4SPCV4Sua8sBfCU4KnBE/JnBf2QnhK8JTgKcETMxf2lnf/4drEbCGZr9376rOa7/Zu3FZ1SYTKhRFqxm2cTNqFzHlhL4SnBE8JnpI5L+yF8JTgKcFTMueFvRCeEjwleErwxMyFveXduD2fzNqmFo/Vf7fXl0qIiOpPbKu+PAKXSuhK5rywF8JTgqcET8mcF/ZCeErwlOApmfPCXghPCZ4SPCV4YubC3vKmFo8l47blW6X675qN22LHqreqhW6tYtymZM4LeyE8JXhK8JTMeWEvhKcETwmekjkv7IXwlOApwVOCJ2Yu7CFvfaOczNomZgvrG+X6O1iM28QYtymZ88JeCE8JnhI8JXNe2AvhKcFTgqdkzgt7ITwleErwlOCJmQt7yHv3ozeTcdtbb7/Q8A6M23KPo1PMXAhPCZ4SPCVzXtgL4SnBU4KnZM4LeyE8JXhK8JTgiZkLe8g7t3A0GbetfHyl4R0Yt+UeR6eYuRCeEjwleErmvLAXwlOCpwRPyZwX9kJ4SvCU4CnBEzMX9op376vPKmeSbm49aHgfxm25x9EpZi6EpwRPCZ6SOS/shfCU4CnBUzLnhb0QnhI8JXhK8MTMhb3iLd48m4zbLlx/qdl9GLflHkenmLkQnhI8JXhK5rywF8JTgqcET8mcF/ZCeErwlOApwRMzF/aK9/qVZ5Nx263PrzW7D+O23OPoFDMXwlOCpwRPyZwX9kJ4SvCU4CmZ88JeCE8JnhI8JXhi5sKe8L64t5rM2k7PHW52JmkwbutCHJ1i5kJ4SvCU4CmZ88JeCE8JnhI8JXNe2AvhKcFTgqcET8xc2BPewgeTybjt8nvjLe7GuC33ODrFzIXwlOApwVMy54W9EJ4SPCV4Sua8sBfCU4KnBE8Jnpi5sCe8MxefScZtd+4utbgb47bc4+gUMxfCU4KnBE/JnBf2QnhK8JTgKZnzwl4ITwmeEjwleGLmwu7z7txdSmZtZy4+0/qejNtyj6NTzFwITwmeEjwlc17YC+EpwVOCp2TOC3shPCV4SvCU4ImZC7vPu/zeeDJuW/hgsvU9GbflHkenmLkQnhI8JXhK5rywF8JTgqcET8mcF/ZCeErwlOApwRMzF3aZt7n14PTc4WTc9sW91dZ3ZtyWexydYuZCeErwlOApmfPCXghPCZ4SPCVzXtgL4SnBU4KnBE/MXNhl3q3PryWzttevPNv2zozbco+jU8xcCE8JnhI8JXNe2AvhKcFTgqdkzgt7ITwleErwlOCJmQu7zLtw/aVk3LZ482zbOzNuyz2OTjFzITwleErwlMx5YS+EpwRPCZ6SOS/shfCU4CnBU4InZi7sJm9z68HEbCEZt9376rO292fclnscnWLmQnhK8JTgKZnzwl4ITwmeEjwlc17YC+EpwVOCpwRPzFzYTd7Kx1eSWdu5haNp7s+4Lfc4OsXMhfCU4CnBUzLnhb0QnhI8JXhK5rywF8JTgqcETwmemLmwm7y33n4hGbe9+9Gbae7PuC33ODrFzIXwlOApwVMy54W9EJ4SPCV4Sua8sBfCU4KnBE8Jnpi5sGu89Y1y5UzS9Y1ymocwbss9jk4xcyE8JXhK8JTMeWEvhKcETwmekjkv7IXwlOApwVOCJ2Yu7Bpv+VYpmbVNLR5L+RDGbbnH0SlmLoSnBE8JnpI5L+yF8JTgKcFTMueFvRCeEjwleErwxMyFXeNNLR5Lxm03bs+nfAjjttzj6BQzF8JTgqcET8mcF/ZCeErwlOApmfPCXghPCZ4SPCV4YubC7vDuffVZMmubmC3cf7iW8lGM23KPo1PMXAhPCZ4SPCVzXtgL4SnBU4KnZM4LeyE8JXhK8JTgiZkLu8N758NfJeO2C9dfSv8oxm25x9EpZi6EpwRPCZ6SOS/shfCU4CnBUzLnhb0QnhI8JXhK8MTMhd3hvXH1uWTctvLxlfSPYtyWexydYuZCeErwlOApmfPCXghPCZ4SPCVzXtgL4SnBU4KnBE/MXNgFXulfX0xmbafnDm9uPUj/QMZtucfRKWYuhKcETwmekjkv7IXwlOApwVMy54W9EJ4SPCV4SvDEzIV589Y3ysmsrVgaml96taPHMm7LvT4/OvXMhfCU4CnBUzLnhb0QnhI8JXhK5rywF8JTgqcETwmemLkwb96l5WJx5tG47dbn1zp6LOO23Ovzo1PPXAhPCZ4SPCVzXtgL4SnBU4KnZM4LeyE8JXhK8JTgiZkLc+Wtb5RPXnhqYrYwdv5rP53/ZqcPZ9yWe/18dGaSuRCeEjwleErmvLAXwlOCpwRPyZwX9kJ4SvCU4CnBEzMX5sq7tFwcPz88MVsYnxk+c2mk04czbsu9fj46M8lcCE8JnhI8JXNe2AvhKcFTgqdkzgt7ITwleErwlOCJmQvz461vlE/NHZqYLSS3kxeeKq/d7ugZGLflXt8enVllLoSnBE8JnpI5L+yF8JTgKcFTMueFvRCeEjwleErwxMyF+fGur069duGpyrhtolS4tFzs6BkYt+Ve3x6dWWUuhKcETwmekjkv7IXwlOApwVMy54W9EJ4SPCV4SvDEzIU58Ta3Hpz+zdPjM4Xtcdts4dTcofWNcvonYdyWe/15dGaYuRCeEjwleErmvLAXwlOCpwRPyZwX9kJ4SvCU4CnBEzMX5sS7vjp1supM0t0tcGPclnv9ecnO3cQAACAASURBVHRmmLkQnhI8JXhK5rywF8JTgqcET8mcF/ZCeErwlOApwRMzF+bBa7i0bRcL3Bi35V4fHp3ZZi6EpwRPCZ6SOS/shfCU4CnBUzLnhb0QnhI8JXhK8MTMhXnwphaPFUtDzW5Ti8dSPg/jttzrw6Mz28yF8JTgKcFTMueFvRCeEjwleErmvLAXwlOCpwRPCZ6YuTA/3uTlI8l87c7dpd09A+O23OvbozOrzIXwlOApwVMy54W9EJ4SPCV4Sua8sBfCU4KnBE8Jnpi5MCfeF/dWk1nbmYvP7PpJGLflXn8enRlmLoSnBE8JnpI5L+yF8JTgKcFTMueFvRCeEjwleErwxMyFOfEWb55Nxm2X3xvf9ZMwbsu9/jw6M8xcCE8JnhI8JXNe2AvhKcFTgqdkzgt7ITwleErwlOCJmQtz4r1+5dlk3Hbr82u7fhLGbbnXn0dnhpkL4SnBU4KnZM4LeyE8JXhK8JTMeWEvhKcETwmeEjwxc2EevPLa7WTWdnru8ObWg10/D+O23OvDozPbzIXwlOApwVMy54W9EJ4SPCV4Sua8sBfCU4KnBE8Jnpi5MA9e5UzS+aVXlefp5bhtZXRw4FGDoyt1XxsYGBiZTvM8jNuUzHlhL4SnBE8JnpI5L+yF8JTgKcFTMueFvRCeEjwleErwxMyFefDeuPqcfiZp9HTcNj3yeMi2Mjr4eLJW9T9Tx7hNyZwX9kJ4SvCU4CmZ88JeCE8JnhI8JXNe2AvhKcFTgqcET8xcmDnv3lefZXImaZicTDo9MtBg8pY6xm1K5rywF8JTgqcET8mcF/ZCeErwlOApmfPCXghPCZ4SPCV4YubCzHnvfPirZNx24fpL4lN5nEy6PWDbcTJpi7nb5OTk8cedOHFiYGDgOBERERERERER0a565VeHk3Hbj4r/RXwqi9VtK6OD25/eVml6JOWHtx1ndZuQOS/shfCU4CnBUzLnhb0QnhI8JXhK5rywF8JTgqcETwmemLkwW17lTNKJ2YJ4JmmYnEy643TSNl9sEOM2JXNe2AvhKcFTgqdkzgt7ITwleErwlMx5YS+EpwRPCZ4SPDFzYba8dz96M6szSaOX47bpke21aw0XsrG6rSuZ88JeCE8JnhI8JXNe2AvhKcFTgqdkzgt7ITwleErwlOCJmQuz5U0tHkvGbSsfX9GfrYer26o/pm3H4C3FR7ftiHGbkjkv7IXwlOApwVMy54W9EJ4SPCV4Sua8sBfCU4KnBE8Jnpi5MEPe+ka5cibp/Ydr+hOanEwqxbhNyZwX9kJ4SvCU4CmZ88JeCE8JnhI8JXNe2AvhKcFTgqcET8xcmCFv+VYpGbe99fYLmTwh47bc65+jM6fMhfCU4CnBUzLnhb0QnhI8JXhK5rywF8JTgqcETwmemLkwQ17lTNIbt+czeULGbbnXP0dnTpkL4SnBU4KnZM4LeyE8JXhK8JTMeWEvhKcETwmeEjwxc2FWvPsP17I9kzQYt3WhPjk688tcCE8JnhI8JXNe2AvhKcFTgqdkzgt7ITwleErwlOCJmQuz4t24PZ/tmaTBuK0L9cnRmV/mQnhK8JTgKZnzwl4ITwmeEjwlc17YC+EpwVOCpwRPzFyYFe+tt19Ixm3Lt0qZPGEwbutCfXJ05pe5EJ4SPCV4Sua8sBfCU4KnBE/JnBf2QnhK8JTgKcETMxdmwrv/cG1itpCM29Y3yvoTJjFuy71+ODpzzVwITwmeEjwlc17YC+EpwVOCp2TOC3shPCV4SvCU4ImZCzPhVc4knVo8pj9bJcZtudcPR2eumQvhKcFTgqdkzgt7ITwleErwlMx5YS+EpwRPCZ4SPDFzYSa80rUXMz+TNBi3daF+ODpzzVwITwmeEjwlc17YC+EpwVOCp2TOC3shPCV4SvCU4ImZC3Xe5taDPM4kDcZtXWjfH515Zy6EpwRPCZ6SOS/shfCU4CnBUzLnhb0QnhI8JXhK8MTMhTpv5eMryazt3MLRTEiVGLfl3r4/OvPOXAhPCZ4SPCVzXtgL4SnBU4KnZM4LeyE8JXhK8JTgiZkLdd6F6y8l47Z3PvxVJqRKjNtyb98fnXlnLoSnBE8JnpI5L+yF8JTgKcFTMueFvRCeEjwleErwxMyFIq/6TNJ7X32WlSqJcVvu7e+jswuZC+EpwVOCp2TOC3shPCV4SvCUzHlhL4SnBE8JnhI8MXOhyFv9dCGnM0mDcVsX2t9HZxcyF8JTgqcET8mcF/ZCeErwlOApmfPCXghPCZ4SPCV4YuZCkTe/9GpOZ5IG47YutL+Pzi5kLoSnBE8JnpI5L+yF8JTgKcFTMueFvRCeEjwleErwxMyFCm9z68HpucPJuK28djtDVRLjttzbx0dndzIXwlOCpwRPyZwX9kJ4SvCU4CmZ88JeCE8JnhI8JXhi5kKF9+Yf/q9k1vb6lWczJFVi3JZ7+/jo7E7mQnhK8JTgKZnzwl4ITwmeEjwlc17YC+EpwVOCpwRPzFy4a976RjmZtRVLQ4s3z2arSmLclnv79ejsWuZCeErwlOApmfPCXghPCZ4SPCVzXtgL4SnBU4KnBE/MXLhr3qXlYmXclseZpMG4rQvt16Oza5kL4SnBU4KnZM4LeyE8JXhK8JTMeWEvhKcETwmeEjwxc+HueOsb5ZMXnpqYLYyd/9rk5SOZq5IYt+Xevjw6u5m5EJ4SPCV4Sua8sBfCU4KnBE/JnBf2QnhK8JTgKcETMxfujndpuTh+fnhitjA+M/xPl7+duSqJcVvu7cujs5uZC+EpwVOCp2TOC3shPCV4SvCUzHlhL4SnBE8JnhI8MXPhLniVpW3J7eSFpziZtGmM25TMeWEvhKcETwmekjkv7IXwlOApwVMy54W9EJ4SPCV4SvDEzIW74P3+g5+PzRysjNsmSoVLy8U8bIzbcm//HZ1dzlwITwmeEjwlc17YC+EpwVOCp2TOC3shPCV4SvCU4ImZCzvlfXW/PDZzcHymsD1umy2cmju0vlHO3Ma4Lff22dHZ/cyF8JTgKcFTMueFvRCeEjwleErmvLAXwlOCpwRPCZ6YubBT3i9++593LG3Lc4Eb47bc22dHZ/czF8JTgqcET8mcF/ZCeErwlOApmfPCXghPCZ4SPCV4YubCjnj/4/2fFUtDNUvb8lvgxrgt9/bT0dmTzIXwlOApwVMy54W9EJ4SPCV4Sua8sBfCU4KnBE8Jnpi5MD1v5eMrxdJQi9vU4rFsbYzbcm/fHJ29ylwITwmeEjwlc17YC+EpwVOCp2TOC3shPCV4SvCU4ImZC1PyPim/PzFbSMZqb739Qt6qJMZtubc/js4eZi6EpwRPCZ6SOS/shfCU4CnBUzLnhb0QnhI8JXhK8MTMhWl46xvlMxefSWZtr1959v7DtS7AgnFbF9oHR2dvMxfCU4KnBE/JnBf2QnhK8JTgKZnzwl4ITwmeEjwleGLmwra8za0H5xaOJrO203OHy2u3uwMLxm1daK8fnT3PXAhPCZ4SPCVzXtgL4SnBU4KnZM4LeyE8JXhK8JTgiZkL2/IuXH+p8ulstz6/1h1VEuO23NvrR2fPMxfCU4KnBE/JnBf2QnhK8JTgKZnzwl4ITwmeEjwleGLmwta8dz78VWXW9u5Hb3ZNlcS4Lff29NHpkLkQnhI8JXhK5rywF8JTgqcET8mcF/ZCeErwlOApwRMzF7bgrX66UJm1XX5vvJuqJMZtubd3j06TzIXwlOApwVMy54W9EJ4SPCV4Sua8sBfCU4KnBE8Jnpi5sJ43v/RKRJTXbp+eO5zM2s4tHN3cetB9G+O23NtzR6db5kJ4SvCU4CmZ88JeCE8JnhI8JXNe2AvhKcFTgqcET8xcWMNb3ygXS0Mfl9+bvHwkmbVNXj6yvlHuiY1xW+7traPTMHMhPCV4SvCUzHlhL4SnBE8JnpI5L+yF8JTgKcFTgidmLqzhXVoujs0cOPWbR+vaJmYLX9xb7RGNcVv+7a2j0zBzITwleErwlMx5YS+EpwRPCZ6SOS/shfCU4CnBU4In5iNMzhKtqZq3vlE+NXdoYrYwdv5rybht9dOFLgJrY9yWez5HZ8PMeWEvhKcETwmekjkv7IXwlOApwVMy54W9EJ4SPCV4SvDETITJWaL1S9UqvC/urf733/+f4+eHJ2YL4zPDxdLQ4s2z3VbujHFb7pkcnc0y54W9EJ4SPCV4Sua8sBfCU4KnBE/JnBf2QnhK8JTgKcETMxEmZ4lOLX6v8pXNrQd37i699I9/8dbbL0zMFipnjya38Znh8trtHoKjt+O2ldHBgUcNjq48/ur0yECDr7aKcZuSOS/shfCU4CnBUzLnhb0QnhI8JXhK5rywF8JTgqcETwmemIOwcpboqQvfuLZ67uqN0+cWjibztcptrHRgbOZgZdw2USpcWi72lt3Dcdv0yONx2sro4MDI9KMvDlR/NdXAjXGbkjkv7IXwlOApwVMy54W9EJ4SPCV4Sua8sBfCU4KnBE8JnpiD8NJycaL0ZOUs0ca3mQPjM4Xtcdts4dTcoV5dkzTJ4mTS7Rnb9MjjudvOr7eMcZuSOS/shfCU4CnBUzLnhb0QnhI8JXhK5rywF8JTgqcETwmeWM+FlaVtya16xPb6lWdfnvz2jdvz/+P9n52suo/JAjePk0kfj9iqlrk9+s9m47bJycnjjztx4sTAwMBxIiIiIiIiIiLaL7108jvF0nBliDZ2fvjV//5nf/vKX/3gxf+a3OHED77/D28N1yxtS24/mT544sXneyW3WN1WOW00/bituuOsbhMy54W9EJ4SPCV4Sua8sBfCU4KnBE/JnBf2QnhK8JTgKcET661wc+vB6d883eIs0ePHj08tHmt6hmlpaGrxWK/wFuO2ymmjNeM2TibtQua8sBfCU4KnBE/JnBf2QnhK8JTgKZnzwl4ITwmeEjwleGK9FV5fnXrtwlMtzhJ13oC9G7dVf0zb9MijE0qrL4/ApRK6kjkv7IXwlOApwVMy54W9EJ4SPCV4Sua8sBfCU4KnBE8JnlgPhQ2XttUscHPegD1c3bb90W0DNUvaGny1VYzblMx5YS+EpwRPCZ6SOS/shfCU4CnBUzLnhb0QnhI8JXhK8MR6KExzlqjzBjQ5mVSKcZuSOS/shfCU4CnBUzLnhb0QnhI8JXhK5rywF8JTgqcETwmeWG+Fl98bT4ZrpWsvNryD8wZk3JZ7zrs/7HlhL4SnBE8JnpI5L+yF8JTgKcFTMueFvRCeEjwleErwxHooXN8oT8wWknHbJ+X3G97HeQMybss9590f9rywF8JTgqcET8mcF/ZCeErwlOApmfPCXghPCZ4SPCV4Yj0UvvvRm8ms7Y2rzzW7j/MGZNyWe867P+x5YS+EpwRPCZ6SOS/shfCU4CnBUzLnhb0QnhI8JXhK8MR6JdzcenDm4jPJuG3l4yvN7ua8ARm35Z7z7g97XtgL4SnBU4KnZM4LeyE8JXhK8JTMeWEvhKcETwmeEjyxXglXP11IZm1nLj6zufWg2d2cNyDjttxz3v1hzwt7ITwleErwlMx5YS+EpwRPCZ6SOS/shfCU4CnBU4In1ivhuYWjybht8ebZFndz3oCM23LPefeHPS/shfCU4CnBUzLnhb0QnhI8JXhK5rywF8JTgqcETwmeWE+EX9xbTWZtE7OF9Y1yi3s6b0DGbbnnvPvDnhf2QnhK8JTgKZnzwl4ITwmeEjwlc17YC+EpwVOCpwRPrCfCC9dfSsZt80uvtr6n8wZk3JZ7zrs/7HlhL4SnBE8JnpI5L+yF8JTgKcFTMueFvRCeEjwleErwxLovXN8oT8wWknHbF/dWW9/ZeQMybss9590f9rywF8JTgqcET8mcF/ZCeErwlOApmfPCXghPCZ4SPCV4Yt0XLt48m8zazi0cbXtn5w3IuC33nHd/2PPCXghPCZ4SPCVzXtgL4SnBU4KnZM4LeyE8JXhK8JTgiXVZuLn14MzFZ5Jx2+qnC23v77wBGbflnvPuD3te2AvhKcFTgqdkzgt7ITwleErwlMx5YS+EpwRPCZ4SPLEuC2/cnk9mbWcuPpPm/s4bkHFb7jnv/rDnhb0QnhI8JXhK5rywF8JTgqcET8mcF/ZCeErwlOApwRPrsvCNq88l47Z3P3ozzf2dNyDjttxz3v1hzwt7ITwleErwlMx5YS+EpwRPCZ6SOS/shfCU4CnBU4In1k3hJ+X3k1nbxGxhfaOc5iHOG5BxW+457/6w54W9EJ4SPCV4Sua8sBfCU4KnBE/JnBf2QnhK8JTgKcET66awdO3FZNx29cbplA9x3oCM23LPefeHPS/shfCU4CnBUzLnhb0QnhI8JXhK5rywF8JTgqcETwmeWNeE6xvlZNZWLA19cW815aOcNyDjttxz3v1hzwt7ITwleErwlMx5YS+EpwRPCZ6SOS/shfCU4CnBU4In1jXh1Runk1nbW2+/kP5RzhuQcVvuOe/+sOeFvRCeEjwleErmvLAXwlOCpwRPyZwX9kJ4SvCU4CnBE+uOcHPrwZmLzyTjttVPF9I/0HkDMm7LPefdH/a8sBfCU4KnBE/JnBf2QnhK8JTgKZnzwl4ITwmeEjwleGLdEb770ZvJrO31K8929EDnDci4Lfecd3/Y88JeCE8JnhI8JXNe2AvhKcFTgqdkzgt7ITwleErwlOCJdUE4v/TKG1efS8Zt7370ZkePdd6AjNtyz3n3hz0v7IXwlOApwVMy54W9EJ4SPCV4Sua8sBfCU4KnBE8JnljewuorJEzMFja3HnT0cOcNyLgt95x3f9jzwl4ITwmeEjwlc17YC+EpwVOCp2TOC3shPCV4SvCU4InlLby0XCzOPBq3Xb1xutOHO29Axm2557z7w54X9kJ4SvCU4CmZ88JeCE8JnhI8JXNe2AvhKcFTgqcETyxX4fpG+eSFb0zMFsbOf61YGrr31WedPoPzBmTclnvOuz/seWEvhKcETwmekjkv7IXwlOApwVMy54W9EJ4SPCV4SvDEchVeWi6Onx+emC2Mzwz/4/x/2sUzOG9Axm2557z7w54X9kJ4SvCU4CmZ88JeCE8JnhI8JXNe2AvhKcFTgqcETyw/4fpG+eSFpyZmC8nttQtfL6/d7vRJnDcg47bcc979Yc8LeyE8JXhK8JTMeWEvhKcETwmekjkv7IXwlOApwVOCJ5af8NqH58ZmhivjtolS4dJysdMncd6AjNtyz3n3hz0v7IXwlOApwVMy54W9EJ4SPCV4Sua8sBfCU4KnBE8JnlhOws2tB+OzhfGZwva4bbZwau7Q+kbZgZdJjNtyz3n3hz0v7IXwlOApwVMy54W9EJ4SPCV4Sua8sBfCU4KnBE8JnlhOwrl3fzw2c7B61ra7BW7OG5BxW+457/6w54W9EJ4SPCV4Sua8sBfCU4KnBE/JnBf2QnhK8JTgKcETy0NYXvv3YulAzdK23S1wc96AjNtyz3n3hz0v7IXwlOApwVMy54W9EJ4SPCV4Sua8sBfCU4KnBE8JnlgewlNzf1YsDTW7TS0e6y0vqxi35Z7z7g97XtgL4SnBU4KnZM4LeyE8JXhK8JTMeWEvhKcETwmeEjyxzIWLN89WJmt37i6Jz+a8ARm35Z7z7g97XtgL4SnBU4KnZM4LeyE8JXhK8JTMeWEvhKcETwmeEjyxbIV37i5VZm2LN8/qT+i8ARm35Z7z7g97XtgL4SnBU4KnZM4LeyE8JXhK8JTMeWEvhKcETwmeEjyxDIX3H65NXj6SzNrOLRzd3HqgP6fzBmTclnvOuz/seWEvhKcETwmekjkv7IXwlOApwVMy54W9EJ4SPCV4SvDEMhSWrr2YzNpOzx2+99VnmTyn8wZk3JZ7zrs/7HlhL4SnBE8JnpI5L+yF8JTgKcFTMueFvRCeEjwleErwxLIS3rg9XzmN9Mbt+UyeM7w3IOO23HPe/WHPC3shPCV4SvCUzHlhL4SnBE8JnpI5L+yF8JTgKcFTgieWibC8dntitpDM2uaXXtWfsJLzBsx23DY9MjAwMDAyXf/FwdEVldo0xm1K5rywF8JTgqcET8mcF/ZCeErwlOApmfPCXghPCZ4SPCV4Yrpwc+vBG1efS2Ztk5ePZPKRbZWcN2C3xm21X8wyxm1K5rywF8JTgqcET8mcF/ZCeErwlOApmfPCXghPCZ4SPCV4YopwfumViLh643Qya5uYLXxSfj87WoT3Bsxo3LYyOjjQMla3uWbOC3shPCV4SvCUzHlhL4SnBE8JnpI5L+yF8JTgKcFTgie2a+H6RrlYGlq6db7ykW3vfPirbG3hvQG7M25rMmxL1r3t+P7OJ0q3JI5xm5I5L+yF8JTgKcFTMueFvRCeEjwleErmvLAXwlOCpwRPCZ7YroWXlotjMwfGZ59MZm1Ti8cydT3KeQN24WTS5nd+NGVbGR2sDNxWRgc7Pu+UcZuSOS/shfCU4CnBUzLnhb0QnhI8JXhK5rywF8JTgqcETwme2O6E6xvlU3OHJmYLY+e/ViwNnbn4zPpGOXNbeG/AHo7btlsZHWTc1qvMeWEvhKcETwmekjkv7IXwlOApwVMy54W9EJ4SPCV4SvDEdie8cH10/PzwxGxhfGa4WBpa/XQhc1iS8wbMdty2u6pHbDtOJm0xd5ucnDz+uBMnTgwMDBwnIiIiIiIiIqIe9eKP//rHr/9vyYURklvx/IEf/t13e+3qQdmP2yofyLazpqOzpuvZpkdSLpQ7zuo2IXNe2AvhKcFTgqdkzgt7ITwleErwlMx5YS+EpwRPCZ4SPLF6YXK90Zo2tx7cuD3/+pVni6WhsdKBsZmDlXHbRKlwabnYNZ5PGY/bmszamo7bqj+2rdGTpbqgKeM2JXNe2AvhKcFTgqdkzgt7ITwleErwlMx5YS+EpwRPCZ4SPLEaYXK90S/urVa+cu+rzxY+mDw9d7hyBdJiaWh8prA9bpstnJo7xGe3NazTz25Lf62ElndldVtXMueFvRCeEjwleErmvLAXwlOCpwRPyZwX9kJ4SvCU4CnBE6sRJtcbnVr8XkTcubt04fpL1VO2ZGnb+OyT1bO2XBe4OW/A3l0qYcentFUeVb08Lu0lExi3KZnzwl4ITwmeEjwlc17YC+EpwVOCp2TOC3shPCV4SvCU4IlVCyvXGz05U5i8fKRm0Hbm4jO/X/n5qd8crlnalusCN+cNmO24LRmhpToDNMMYtymZ88JeCE8JnhI8JXNe2AvhKcFTgqdkzgt7ITwleErwlOCJVQsvLRfHS09WrjdauZ1bOHrj9nxETC0eq5nBVd+mFo/lynMr60sldLK+LasYtymZ88JeCE8JnhI8JXNe2AvhKcFTgqdkzgt7ITwleErwlOCJVYTrG+Xq1WrJBG1+6dVPyu878AzL5bPbOroyqR7jNiVzXtgL4SnBU4KnZM4LeyE8JXhK8JTMeWEvhKcETwmeEjyxivDNxeerrzc6fv7JuXd/3FtbeG9Axm2557z7w54X9kJ4SvCU4CmZ88JeCE8JnhI8JXNe2AvhKcFTgqcETywR/uaPf9/N6412yvMs65NJexHjNiVzXtgL4SnBU4KnZM4LeyE8JXhK8JTMeWEvhKcETwmeEjyxEz/4funai2OlA9VL2/K+3mj6nDcg47bcc979Yc8LeyE8JXhK8JTMeWEvhKcETwmekjkv7IXwlOApwVOCp3T/4drf/+I/JR/T1s3rjabPeQPmMG7bPqN0ZPrxf+Z6sVLGbUrmvLAXwlOCpwRPyZwX9kJ4SvCU4CmZ88JeCE8JnhI8JXi77v7DtTeuPtfiSqP5XW80fc4bMJ8rk+74vLbc522M25TMeWEvhKcETwmekjkv7IXwlOApwVMy54W9EJ4SPCV4SvB2172vPnv9yrOVmdrizbO9FjXOdgNG1uO2ldHBR6O1ldHBx+O25ItcKsE0c17YC+EpwVOCp2TOC3shPCV4SvCUzHlhL4SnBE8JnhK89M0vvZL8j/La7cnLRyqzthu353vqapXVBqwphyuTjkxHMG7bznn3hz0v7IXwlOApwVMy54W9EJ4SPCV4Sua8sBfCU4KnBE8JXsrWN8rF0tAX91a/uLd6eu5wMmibmC38qPhfek1rlc8GrI9xW+457/6w54W9EJ4SPCV4Sua8sBfCU4KnBE/JnBf2QnhK8JTgKcFL2aXl4tjMgV9cfa561nbr82s+woY58zL+7LbK57RVxm3JsC3PaRvjNilzXtgL4SnBU4KnZM4LeyE8JXhK8JTMeWEvhKcETwmeErw0rW+UT80dmpgtjJ3/WjJrOz13+It7q2EjbJYzL+tLJTyartWU64VJGbdJmfPCXghPCZ4SPCVzXtgL4SnBU4KnZM4LeyE8JXhK8JTgpenScnH8/JMTs4XxmeFiaWjy8pFk1hY2wmY587Iet0XUjdzyXNgWEYzbtMx5YS+EpwRPCZ6SOS/shfCU4CnBUzLnhb0QnhI8JXhK8Nr20Wdvj80cmJgtJLexmQO3v3i38l0HYYuceXmM27od4zYlc17YC+EpwVOCp2TOC3shPCV4SvCUzHlhL4SnBE8JnhK8Ft1/uHb5vfGx0oGxmYOVcdtEqXBpuWgibJszL+NxW90ntXXho9sYt0mZ88JeCE8JnhI8JXNe2AvhKcFTgqdkzgt7ITwleErwlOA168bt+TMXn0k+qW18prA9bpstnJo7tL5R7rkwTc68bMdtyXBt5ye1NfpatjFuUzLnhb0QnhI8JXhK5rywF8JTgqcET8mcF/ZCeErwlOApwYuI+aVXqv+zvHZ7avFYMmirXdpWt8CNDbjrsh23VS5MWvfFPNe3MW5TMueFvRCeEjwleErmvLAXwlOCpwRPyZwX9kJ4SvCU4CnBW98oF0tDyaUPNrceLHwwOTFbSGZtxdJQceZAzdK2mgVubMBdl8O4rXayxrjNd/eHPS/shfCU4CnBUzLnhb0QnhI8JXhK5rywF8JTgqcETwneTzqMPwAAIABJREFUpeXi2MyBqcXv3fr82uTlI9uDttLQP13+8+r/rLlNLR7rjlDJmZfxZ7clo7Xq2dqjr3AyqWvmvLAXwlOCpwRPyZwX9kJ4SvCU4CmZ88JeCE8JnhI8pT7nrW+UT80dmpgtTJQOVo/Szi0cTda79Vwo5szL+sqkjy6NUBuXSrDNnBf2QnhK8JTgKZnzwl4ITwmeEjwlc17YC+EpwVOCp9TnvEvLxfHSkxOzhfGZ4WTQdnru8PKtUvpn6PMNqJT1uC2ibuSW66gtgnGbljkv7IXwlOApwVMy54W9EJ4SPCV4Sua8sBfCU4KnBE+pn3nrG+WTF75R+Ti2Ymmo9K9/W7nkaMr6eQOK5TFu63aM25TMeWEvhKcETwmekjkv7IXwlOApwVMy54W9EJ4SPCV4Sv3Mu/bhufHZ4arrjT5Zud5o+vp5A4oxbss9590f9rywF8JTgqcET8mcF/ZCeErwlOApmfPCXghPCZ4SPKW+5W1uPZi48PWaq45WrjfqIMwkZ14eVybN9boIDWLcpmTOC3shPCV4SvCUzHlhL4SnBE8JnpI5L+yF8JTgKcFT6lvelfdOjs0crJ61TcwWJkqFThe49e0G1Mtl3Jb7p7XtjHGbkjkv7IXwlOApwVMy54W9EJ4SPCV4Sua8sBfCU4KnBE+pP3n3H66PzRyoWdq2uwVu/bkBMynjk0kfXSWhu8vbGLcpmfPCXghPCZ4SPCVzXtgL4SnBU4KnZM4LeyE8JXhK8JT6k3fm4jPJdUgb3qYWj/VcmFXOvFxWtzUqxxVvjNuUzHlhL4SnBE8JnpI5L+yF8JTgKcFTMueFvRCeEjwleEp9yFv9dKEyWVv9dEF8tj7cgFnFuC33nHd/2PPCXghPCZ4SPCVzXtgL4SnBU4KnZM4LeyE8JXhK8JT6jbe+Ua4sbZtfelV/wn7bgBnGlUlzz3n3hz0v7IXwlOApwVMy54W9EJ4SPCV4Sua8sBfCU4KnBE+p33hvvf1CMmubvHxkc+uB/oT9tgEzjHFb7jnv/rDnhb0QnhI8JXhK5rywF8JTgqcET8mcF/ZCeErwlOAp9RVv+VapchrpJ+X3M3nOvtqA2ZbDuG37jNKR6cf/meu1Exi3KZnzwl4ITwmeEjwlc17YC+EpwVOCp2TOC3shPCV4SvCU+odXXrs9MVtIZm2LN89m9bT9swEzL+tx245Pb0s+ry33eRvjNiVzXtgL4SnBU4KnZM4LeyE8JXhK8JTMeWEvhKcETwmeUp/wNrcenFs4mszazi0czeQ00qQ+2YB5lO24bWV08NFobWV08PG4Lfkil0owzZwX9kJ4SvCU4CmZ88JeCE8JnhI8JXNe2AvhKcFTgqfUJ7zFm2eTWdvEbKG8djuT50zqkw2YRzlcmXRkOoJx23bOuz/seWEvhKcETwmekjkv7IXwlOApwVMy54W9EJ4SPCV4Sv3A+6T8fuUj25ZvlfQnrK4fNmBOMW7LPefdH/a8sBfCU4KnBE/JnBf2QnhK8JTgKZnzwl4ITwmeEjylfc/b3HoweflIMmt76+0XMlFVt+83YH5l/Nltlc9pq4zbkmFbntM2xm1S5rywF8JTgqcET8mcF/ZCeErwlOApmfPCXghPCZ4SPKV9zJtfeiUi5pdeTWZtZy4+s75Rzo72qH28AfMu60slPJqu1ZTrhUkZt0mZ88JeCE8JnhI8JXNe2AvhKcFTgqdkzgt7ITwleErwlPYrb32jXCwNvfvR/1M5jXT104VsbUn7dQN2oazHbRF1I7fmC9sqlzGtHsdVXds05ZSOcZuSOS/shfCU4CnBUzLnhb0QnhI8JXhK5rywF8JTgqcET2kv8pJla627tFwcmzkwPvtkMmubX3o1B13E3tyAJuUxbkvZ9MijcdrK6GBlsjY9Uvmf1V9uGeM2JXNe2AvhKcFTgqdkzgt7ITwleErwlMx5YS+EpwRPCZ7SnuMly9a+uLfa4lHrG+VTc4cmZgtj579WLA1NXj6yufWga0KrnHk9HLdttzI6+GiuNj1SvRiuavbWKsZtSua8sBfCU4KnBE/JnBf2QnhK8JTgKZnzwl4ITwmeEjylPcdLlq1NLX6v/s6bWw/u3F26cXv+jd/95fj54YnZwvjMcLE09En5/W4KrXLmZTduqzoJtMPPalsZHay6iGnVuG17DFfX5OTk8cedOHFiYGDgOBERERERERHR3uzEi8//ZPrgxGyh+NbBH/3DX774479+6R//4uXJb7/yy2/+5K3hyse0FUtDE7OF5FY8f+CHf/fdXsOpQRmN26pnbR1O3KpHbOnHbdUdZ3WbkDkv7IXwlOApwVMy54W9EJ4SPCV4Sua8sBfCU4KnBE9pb/EuLRcnSk9Wlq01vI2VDozNHKyM2yZKhUvLxa4J3XLmZTJue3RthOoPXUs5cKv5fLaacRsnk3Yhc17YC+EpwVOCp2TOC3shPCV4SvCUzHlhL4SnBE8JntIe4q1vlE/OfWN72VrdoG1itvDrxe+OzxbGZwrb47bZwqm5Q+sb5S4IDXPmZTJuS9a27VyW1vKSpNsPq7lP9fiNSyV0JXNe2AvhKcFTgqdkzgt7ITwleErwlMx5YS+EpwRPCZ7SHuJdX50anx2uDNHGzw//7OK3Fm+eXb5VunN36f7DteQ+J+cOVc/a8l7gtoc2oFvZjdt2TMbqv1LXozVwlR4P3qrOS203r3sU4zYlc17YC+EpwVOCp2TOC3shPCV4SvCUzHlhL4SnBE8JntJe4W1uPXjtwtdbL1vb3Hpw+jdP19wn7wVue2UDGta7cVt2MW5TMueFvRCeEjwleErmvLAXwlOCpwRPyZwX9kJ4SvCU4CntFd7vbvx0xyeyNVq2NrV4rNkHuhVLQ1OLx3IVeubMy/Bk0talXKm2mxi3KZnzwl4ITwmeEjwlc17YC+EpwVOCp2TOC3shPCV4SvCU9gTv/sP1sZmDXV621pHQNmce47bcc979Yc8LeyE8JXhK8JTMeWEvhKcETwmekjkv7IXwlOApwVPaE7zJy9/u/rK1joS2OfMyGbf1OMZtSua8sBfCU4KnBE/JnBf2QnhK8JTgKZnzwl4ITwmeEjwlf94n5fcrk7Ubt+d7LarNfwP2mtA0xm2557z7w54X9kJ4SvCU4CmZ88JeCE8JnhI8JXNe2AvhKcFTgqdkzjvxg++/fuXZZNb21tsv9JrTIPMN6Mxj3JZ7zrs/7HlhL4SnBE8JnpI5L+yF8JTgKcFTMueFvRCeEjwleErmvJcnH51GeubiM739jLZmmW9AZx7jttxz3v1hzwt7ITwleErwlMx5YS+EpwRPCZ6SOS/shfCU4CnBU3Lm3bm7VDmNdOXjK73mNM55A4Y3j3Fb7jnv/rDnhb0QnhI8JXhK5rywF8JTgqcET8mcF/ZCeErwlOAp2fLuP1ybvHwkmbVduP5SrzlNs92ASc48xm2557z7w54X9kJ4SvCU4CmZ88JeCE8JnhI8JXNe2AvhKcFTgqdky5tferVyGun9h2u95jTNdgMmOfMYt+We8+4Pe17YC+EpwVOCp2TOC3shPCV4SvCUzHlhL4SnBE8JnpInb/XThcpppLc+v9ZrTqs8N2AlZx7jttxz3v1hzwt7ITwleErwlMx5YS+EpwRPCZ6SOS/shfCU4CnBUzLkrW+Uz1x8Jpm1vTz57V5z2mS4Aatz5jFuyz3n3R/2vLAXwlOCpwRPyZwX9kJ4SvCU4CmZ88JeCE8JnhI8JSve/NIrEXHh+kvJrG3y8pETP/h+r1FtstqA9TnzGLflnvPuD3te2AvhKcFTgqdkzgt7ITwleErwlMx5YS+EpwRPCZ6SD299o1wsDf3h5i8qp5Heubvkw2uWudCZx7gt95x3f9jzwl4ITwmeEjwlc17YC+EpwVOCp2TOC3shPCV4SvCUfHiXlotjMwfGZ4aTWdvCB5PhxGuWudCZx7gt95x3f9jzwl4ITwmeEjwlc17YC+EpwVOCp2TOC3shPCV4SvCUTHjrG+VTc4cmZgtj579WLA29fuXZza0HYcNrkbnQmce4Lfecd3/Y88JeCE8JnhI8JXNe2AvhKcFTgqdkzgt7ITwleErwlEx4F5f+Yfz88MRsYXxmeGzm4Bf3VpOvm/BaZC505jFuyz3n3R/2vLAXwlOCpwRPyZwX9kJ4SvCU4CmZ88JeCE8JnhI8JQfeH27+YmxmaGK28Pj2ZHntdvItB17rzIXOPMZtuee8+8OeF/ZCeErwlOApmfPCXghPCZ4SPCVzXtgL4SnBU4Kn1Fve6qcLk5ePjJUOjM0c3B63lQqXlosOvDSZC515jNtyz3n3hz0v7IXwlOApwVMy54W9EJ4SPCV4Sua8sBfCU4KnBE+pO7z5pVdqvnLn7tIbV5+rXIR0fKZQtbqtcGru0PpGuWs8JXOhM49xW+457/6w54W9EJ4SPCV4Sua8sBfCU4KnBE/JnBf2QnhK8JTgKXWBt75RLpaGKh/H9sW91bfefqEyaKtd2rZzgZv51gt7oTOPcVvuOe/+sOeFvRCeEjwleErmvLAXwlOCpwRPyZwX9kJ4SvCU4Cl1gXdpuTg2c2Bq8Xv3vvrswvWXKoO25DYxW6hZ2la9wM186wX7V4hxW+457/6w54W9EJ4SPCV4Sua8sBfCU4KnBE/JnBf2QnhK8JTgKTXk1Z/72bA0d1vfKJ+aOzQxW3htZnhi9snqQVvp2ovnFo7WTN+qb1OLx8y3XuzN/WsS47bcc979Yc8LeyE8JXhK8JTMeWEvhKcETwmekjkv7IXwlOApwVOq59Wc+9msNHe7c3fp3MLR8fPDE7OF8Znh6jla2+dvxnPLXOjMY9yWe867P+x5YS+EpwRPCZ6SOS/shfCU4CnBUzLnhb0QnhI8JXhK9bzKuZ+tH9jwbuW12zduz1+9cbp62Vrl/NBiaejslWdvfX5N4bllLnTmMW7LPefdH/a8sBfCU4KnBE/JnBf2QnhK8JTgKZnzwl4ITwmeEjylGl7l3M/TFw61WIBWdbdvLN06v3jz7NTisdNzh2vOBq25DMJ46cnkAgi75hlmLnTmMW7LPefdH/a8sBfCU4KnBE/JnBf2QnhK8JTgKZnzwl4ITwmeEjylGt7s9f82fv7JmnM/G97Gzh9se7exmYM1l0FILoCwa55h5kJnHuO23HPe/WHPC3shPCV4SvCUzHlhL4SnBE8JnpI5L+yF8JTgKcFLX/3FDRLe5taDG7fnf/m7/6Pm3M8Wt4Z3Oz13+K23X1i8efbO3aV3/r83Ts4dqr3kaKnQ0QI3q63XMHOhM49xW+457/6w54W9EJ4SPCV4Sua8sBfCU4KnBE/JnBf2QnhK8JTgpazhxQ1efPlv5pdeTaZmNed+jp0/2HjNWs0poueH/++r/3nl4yv3vvqs8rSbWw9O/+bpmqVtu1jg5rP1mmUudOYxbss9590f9rywF8JTgqcET8mcF/ZCeErwlOApmfPCXghPCZ4SvPo1aw2rvrjB+kb5nQ9/9fqVZ2tGaW3P/Ww4R6u/29TisRYr46YWj6V8aeY7N+yFzjzGbbnnvPvDnhf2QnhK8JTgKZnzwl4ITwmeEjwlc17YC+EpwVPqc17DNWsN75Zc3ODk7Nen336hfgR2Zv6ZiQtfb3vu5/XVKf0U0fSZ79ywFzrzGLflnvPuD3te2AvhKcFTgqdkzgt7ITwleErwlMx5YS+EpwRPqc951WvW6rv31Wd37i69+9Gbb/zuL8fPD9df3OAnbw3PL736718upzn3M6tTRNNnvnPDXujMY9yWe867P+x5YS+EpwRPCZ6SOS/shfCU4CnBUzLnhb0QnhI8pX7mVdasnb5w6H9+/k4yWVu8eXZq8dgbV59rfXGDcwtHb9yeP/GD70fqcz+zOkU0feY7N+yFzjzGbbnnvPvDnhf2QnhK8JTgKZnzwl4ITwmeEjwlc17YC+EpwVPqZ96l5eL4+Sfr16y1u7jBkxeuj3aBp2fOC3uhM49xW+457/6w54W9EJ4SPCV4Sua8sBfCU4KnBE/JnBf2QnhK8JT6lvfRZ2+PzRyoWbNWc5u8fOTXi9+dmC00u7hB3269rDIXOvMYt+We8+4Pe17YC+EpwVOCp2TOC3shPCV4SvCUzHlhL4SnBE+pD3n3H65dfm+8bs3a8M8ufuvqjdOLN8/eubtUuXhC64sb9OHWyzZzoTOPcVvuOe/+sOeFvRCeEjwleErmvLAXwlOCpwRPyZwX9kJ4SvCU+o134/b8mYvPJIvXmq1Zq9T24gb9tvUyz1zozGPclnvOuz/seWEvhKcETwmekjkv7IXwlOApwVMy54W9EJ4SPKV9zJtfeqX6P8trtysXK6hZ2lazZq1S24sb7OOt153Mhc48xm2557z7w54X9kJ4SvCU4CmZ88JeCE8JnhI8JXNe2AvhKcFT2ou8mjlaw9Y3ysXSUHJO6ObWg4UPJnd8QNvMgRZr1kSeT+a8sBc68xi35Z7z7g97XtgL4SnBU4KnZM4LeyE8JXhK8JTMeWEvhKcET8mKVz9Hq+dVz9FadGm5ODZzYGrxe7c+vzZ5+Uj1qrR/uvznrdespQdbbb36zHlhL3Tm9XrcNj0yMDAwMl3575XRwYHtqr7RIsZtSua8sBfCU4KnBE/JnBf2QnhK8JTgKZnzwl4ITwmekg+v4RytnleZo7V+qlPJ9Q1KB6tHaecWjrad03WUz9ZrmDkv7IXOvF6O26ZHBgZGpqdHasdt6YZs2zFuUzLnhb0QnhI8JXhK5rywF8JTgqcET8mcF/ZCeErwlLrAS3PuZzSZo9XwKnO00xcOJYOze199dufu0p27S6ufLizePJvcfnbxW+PnhydmC+Mzw8mg7fTc4eVbpexeU2OeW+a8sBc683q9ui2CcVtvM+eFvRCeEjwleErmvLAXwlOCpwRPyZwX9kJ4SvCU8ualPPez2RztxR//des5WrNb5ePYiqWh0r/+bUefyJa+Pt+5euZCZ57juC3NuaSTk5PHH3fixImBgYHjRERERERERNRJL0/+ebE09PdvfLPhd3/wo++9+OO//rvXvvPquT8b63yO1vBWc9XRsX8efnnyz7v8qonyzm3ctvMb6Ra6HWd1m5A5L+yF8JTgKcFTMueFvRCeEjwleErmvLAXwlOCp5Qrr3rN2v/8/J07d5fe/ejNxZtnpxaPvXH1OXWOdv7g2MzBqcVjyW3hg8nFm2d/v/Lz1y58o+aqo51ebzR9/bxzM8lc6MwzHrfF9MjA4OhK+2dg3KZkzgt7ITwleErwlMx5YS+EpwRPCZ6SOS/shfCU4Ck15KX8tLW2d/vnd06kOfezfo6WXCF0avHYK7/85tUbpx/P0Z5qO0e7vjp1MrlIQvWtVLi0XEy/TdK3F3euVeZCZ57xuI3VbV3JnBf2QnhK8JTgKZnzwl4ITwmeEjwlc17YC+EpwVOq56X/tLWGd9vcerDy8ZX5pVdPXfiztmvWJi8f+fXidydmC83maBVemjna5taD0795uuapcl3gtud2rlvmQmder69Mul2ykK36a2kvmcC4TcmcF/ZCeErwlOApmfPCXghPCZ4SPCVzXtgL4SnBU6rnNbxCaH01d1vfKC/fKpWuvdhszdr4+eGfXfxWslTtzt2lypyu9Rwt4aWco00tHmuxhm5q8VhmW+1xe27numUudOb1fnWbHuM2JXNe2AvhKcFTgqdkzgt7ITwleErwlMx5YS+EpwRPqYZXf4XQhlXudmr2qSv/78n6D2JLbm3P/Ww7R0t43Z+jpWxv7VzDzIXOPMZtuee8+8OeF/ZCeErwlOApmfPCXghPCZ4SPCVzXtgL4SnBU6rhzf/xlfHzT6a5QujY+YPN7nZu4ej5d3742tw32n6GWts52t7aem6Z88Je6Mxj3JZ7zrs/7HlhL4SnBE8JnpI5L+yF8JTgKcFTMueFvRCeEjylCu/+w7WrN346luIKoQ0vJDoxWyhde/HG7fn1jXKGn6G2V7aeZ+a8sBc68xi35Z7z7g97XtgL4SnBU4KnZM4LeyE8JXhK8JTMeWEvhKcET+n48eP3H64t3jx7eu5wwyuEtr2Q6Pj54Tf/8F83tx5UnjPDcz/9t16vCa0y54W90JnHuC33nHd/2PPCXghPCZ4SPCVzXtgL4SnBU4KnZM4LeyE8JXgpm196peYr9x+uvfSPf3F67rD4aWs5XfcznLZew+CJmQudeYzbcs9594c9L+yF8JTgKcFTMueFvRCeEjwleErmvLAXwlOCVz9Hq299o1wsDVWuflBZ0bZzzdpw209ba30h0cxj5yqZ88Je6Mxj3JZ7zrs/7HlhL4SnBE8JnpI5L+yF8JTgKcFTMueFvRCeUp/zauZozbq0XBybOTC1+L36QVuxNDR5+chrF576/9t7uyY7jvvMsyM2dmOvNmK/ge/2A+yNoz/AXi4jdkmQsIilNCF2aG1r5dlQaEIcjWCEZVDDMYNNWhrihSRkcbEUdihBgs0W3lqgaA0osC3StEAaYiMImwbG5guECZiUSRCI3IvTffqcU29P1vOvOs855/lFX5CN7MxfVWZlZf4rK6txt7XATdlAFrxyScT1kryhsp7DbZ2jXP1JXi/JG1qPwXoM1mMQ10vyhtZjsB6D9RjE9ZK8ofUYFlxvGEerSfPRxzeeWd9z+Mzup07f98zZPaOBtv/455+5dPUcuNta4KZsIAteuSTiekneUFnP4bbOUa7+JK+X5A2tx2A9BusxiOsleUPrMViPwXoM4npJ3tB6DIusN4yjHTm7Z7DA7eZv3rt2/eK16xevvHth4/Kxwc+zLz546OS9h8/sPnT63tEVbZeunlvks8djPRJxQ2U9h9s6R7n6k7xekje0HoP1GKzHIK6X5A2tx2A9BusxiOsleUPrMSyy3k/fOHD41H0TcbTSn+FbnwdO3f3sT1cuXT3Xgx6P9RjE9ZK8obKew22do1z9SV4vyRtaj8F6DNZjENdL8obWY7Aeg/UYxPWSvKH1GBZW76OPbzy9fv9oHK305+Cpew6e3jVMdujUfaOfNVjYsxeC9UjEDZX1HG7rHOXqT/J6Sd7QegzWY7Aeg7hekje0HoP1GKzHIK6X5A2tx7Cweq9fOXHozH3DONrBk7sOnt51YmPv4OfCW0c3Lh97ZfO5p87eP/Fxg9HPGizs2QvBeiTihsp6Drd1jnL1J3m9JG9oPQbrMViPQVwvyRtaj8F6DNZjENdL8obWY1hMvdt3bj1dG0cb8PqVE0+v75n8kOip3cMFbot59qKwHom4obKew22do1z9SV4vyRtaj8F6DNZjENdL8obWY7Aeg/UYxPWSvKH1GBZT77W3j4++IlqMo6WUbt+5deQnn50IyU0E5hbz7EVhPRJxQ2U9h9s6R7n6k7xekje0HoP1GKzHIK6X5A2tx2A9BusxiOsleUPrMSyg3u07tw6f2V0fR0spndjYW/PxhBMbezvSC8R6DOJ6Sd5QWc/hts5Rrv4kr5fkDa3HYD0G6zGI6yV5Q+sxWI/Begziekne0HoMC6j3/Z//m8Y42hT1ArEeg7hekjdU1nO4rXOUqz/J6yV5Q+sxWI/Begziekne0HoM1mOwHoO4XpI3tB7DAuodv/BQi8haKQt49gKxHom4obKew22do1z9SV4vyRtaj8F6DNZjENdL8obWY7Aeg/UYxPWSvKH1GBZN7413Tg1ibYfP7L7x4VUyt0U7e7FYj0TcUFnP4bbOUa7+JK+X5A2tx2A9BusxiOsleUPrMViPwXoM4npJ3tB6DAul99HHN46sPzAIt21cPsZnuFBnLxzrkYgbKus53NY5ytWf5PWSvKH1GKzHYD0Gcb0kb2g9BusxWI9BXC/JG1qPYaH0zr7+2CDW9r2ffen2nVt8hgt19sKxHom4obKew22do1z9SV4vyRtaj8F6DNZjENdL8obWY7Aeg/UYxPWSvKH1GBZH7533Xxt+D+Ha9YsheS7O2esC65GIGyrrOdzWOcrVn+T1kryh9Risx2A9BnG9JG9oPQbrMViPQVwvyRtaj2FB9G7fufW9n31pEGs7+/pjIXmmhTl7HWE9EnFDZT2H2zpHufqTvF6SN7Qeg/UYrMcgrpfkDa3HYD0G6zGI6yV5Q+sxLIjexuVjg1jbkfUHPvr4RkieaWHOXkdYj0TcUFnP4bbOUa7+JK+X5A2tx2A9BusxiOsleUPrMViPwXoM4npJ3tB6DIugd+PDq4fP7B6E29545xSf4ZBFOHvdYT0ScUNlPYfbOke5+pO8XpI3tB6D9RisxyCul+QNrcdgPQbrMYjrJXlD6zEsgt6Jjb2DWNvxCw/xuY2yCGevO6xHIm6orOdwW+coV3+S10vyhtZjsB6D9RjE9ZK8ofUYrMdgPQZxvSRvaD2Gude7dPXcINZ2+MzuD25eiZDaYe7PXqdYj0TcUFnP4bbOUa7+JK+X5A2tx2A9BusxiOsleUPrMViPwXoM4npJ3tB6DDp65y5+q/jLUr3SlKXJPvn0w++++PlBuO38pSOkYRGds1eK9RjE9ZK8obKew22do1z9SV4vyRtaj8F6DNZjENdL8obWY7Aeg/UYxPWSvKH1GET0Pvr4xoFTdxdXnxX1qlKWJjv9+qODWNt3X/z87Tu34nwr9aSwHoO4XpI3VNZzuK1zlKs/yesleUPrMViPwXoM4npJ3tB6DNZjsB6DuF6SN7Qeg4jeT984cPD0PSc2/nDi90W9qpSlyQaxtgOn7r7y7oVI3Wo9KazHIK6X5A2V9Rxu6xzl6k/yekne0HoM1mOwHoO4XpI3tB6D9RisxyCul+QNrcfQg17ju58ffXzjmfU9h8/sPnJ2z8SytQm9mpSlyQ6e/N8PnLr71GuPtLevxZXLYD0ScUNlPYfbOke5+pO8XpI3tB6D9RisxyCul+QNrcdgPQbrMYjrJXlD6zEwesgeao3vfn5w88oPX/naoZP3Hj6z+9DUgcQAAAAgAElEQVTpe4fr0ap+Dp7chaQcJjt4etdHH99ofYz1zHHl9oD1SMQNlfUcbusc5epP8npJ3tB6DNZjsB6DuF6SN7Qeg/UYrMcgrpfkDa3H0FoP3EOt+O7n7Tu3rl2/uHH52Au/+MbhM7uHnw0d/DSG28CUw2RPndl948Or7Y6xkXmt3H6wHom4obKew22do1z9SV4vyRtaj8F6DNZjENdL8obWY7Aeg/UYxPWSvKH1GFrrIXuoDV/qfObs/a9dOX7+0pHjFx6aXIZ26p6Dp3cNo2MHT+6qXLCGpZxIdvjU7p++caDdMTYyr5XbD9YjETdU1nO4rXOUqz/J6yV5Q+sxWI/Begziekne0HoM1mOwHoO4XpI3tB5DqV6L3dZu/ua9a9cvXrt+8cq7FzYuHxv8PPvig81viZ6+59Dp3TvRsTO7n1nfM3z9c6h3+86tIz/5bE3KrGRRzGLl6mA9EnFDZT2H2zpHufqTvF6SN7Qeg/UYrMcgrpfkDa3HYD0G6zGI6yV5Q+sxFPVid1srfffzez/70ktvHrp09dzPf/Xs0+t7RkNjE+vRhnqvXzlRnzIrWRQzV7lSWI9E3FBZz+G2zlGu/iSvl+QNrcdgPQbrMYjrJXlD6zFYj8F6DOJ6Sd7QegxFvajd1iZe6jx08t7nz3/5nfdf++TTD4fZFleiTaxHG+ghKfFknZ49KazHIK6X5A2V9Rxu6xzl6k/yekne0HoM1mOwHoO4XpI3tB6D9RisxyCul+QNrYd8IbQq2YReu93WDp7edWJj7+DnwltHNy4fe2XzuafO3l//UueJjb01y+JObOwd6iEp8WSBuO0xWI9E3FBZz+G2zlGu/iSvl+QNrcdgPQbrMYjrJXlD6zFYj8F6DOJ6Sd5wwfXAL4RWJRvVu3b94vELD5G7rQ2IeqlzwSuXxHoM4npJ3lBZb9rhtrWVpaWllbXJ3wxYXt1E8nC4jUFcL8kbWo/BegzWYxDXS/KG1mOwHoP1GMT1krzhgushXwitSnbjw6uPHvzyxBI2cre1FPpS54JXLon1GMT1kryhst40w21rK0tLK2trK6PhtrWVYZBtc3UZC7g53MYgrpfkDa3HYD0G6zGI6yV5Q+sxWI/BegzieknecI71WnwhtCnZ/RffOblx+diJjb1H1h9o3m3t5a/k7raWQl/qnOPK7QHrMYjrJXlDZb1pr25LaSzcVhl7q8PhNgZxvSRvaD0G6zFYj0FcL8kbWo/BegzWYxDXS/KG86oX+4XQgyd3NSY7eHoXv9taLPNauf1gPQZxvSRvqKynFW7bXF0eDbdtri5XhduOHj26f5uHH354aWlpvzHGGGOMMcaYHB4/+oUDp+7+0+c/N/zNw9/840ee+Opj3/nin/6nf/Xkj+8BvxBak+zJF+790//0rx77zhcfeeKrq0f+rwMn75tYs3bwx/c+fvQLUzwJxhgTzqyG20bZ79VtBOJ6Sd7QegzWY7Aeg7hekje0HoP1GKzHIK6X5A3nUm/nC6FnMr4QWr5mrfCK6P93/v/e/Mef3fzNe0O9wN3WYpnLyu0N6zGI6yV5Q2U96XCbXybtAXG9JG9oPQbrMViPQVwvyRtaj8F6DNZjENdL8oYzp9e4I9vtO7f+fGMf8JZo8xdCS+Noo8kGev2/JQoyc5UrhfUYxPWSvKGynla4bezzCP5UQi+I6yV5Q+sxWI/Begziekne0HoM1mOwHoO4XpI3nC29mh3Zbnx49W/+7i9e+MU36r8Qeu7it8EvhKaUXr9yoj7ZbJ09NazHYD0ScUNlvWl/mXSH7cjayG9HFrrV4XAbg7hekje0HoP1GKzHIK6X5A2tx2A9BusxiOsleUMdvdJlaxN6P33jwMHT95zY+MPB/96+c+vKuxdeevPQ0Zd+t+4Loee/fOXdC7lfCEWS6Zy9UqzHYD0Gcb0kb6isN/3VbTwOtzGI6yV5Q+sxWI/Begziekne0HoM1mOwHoO4XpI37EGv8fXPVL1sbVRvdEe2V976f4cL2Yo/IV8IRZK5chmsx2A9EnFDZT2H2zpHufqTvF6SN7Qeg/UYrMcgrpfkDa3HYD0G6zGI6yV5wxabo2WlrHn9c5SJZWsTeteuX7x09dzzL3+lZke2I+sPnH39sdOv/clT6/c3viUaxcxVrhTWY7Aeibihsp7DbZ2jXP1JXi/JG1qPwXoM1mMQ10vyhtZjsB6D9RjE9ZK8Ib452gRkHG0iq8GytSNn9/z9+69eu37x1bd/cP7SkRMbe598YWzzteKObM+f//KFt47+041fpWl8IXS2KlcN6zFYj0TcUFnP4bbOUa7+JK+X5A2tx2A9BusxiOsleUPrMViPwXoM4nqJMIxdZVaVrH5ztBpy42iDwNzN37x37frFa9cvXnn3wsblY4OfZ198sPFDosUd2U68sncigtb/F0LFm5/1GKzHIK6X5A2V9Rxu6xzl6k/yekne0HoM1mOwHoO4XpI3tB6D9RisxyCul9q+rRm+yixrc7RhdKwmt4mUgyDa4K3PQRDtwltHkThazYdEh//0o42vHzqzu35Htqkg3vysx2A9BnG9JG+orOdwW+coV3+S10vyhtZjsB6D9RjE9ZK8ofUYrMdgPQZxvdT2bc3YVWY1yfbv33/7zi1kc7TJ5WYnd5FxtKpla8+++ODG5WNvvHPq2vWL33zkj1JKr1858fT6nt52ZMMRb37WY7Aeg7hekjdU1nO4rXOUqz/J6yV5Q+sxWI/Begziekne0HoM1mOwHoOUXtTbmswqs8ZkV969cO36xY3Lx15689CJjb1PvnBvVnSsdRzt4MldB0/vOrGxd/Bz4a2jG5ePvbL53FNn769ZtjaIBva8IxuOVPMrYj0G6zGI6yV5Q2U9h9s6R7n6k7xekje0HoP1GKzHIK6X5A2tx2A9Busx6Oi1e1uzcS+zZ37ywDBEVfzB39ZsXIxWjI51Gkcb0Lhsbf/+/f3vyIaj0/xKsR6D9RjE9ZK8obKew22do1z9SV4vyRtaj8F6DNZjENdL8obWY7Aeg/UYdPRi39YMXGUWuzla6VqzFnG0qqwmMtSp31Ksx2A9BuuRiBsq6znc1jnK1Z/k9ZK8ofUYrMdgPQZxvSRvaD0G6zFYj0FEL/BtTWaVWQ+bo0XF0RL2IVGR+q3CegzWY7Aeibihsp7DbZ2jXP1JXi/JG1qPwXoM1mMQ10vyhtZjsB6D9RhE9M68/uihk/e1eFtz+A7m+UtHtt/B/EzgKrPGZFmbowXG0UBE6rcK6zFYj8F6JOKGynoOt3WOcvUneb0kb2g9BusxWI9BXC/JG1qPwXoM1mPoR6/0Gwgppdt3bl26eu77L/+bqLc1Y1eZIcmyNkfrfxs1Nz8G6zFYj0FcL8kbKus53NY5ytWf5PWSvKH1GKzHYD0Gcb0kb2g9BusxWI+hVK8qOtYuWek3EP7pxq/OXfz2ILgW9bZm+Cozb47WNdZjsB6D9UjEDZX1HG7rHOXqT/J6Sd7QegzWY7Aeg7hekje0HoP1GKzHUNSr+kJou2Rp/BsIH31849W3f/C9n31pYmFXyNua4avMvDla11iPwXoM1iMRN1TWc7itc5SrP8nrJXlD6zFYj8F6DOJ6Sd7QegzWY7AeQ1Gv6guh7ZINv4Hw9JnfWfvFN4pBq++e+/zhs78T9bZm/8xc/UphPQbrMViPRNxQWc/hts5Rrv4kr5fkDa3HYD0G6zGI6yV5Q+sxWI/BegwTeqNfCK1ZuVZM9sHNK9euXxz8bFw+Nvg5f+nIsy8+eOjkvcVvIBxZf+DcxW//l1+/4bc1O8V6DNZjsB6DuF6SN1TWc7itc5SrP8nrJXlD6zFYj8F6DOJ6Sd7QegzWY7Aew4TeT9840PiF0K3vhJ7chSQrfgPh+IWHLl09d/vOreS3NbvHegzWY7Aeg7hekjdU1nO4rXOUqz/J6yV5Q+sxWI/Begziekne0HoM1mOwHsOo3t+994uDp++p+UJoTRCtPCQ3+Q2E+86+vsoYCmI9BusxWI/BeiTihsp6Drd1jnL1J3m9JG9oPQbrMViPQVwvyRtaj8F6DNZjGOh98umHL715aCI6dvDkLiSINkh2/MJDJzb2ntjYe/b1xwZvkr6y+dzT63tqvoGQZSiL9Risx2A9BuuRiBsq6znc1jnK1Z/k9ZK8ofUYrMdgPQZxvSRvaD0G6zFYj2H//v2Xrp777oufb/xC6IDSj4SWBtFev3Li6fU9Nd9AwA3Zg+wS6zFYj8F6DNYjETdU1nO4rXOUqz/J6yV5Q+sxWI/Begziekne0HoM1mOwHs65i98a/d8bH1791vc/V7pmrSo6BgbRSqNy7Ra4SZ3AItZjsB6D9RisRyJuqKzncFvnKFd/ktdL8obWY7Aeg/UYxPWSvKH1GKzHYL2JIFoVH31848CpuwcfEr1959aFt46O7bx2+p7G6BgeREO+gQDi+mWwHoP1GKzHIK6X5A2V9Rxu6xzl6k/yekne0HoM1mOwHoO4XpI3tB6D9RgWXG80iFbPT984cPD0PSc2/vCd9187+tLvjsa//p+XvoBExwKDaDgLXr8k1mOwHoP1GMT1kryhsp7DbZ2jXP1JXi/JG1qPwXoM1mMQ10vyhtZjsB7DgusNg2j1yT76+MYzg5dAT419AOFbP3gACdVNkQWvXxLrMViPwXoM4npJ3lBZz+G2zlGu/iSvl+QNrcdgPQbrMYjrJXlD6zFYj0FKr/heZ6ke+PpnY7JhEO3I2T3Dt0SvXb84+HnjnVODj4ReeOvosy8+eOjkvYfP7D50+t5BoO3I+gNvvHNK6uyVIm5oPQbrMViPwXok4obKeg63dY5y9Sd5vSRvaD0G6zFYj0FcL8kbWo/Begyam6MNKeqBr382Jvvg5pUfvvK1iSBazc9wn7UDp+4+9df/YbDVmnjlJnlD6zFYj8F6DNYjETdU1nO4rXOUqz/J6yV5Q+sxWI/Begziekne0HoM1mMQ3Bxt9JdFPfD1z2Kywcq1jcvHXvjFN4ZfORgNolX9TH519NR9ww+Jildukje0HoP1GKzHYD0ScUNlPYfbOke5+pO8XpI3tB6D9RisxyCul+QNrcdgPQa1zdGG73WW6lUlq8rtmbP3v3bl+PlLR45feKg+iHbw5K4Dp+4+fuGhExt7T2zsPfv6Y4M3SV/ZfO7p9T0TnxMdfkhUvHKTvKH1GKzHYD0G65GIGyrrOdzWOcrVn+T1kryh9Risx2A9BnG9JG9oPQbrMTB6HW2O9sxPHhjEvE5s7P3W9z83/O8TG3uLe6hVLkk7uash2el7qoJoo7x+5cTTg48kjP6c2j1Y4CZeuUne0HoM1mOwHoP1SMQNlfUcbusc5epP8npJ3tB6DNZjsB6DuF6SN7Qeg/UYSvWQ3dY63Ryto2Tf+9mXXnrz0KWr537+q2drgmhDbt+5deQnn52Iyo3G5sQrN81m89PBegzWY7Aeg7hekjdU1nO4rXOUqz/J6yV5Q+sxWI/Begziekne0HoM1sNBPv0J7rbW3eZog/c6o5IdOnnv8+e//M77r33y6YdDz/og2vCITmzsrdE+sbFXqnJLETe0HoP1GKzHYD0ScUNlPYfbOke5+pO8XpI3tB6D9RisxyCul+QNrccwx3rgNz1jP/2J7LbW/+ZopTGy4uufSLLGIBpyMqvOnhrihtZjsB6D9RisRyJuqKzncFvnKFd/ktdL8obWY7Aeg/UYxPWSvKH1GGZRL+RtzaxkCfv0Z3G3tZu/eW+w1dqVdy8MAmQbl49Be6iFbo5WnwzMLRzxtpfkDa3HYD0G6zFYj0TcUFnP4bbOUa7+JK+X5A2tx2A9BusxiOsleUPrMcycXuu3NZlkVXG0R574anYcrffN0cDXP/G3RKMQb3tJ3tB6DNZjsB6D9UjEDZX1HG7rHOXqT/J6Sd7QegzWY7Aeg7hekje0HoOOXumaNfJtzWF0DEz2wc0rw09/DoNo5y8dIeNo090cDXz9M/AtURCdtleFuKH1GKzHYD0G65GIGyrrOdzWOcrVn+T1kryh9Risx2A9BnG9JG9oPQYRvao1a/zbms/85IHBfmfFHzyI1iKOdvDkroOndw3LuvDW0cFWa0+dvd+bow0Q10vyhtZjsB6D9RisRyJuqKzncFvnKFd/ktdL8obWY7Aeg/UYxPWSvKH1GBi9wG8RVK1ZG+gNYmp/83d/8fzLX4laZYYnq4mjfev7n8PjaMmbo40jrpfkDa3HYD0G6zFYj0TcUFnP4bbOUa7+JK+X5A2tx2A9BusxiOsleUPrMbTWC/wWweiatb9//9VBZG3j8rETG3u/fXwPv8oMT9b6059IHM2bo00grpfkDa3HYD0G6zFYj0TcUFlPLdy2ubq8tMPKGvI3DrcxiOsleUPrMViPwXoM4npJ3tB6DKV6zHo0PNntO7euXb946eo5cM1aaYBs+Lbm+UtHtleZfaZxlVlp5Kv1pz/BOJo3R5tAXC/JG1qPwXoM1mOwHom4obKeYrgNC7Lt4HAbg7hekje0HoP1GKzHIK6X5A2tBwJ+iyB3PRr4LYIr714YfH/gpTcPndjYe2T9AXzN2tGXfvdHG18/fGZ31NuaYDLw05/9x9FAdNpeKeJ6Sd7QegzWY7Aeg/VIxA2V9Rxu6xzl6k/yekne0HoM1mOwHoO4XpI3tB6yGA38FkFqWraWtR7twKm7D57cVZ+s+KXOZ198cLBU7dr1i4+s/rtBuYFva4Z/+lMW65GIG1qPwXoM1mOwHom4obKeYrgt811Sh9soxPWSvKH1GKzHYD0Gcb0kbzhzeuAXBsCU4B5q9d8iGM1tYhu1V9/+wflLR05s7P3ui5+P/RbB4TO7f7Tx9UO1a9a6eFvTn/4UQVwvyRtaj8F6DNZjsB6JuKGynlq4bYS1lZqA29GjR/dv8/DDDy8tLe03xhhjjCnw8CP7Dpy6+5HVfxeV8vGjXzhw6u4/ff5z9Vk9ubbr8JndB17YNcjw4W/+8SNPfHXw8+ihf/3Yd7742He+uPpnv//kC7sPNi1ba/0tgidf2P3Yd7746KF//cgTX/3mI3+0f//+x57+gwMn75uIoB388b2PH/3CqP+3vv+5mgDZt75fd+zGGGOMMUY43JbWVpaWVzeb0+336jYCcb0kb2g9BusxWI9BXC/JG+roIZujgV8YAFMW91C7+Zv3rl2/eO36xSvvXhh8W3Pj8rFnX3wQfPeTX482APkWAbJmTadyS7Eeg7hekje0HoP1GKzHYD0ScUNlPeFwW+3qtlEcbmMQ10vyhtZjsB6D9RjE9ZK8YVEv9m1NMBmyORr4hYHSlIMg2mDrtEEQ7cJbR/E4GvLuZ+k2ahuXj73xzqlr1y9+8umHKfRbBMhLnTPX9qSwHom4ofUYrMdgPQbrkYgbKuuphdvWVrK3bnO4jUJcL8kbWo/BegzWYxDXS0qGyPIxcC8zPGXI5mi5Xxg4AHxkAIyjlb77efzCQyc29p7Y2PvEcw8OgnevbD739Poefj0angxBp+2VYj0Gcb0kb2g9BusxWI/BeiTihsp6auG2NjjcxiCul+QNrcdgPQbrMYjrJRlD8NuasW9rgslqvjDw5Au7s6JjTBzt4OldgyDaiY29F946OgiiPXX2/sZvEaS49Wh4MgSRtleF9RjE9ZK8ofUYrMdgPQbrkYgbKus53NY5ytWf5PWSvKH1GKzHYD0Gcb0kY4h8W5N5WxNM1vqlTvALA1FxtAGNQbTB2QtcjxaLSNurwnoM4npJ3tB6DNZjsB6D9UjEDZX1HG7rHOXqT/J6Sd7QegzWY7Aeg7he0jCs+SbAn/zHr5R+E+CZnzwwDFEVf/Bdz/iXOvEvDCTsIwMJW4yGf4sgcD1aLAptrwbrMYjrJXlD6zFYj8F6DNYjETdU1nO4rXOUqz/J6yV5Q+sxWI/BegzieokwDPxkwY9ffTjwmwBZKXNf6pz4wsA3H/mjBH9hAEwJLkbztwi6xnoM4npJ3tB6DNZjsB6D9UjEDZX1HG7rHOXqT/J6Sd7QegzWY7AeQz96zCc4i4bMlzrxlLfv3Nr8x5+du/jtZ87+H+32MiNTRm2Ohr+qGRhHA/HVwWA9BnG9JG9oPQbrMViPwXok4obKeg63dY5y9Sd5vSRvaD0G6zFYj6FUj4mOFSE/wTlhSH6pszHlRx/feOOdU6deewQMe63+2e/je5kl+G3NqJc69+/fj0fH+n+pcxavDh2sxyCul+QNrcdgPQbrMViPRNxQWc/hts5Rrv4kr5fkDa3HYD0G6zEU9cjoWBHyE5wThrlf6gQ/WfDMmc/87G+ffv78l0sjTY3f1ox9WxNMhm+OJov1GKzHIK6X5A2tx2A9BusxWI9E3FBZz+G2zlGu/iSvl+QNrcdgPQbrMRT1yOjYBK0/wVlq2OJLncwnC45feOjkq//+qfX765ePhb+t6c3RRLAeg/VIxA2tx2A9BusxWI9E3FBZz+G2zlGu/iSvl+QNrcdgPQbr4RRf/yy+qtkuOvbBzSvDyNfwS53nLx0BI199fqmzPuXhM7tPvfbIpavnPvr4Brh8LPxtTW+OJoL1GKxHIm5oPQbrMViPwXok4obKeg63dY5y9Sd5vSRvaD0G6zHMol7s5mhgytLXP0f1Prh55YevfC027IVHvqKStf5kwaGT9/7FX/3R7Tu3hifEy8e6xnoM1mMQ10vyhtZjsB6D9RisRyJuqKzncFvnKFd/ktdL8obWY7Aew8zphW+O1vrrAbfv3Hrkia9uXD72wi++Mbq8Kyo61voTnGCyFl/qHD125FsEjcxc85PCegzWYxDXS/KG1mOwHoP1GKxHIm6orOdwW+coV3+S10vyhtZjsB6DlF7j25openM0MOXONwHO3v/alePnLx05fuGhwOjY8QsPDcJeZ19/bPAm6Subzz29vof/BOfgBEZ9qbNFynqkml8R6zFYj8F6JOKG1mOwHoP1GKxHIm6orOdwW+coV3+S10vyhtZjsB4Doxf7Umfj25op4tMBjSkbvx5QuR7t9D18dGxI1Cc4Bycw6kuduSkbmeOrowesx2A9BnG9JG9oPQbrMViPwXok4obKeg63dY5y9Sd5vSRvaD0G6zG03hwt/KXO0lVmQ71B/Ov5l78Svjka8/WAb//o/pfePHTp6rmf/+rZkOjYgMBPcO6HP/0Z/skChFm8OnSwHoP1GMT1kryh9Risx2A9BuuRiBsq6znc1jnK1Z/k9ZK8ofUYrMd8E6D15mixL3WOrjL7+/dfvXb94qtv/+D8pSPf+v7nvvvi53N3PcOTISmL3wR4/vyX33n/tU8+/bDmVc120bEBgZ/g3J/z6c/+8cXLYD0G6zGI6yV5Q+sxWI/BegzWIxE3VNZzuK1zlKs/yesleUPrMcyxXuAqs6qU7TZHa/1S5wc3rwzf1hy8qrlx+dj5S0eQtzVjPx1QmjL36wGDsxcYHQtnjq+OHrAeg/UYrEcibmg9BusxWI/BeiTihsp6Drd1jnL1J3m9JG9oPYZ51YtdZVaVsnFztJu/eW8QHbvy7oVhgGw0OvbMTx4YhqgmfqAtz4BVZofP7P7RxtcPndkduDlayNcDxNtekje0HoP1GKzHIK6X5A2tx2A9BusxWI9E3FBZz+G2zlGu/iSvl+QNrccwr3qBq8xKUw6CaI888dXsbwJEv9RZfFvz2Rcf3Lh87I13Tj3yxFc/+fTDFPfpgKyUja9/ire9NL9XRz9Yj8F6DNYjETe0HoP1GKzHYD0ScUNlPYfbOke5+pO8XpI3tB7DLOo1viUau8osa6FZ7l5mWS91Hr/w0MDn7OuPDQ7hlc3nnl7fU/+2ZvjmaFFfDxBve2k2rw4drMdgPQbrkYgbWo/BegzWY7Aeibihsp7DbZ2jXP1JXi/JG1qPoQc98FsEpcmKeo1viX5w88oPX/la7CqzdnG03L3MhuAvdSJva4Zvjha1jZr4pZHkDa3HYD0G6zGI6yV5Q+sxWI/BegzWIxE3VNZzuK1zlKs/yesleUPrMTB6gd8iqEpW1Cu+JXr7zq3BpwNe+MU3huGwqFVm9XG0b33/c1lxtNiXOmf9bU1xvSRvaD0G6zFYj0FcL8kbWo/BegzWY7Aeibihsp7DbZ2jXP1JXi/JG1qPobVe7LcIqpJN6A3fEn3m7P2vXTl+/tKR4xce6m6VWWpaaDbUC9nLLCtZmv23NcX1kryh9Risx2A9BnG9JG9oPQbrMViPwXok4obKeg63dY5y9Sd5vSRvaD0Q8G3NqpQTBH6LoJjsg5tXht8iGG61dv7SEWgPtdP3RK0ya0yZtTla+Eudjei0vVLE9ZK8ofUYrMdgPQZxvSRvaD0G6zFYj8F6JOKGynoOt3WOcvUneb0kb2g9BPxtTWTZWuy3CPAPEVS9Jfq9n33ppTcPXbp67ue/ejZqlRmSMmtztP4RaXtViOsleUPrMViPwXoM4npJ3tB6DNZjsB6D9UjEDZX1HG7rHOXqT/J6Sd5wjvWYjwxMAL6tWZMybe+Sdunquedf/krstwiQZBNviR46ee/z57/8zvuvffLph0O9wFVmSMo5bns9IK6X5A2tx2A9BusxiOsleUPrMViPwXoM1iMRN1TWc7itc5SrP8nrJXnDedUjPzIwkabqpc6qzdGOnN1z5d0Lg08QvPTmoRMbe4+sP5AVIAO/RVCa7PiFhwYL35547sHBQrlXNp97en1P/Vui/a8ym9e21w/iekne0HoM1mOwHoO4XpI3tB6D9Risx2A9EnFDZT2H2zpHufqTvF6SN5w5PXDNGvmRgdRqMdqBU3cfPLmrPmVpgGz4Zuj5S0e2v0XwmcY91Oo/RDB69vDd1vpk5tqeFOJ6Sd7QegzWY7Aeg7hekje0HoP1GKzHYD0ScUNlPYfbOke5+pO8XpI3nC09fM1a7kcGyMVoSMrDZ3b/aOPrh87sjvoWQWOywdnDd1vrmdlqe+5LM2YAACAASURBVGqI6yV5Q+sxWI/Begziekne0HoM1mOwHoP1SMQNlfUcbusc5epP8npJ3lBHD/n0Z/2atcEHB/7m7/4CX4/WbjEauDnasy8+uHH52BvvnLp2/eJgizQkjgZGx5Bkg7PnbxG0w3ok4obWY7Aeg/UYxPWSvKH1GKzHYD0G65GIGyrrOdzWOcrVn+T1kryhiB7y6c/RxWh///6rg8jaxuVjJzb2Pn/+y/gqs8DFaEO9xvc6q9K0/hYBkkykcquwHoO4XpI3tB6D9RisxyCul+QNrcdgPQbrMViPRNxQWc/hts5Rrv4kr5fkDRm9fj79mbuHWruPDLRbjJa1OZq/RTCB9RjE9ZK8ofUYrMdgPQZxvSRvaD0G6zFYj8F6JOKGynoOt3WOcvUneb0kb9har6NPf07sofbkC2ORtfo1a0df+t0fbXz9MLA5WtRiNG+OxmA9BnG9JG9oPQbrMViPQVwvyRtaj8F6DNZjsB6JuKGynsNtnaNc/UleL8kbttbr+dOfpYvRBt/xvHb94jCcF/WRgZTztqY3R2uH9RjE9ZK8ofUYrMdgPQZxvSRvaD0G6zFYj8F6JOKGynoOt3WOcvUneb0kb9hOr89PfyJ7qA0I/MhAp2evN6zHYD0ScUPrMViPwXoM4npJ3tB6DNZjsB6D9UjEDZX1HG7rHOXqT/J6Sd6wqNe41donn3745xv7Ovr058Qeat985I8SvGYt8CMDrc+eFNZjsB6JuKH1GKzHYD0Gcb0kb2g9BusxWI/BeiTihsp6Drd1jnL1J3m9JG84oVez1doHN6+8+vYPjl94CNlGLWrZ2v79+2V3RkuzVrlqWI9BXC/JG1qPwXoM1mMQ10vyhtZjsB6D9RisRyJuqKzncFvnKFd/ktdL8oYTehNbrd2+c+vKuxdeevPQd1/8/LQ+/Sm7M1qatcpVw3oM4npJ3tB6DNZjsB6DuF6SN7Qeg/UYrMdgPRJxQ2W9uQ23Nb7Q10Wy0pSl1d9DuWAycb3U6m3NkHLBZKN6w63WnjnzmZd/9d0XfvGNqiBXz5/+lMV6DNZjENdL8obWY7Aeg/UYxPWSvKH1GKzHYD0G65GIGyrrzWe4reaFvu6SVaUsVn8/5c6HXtGwt3Jz9T64eeWHr3ytZke2w2d2n3rtkdOv/clT6/f3/OlPWazHYD0Gcb0kb2g9BusxWI9BXC/JG1qPwXoM1mOwHom4obKeXrhtbWVpm+XVTeQviuG2iRf6qohNVpWyWP39lDsfekXD3sptTHb7zq1r1y8+9p0vvvCLbwz3Vitutfa9n33p/KUj77z/WvKnPwtYj8F6DOJ6Sd7QegzWY7Aeg7hekje0HoP1GKzHYD0ScUNlPbVw29rKMMi2ubqMBdwmwm3DF/qOnN1Ts2QpNllNyuLirH7KnQ+9CcM+yy1N9szZ+1+7cvz8pSPDLx7UbLX2w1e+dvM3743m409/TmA9BusxiOsleUPrMViPwXoM4npJ3tB6DNZjsB6D9UjEDZX1xMJtaytLK2uj/4fE2ybCbT9948DhU/dVvdA3Fh85uSswWXiG4uWK602h3NP3NO7I1j/KvU+yHof1GMT1kryh9Risx2A9BnG9JG9oPQbrMViPwXok4obKelrhts3V5dFw2+bqclW47ejRo/vLePiRfU+u7awwqg+gxCYLz1C8XHG9fsr99o/uf/zo//nowS8//me/f+DkfRMvfh788b2PH/1CaUM1xhhjjDHGGGPMHPPggw/WB8EUw22j/PZv//Zwu7f/5e7/6YkT/9sw3vHkC/fc/wf/81KB2GSLVq64Xv/l/rf/3X/z6PP/a+lWa6vH7/of/sf/vlTSGGOMMcYYY4wx88pv/dZv1YezphZuA18mHVK6wXzxhb7YZItWrrjeVMoN3GrNGGOMMcYYY4wxi0CPe7eNfh4B/lTCkNevnHh6fc/kCqNTu3/6xoHuki1aueJ6UyzXGGOMMcYYY4wxBqTPL5OmtLYyXHc3stCtmdJVSMW1SLHJFq1ccb0plmuMMcYYY4wxxhiD02+4rS3gC32xyRatXHG9KZZrjDHGGGOMMcYYgzMb4TZjjDGmJ9ZWstZfG2PMYuFO0piFZeRltaWlpaXM7aHM4rKoNw6H28wCoHd5b64ub71UvX3TUjOcPnq1Fs92O6h/yb5Na8k4e5uryzN5prdOy8racOhHHMbk4NEXJUX8xTuNVroIXRDE2spizacEjlex7U2nkwzt50cyXBrdTLopS8XqGEFRbyoXEV7o2sp2su1m3YOrQMeSRWW7WluZvAqLv5knptSY2zVRtjdoe7B1rUVgdD3tTnIew23BQffN1ZVBBjsz4/o5cWZjwmcRFSnBcmOTwSEAcGQDD4DA6kAvb2wkl9Hr5WW4873enSLKz0tUD4VdHW0HuNWNGSoX7pTBaxztCrq+lVadlp1K327WpTcEsLWAZ6+HOx/XU+GlrKxubue6spaqLiKwMa+tjPxL7Y0Z6/rATgNMBt+Gyn17qI7W7apUD8wt57RAx5t548iasUeA9sxo5cL30+XVzUGBef1k5WnJHBg0PWkIvq+Bxxt748i4gkK7oIzGDHaSWIZ5XV9jP18hUtq3bP1y+5ttTBeEH0js0zXmPl5Rv+HDKrDTiLx48Z5qZFi1lRHerqpzQ273oF5zmlLIGRY8jJx066MDhwHva/j4Aa24tgspanvI5iaaXWuRrbS53NwbBxhVaDzJsYNSdtQ30+G2hltp9W/w3NJOAx2dGtcOHRpmzmj1Z18/0Iw9Jlka6wgaQgDgyAZJluDqAC9vcCSH93qZGe78B9OosuJKyNUBH0VGY4auSqzWwNzwriD3Vto0i8BPy2T91jeD+taC3tIKZ6GfICnet+SEAMb+o/RAsmZr26ewLtwGd31Qp5GZrKnf66A6JiCn4hnjM6CV5pwW7Hhzu6CmG1YRJvqZe3+B7+Pw8KZuqtvqjtAwMMgcZlT/JuV0BfDxZt04msJ8cMQ/ugvKa8yNnWR+5SJdX9Ptr2WkYG1laXllhbif5h9IyNO1HD3wtHQxrBpTYAaH2V1fbaEjKRvvHeBzmsw2AOmBEf+cym28xtF2NXlaqgM3KaoDr/JoPTBoM35oviMk5HhzeqpmPXjcEtxK8V5oJC2iB97XantIWC/+IiplhsJtsUH3jKjnVh1lh9sqp8TgXDdvvoHO2EOSjaZEA0Zbh1Q+skEHQAmtjmFG2OUNHkVGp9wYGRlvppury9D4jAwxw1cHHN/BGjP6KGw7V7DWwKPI0cPGhfW9bZt4Vt3ND2wtIznWnb1ifjWzF6hdhfZUCb7cdsbfy8vLwPi7cbY2cjx1j8BiOw38+QHa7wXfOOAb5U762ubXttMgTwve/JCjwG9YHT02y31OU9Na8oY3I4cVd0doHhjkDDOakwGBG+h4wRtHZxH/2C5oWH716KuoWatXn2FsP79VFNL8Jv++ojEP/w2tjpg5QtYNC9HLviNEJCtL2XgRQeVmdgWVlbvTM2//RUSQNKgjhfuWVpXbfI1D7QogtgNPo7VWPyABBwYtxg8jIl1PncAmOp4eGbeEtVKw3JK0dXpoawGH9FGD0lY3yhFmKNwGj+SgoDs+LkzFK7yy2wNmzuAsIiMlWG5ssuI/VIQAwJFN9gAIm/wNk1ekgWfsaK+XMTSEgKojJ5gFXR34UcCNGbsqRzOuq1kwN7TQVuPC+jk2eo13Q0PACM6l5cCa66nwMdDOs9+tmi7LL/qSRLs+eDSP9i14vxdZHTk3yrGcWT0U+LTAzW80PXhvrrlhhUY/4caccbDICcQvGbRyWw4Mqp40dHtfqyJ4DjaeT/38JrALyhp9QWAZwl0f1M+Xlhx0523s0LIOpLnLxdo8qlfMkpo6tR9WVRF58bI39wLZz6XA4B1e7kgJ7Udfba7xiGFkaAe+JYUNSMCBAZwMqzj44u1sjlAfzwpupWC5eB6togqNPWSzXmcX0QizFG6LH6ZPd0psFMgYyU0pQ4TcYFYjUzmKqdH2VkpPS9QJb1comSF1JLNFaczh+EZJ0sFjMzfmdgSfPfDGER/xN2bh6LTrq1mYk/ucJkpIu4sYjg0bnonGszgDkrUV3+DniNkKt8myubM1h2iGJo6I75tM7141wrQ/1LLw7Iwbtkd0+OPgiuerbe7NMzpeaX32QGb0tLRCritgPg3RO/2dPfHxt7jeOHit8fU7J0FSsMsNbgbRg6WO+xa5vnSc+dALOIrcfRIWBPDiRXdWmU/qdwEL6/rWVpbbfaFIj8mrTep4ehq3LEK4rdgL5AWztu/JzZ8aafr30dygoQOSYVkJJemxcpkZbG25K2vDLOvfVWksF8sQ1Sus34GWJdcUi55n8F4F6eGABxL+WZ/YDOFBf7fhmErgJrptuFP5De8b1tYaeG/GGzN6E0J7yPDGDJ49fIoInZYiTF+KtlL8NoR2uWCjwq+blvVbe/YaXijOmTlDA77gL18X/45r9K3H35XDDLRdQWcvQw8dCOHljiUnr/FW9UvPwfBrPLgxozfKnC4XaAbY8WZM7PNGm02bFcDVgbYWcGCAnha81rL0ssOadHVAevFHMfZ6WfnFy6x7YBpVTrnYbTdvUIoMI0f/tXJnlemN1cHRCDpoiR2EwxPPYSYNk13wBKLjpezRJjzhrf5NC73mazyjLw27YVUyS+E2uF6Rq2I0af0ZGxlhbKVsXOVb0+DbPROozxDrBaByweEUXu70Pv0JnpadxsR/ri5ln+fhHzXdq+r18BAkdiDgeBQdtkZnmBlnaW5UsUOW/O/fNZ1AbLsK9N6csflF1sCroYdEG3P2LDGmteSclqy+JaaV4rchtPlldAVQAAWsX/QGnbeFP9IFQQO+jEsSviNAxxs6/s6JK4EXb9bZa9Ab+/OGG2VWucA1jtUafHXgXUFYR5qiG3POqC8rw9TUSjNvHFsZVm6Zind9OX0LMPLHWkv+YBg5LcDwBm7M4CUJ9i2xd6LYoyjk2twb1PRmCT4tedNJqFzothv+UebC36+V7qwSP1bPDUZjnx5qHJTmjJdG/qDxPg7qjUg09aXIeQ7r+lpNeBvLbdRDr/H8W0zADauSGQq3oacYnjWN/sVS9UhoeEKH/wE+89nqGCb7JHToAGYIHm9mfKd59pJbbv3Zyw/cNFVH7mmJ+Fxdwus3717VoJf14TPoQKI/6xObYWfRwJghC95j7AzRtrMBxkCNxzuWfdOkvV4vb+iAXePN1xp+00XOXptmUJsss2+JbcxIo8q4YTV2BTkBFKx+W4c1KxKBXRA44Mvo07A7QvYwPWT8nRdSH/uPiOFyk172gAQsN67WwJTdzMHwa3xID/fTHXu0yx37u/Z9GjZYysgQ61tyR/54Xwpea1Fj5ly97eSVY9fYvgXUCz6K0lybqJsqhk6I8HLB2y7Rt1RebgidjdWzH+7yE8CU3fxSY9eH6jWBnsDMD5Fntpaay23yaWLVPCdLr6nQ1sMb7oZVxUyF27JP8QAmOlaSXdoEvoJRDTx0aJ0lM2TB5/9guVP89CfWDIYlb/1jUwfXdGMOrl9Ir1Uv0HAg0FwXThabITzoRxtV7JBlWhtjh5eCz+2xHhK+1nJCHsBRZPRpcJ7NfUtwK4VvQ/nNr64ryBl8o/Xb9gZdDtwFYQO+nD5tJzkduOls/L1FTewYa1fQ2cu4stAbJVhu7jWOTrCRlFFzsJyhZmRjDu8h0T+PHVqH33nb6NW1FlQPK7dVrdU25vyw5tCvNFnsnSj8KAjKp4qtJmJZbb60XOi2G/5RZpDuxupNkx1wNJI7AUz1zQ8+ey3KhbKL+cA93kqjL7dWetWFon1pLzesGQq39dKNMky2E7rTCs9wKqwN36HYnOFPf0rjD5/RxA5Z5qSJTrEVZYY8zCiRzc89SRz1k8ng8bfpl5A5mCERv/OK64Wje7ybC/cxus7rgnxshhIdo5dl8ZrovDNL4TaAnAYKBbPwDAtLiUt+k3X9BGYYm0y/XBCp7qx4r8pvzDG30vmotW4qt/k8k+WCQxautbQslKGT6hiu8KheBDet0zKtVipeLllEYOVWFTG9vqWZ+eiZwxE/LdOin8bc+qoM75ljMxQfDIvrZaUMJLvQ7VlgluZU2nw/5WZNeItM5bS0zlD/IkoJaqKzeI3rNOb+WumshNvCGygSzMrMcHLmXfP6BtLFh2cYnEy/3HGoswdM7LPKRe5VoF5X8Z05qDUs2bTukQluBoGtBc8t43jxqyOuOtJoj73ZtCly3Gmpcu7pIkIKjSu3k9kL1lpi23yVyBz3Leo9M55hbLlxp2VacaW8lKGnJf6qDO+ZYzMUHwyL62WlHKGnrqDkL2rfc+yxzU+xXDRlYcKscz8NL7eTDDNbaU0TnbLeVLrcGam1MWYl3LZFXAPNCGZhGY5MI5aaLgskty4y7CSZZrktJs/1uYETe7Rc/F4F6I3+c9gtHCw3M1l9ymnqTeUeCTaD2NaSlVvWo4vGsBeil1Hu6J+vIZsih5yWqbTSdtHAmKsjevYCtZboHnLh+pbMZPUpw88emKH4DWv0n/uMK03ttISPW5Bk+YWGZyg+GBbXq0859a5ghM3WH6NrUa7itZaTMncP1r7vp+HldpNhZista6IaelPpcmek1lJKMxdu2yaigWYHs5oyrEwKPf6Ei4/LMDaZWLmthmhVuWVM7DMm7Xn3qhq9ifJjb+FguZnJKlIK6PV8jwSbQWxraZEb/OgCCnvV64HlTh5GWltBR2DcaZlKK21fKFfuuAI/e5niJ48WrW9plawiZfjZ6+xJQ0O5LZM1p+w1rjS909LRuKU+GfFxldgMxQfD4noVKVW6gkqm0uanWC6REqHv+2l4ud1kGHuSw8tlT8usNeYOam1Gw23bhDfQrBv5nGQ4r0R+/y5nYh/73b22hN/Ce0JGb1r3SHHKh8ttw15cudNjKq10pi6Nyq809tJaoJK1TyCSrPokd0D+2WvQ6/hJw7ToKa7U2WnptVHFsraS+dy8IwvpE6ioN5WuYCe3NitVptYRKXSAm9G7rXFoDQ4DIZvovKLRz+cz4+G2UiYXHdN9aGyGVG5EhrHJ9MsFic0NgrlXid/jcb3YAwnXY23GG1NpuWAzyGgtQLnTHCdt662s5b+dWJWZ8mnBmgGaLL/chvMcXW67113rjiCnckMaVUaG4bWG0fokV+qFHkhgG8gjs9aaW0t4u5oG4GwNrDX8qtz6hPdI42pdHVk989rK8urmIKvKcVwXfQva7EfK3voTopXiU/FMveyuoDrZTv33dw1l1NrgOHf0s74gPHnU2NnjAyhV5XZ3w6pMiXSNeW2+KRkM2AWhPVX2gYDV0ZBbRhMNbn7olYucwJw+HCoX6edrCii7tYXdsOqYqXAbFBkprDgu+U0NxcqIzZDMrXWGscnEy8Uv79jc8ibtwAUbO7nKOi1IubgeknKKerGRkZ0mtLnavJcZ2G9jrQUtFyw0NFA1MnTYSk4OHcADiT0tbfqW2nKRZPlzztR4ntHTgo8w1lZG/rF8DUUHPSR0sOGtNKNRxY6DgZOcMnvmyOaH6YU/aYBrDe2C0JRxkZEuhhnobA2rtdHE2FW5U1ptmwfuCNgNa+TPm+bscX3LMDeg2a+sbm7X38paVYb5jblpKg53GuANC+5bdqp/ZatBTCacVleQ4FZao1Q+EWs4e1SMr6zc4BtWi0lHzS0LbPNgsrHfNzxCyOqCmttA7MWbmVuzXmzzQ67cXMOcLrehXLyfh6eK0TesUmYo3AYHbiaPn+lDwzMkc2udYWwy/XIHSTMu74jcslOOJa8YB4/nQg6AUD2sXDRZbsre9QIjI2myUa2Be5mBDztrkgV/OiArppBzrQ3/g6wO8EDCT8toCrhvqSw3b19IaOwLnedMPXSEsT2zq520x/WQeKMCy409e6mbaVjzSc7o+oKbH6SXlWEHtQZ0QVkZBkdGooYZWQEFtNYmyy8ft0xMIcnqgAotOatrjS+qh/UtwAmMbaW50SJcbzt5RVfQom/Znjyzo+voYcbSeOUzq9sy76ctY3w15UbdsDLG6iVqlVu1RvfMzY8QkC4ITdbVxduYDG2isc0v68oFT2DhoKAwHxYuqO7n4aliRzesMWYq3AZGRoZPk5cqa7WasjxjM6RyIzKMTaZf7g61Q7TY3Fqm3DEppJ1o9mzYC9aDyoWTZaXsXy84MjLZVTUP+kcobwZQsvblIm2PDlRN6m2uLlNDB/RAok/LeN748VaUm6/X0LGA5xkrt9UIY2w1RfsDmQSp3MpGhZYbevYKCQOnYQ0nGe1vw5sfppefYRe1Vt1asJQdRUZS0DAjP6CQUWvbVN07xoZVyLUBXry1heaOpmszbKNXdwJ3lrQsLy9PTO/yy20VLaqt35Z9Wk1jHjo2P0IY/4Puu4JqwCn0ZDL0ftqi1rLKZW9YxbS5AcFxW6jNo5dGTl8KdUFwstiLFz9elODml3HlgiewQGkfDpWbda7gOWCnN6yU0kyF2zqIo7VPVkxZbN1ZnRTTozEZdn1alMoFAxnhuWWUC1LUI26Qsaclr/Tea60iWWeRkRy9rvYwbt+3dBmoqtPjzjNI7WnJrYupXER5HUvQLKKL2UvpU/HcO3xuoeXlchm2b8yxSy3IZFjK8LNHPGmgyiVOS4eRkWGG8cOM8NMCIllu9m2XuIgGDWF5dXN7MrO8NelWHTNPq9ypdQV4SuGz1wub4G5rYJtHLw0+XtkW6uIFcxNHvJWqXBpVzFS4rRyRW/jayvLq6sroRUOG2yajrVmBY/mbgfhNqP/rtovgrP5weSq1ptOY0Wt8+0FDux06J8vlcitm2EtkpCwlOuCDcmvb33Y1WxO/eLu+xtdWllvvhtu6UD5Dnb6FSZaVsl1uZKfRulwmWXiGrU9yP11uSbLte0eLDdepclvlU5W+n6E1nlL8GhfvW0B0uj442XBQ03Kc1in4bmsVfz4Pjar/cqcbUZrWWD1cbzoscrht/KabPXYpCbdtpq1mtbKGi1XpFXKm9PpJplTu5Jgqdi0keUKmFkvVGC5XpoyNK4XrhScbe7ejcVOVzXY7dNb0VC1yq8iwj8jIRMrgAR9WF2lKF+/OoWW+gUmWSyYrSznsg+pO3UhVthmeld3uqRM4e30LkayYMuMLbli5YKcRXi6TLDzDdpdG6qvLLR0zb/1mE91Vky+X7G9LyoW7eig3OqXINT6tcsGeuZ+uoExvrKSR4UZkucVk27/JHqf1007Ifaz6b8wdPQLptFym6+viePsfq4frladpOy/Oay0LG27bnFz0v7aSOXCpvGek7YePyw63Ta3cwm5mJb/Jyg3s9dCU7bcjzUgsMlzGU8bGlcL1OkoWtcUyWC6732dd1xcTGcktN3DA11gXo4m2/qeb2Vr1pbH1a3bPl16SFVMWd8Nt+vjU9i+4SQ55Ame0b2mXrJiyxe5j9eWCnUZ4uUyy8AzbXRqpry63ttYGReO7ahLlcoOlqvRQVw/nxqQUucanVS7YM/fTFVSk3J7R9fiUC94XEppxhE9hyN3HepgAxp6W6ZQLd339HG/XY/VwPfy0IPNitrUsbLit2DWQt/Dhs5eRf49pxw63tSiXrN/2A76M/rH1bmuzNlyGU87cE7O4ZFl7GBceFmSVG70bV3hkBEzZ2YAP2i+869labLyjdblksmLKYkyhYmRDvWlY3fUtROCGTFaSMv8DZPXlop1GdLlMsvAM210aqa8utyRZt7uXViYj924nu3o4t5YpVa7xKZWL9sy9dAVVKTeH712gBeaV2zrchs444qcw1O5jPdywgk/LlMpFu75ejrfzsXq4HpYhOi8mW8vChtsKwTB2zknSOi5L6s3rLXzn/rgN+eoQPuCbShwNTTal4TKaMjauFK431+UGBFBaQZyWqe883eFsrXCSJzuyGV3dNnIoW7/u56n4DH6LYGrJSlO2/QBZVW7oyY8tl0kWnmHrS6OfLjd2iKtfbnhuM3eNT6VcvGfuoSuoKnXsfdde4ko569GgGUc/UxiQXm5YwadFp1wgZtRfuVhKNDg7ndMCz4up1rI44bbSP4S67smIZtVbiZNDpXlnWht5UuXO+sCrr85Ri3Z6/BeLxKcHJcNW4tlL142Z/7zoVKqj64uos2VcLZeIti638O95fbP4tRbOtI43FpmuL7ip99OXyjwImc5Yjn+TS5Y+Llt0YsJcHZublS91NueWvUFPv4Cbsq2tFo6hq2/IR9J/cHa6t6quu1zyFiNyR+AznAoiwwwy2eyG2ypH8+TGlkXA1xJ3ftkwxtkaYyyvbo7+J6GH3TMyXu2Gzt728W42bbMFHi96WuByyyl7sNa+tSiH23o4LTnDZarZT+ht7qx526xZ49/XB8KL5U6ek372++jg48jR7/b28kii8uF5q0kd99AeuYimFW6DLsncIOnwbPfV5qnKLSsXaqNty60dtwB/n9MzQ/e12DtgB9UBlgt1UHkLRoi+tCS3aaz/zdyOus2YqmowDN36BvWRf1qrF260bMxVR4EMM/AMYT2wC0L3S8m4OiYv5po91KBmOTjGPsdhmV1Qu03ZSqKQhbKrQp9Uf4vTfSgfOs8d3LCms7B3wcJt6HwNrbjhLSHiTXD0/gJn2E+y2Qu3YaP59htbluUF3dXAHQWG/9g4vM6OZeDH2zDKgXIDJ3Xg8eaclugQANFadMJt461leXU158MQ9GlpvAXi9YvojVb95LYfkwcAXUGZs9OR8wy1l82OXlSvOC2bUR9H7nArvaaQa6vzDJfLXhp4yuaLKDwaGNszjykCN6ytJPmDYrKHbD0KL47ksg8BaFTQuAUNRoM9M96Bd3MHbBVM6TTchoP2pdsrikYmAKWpphVug/oWvJ/P76wK06yqTJv+HS40rMsFhxmlVFdZsx7YBYWH27bsllc3K0NtmbmNiGXd2kJGy3isud4LjEJOjvJ2YtflihusjgAAHwNJREFUWaIdeNAjajJZScrCYkqmzePJHG7LcmiXYeZ8Depyt7LZjP1GH3B/ycuww2SzFG7LGs0DT6PgvmxiSXRFN5p/C18B2wfSv6BP37ARMJIb/KkR6Hjx09JFCCD72WVtbkzKdsPlQjgnexU/eVoam2iLZl+jt/PdtpE+vC4CDgGNg9ud59w7NDnn3FKjP47cYbittm2R7blyYtzmEmevcWA0H766ras7UfONcljWzIbb8jbihgNteSG8pskV2DPjHXjwHbDttVaZYVOy8NcSwb602DFW3IkoPSLcBjY3uJ/PmGPvJICOd7P67fPMQpsbM5YhOMxImfWbcUdoiichE5NcvYFfbbwjJ7ecRxH1GeZeRM2Nf3BdbyUa+5+SlE1RyOJttKb2kP429hE1maw0Jb6PVeANq5++tPWwKrxcJlnrDHMHh5mj3LXAb/Sh9xc4w+6SzVK4DR3NY31oXl82+nSGW/nb4qJFXk5tvmeAI2D4DhR7j8xciBTX6+F3XCQ3OmW7Jyf4c0603MzTAoTbQmttO7/tX1ZN+rJjjvVebc9zIXwE/EGL1hL+ceQORhjbWWY2JyrMR0z+s4pudxH1tvKlUG5+5WKjZqiOy/LWCLdhpwVvVC2ikDXnOed2j84kA++A3LVWkiGXrAi4bBbsS7NffWhF9+G2jK4Am2PvZJmxHqw6OTqxzxi+ZhxF/TAjA/SOAFdH3MQkr1w8Q7CHRMKpmVHX5kFp1qZszVFIbNCS30RDHlGTydpnGH3D8ldi8GStM8zoCuD6LTxBD5gAZo5WajLsI9lMhdu2qR/Ng30o2ZeVWVErQZCcy/8VPV7o+pnRbUFxJrsV7nhDe732u9IWpgJsfCe2UfGE3/wmgWP0yHkunhZqgJCKA83CwJOlYi8SMtOSWzikzbfnUabVSvvpS5FLI2aamN2O2Whvjln7yu2tXOAkNidBe2a47cXeAXurjqq4UuML1OCy2Yx1y6PHV9HkpxVu6/7GUV7usBkgh10bZ8soNHXQmIlqKxvOzcnoehiFHH2SAAE+LGGSMV0Qk2H4DEtqOVXrDONvWBLhts05+xJU+8dXvcygmftLYLlkspkMt22TN5qfoLu3D6LCbb3NEjtlWtvVS1E8CZOx/YpF6nhbGnvMCT+azoGKyMTGoHOfvTRePfg9AzzPOQeyk8cmvJt+/ePfEcmKx6tA2ytQPcLoYFKHnOfYHhKsi3BKjiK6y0Ri/eCnh3pkeGK6K72TKHNjoRXrpKAj5UIAswg0t8/d2mJIzaWxCe7yHrfCKGeNf/zxMlRlW38nQs8wXGh4hAI0hIdzkTcsnNjnf9tnaacfi9jSrn3iwCbd+WPdBaD2HGZHqUBaz2tyJyZ8oCer3OkFAdCQenD0M3MqUX9/kWOGwm1wy+tgmA5M2mO/B9dSLaLpgW9bgLdw/O2Z7XQ1L9JklYudFixCMfKvzYczeQKrvlqw1smutE1u8NslSEQG7hzhA8m7eBsOZxPfvHbiz2K7j3oGi+nq9xnNe2Vp+K91L900tb1xv7qmD+sF91QgOcvWm+tiNGH9QbQ+3n4e2k9ki1duTSlIHw6GNXecMwZ0dVcuHmUG74DF0uHgXd1C5sauEgkB5LQWaEDSqvk1VUdGM2iY2+Or23KXzY4G0zofVsGv4oaH29q2+YZst/6t4uzFr9+BTyCa4fbvm/WQWyqqB12SWYPSwp9i13j5oK/9woKphNtIvdj7eDcTQOSRLZQsK2Up9eewZt02PvLHZljgfQ1tw2PXbsM3TJr70vwwH9BIgEEpOEjDQ+qx4bY2z4caAgb4WB1o81i4oJIZCreB9yp4mA6viMYm7WCnPNTLmQTCVJ8iMEpVuA/jT9PhW3jt+p3N7I9ANYyYG17FxSMUO8XVdaN5J3AzdFfa8axL535568LgaODoAdU/ja8/vblz7PpUWZvXprgnV2nyPIMzumq1NfBrLTn3qqa2lya6k+pznXuPxD+sEQY8lmuui5Qdxs09HHCPZ/yBREWX27JyG7WBPjwnxAwMSNErF+jTwA48L3gHpMydxIJhoMbqazMgaRqJwR1pRjNoiiuh97WM5cnAgDP8JdadchsGr1hrwW4cxKhvJ4fxfIlYUPtCtwFOIJphVvwOuKUievmXZMOgtKaIFsnwnio+nNoqGavXNoZb1RWglZsxtwcfE8JPEzNSTlIIoEDDDHzkD3ZW4HnOCHuNxglqDwQbP0SH29AwBTRIm9Y1Dk8l4PtLxlg9YzQChwvGmaVw24CmexU4TMfDt7mT9nrwPePy2nH2LaEqOpYfXa5NCa9uQz8CBZYLCrQ43uGFXh9Xqs8wdqVPztwv5+7ZHA3Ew23Q8WbNsUsFGD1kTAA+GkJnL4Mefuvfxv6nJNPGljJxL+EeDIwmrR9hgJO6keQx4bY2F1HN82S4LvLDuHEzTm75RklWTZWbE8jI6MPzHknW9RjQlTtRcEifhgTv8JQZ4bacNoBfa9AmtligDa8OoBnkRSGjACMdHb7UuVm3xjqj6wNuHPw7p42zpnb5UIlrTyCSIR6AbnMnqtbLuyRHM4OfxYJ7oVZMxfMPthVdh9vyyI/h1ncFwAQwY24PPSaEk2WlLP7h2N+gwwx05J//qkfdeW7RmLf/BJ1hhUwAgcdm0KAUHKTlhNuowW1Ja8kJGgL5R34vmL1Rzl64bUDdvQpqx0x74sJtLS7v5icWgc9ect+2qE8JXxjDxYY1dhnlogJYhGK03hqD6W1PYG2pja0Fm/sFBzIy4yxR5cYmG00KjgnAR0NDKvuW8L2TkahcPvUjjNxygRAAXHFYhkXPktZCbNbLhNvAGG5GP7+Wt/9F7vCxMaeGPhwPMWeU2RQRhhtVXgcOrmcBUmb0aTmXddi1BjY/uDrAZhB9WoZNdFS0fcruXmLd7gziIvX1RXGDlqgYaAfhtowDKZn75XSkeVTrwbc/dFBazBA4KfnRyugM24Xbuo0GBkw8UT10mAHeT/HbbuwNeizXyrzylicDnVX3QeHy2c60JoDwoBQapDHlZlFSfOgUJvgiQsMFFcx4uI1px3i4revrFlWt+Nd2epW9wFhrb1i+PEZ1Jx959uLLhR7/1pVVl1/N3Hn8H+q6PTzw2M/wvFBoY8VO/SICqR8TgI+GYu+4pfQc8R8plluDiZUb//YlEDDMKQ46kNwHP00x3PZnD2st5ZXb4mXShmTdfJ4vsILRDhytjtaXW3t6uO3WZ9hYHfHNYKhYncv2hbDT1KvfaQD3jENPCzisSm3GtgGREVwPoXXzCwnbRQUqYx+0j2YSpLfUcI31lW3T06aWnlGr2xrFMlppj0FwcG4/rW9Vr62Mna1NdIs3+pl8dGcF0kVXPxW9eWANfc8aHYTjoxEmGjhz4bbM7q5yIDJDrTPkXaRWD7giQANGwGBZgMbLG2RtZXl1dWwdWt2goWkdOzX366cdYM0AbeqdPnZOqXpMgK7BbB2zBhtW0/r52gFo9Dqp8Pe8YsNtE+PCunTYLTwW5j36UjIe6EEXEbogKHbHPXTRX8nfad9CSKJbaccDofjqaL461ipfGG/xTkOfL7FuAh/BGKUxkNFJ5Y5l2kfbwyf24AkcuXbyXozIeCRfljFav5nDG6ArAJdqjvxLTm9ef1paZFgK+oi6G7qJszUFyqGlAOALK130Y4N1QG22eCvLqLvb0LCUgiZ+P81a+gCoTGW02eo8N7VS6I4wclcGbtDg+yLDZKGtOnxh7zYzFG7LGot09OQngOi4bNfg7ZgJGO38beykbSf7uLPXMPvLegllc3V5adgesAdrwU0AG0FmhLebAz0B77rmLZzGX29s2oJH4pKs1ssZUTXVRYLPc8/bKo2UG1kdHd/Ca0seM6eLXYv8sAa+IAisjty5bv2iP5zcxYa50IGbluNRtqdqO4vgr45ObjGp7gYdHm6Lfl6C5hYfyACPYjPvKzFxQBP7/OoY9kZluWIdaVW+reuX2OmvMgoJ9eGjI9aIcBuYIRhOzXhEHRcRHvrgQVIkgBI4Pw0Pt4E36PHEWCimJlf4NtR2bUH5B0yzR33wFCYkYDTdGQfUSrE7wvDoikHz8RLzzl4xfwbg8RU305mhcFvWKzzBsZvIB3rBk7quL8iYcNswRYUdvlMmHkNJwPUDr6FA70HgyGbsl9sjSezsoc9uwVor1dts+6kyqLXUNQPwGs+KFDT3A+g0LHOpJrBDULVzMTv4tGR0KbWNJTbchq9XaruyqRqgA6fWMoADvtBoUcMYKOh4u9w0t26uCy/6a7UsuvpCnla4LXc82lBubhANCL5XCRezQZppB7eY7cLr5kLtrtzqlNMKVraNjNTlBgjBO09DseMsgu4EVdk2j/uyimbqBL4ToYPS3KWa9RdSixlH85UJhFPRR9TREeHWo6+aHjJwftrh4LAxGN1qizdmWcZOmqZjAO8vLQM3wEy254ARPGYOXugK3hFGTkv9lyuwVjpxUVdf47FRowUKt6HEDkRScPfdUVy2NOfxf82+R+bqweG20l4P1QNjKC2un5o1FC02MGqaXE10OnWtCoyzdfrEDGwGOfcq4jznrt9p0sobj6JLNZseJtf9bRvaXOP1bQs9z+AtDbrWslJCgB04fAufcK06y60DChiF7HPJvIg6CLfVz3WhRX94SH0s17p4VvCNEl4nBY1H81ppbhAt50kNeUeAo71g34Jqd0JQsLJ1yZF7UmKBmyFc7Bi71tpO7OuOY7u4wB4ZL7fhOVzb5cnVpeaF2xoKbg8wyq1bJwU9os79bngUeQ9C4uanWfe93PtazQ269eabzcLIbSj/RZnKAUSLUR8whYkKGIGAY2Z0bgK30g7u41grbfsgpOowkONd2HBb8xUZNRAJ7r6jL7MhrV/EG/9XtLlndd9gwAgBjaFg10/uGgp8A6PcK7Nq2IqctownZtiK90KrLJ/b597CG5tBxvADWr/TSWMeF6AiFKW59jNrRC/JuLsavklZ7MqmjA4862CbAzddPVkJyy30IoKJnOtmLIvGnoqHz16mP9DEg2gRz8MKf1h+PsFbzCxRd0fAzl7O+2jFsmP6ltrWkv9kpTZ2jJE3sYcWMm/9c88NLuM5HNQz4+G2lhdvT2DhVPARdde33UoyZ3ZR89OoN7jGstxuJFlZh51nfLpY3Vll3F9y7qfAFAa+1qBy0cX74Jg5dqFr0u9bMglf2DvGzIXb8u+U7EAkvvuOjctuExJuCwcMGOHktvim/iJrDUXzOCl2cUTeKy05zyKGxVWHPCI/r4M2g7Wuv4EQB/CAC1gQBNXvZujLlR1ckmBUEbrW8JTgyqb4Dhx+naHLgMKshifQOzgWeugg7DWTZ7UOYPYS+Dws2yui1iSgTyJ+d+6wlUY0hanV2mbemyj5YU0K5jlcTW6zDhxOzXgPbjo9RpuZXfgSwnJaBGdzmxcfbsvue2r/YDpTmFDAIe5WirHDrFpbKbLQFQF/TlhNyydY3RzvDIXbwl96zypXdsCXH37qtceQOXvU9RM7TiolJEPgWcR0Hv21nuv2ttoLJ/IBF0bsy5Wd6vVZWeDKpg6OF80wcMBXLHTWJ1tNcTQ09GCqQGYvU5lFZICFtqdLVLAyZ/vI+BqbSsgVAX/a1OZNlIAHWCjR4bbg+5o4GWsDF4zxllC1DiD7XOUGo5nGnHsb6r+zir3csrd4a36UnbVare9OI6vc5oAvHETrchiZHw2coXAbvoTHFFm0e3MszDOB0vPccXVUxxYzV7z3jHi4bVpTU/w1zKkwvXBb7ADIPWTvVM91xbsCcfCeKv5dVxR0f4adtHpjvuA7Anx3jq0O/ChGpjf9VUaLTT+HVHQaUzmOrmbssw5YGT08855FCqvcy7eIbdn26m7QsY0ZzS22y419cSTlLyyIio7N0kVR/QgNXFPFLAPH3jSq74iARKXMUrhtm8jdYc3cstVMllcDvo3V9g1WyTbazbvMMWCbBE+L6UVk8Ncw20BmN2eBqrmZxqiCTa/iHwxE3hHE0b8k26xViXi5JJb484zdnWP7qFZHMRTt/CLCnzYt1Avj83EU49Q1KofbSoH3qs9eOqZ5h4Q7K2jXs+CvcpXl3FhuSBuejYuica165icLhlQeNTaMzIpZt3/DchbDbduIzcWNEsPLb63221jhTOuV5/lBORo4p0jfoXun8arVWJA/q11L7OdQcKZ1RzCltJk8y77u2DsKI4vh1dn9xRT8tMmBG1lqGpX+I4SpUJgGF0IHKaWcHkOhb+EBdz3r7sWRqG8SwsVpXx2Zm0I0rKnKehYLDCN7+qzwLIfbjKkk+NtY+JXlV57NrOHJxiiaVy34/G0W6Wv7yMg7giHJCnksTJwt5wXb6dDyq4Wx0MuxHW6TQqJRzS6x3wSAkV4tDu961tWLI5rDyGnRNhpYvy1SWJMHY9ZDWr5h6XCbmUumvk2GX3k2mqg/B5sS4qdljvcyk/pai+kH/KPMi3MT1d8MXmSXDIfb5gmRRmUG4D2z8mpxjVcQPMyYGVrFrDPfsHS4zZhGiD7UrzwbY1hyn7/NEJ7rmioWavYyQ2Gg3K8Whpc+zy9eLSpNjQrajcv0g1eLG5OHw23GNKL2kNkYs2hM6Z2RYDzXNaaUGQq3pRT1Kb9m3GMsENWNCtyNy/SDr0qDU2wti3gJO9xmTCO+vxtjjDGmI2ZhBiv91UIzm0CNCt6Nyxgjzvy8nJGBw23GGGOMMcaYKubjuePIVK+vFXqmGrBRzUIw2hgDsYgxc4fbjDHGGGOMMVXMxluuTYwexeC/5iOMOKPM2DvUxhgWr26btowxxhhjjDFGivkIiGxv7r62sr06aqYPZ9ZxuM2Y+cZ7t6XkcJsxxhhjjDGmmnkJiGzN/rYPYcaPZsZxuM0YM/843GaMMcYYY4ypwvtnmXDcqIwx84/DbcYYY4wxxhhjjDHGhOFwmzHGGGOMMcYYY4wxYTjcZowxxhhjjDHGGGNMGA63GWOMMcYYY4wxxhgThsNtxhhjjDHGGGOMMcaE4XCbMcYYY4wxxhhjjDFhONxmjDHGGGOMMcYYY0wYDrcZY4wxxhgzt2yuLi8tLS0tr25O28QYY4xZHBxuM8YYY2YJfua8trK0tLS0tLIWqWVMJ7Rs781/tnUZjFwJxd/MCYrRNvdCxhhj5h6H24wxxsw/W9PNwoxz6/cra2k4/RtPsD0BH5sUTkwUdzKvmD7W5Zw/29QJt5UeVz2N5yqEFmIAVY1o2qytDE/l5upyo103J6clgExMuG2yoLGGuLy6WfabuaHmFGY2nkByeyGpdmuMMcYgONxmjDFm/tlZtjI+vxsNt5XN50qXu4zNE0dzrgoizWm4bTs+AZsg5yqCbLGsXNXm/KNRkrWVRrnCyZnmKiNEJiTcBhQ0v6utas5gZeNpcTYy/yQzuVS7NcYYYyAcbjPGGDP/DKZmy8uT086xcNv2hG5nAjcSYdn5o9HJa+FPNleXFybclgl2rmTZakIrK2qv5U2uT8o9p1Jhi67CbUBBUuchkrFOboLKxiMXbgv/e2OMMaZzHG4zxhgz/2zFSlbXJmae4zPRyYBQ+etl23ltlvxFXenV4baSXMpfhRs9hvF/WlkrhBfG39ssWbNXEtMoSTz5b0s7f1uST9UyQuRcNQmPHONa/RnLEKs78FGGtV4exsmuhYmVfu3Cd2U1M5LdaBmFkkdrsNSj7syU51zMv/QXJQJ1MjundPQqKD1djZdJeUHLq6uF35S9c1rfJutrfPDbnfZTchTZTbSuFmrqozTb0RKWJ/+huVVUNqTqdl4dLptOuzXGGGPCcbjNGGPM/LMzVRsNlhUWfkzExbZm1Ctj88K1sv+rn701rm4rXfi1VBY1aZzPjmdY8k+FQ6hPXDEpLwu3FZOOT6Vrz1XZQVZO5odBjvoz1ihWW2iJ3uiKxup5/E4BlfmX/UOLZTp14bamAEh92KLuzNTFOiYLGEk+cc0Va6o+3NZ4uqDLJCvcltkma89bw1HkN9GmWqioDaTxVIXbajqKCpu6dl4hNr12a4wxxkTjcJsxxpj5p7iUbOz90dKFNzshlpL1bIW1O5OTyZLSSykN4pVG28bfeC1OIovvxRUm86ObNBUm9KWJS5f/lU+YJ/NZW2maShfe2q36RckxTsTbxmNgmFhDoUXx8ajD2GS9rBZq8t9cXalfbYhT8TrgROGbq8tVu3JVr3UsPzPVOY8nnmywhcVqeTKTf1KxqK7hMqkpaPI3+W2yvsbrjiK/iTbWQvUJnfzX0heRaxaIVvQq5XVX3c7LzabYbo0xxphoHG4zxhgz/4xNzYbvdRXnZ6ORgp1kxfcUKwIM4zP8ydJLKQtdlUXbyveOmzy0sbwq3x8t+5+KxHi4Dd1iq+xcNbwUWTozHwvq1J2TKrGmQgsVOPmGYdb7uYX8i42iVbhtc3V5/DQVVyJN5Nsctqg3r8554u8Lq7pKLiA8hlL+VuHkUcGXSWO4rUWbrPuT2qNo0UTXGmuh+lyN51/SeOrOT3WrLy+rsp3XhtuqM+qw3RpjjDHBONxmjDFm/il9v21nzUlhOcTO/HhiYURptG2ilKqJYvXLpOOJ6tf/4OG2yl9V/08xcckUtm4tIDyTHTtXbcJtY/G2iWqBxPBwW1W4tH4jqqw3PXNOXaPX+IFPyrJhi+qcJzNYXt3cjuKsbl9xpVdiXLgNvkykwm3tmmhTLdRknNDGU7P6r/CrmgVxJQVUu02v3RpjjDGxONxmjDFm/il/Uaz46YSRWfowQDD696s7C+PqyinfzKo+3LaTarVs/Q+3um38/b6G1W1jiScnzJWzbXR1W5ll09/WLoSZeNsXFoOFaxYnZoWJKo8nM1LZLFa6DBB/fzN7oWL1uV3dXjO1FeFerXt7u/xUTHd1W06brPsTZnVbfUVU10Jtw2obbqvsVZpPKbIYrvq4+mi3xhhjTCgOtxljjJl/qmaCW7uCVy7ImFhaUUi+tlI2vWy1um1iccbkm4uFlwRrd0xaHveY8CqLRlUkHq4DbD6rkwc/uTlS3bkqOXGbq8t1xziivlUrlWvNqsQaCi3PrMy+IlF1/vV+OVS+Dri2UhWgql5WCZjX5lw89uXlbb2tAHfZBdQgg4Xbci+T5tVbLdpkzZ/UH0V+E0VqAQpolb9LWhNcq+pVSv6ktp2X20253RpjjDGRONxmjDFm/qmbG9f8vrBWZiJ1+dtLlbGHhnDbaHZlk8hxakNRpX9S9VpWbeKSf6zKp3g2SqImFeeq/F8bwm3FjcHKz22VWH2h439bEcqojR1U5g+2G4CRKMn4Xvcl9ValOpq0uPNb4cxU51x2fob/Wr51FiCDhdtyL5PmcFubNln9Jw1Hkd1EgVpoDClVNp7yimjoVUr+pLadV4bb0PSdtFtjjDEmEIfbjDHGzD/1c+PyAMt4+p3fVqYu/uN46Y3htsq3nMbjcNtvwuKhqKXSmXTVwrqqKW0hQUM+TUoVy8hK/rwycFBRKxli1YU2FD0eb2tMNpn/WFB37MXlHEajJKNrlQqHXLOgbEymInhSczIblj6WBD1rAqNlMmi4Le8yAcJt9Schs8abjyK3iTbVQmO0ra7xjJdb/tihJPPin1S3c6zj6r3dGmOMMXE43GaMMcaoUBqYmyIDn2IMR0bQGFOGX5c0xhhjpo3DbcYYY4wGE/tPCVCxuE1HcF6pOPE++wbD0TZjjDFm6oyF2z759M60fYwxxpgFpWqbsOlSCPxo6c0pDrcZBkfbjDHGmOnz2Uf/8q5960t/cPCVu/atv3vjX6btY4wxxhhjjDHGGGPMDHPXvvW79q0v/ds/e/Wufeu/vPLrafsYY4wxxhhjjDHGGDOrfPgvn961b/2zj/7l0uM/evOufevrr/2XaSsZY4wxxhhjjDHGGDOrXPqH/3rXvvU/OPjK0o83rt61b33f0b+etpIxxhhjjDHGGGOMMbPKd9cv37Vv/ckXLi39+p8/uWvf+j1/fO7Df/l02lbGGGOMMcYYY4wxxswkg++R/vLKr5dSSvuP/c1d+9a/u3552lbGGGOMMcYYY4wxxsweL/3ynwYbt6WUllJKb//jzcECN3+f1BhjjDHGGGOMMcaYLD759M5nH/3Lu/atn3j5nTQIt6WU/uT7F+/at/57337Zr5QaY4wxxhhjjDHGGIMzCKw9+Ph//uTTO2kYbvvwXz4dvF+67+hfD/7BGGOMMcYYY4wxxhhTz3Mvvj14bfTSP/zXwW+Whv/2D+9/9Dv//qd37Vv/ytN/9et//mRKhsYYY4wxxhhjjDHGzACffHpnsK7trn3rL/3yn4a/XxpN9PY/3hy8aPrZR//yxMvveJmbMcYYY4wxxhhjjDFFfv637w1eFb3nj8+NxtrSRLgtpfTrf/7kK0//1SAs99lH//LJFy798sqve1Q1xhhjjDHGGGOMMUaUf3j/o+defPv3vv3yMHo2fId0yGS4bcDP//a9Pzj4yuDPhj+/9+2X/+2fveof//jHP/7xj3/84x//+Mc//vGPf/zjH/8s2s/gldDhT827oeXhtgFv/+PNp069NQzX+cc//vGPf/zjH//4xz/+8Y9//OMf//jHP4v88+Dj//nxH7358799ryak9v8DAXGGzOFix5AAAAAASUVORK5CYII="/>
          <p:cNvSpPr>
            <a:spLocks noChangeAspect="1" noChangeArrowheads="1"/>
          </p:cNvSpPr>
          <p:nvPr/>
        </p:nvSpPr>
        <p:spPr bwMode="auto">
          <a:xfrm>
            <a:off x="307975" y="-1455738"/>
            <a:ext cx="8286750" cy="3352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7" name="Picture 1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2400" y="1866257"/>
            <a:ext cx="8928022" cy="3772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0860297"/>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1402758" y="274637"/>
            <a:ext cx="7283999" cy="1143000"/>
          </a:xfrm>
          <a:prstGeom prst="rect">
            <a:avLst/>
          </a:prstGeom>
        </p:spPr>
        <p:txBody>
          <a:bodyPr lIns="91425" tIns="91425" rIns="91425" bIns="91425" anchor="ctr" anchorCtr="0">
            <a:noAutofit/>
          </a:bodyPr>
          <a:lstStyle/>
          <a:p>
            <a:pPr>
              <a:buNone/>
            </a:pPr>
            <a:r>
              <a:rPr lang="en-US" dirty="0" smtClean="0"/>
              <a:t>USGS: </a:t>
            </a:r>
            <a:r>
              <a:rPr lang="en-US" dirty="0"/>
              <a:t>DECODES </a:t>
            </a:r>
            <a:r>
              <a:rPr lang="en-US" dirty="0" smtClean="0"/>
              <a:t>Info Availability</a:t>
            </a:r>
            <a:endParaRPr lang="en-US" dirty="0"/>
          </a:p>
        </p:txBody>
      </p:sp>
      <p:sp>
        <p:nvSpPr>
          <p:cNvPr id="235" name="Shape 235"/>
          <p:cNvSpPr txBox="1">
            <a:spLocks noGrp="1"/>
          </p:cNvSpPr>
          <p:nvPr>
            <p:ph type="body" idx="1"/>
          </p:nvPr>
        </p:nvSpPr>
        <p:spPr>
          <a:xfrm>
            <a:off x="685800" y="1295400"/>
            <a:ext cx="8146775" cy="5486400"/>
          </a:xfrm>
          <a:prstGeom prst="rect">
            <a:avLst/>
          </a:prstGeom>
        </p:spPr>
        <p:txBody>
          <a:bodyPr lIns="91425" tIns="91425" rIns="91425" bIns="91425" anchor="t" anchorCtr="0">
            <a:noAutofit/>
          </a:bodyPr>
          <a:lstStyle/>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UNIX&gt; </a:t>
            </a:r>
            <a:r>
              <a:rPr lang="en-US" sz="1200" b="1" dirty="0" err="1">
                <a:latin typeface="Courier New"/>
                <a:ea typeface="Courier New"/>
                <a:cs typeface="Courier New"/>
                <a:sym typeface="Courier New"/>
              </a:rPr>
              <a:t>report_EDDN_compliance</a:t>
            </a:r>
            <a:r>
              <a:rPr lang="en-US" sz="1200" b="1" dirty="0">
                <a:latin typeface="Courier New"/>
                <a:ea typeface="Courier New"/>
                <a:cs typeface="Courier New"/>
                <a:sym typeface="Courier New"/>
              </a:rPr>
              <a:t> --</a:t>
            </a:r>
            <a:r>
              <a:rPr lang="en-US" sz="1200" b="1" dirty="0" err="1">
                <a:latin typeface="Courier New"/>
                <a:ea typeface="Courier New"/>
                <a:cs typeface="Courier New"/>
                <a:sym typeface="Courier New"/>
              </a:rPr>
              <a:t>wsc</a:t>
            </a:r>
            <a:r>
              <a:rPr lang="en-US" sz="1200" b="1" dirty="0">
                <a:latin typeface="Courier New"/>
                <a:ea typeface="Courier New"/>
                <a:cs typeface="Courier New"/>
                <a:sym typeface="Courier New"/>
              </a:rPr>
              <a:t> all</a:t>
            </a:r>
          </a:p>
          <a:p>
            <a:pPr marL="0" lvl="0" indent="0" rtl="0">
              <a:spcBef>
                <a:spcPts val="0"/>
              </a:spcBef>
              <a:buClr>
                <a:srgbClr val="000000"/>
              </a:buClr>
              <a:buSzPct val="91666"/>
              <a:buFont typeface="Arial"/>
              <a:buNone/>
            </a:pPr>
            <a:r>
              <a:rPr lang="en-US" sz="1200" b="1" dirty="0" smtClean="0">
                <a:latin typeface="Courier New"/>
                <a:ea typeface="Courier New"/>
                <a:cs typeface="Courier New"/>
                <a:sym typeface="Courier New"/>
              </a:rPr>
              <a:t>        Total </a:t>
            </a:r>
            <a:r>
              <a:rPr lang="en-US" sz="1200" b="1" dirty="0">
                <a:latin typeface="Courier New"/>
                <a:ea typeface="Courier New"/>
                <a:cs typeface="Courier New"/>
                <a:sym typeface="Courier New"/>
              </a:rPr>
              <a:t>sites</a:t>
            </a:r>
          </a:p>
          <a:p>
            <a:pPr marL="0" lvl="0" indent="0" rtl="0">
              <a:spcBef>
                <a:spcPts val="0"/>
              </a:spcBef>
              <a:buClr>
                <a:srgbClr val="000000"/>
              </a:buClr>
              <a:buSzPct val="91666"/>
              <a:buFont typeface="Arial"/>
              <a:buNone/>
            </a:pPr>
            <a:r>
              <a:rPr lang="en-US" sz="1200" b="1" dirty="0" smtClean="0">
                <a:latin typeface="Courier New"/>
                <a:ea typeface="Courier New"/>
                <a:cs typeface="Courier New"/>
                <a:sym typeface="Courier New"/>
              </a:rPr>
              <a:t>         |    Sites </a:t>
            </a:r>
            <a:r>
              <a:rPr lang="en-US" sz="1200" b="1" dirty="0">
                <a:latin typeface="Courier New"/>
                <a:ea typeface="Courier New"/>
                <a:cs typeface="Courier New"/>
                <a:sym typeface="Courier New"/>
              </a:rPr>
              <a:t>with data in NWIS</a:t>
            </a:r>
          </a:p>
          <a:p>
            <a:pPr marL="0" lvl="0" indent="0" rtl="0">
              <a:spcBef>
                <a:spcPts val="0"/>
              </a:spcBef>
              <a:buClr>
                <a:srgbClr val="000000"/>
              </a:buClr>
              <a:buSzPct val="91666"/>
              <a:buFont typeface="Arial"/>
              <a:buNone/>
            </a:pPr>
            <a:r>
              <a:rPr lang="en-US" sz="1200" b="1" dirty="0" smtClean="0">
                <a:latin typeface="Courier New"/>
                <a:ea typeface="Courier New"/>
                <a:cs typeface="Courier New"/>
                <a:sym typeface="Courier New"/>
              </a:rPr>
              <a:t>         |     |   Sites </a:t>
            </a:r>
            <a:r>
              <a:rPr lang="en-US" sz="1200" b="1" dirty="0">
                <a:latin typeface="Courier New"/>
                <a:ea typeface="Courier New"/>
                <a:cs typeface="Courier New"/>
                <a:sym typeface="Courier New"/>
              </a:rPr>
              <a:t>with </a:t>
            </a:r>
            <a:r>
              <a:rPr lang="en-US" sz="1200" b="1" dirty="0" err="1">
                <a:latin typeface="Courier New"/>
                <a:ea typeface="Courier New"/>
                <a:cs typeface="Courier New"/>
                <a:sym typeface="Courier New"/>
              </a:rPr>
              <a:t>config</a:t>
            </a:r>
            <a:r>
              <a:rPr lang="en-US" sz="1200" b="1" dirty="0">
                <a:latin typeface="Courier New"/>
                <a:ea typeface="Courier New"/>
                <a:cs typeface="Courier New"/>
                <a:sym typeface="Courier New"/>
              </a:rPr>
              <a:t> in EDDN</a:t>
            </a:r>
          </a:p>
          <a:p>
            <a:pPr marL="0" lvl="0" indent="0" rtl="0">
              <a:spcBef>
                <a:spcPts val="0"/>
              </a:spcBef>
              <a:buClr>
                <a:srgbClr val="000000"/>
              </a:buClr>
              <a:buSzPct val="91666"/>
              <a:buFont typeface="Arial"/>
              <a:buNone/>
            </a:pPr>
            <a:r>
              <a:rPr lang="en-US" sz="1200" b="1" dirty="0" smtClean="0">
                <a:latin typeface="Courier New"/>
                <a:ea typeface="Courier New"/>
                <a:cs typeface="Courier New"/>
                <a:sym typeface="Courier New"/>
              </a:rPr>
              <a:t>         |     |    |   Sites </a:t>
            </a:r>
            <a:r>
              <a:rPr lang="en-US" sz="1200" b="1" dirty="0">
                <a:latin typeface="Courier New"/>
                <a:ea typeface="Courier New"/>
                <a:cs typeface="Courier New"/>
                <a:sym typeface="Courier New"/>
              </a:rPr>
              <a:t>in NWIS but not EDDN</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a:t>
            </a:r>
            <a:r>
              <a:rPr lang="en-US" sz="1200" b="1" dirty="0" smtClean="0">
                <a:latin typeface="Courier New"/>
                <a:ea typeface="Courier New"/>
                <a:cs typeface="Courier New"/>
                <a:sym typeface="Courier New"/>
              </a:rPr>
              <a:t>WSC    |     |    |    |  </a:t>
            </a:r>
            <a:r>
              <a:rPr lang="en-US" sz="1200" b="1" dirty="0">
                <a:latin typeface="Courier New"/>
                <a:ea typeface="Courier New"/>
                <a:cs typeface="Courier New"/>
                <a:sym typeface="Courier New"/>
              </a:rPr>
              <a:t>Percent sites in NWIS but not EDDN</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AK   171   120  </a:t>
            </a:r>
            <a:r>
              <a:rPr lang="en-US" sz="1200" b="1" dirty="0" smtClean="0">
                <a:latin typeface="Courier New"/>
                <a:ea typeface="Courier New"/>
                <a:cs typeface="Courier New"/>
                <a:sym typeface="Courier New"/>
              </a:rPr>
              <a:t>163   8   </a:t>
            </a:r>
            <a:r>
              <a:rPr lang="en-US" sz="1200" b="1" dirty="0">
                <a:latin typeface="Courier New"/>
                <a:ea typeface="Courier New"/>
                <a:cs typeface="Courier New"/>
                <a:sym typeface="Courier New"/>
              </a:rPr>
              <a:t>6.7%</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AL   200   173  175  25  14.5%         	NC   389   269   345  44  16.4%</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AR   215   159  188  27  17.0%         	ND   168   141   124  44  31.2%</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AZ   296   224  263  33  14.7%         	NE   177   120   154  23  19.2%</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CA   567   458  501  66  14.4%         	NJ   252   203   244   8   3.9%</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CO   393   298  330  63  21.1%         	NM   191   152   146  45  29.6%</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FL   868   534  823  45   8.4%         	NV   194   154   187   7   4.5%</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GA   399   311  392   7   2.3%         	NY   401   231   381  20   8.7%</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HI   </a:t>
            </a:r>
            <a:r>
              <a:rPr lang="en-US" sz="1200" b="1" dirty="0" smtClean="0">
                <a:latin typeface="Courier New"/>
                <a:ea typeface="Courier New"/>
                <a:cs typeface="Courier New"/>
                <a:sym typeface="Courier New"/>
              </a:rPr>
              <a:t>110    67  </a:t>
            </a:r>
            <a:r>
              <a:rPr lang="en-US" sz="1200" b="1" dirty="0">
                <a:latin typeface="Courier New"/>
                <a:ea typeface="Courier New"/>
                <a:cs typeface="Courier New"/>
                <a:sym typeface="Courier New"/>
              </a:rPr>
              <a:t>103   7  10.4%         	OH   287   239   242  45  18.8%</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IA   227   196  218   9   4.6%         	OK   231   188   213  18   9.6%</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ID   221   200  167  54  27.0%         	OR   284   224   235  49  21.9%</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IL   249   228  118 131  57.5%         	PA   494   326   465  29   8.9%</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IN   270   219  264   6   2.7%         	PR   347   125   303  44  35.2%</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KS   264   191  264   0   0.0%         	SC   226   143   225   1   0.7%</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KY   231   210  190  41  19.5%         	SD   191   145   190   1   0.7%</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LA   355   240  348   7   2.9%         	TN   181   135   153  28  20.7%</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MA   474   413  337 137  33.2%         	TX   769   528   728  41   7.8%</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MD   198   178  106  92  51.7%         	UT   156   145   156   0   0.0%</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MI   194   178  131  63  35.4%         	VA   269   188   252  17   9.0%</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MN   161   146  113  48  32.9%         	WA   365   286   328  37  12.9%</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MO   413   243  394  19   7.8%         	WI   287   256    51 236  92.2%</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MS   201   142  198   3   2.1%         	WV   193   141   182  11   7.8%</a:t>
            </a:r>
          </a:p>
          <a:p>
            <a:pPr marL="0" lvl="0" indent="0" rtl="0">
              <a:spcBef>
                <a:spcPts val="0"/>
              </a:spcBef>
              <a:buClr>
                <a:srgbClr val="000000"/>
              </a:buClr>
              <a:buSzPct val="91666"/>
              <a:buFont typeface="Arial"/>
              <a:buNone/>
            </a:pPr>
            <a:r>
              <a:rPr lang="en-US" sz="1200" b="1" dirty="0">
                <a:latin typeface="Courier New"/>
                <a:ea typeface="Courier New"/>
                <a:cs typeface="Courier New"/>
                <a:sym typeface="Courier New"/>
              </a:rPr>
              <a:t>   MT   276   214  205  71  33.2%         	WY   122   105   114   8   7.6%</a:t>
            </a:r>
          </a:p>
          <a:p>
            <a:endParaRPr lang="en-US" sz="1200" b="1" dirty="0">
              <a:latin typeface="Courier New"/>
              <a:ea typeface="Courier New"/>
              <a:cs typeface="Courier New"/>
              <a:sym typeface="Courier New"/>
            </a:endParaRPr>
          </a:p>
        </p:txBody>
      </p:sp>
    </p:spTree>
    <p:extLst>
      <p:ext uri="{BB962C8B-B14F-4D97-AF65-F5344CB8AC3E}">
        <p14:creationId xmlns:p14="http://schemas.microsoft.com/office/powerpoint/2010/main" val="3326621300"/>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1402758" y="274637"/>
            <a:ext cx="7665042" cy="1143000"/>
          </a:xfrm>
          <a:prstGeom prst="rect">
            <a:avLst/>
          </a:prstGeom>
        </p:spPr>
        <p:txBody>
          <a:bodyPr lIns="91425" tIns="91425" rIns="91425" bIns="91425" anchor="ctr" anchorCtr="0">
            <a:noAutofit/>
          </a:bodyPr>
          <a:lstStyle/>
          <a:p>
            <a:pPr>
              <a:buNone/>
            </a:pPr>
            <a:r>
              <a:rPr lang="en-US" dirty="0" smtClean="0"/>
              <a:t>USGS: Ratings Depot Update Frequency</a:t>
            </a:r>
            <a:endParaRPr lang="en-US" dirty="0"/>
          </a:p>
        </p:txBody>
      </p:sp>
      <p:sp>
        <p:nvSpPr>
          <p:cNvPr id="235" name="Shape 235"/>
          <p:cNvSpPr txBox="1">
            <a:spLocks noGrp="1"/>
          </p:cNvSpPr>
          <p:nvPr>
            <p:ph type="body" idx="1"/>
          </p:nvPr>
        </p:nvSpPr>
        <p:spPr>
          <a:xfrm>
            <a:off x="685800" y="1447800"/>
            <a:ext cx="8146775" cy="5029200"/>
          </a:xfrm>
          <a:prstGeom prst="rect">
            <a:avLst/>
          </a:prstGeom>
        </p:spPr>
        <p:txBody>
          <a:bodyPr lIns="91425" tIns="91425" rIns="91425" bIns="91425" anchor="t" anchorCtr="0">
            <a:noAutofit/>
          </a:bodyPr>
          <a:lstStyle/>
          <a:p>
            <a:pPr marL="120650" indent="0">
              <a:spcBef>
                <a:spcPts val="0"/>
              </a:spcBef>
              <a:buNone/>
            </a:pPr>
            <a:r>
              <a:rPr lang="en-US" sz="1200" b="1" dirty="0">
                <a:latin typeface="Courier New"/>
                <a:ea typeface="Courier New"/>
                <a:cs typeface="Courier New"/>
                <a:sym typeface="Courier New"/>
              </a:rPr>
              <a:t>2013-08-27 11:00:00  SHIFT  USGS  12323760 2  4.1    STGQ    11-JUL-2013 16:45:00</a:t>
            </a:r>
          </a:p>
          <a:p>
            <a:pPr marL="120650" indent="0">
              <a:spcBef>
                <a:spcPts val="0"/>
              </a:spcBef>
              <a:buNone/>
            </a:pPr>
            <a:r>
              <a:rPr lang="en-US" sz="1200" b="1" dirty="0">
                <a:latin typeface="Courier New"/>
                <a:ea typeface="Courier New"/>
                <a:cs typeface="Courier New"/>
                <a:sym typeface="Courier New"/>
              </a:rPr>
              <a:t>2013-08-27 11:00:00  SHIFT  USGS  12323760 2  4.1    STGQ    30-MAY-2013 00:15:00</a:t>
            </a:r>
          </a:p>
          <a:p>
            <a:pPr marL="120650" indent="0">
              <a:spcBef>
                <a:spcPts val="0"/>
              </a:spcBef>
              <a:buNone/>
            </a:pPr>
            <a:r>
              <a:rPr lang="en-US" sz="1200" b="1" dirty="0">
                <a:latin typeface="Courier New"/>
                <a:ea typeface="Courier New"/>
                <a:cs typeface="Courier New"/>
                <a:sym typeface="Courier New"/>
              </a:rPr>
              <a:t>2013-08-27 11:00:00  SHIFT  USGS  12323760 2  4.1    STGQ    21-AUG-2013 21:30:00</a:t>
            </a:r>
          </a:p>
          <a:p>
            <a:pPr marL="120650" indent="0">
              <a:spcBef>
                <a:spcPts val="0"/>
              </a:spcBef>
              <a:buNone/>
            </a:pPr>
            <a:r>
              <a:rPr lang="en-US" sz="1200" b="1" dirty="0">
                <a:latin typeface="Courier New"/>
                <a:ea typeface="Courier New"/>
                <a:cs typeface="Courier New"/>
                <a:sym typeface="Courier New"/>
              </a:rPr>
              <a:t>2013-08-27 11:30:00  SHIFT  USGS  12323760 2  4.1    STGQ    11-JUL-2013 16:45:00</a:t>
            </a:r>
          </a:p>
          <a:p>
            <a:pPr marL="120650" indent="0">
              <a:spcBef>
                <a:spcPts val="0"/>
              </a:spcBef>
              <a:buNone/>
            </a:pPr>
            <a:r>
              <a:rPr lang="en-US" sz="1200" b="1" dirty="0">
                <a:latin typeface="Courier New"/>
                <a:ea typeface="Courier New"/>
                <a:cs typeface="Courier New"/>
                <a:sym typeface="Courier New"/>
              </a:rPr>
              <a:t>2013-08-27 11:30:00  SHIFT  USGS  12323760 2  4.1    STGQ    30-MAY-2013 00:15:00</a:t>
            </a:r>
          </a:p>
          <a:p>
            <a:pPr marL="120650" indent="0">
              <a:spcBef>
                <a:spcPts val="0"/>
              </a:spcBef>
              <a:buNone/>
            </a:pPr>
            <a:r>
              <a:rPr lang="en-US" sz="1200" b="1" dirty="0">
                <a:latin typeface="Courier New"/>
                <a:ea typeface="Courier New"/>
                <a:cs typeface="Courier New"/>
                <a:sym typeface="Courier New"/>
              </a:rPr>
              <a:t>2013-08-27 11:30:00  SHIFT  USGS  12323760 2  4.1    STGQ    21-AUG-2013 21:30:00</a:t>
            </a:r>
          </a:p>
          <a:p>
            <a:pPr marL="120650" indent="0">
              <a:spcBef>
                <a:spcPts val="0"/>
              </a:spcBef>
              <a:buNone/>
            </a:pPr>
            <a:r>
              <a:rPr lang="en-US" sz="1200" b="1" dirty="0">
                <a:latin typeface="Courier New"/>
                <a:ea typeface="Courier New"/>
                <a:cs typeface="Courier New"/>
                <a:sym typeface="Courier New"/>
              </a:rPr>
              <a:t>2013-08-27 11:30:00  SHIFT  USGS  12323840 2  2.0    STGQ    21-AUG-2013 20:00:00</a:t>
            </a:r>
          </a:p>
          <a:p>
            <a:pPr marL="120650" indent="0">
              <a:spcBef>
                <a:spcPts val="0"/>
              </a:spcBef>
              <a:buNone/>
            </a:pPr>
            <a:r>
              <a:rPr lang="en-US" sz="1200" b="1" dirty="0">
                <a:latin typeface="Courier New"/>
                <a:ea typeface="Courier New"/>
                <a:cs typeface="Courier New"/>
                <a:sym typeface="Courier New"/>
              </a:rPr>
              <a:t>2013-08-27 11:45:00  SHIFT  USGS  12323840 2  2.0    STGQ    21-AUG-2013 20:00:00</a:t>
            </a:r>
          </a:p>
          <a:p>
            <a:pPr marL="120650" indent="0">
              <a:spcBef>
                <a:spcPts val="0"/>
              </a:spcBef>
              <a:buNone/>
            </a:pPr>
            <a:r>
              <a:rPr lang="en-US" sz="1200" b="1" dirty="0">
                <a:latin typeface="Courier New"/>
                <a:ea typeface="Courier New"/>
                <a:cs typeface="Courier New"/>
                <a:sym typeface="Courier New"/>
              </a:rPr>
              <a:t>2013-08-27 12:00:01  SHIFT  USGS  12323840 2  2.0    STGQ    21-AUG-2013 20:00:00</a:t>
            </a:r>
          </a:p>
          <a:p>
            <a:pPr marL="120650" indent="0">
              <a:spcBef>
                <a:spcPts val="0"/>
              </a:spcBef>
              <a:buNone/>
            </a:pPr>
            <a:r>
              <a:rPr lang="en-US" sz="1200" b="1" dirty="0">
                <a:latin typeface="Courier New"/>
                <a:ea typeface="Courier New"/>
                <a:cs typeface="Courier New"/>
                <a:sym typeface="Courier New"/>
              </a:rPr>
              <a:t>2013-08-27 12:15:00  SHIFT  USGS  12323840 2  2.0    STGQ    21-AUG-2013 20:00:00</a:t>
            </a:r>
          </a:p>
          <a:p>
            <a:pPr marL="120650" indent="0">
              <a:spcBef>
                <a:spcPts val="0"/>
              </a:spcBef>
              <a:buNone/>
            </a:pPr>
            <a:r>
              <a:rPr lang="en-US" sz="1200" b="1" dirty="0">
                <a:latin typeface="Courier New"/>
                <a:ea typeface="Courier New"/>
                <a:cs typeface="Courier New"/>
                <a:sym typeface="Courier New"/>
              </a:rPr>
              <a:t>2013-08-27 13:00:00   CORR  USGS  06207500 7  3              13-MAY-2013 06:00:00</a:t>
            </a:r>
          </a:p>
          <a:p>
            <a:pPr marL="120650" indent="0">
              <a:spcBef>
                <a:spcPts val="0"/>
              </a:spcBef>
              <a:buNone/>
            </a:pPr>
            <a:r>
              <a:rPr lang="en-US" sz="1200" b="1" dirty="0">
                <a:latin typeface="Courier New"/>
                <a:ea typeface="Courier New"/>
                <a:cs typeface="Courier New"/>
                <a:sym typeface="Courier New"/>
              </a:rPr>
              <a:t>2013-08-27 13:15:00   CORR  USGS  06207500 7  3              13-MAY-2013 06:00:00</a:t>
            </a:r>
          </a:p>
          <a:p>
            <a:pPr marL="120650" indent="0">
              <a:spcBef>
                <a:spcPts val="0"/>
              </a:spcBef>
              <a:buNone/>
            </a:pPr>
            <a:r>
              <a:rPr lang="en-US" sz="1200" b="1" dirty="0">
                <a:latin typeface="Courier New"/>
                <a:ea typeface="Courier New"/>
                <a:cs typeface="Courier New"/>
                <a:sym typeface="Courier New"/>
              </a:rPr>
              <a:t>2013-08-27 13:15:00   CORR  USGS  06207500 7  3              08-MAY-2013 06:00:00</a:t>
            </a:r>
          </a:p>
          <a:p>
            <a:pPr marL="120650" indent="0">
              <a:spcBef>
                <a:spcPts val="0"/>
              </a:spcBef>
              <a:buNone/>
            </a:pPr>
            <a:r>
              <a:rPr lang="en-US" sz="1200" b="1" dirty="0">
                <a:latin typeface="Courier New"/>
                <a:ea typeface="Courier New"/>
                <a:cs typeface="Courier New"/>
                <a:sym typeface="Courier New"/>
              </a:rPr>
              <a:t>2013-08-27 13:45:00    RAT  USGS  12323750 3  9.0    STGQ            -2147483647 </a:t>
            </a:r>
          </a:p>
          <a:p>
            <a:pPr marL="120650" indent="0">
              <a:spcBef>
                <a:spcPts val="0"/>
              </a:spcBef>
              <a:buNone/>
            </a:pPr>
            <a:r>
              <a:rPr lang="en-US" sz="1200" b="1" dirty="0">
                <a:latin typeface="Courier New"/>
                <a:ea typeface="Courier New"/>
                <a:cs typeface="Courier New"/>
                <a:sym typeface="Courier New"/>
              </a:rPr>
              <a:t>2013-08-27 13:45:00  SHIFT  USGS  12323750 3  9.0    STGQ    21-AUG-2013 18:15:00</a:t>
            </a:r>
          </a:p>
          <a:p>
            <a:pPr marL="120650" indent="0">
              <a:spcBef>
                <a:spcPts val="0"/>
              </a:spcBef>
              <a:buNone/>
            </a:pPr>
            <a:r>
              <a:rPr lang="en-US" sz="1200" b="1" dirty="0">
                <a:latin typeface="Courier New"/>
                <a:ea typeface="Courier New"/>
                <a:cs typeface="Courier New"/>
                <a:sym typeface="Courier New"/>
              </a:rPr>
              <a:t>2013-08-27 14:15:00  SHIFT  USGS  12323770 1  7.1    STGQ    20-AUG-2013 23:00:00</a:t>
            </a:r>
          </a:p>
          <a:p>
            <a:pPr marL="120650" indent="0">
              <a:spcBef>
                <a:spcPts val="0"/>
              </a:spcBef>
              <a:buNone/>
            </a:pPr>
            <a:r>
              <a:rPr lang="en-US" sz="1200" b="1" dirty="0">
                <a:latin typeface="Courier New"/>
                <a:ea typeface="Courier New"/>
                <a:cs typeface="Courier New"/>
                <a:sym typeface="Courier New"/>
              </a:rPr>
              <a:t>2013-08-27 14:30:00  SHIFT  USGS  12323770 1  7.1    STGQ    20-AUG-2013 23:00:00</a:t>
            </a:r>
          </a:p>
          <a:p>
            <a:pPr marL="120650" indent="0">
              <a:spcBef>
                <a:spcPts val="0"/>
              </a:spcBef>
              <a:buNone/>
            </a:pPr>
            <a:r>
              <a:rPr lang="en-US" sz="1200" b="1" dirty="0">
                <a:latin typeface="Courier New"/>
                <a:ea typeface="Courier New"/>
                <a:cs typeface="Courier New"/>
                <a:sym typeface="Courier New"/>
              </a:rPr>
              <a:t>2013-08-27 14:45:00  SHIFT  USGS  12323770 1  7.1    STGQ    13-AUG-2013 22:00:00</a:t>
            </a:r>
          </a:p>
          <a:p>
            <a:pPr marL="120650" indent="0">
              <a:spcBef>
                <a:spcPts val="0"/>
              </a:spcBef>
              <a:buNone/>
            </a:pPr>
            <a:r>
              <a:rPr lang="en-US" sz="1200" b="1" dirty="0">
                <a:latin typeface="Courier New"/>
                <a:ea typeface="Courier New"/>
                <a:cs typeface="Courier New"/>
                <a:sym typeface="Courier New"/>
              </a:rPr>
              <a:t>2013-08-27 14:45:00  SHIFT  USGS  12323770 1  7.1    STGQ    13-AUG-2013 18:00:00</a:t>
            </a:r>
          </a:p>
          <a:p>
            <a:pPr marL="120650" indent="0">
              <a:spcBef>
                <a:spcPts val="0"/>
              </a:spcBef>
              <a:buNone/>
            </a:pPr>
            <a:r>
              <a:rPr lang="en-US" sz="1200" b="1" dirty="0">
                <a:latin typeface="Courier New"/>
                <a:ea typeface="Courier New"/>
                <a:cs typeface="Courier New"/>
                <a:sym typeface="Courier New"/>
              </a:rPr>
              <a:t>2013-08-27 14:45:00  SHIFT  USGS  12323770 1  7.1    STGQ    20-AUG-2013 23:00:00</a:t>
            </a:r>
          </a:p>
          <a:p>
            <a:pPr marL="120650" indent="0">
              <a:spcBef>
                <a:spcPts val="0"/>
              </a:spcBef>
              <a:buNone/>
            </a:pPr>
            <a:r>
              <a:rPr lang="en-US" sz="1200" b="1" dirty="0">
                <a:latin typeface="Courier New"/>
                <a:ea typeface="Courier New"/>
                <a:cs typeface="Courier New"/>
                <a:sym typeface="Courier New"/>
              </a:rPr>
              <a:t>2013-08-27 14:45:00  SHIFT  USGS  12323770 1  7.1    STGQ    14-AUG-2013 19:30:00</a:t>
            </a:r>
          </a:p>
          <a:p>
            <a:pPr marL="120650" indent="0">
              <a:spcBef>
                <a:spcPts val="0"/>
              </a:spcBef>
              <a:buNone/>
            </a:pPr>
            <a:r>
              <a:rPr lang="en-US" sz="1200" b="1" dirty="0">
                <a:latin typeface="Courier New"/>
                <a:ea typeface="Courier New"/>
                <a:cs typeface="Courier New"/>
                <a:sym typeface="Courier New"/>
              </a:rPr>
              <a:t>2013-08-27 16:30:01  SHIFT  USGS  12323800 2  6.1    STGQ    20-AUG-2013 21:30:00</a:t>
            </a:r>
          </a:p>
          <a:p>
            <a:pPr marL="120650" indent="0">
              <a:spcBef>
                <a:spcPts val="0"/>
              </a:spcBef>
              <a:buNone/>
            </a:pPr>
            <a:r>
              <a:rPr lang="en-US" sz="1200" b="1" dirty="0">
                <a:latin typeface="Courier New"/>
                <a:ea typeface="Courier New"/>
                <a:cs typeface="Courier New"/>
                <a:sym typeface="Courier New"/>
              </a:rPr>
              <a:t>2013-08-27 17:00:00  SHIFT  USGS  12323800 2  6.0    STGQ    28-MAY-2013 22:15:00</a:t>
            </a:r>
          </a:p>
          <a:p>
            <a:pPr marL="120650" indent="0">
              <a:spcBef>
                <a:spcPts val="0"/>
              </a:spcBef>
              <a:buNone/>
            </a:pPr>
            <a:r>
              <a:rPr lang="en-US" sz="1200" b="1" dirty="0">
                <a:latin typeface="Courier New"/>
                <a:ea typeface="Courier New"/>
                <a:cs typeface="Courier New"/>
                <a:sym typeface="Courier New"/>
              </a:rPr>
              <a:t>2013-08-27 17:00:00  SHIFT  USGS  12323800 2  6.0    STGQ    10-JUL-2013 20:00:00</a:t>
            </a:r>
          </a:p>
          <a:p>
            <a:pPr marL="120650" indent="0">
              <a:spcBef>
                <a:spcPts val="0"/>
              </a:spcBef>
              <a:buNone/>
            </a:pPr>
            <a:r>
              <a:rPr lang="en-US" sz="1200" b="1" dirty="0">
                <a:latin typeface="Courier New"/>
                <a:ea typeface="Courier New"/>
                <a:cs typeface="Courier New"/>
                <a:sym typeface="Courier New"/>
              </a:rPr>
              <a:t>2013-08-27 17:00:00  SHIFT  USGS  12323800 2  6.1    STGQ    28-MAY-2013 18:00:00</a:t>
            </a:r>
          </a:p>
          <a:p>
            <a:pPr marL="120650" indent="0">
              <a:spcBef>
                <a:spcPts val="0"/>
              </a:spcBef>
              <a:buNone/>
            </a:pPr>
            <a:r>
              <a:rPr lang="en-US" sz="1200" b="1" dirty="0">
                <a:latin typeface="Courier New"/>
                <a:ea typeface="Courier New"/>
                <a:cs typeface="Courier New"/>
                <a:sym typeface="Courier New"/>
              </a:rPr>
              <a:t>2013-08-27 17:00:00  SHIFT  USGS  12323800 2  6.1    STGQ    10-JUL-2013 20:00:00</a:t>
            </a:r>
          </a:p>
          <a:p>
            <a:pPr marL="120650" indent="0">
              <a:buNone/>
            </a:pPr>
            <a:endParaRPr lang="en-US" sz="1200" b="1" dirty="0">
              <a:latin typeface="Courier New"/>
              <a:ea typeface="Courier New"/>
              <a:cs typeface="Courier New"/>
              <a:sym typeface="Courier New"/>
            </a:endParaRPr>
          </a:p>
        </p:txBody>
      </p:sp>
    </p:spTree>
    <p:extLst>
      <p:ext uri="{BB962C8B-B14F-4D97-AF65-F5344CB8AC3E}">
        <p14:creationId xmlns:p14="http://schemas.microsoft.com/office/powerpoint/2010/main" val="1473170939"/>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39"/>
        <p:cNvGrpSpPr/>
        <p:nvPr/>
      </p:nvGrpSpPr>
      <p:grpSpPr>
        <a:xfrm>
          <a:off x="0" y="0"/>
          <a:ext cx="0" cy="0"/>
          <a:chOff x="0" y="0"/>
          <a:chExt cx="0" cy="0"/>
        </a:xfrm>
      </p:grpSpPr>
      <p:sp>
        <p:nvSpPr>
          <p:cNvPr id="240" name="Shape 240"/>
          <p:cNvSpPr txBox="1">
            <a:spLocks noGrp="1"/>
          </p:cNvSpPr>
          <p:nvPr>
            <p:ph type="title"/>
          </p:nvPr>
        </p:nvSpPr>
        <p:spPr>
          <a:xfrm>
            <a:off x="1402758" y="274637"/>
            <a:ext cx="7283999" cy="1143000"/>
          </a:xfrm>
          <a:prstGeom prst="rect">
            <a:avLst/>
          </a:prstGeom>
        </p:spPr>
        <p:txBody>
          <a:bodyPr lIns="91425" tIns="91425" rIns="91425" bIns="91425" anchor="ctr" anchorCtr="0">
            <a:noAutofit/>
          </a:bodyPr>
          <a:lstStyle/>
          <a:p>
            <a:pPr>
              <a:buNone/>
            </a:pPr>
            <a:r>
              <a:rPr lang="en-US" dirty="0" smtClean="0"/>
              <a:t>USGS: DCP to Public </a:t>
            </a:r>
            <a:r>
              <a:rPr lang="en-US" dirty="0"/>
              <a:t>Latency</a:t>
            </a:r>
          </a:p>
        </p:txBody>
      </p:sp>
      <p:sp>
        <p:nvSpPr>
          <p:cNvPr id="241" name="Shape 241"/>
          <p:cNvSpPr txBox="1">
            <a:spLocks noGrp="1"/>
          </p:cNvSpPr>
          <p:nvPr>
            <p:ph type="body" idx="1"/>
          </p:nvPr>
        </p:nvSpPr>
        <p:spPr>
          <a:xfrm>
            <a:off x="457200" y="1600200"/>
            <a:ext cx="8229600" cy="4526100"/>
          </a:xfrm>
          <a:prstGeom prst="rect">
            <a:avLst/>
          </a:prstGeom>
        </p:spPr>
        <p:txBody>
          <a:bodyPr lIns="91425" tIns="91425" rIns="91425" bIns="91425" anchor="t" anchorCtr="0">
            <a:noAutofit/>
          </a:bodyPr>
          <a:lstStyle/>
          <a:p>
            <a:pPr lvl="0" rtl="0">
              <a:buClr>
                <a:srgbClr val="000000"/>
              </a:buClr>
              <a:buSzPct val="34375"/>
              <a:buFont typeface="Arial"/>
              <a:buNone/>
            </a:pPr>
            <a:r>
              <a:rPr lang="en-US" dirty="0"/>
              <a:t> </a:t>
            </a:r>
            <a:r>
              <a:rPr lang="en-US" sz="1400" b="1" dirty="0">
                <a:latin typeface="Courier New"/>
                <a:ea typeface="Courier New"/>
                <a:cs typeface="Courier New"/>
                <a:sym typeface="Courier New"/>
              </a:rPr>
              <a:t>  Summary:   250 transmissions/hour Montana NWIS server</a:t>
            </a:r>
          </a:p>
          <a:p>
            <a:endParaRPr lang="en-US" sz="1400" b="1" dirty="0">
              <a:latin typeface="Courier New"/>
              <a:ea typeface="Courier New"/>
              <a:cs typeface="Courier New"/>
              <a:sym typeface="Courier New"/>
            </a:endParaRPr>
          </a:p>
          <a:p>
            <a:pPr lvl="0" rtl="0">
              <a:buClr>
                <a:srgbClr val="000000"/>
              </a:buClr>
              <a:buSzPct val="78571"/>
              <a:buFont typeface="Arial"/>
              <a:buNone/>
            </a:pPr>
            <a:r>
              <a:rPr lang="en-US" sz="1400" b="1" dirty="0">
                <a:latin typeface="Courier New"/>
                <a:ea typeface="Courier New"/>
                <a:cs typeface="Courier New"/>
                <a:sym typeface="Courier New"/>
              </a:rPr>
              <a:t>             </a:t>
            </a:r>
            <a:r>
              <a:rPr lang="en-US" sz="1400" b="1" dirty="0" smtClean="0">
                <a:latin typeface="Courier New"/>
                <a:ea typeface="Courier New"/>
                <a:cs typeface="Courier New"/>
                <a:sym typeface="Courier New"/>
              </a:rPr>
              <a:t>  Seconds </a:t>
            </a:r>
            <a:r>
              <a:rPr lang="en-US" sz="1400" b="1" dirty="0">
                <a:latin typeface="Courier New"/>
                <a:ea typeface="Courier New"/>
                <a:cs typeface="Courier New"/>
                <a:sym typeface="Courier New"/>
              </a:rPr>
              <a:t>from DCP arrival to ADAPS finish</a:t>
            </a:r>
          </a:p>
          <a:p>
            <a:pPr lvl="0" rtl="0">
              <a:buClr>
                <a:srgbClr val="000000"/>
              </a:buClr>
              <a:buSzPct val="78571"/>
              <a:buFont typeface="Arial"/>
              <a:buNone/>
            </a:pPr>
            <a:r>
              <a:rPr lang="en-US" sz="1400" b="1" dirty="0">
                <a:latin typeface="Courier New"/>
                <a:ea typeface="Courier New"/>
                <a:cs typeface="Courier New"/>
                <a:sym typeface="Courier New"/>
              </a:rPr>
              <a:t>              	</a:t>
            </a:r>
            <a:r>
              <a:rPr lang="en-US" sz="1400" b="1" dirty="0" smtClean="0">
                <a:latin typeface="Courier New"/>
                <a:ea typeface="Courier New"/>
                <a:cs typeface="Courier New"/>
                <a:sym typeface="Courier New"/>
              </a:rPr>
              <a:t>|</a:t>
            </a:r>
            <a:r>
              <a:rPr lang="en-US" sz="1400" b="1" dirty="0">
                <a:latin typeface="Courier New"/>
                <a:ea typeface="Courier New"/>
                <a:cs typeface="Courier New"/>
                <a:sym typeface="Courier New"/>
              </a:rPr>
              <a:t> </a:t>
            </a:r>
            <a:r>
              <a:rPr lang="en-US" sz="1400" b="1" dirty="0" smtClean="0">
                <a:latin typeface="Courier New"/>
                <a:ea typeface="Courier New"/>
                <a:cs typeface="Courier New"/>
                <a:sym typeface="Courier New"/>
              </a:rPr>
              <a:t>   Seconds </a:t>
            </a:r>
            <a:r>
              <a:rPr lang="en-US" sz="1400" b="1" dirty="0">
                <a:latin typeface="Courier New"/>
                <a:ea typeface="Courier New"/>
                <a:cs typeface="Courier New"/>
                <a:sym typeface="Courier New"/>
              </a:rPr>
              <a:t>from ADAPS finish to </a:t>
            </a:r>
            <a:r>
              <a:rPr lang="en-US" sz="1400" b="1" dirty="0" smtClean="0">
                <a:latin typeface="Courier New"/>
                <a:ea typeface="Courier New"/>
                <a:cs typeface="Courier New"/>
                <a:sym typeface="Courier New"/>
              </a:rPr>
              <a:t>web retrieval </a:t>
            </a:r>
            <a:r>
              <a:rPr lang="en-US" sz="1400" b="1" dirty="0">
                <a:latin typeface="Courier New"/>
                <a:ea typeface="Courier New"/>
                <a:cs typeface="Courier New"/>
                <a:sym typeface="Courier New"/>
              </a:rPr>
              <a:t>finish</a:t>
            </a:r>
          </a:p>
          <a:p>
            <a:pPr lvl="0" rtl="0">
              <a:buClr>
                <a:srgbClr val="000000"/>
              </a:buClr>
              <a:buSzPct val="78571"/>
              <a:buFont typeface="Arial"/>
              <a:buNone/>
            </a:pPr>
            <a:r>
              <a:rPr lang="en-US" sz="1400" b="1" dirty="0">
                <a:latin typeface="Courier New"/>
                <a:ea typeface="Courier New"/>
                <a:cs typeface="Courier New"/>
                <a:sym typeface="Courier New"/>
              </a:rPr>
              <a:t>              	</a:t>
            </a:r>
            <a:r>
              <a:rPr lang="en-US" sz="1400" b="1" dirty="0" smtClean="0">
                <a:latin typeface="Courier New"/>
                <a:ea typeface="Courier New"/>
                <a:cs typeface="Courier New"/>
                <a:sym typeface="Courier New"/>
              </a:rPr>
              <a:t>|     |     Seconds </a:t>
            </a:r>
            <a:r>
              <a:rPr lang="en-US" sz="1400" b="1" dirty="0">
                <a:latin typeface="Courier New"/>
                <a:ea typeface="Courier New"/>
                <a:cs typeface="Courier New"/>
                <a:sym typeface="Courier New"/>
              </a:rPr>
              <a:t>to transmit </a:t>
            </a:r>
            <a:r>
              <a:rPr lang="en-US" sz="1400" b="1" dirty="0" smtClean="0">
                <a:latin typeface="Courier New"/>
                <a:ea typeface="Courier New"/>
                <a:cs typeface="Courier New"/>
                <a:sym typeface="Courier New"/>
              </a:rPr>
              <a:t>to web and </a:t>
            </a:r>
            <a:r>
              <a:rPr lang="en-US" sz="1400" b="1" dirty="0">
                <a:latin typeface="Courier New"/>
                <a:ea typeface="Courier New"/>
                <a:cs typeface="Courier New"/>
                <a:sym typeface="Courier New"/>
              </a:rPr>
              <a:t>load</a:t>
            </a:r>
          </a:p>
          <a:p>
            <a:pPr lvl="0" rtl="0">
              <a:buClr>
                <a:srgbClr val="000000"/>
              </a:buClr>
              <a:buSzPct val="78571"/>
              <a:buFont typeface="Arial"/>
              <a:buNone/>
            </a:pPr>
            <a:r>
              <a:rPr lang="en-US" sz="1400" b="1" dirty="0">
                <a:latin typeface="Courier New"/>
                <a:ea typeface="Courier New"/>
                <a:cs typeface="Courier New"/>
                <a:sym typeface="Courier New"/>
              </a:rPr>
              <a:t>              	</a:t>
            </a:r>
            <a:r>
              <a:rPr lang="en-US" sz="1400" b="1" dirty="0" smtClean="0">
                <a:latin typeface="Courier New"/>
                <a:ea typeface="Courier New"/>
                <a:cs typeface="Courier New"/>
                <a:sym typeface="Courier New"/>
              </a:rPr>
              <a:t>|     |      |     </a:t>
            </a:r>
            <a:r>
              <a:rPr lang="en-US" sz="1400" b="1" dirty="0">
                <a:latin typeface="Courier New"/>
                <a:ea typeface="Courier New"/>
                <a:cs typeface="Courier New"/>
                <a:sym typeface="Courier New"/>
              </a:rPr>
              <a:t>Total seconds</a:t>
            </a:r>
          </a:p>
          <a:p>
            <a:pPr lvl="0" rtl="0">
              <a:buClr>
                <a:srgbClr val="000000"/>
              </a:buClr>
              <a:buSzPct val="78571"/>
              <a:buFont typeface="Arial"/>
              <a:buNone/>
            </a:pPr>
            <a:r>
              <a:rPr lang="en-US" sz="1400" b="1" dirty="0">
                <a:latin typeface="Courier New"/>
                <a:ea typeface="Courier New"/>
                <a:cs typeface="Courier New"/>
                <a:sym typeface="Courier New"/>
              </a:rPr>
              <a:t>   </a:t>
            </a:r>
            <a:r>
              <a:rPr lang="en-US" sz="1400" b="1" dirty="0" err="1">
                <a:latin typeface="Courier New"/>
                <a:ea typeface="Courier New"/>
                <a:cs typeface="Courier New"/>
                <a:sym typeface="Courier New"/>
              </a:rPr>
              <a:t>Pct</a:t>
            </a:r>
            <a:r>
              <a:rPr lang="en-US" sz="1400" b="1" dirty="0">
                <a:latin typeface="Courier New"/>
                <a:ea typeface="Courier New"/>
                <a:cs typeface="Courier New"/>
                <a:sym typeface="Courier New"/>
              </a:rPr>
              <a:t> 0.05 :	</a:t>
            </a:r>
            <a:r>
              <a:rPr lang="en-US" sz="1400" b="1" dirty="0" smtClean="0">
                <a:latin typeface="Courier New"/>
                <a:ea typeface="Courier New"/>
                <a:cs typeface="Courier New"/>
                <a:sym typeface="Courier New"/>
              </a:rPr>
              <a:t>19    10</a:t>
            </a:r>
            <a:r>
              <a:rPr lang="en-US" sz="1400" b="1" dirty="0">
                <a:latin typeface="Courier New"/>
                <a:ea typeface="Courier New"/>
                <a:cs typeface="Courier New"/>
                <a:sym typeface="Courier New"/>
              </a:rPr>
              <a:t> </a:t>
            </a:r>
            <a:r>
              <a:rPr lang="en-US" sz="1400" b="1" dirty="0" smtClean="0">
                <a:latin typeface="Courier New"/>
                <a:ea typeface="Courier New"/>
                <a:cs typeface="Courier New"/>
                <a:sym typeface="Courier New"/>
              </a:rPr>
              <a:t>    60</a:t>
            </a:r>
            <a:r>
              <a:rPr lang="en-US" sz="1400" b="1" dirty="0">
                <a:latin typeface="Courier New"/>
                <a:ea typeface="Courier New"/>
                <a:cs typeface="Courier New"/>
                <a:sym typeface="Courier New"/>
              </a:rPr>
              <a:t> </a:t>
            </a:r>
            <a:r>
              <a:rPr lang="en-US" sz="1400" b="1" dirty="0" smtClean="0">
                <a:latin typeface="Courier New"/>
                <a:ea typeface="Courier New"/>
                <a:cs typeface="Courier New"/>
                <a:sym typeface="Courier New"/>
              </a:rPr>
              <a:t>    89</a:t>
            </a:r>
            <a:endParaRPr lang="en-US" sz="1400" b="1" dirty="0">
              <a:latin typeface="Courier New"/>
              <a:ea typeface="Courier New"/>
              <a:cs typeface="Courier New"/>
              <a:sym typeface="Courier New"/>
            </a:endParaRPr>
          </a:p>
          <a:p>
            <a:pPr lvl="0" rtl="0">
              <a:buClr>
                <a:srgbClr val="000000"/>
              </a:buClr>
              <a:buSzPct val="78571"/>
              <a:buFont typeface="Arial"/>
              <a:buNone/>
            </a:pPr>
            <a:r>
              <a:rPr lang="en-US" sz="1400" b="1" dirty="0">
                <a:latin typeface="Courier New"/>
                <a:ea typeface="Courier New"/>
                <a:cs typeface="Courier New"/>
                <a:sym typeface="Courier New"/>
              </a:rPr>
              <a:t>   </a:t>
            </a:r>
            <a:r>
              <a:rPr lang="en-US" sz="1400" b="1" dirty="0" err="1">
                <a:latin typeface="Courier New"/>
                <a:ea typeface="Courier New"/>
                <a:cs typeface="Courier New"/>
                <a:sym typeface="Courier New"/>
              </a:rPr>
              <a:t>Pct</a:t>
            </a:r>
            <a:r>
              <a:rPr lang="en-US" sz="1400" b="1" dirty="0">
                <a:latin typeface="Courier New"/>
                <a:ea typeface="Courier New"/>
                <a:cs typeface="Courier New"/>
                <a:sym typeface="Courier New"/>
              </a:rPr>
              <a:t> 0.10 :	</a:t>
            </a:r>
            <a:r>
              <a:rPr lang="en-US" sz="1400" b="1" dirty="0" smtClean="0">
                <a:latin typeface="Courier New"/>
                <a:ea typeface="Courier New"/>
                <a:cs typeface="Courier New"/>
                <a:sym typeface="Courier New"/>
              </a:rPr>
              <a:t>24    13</a:t>
            </a:r>
            <a:r>
              <a:rPr lang="en-US" sz="1400" b="1" dirty="0">
                <a:latin typeface="Courier New"/>
                <a:ea typeface="Courier New"/>
                <a:cs typeface="Courier New"/>
                <a:sym typeface="Courier New"/>
              </a:rPr>
              <a:t> </a:t>
            </a:r>
            <a:r>
              <a:rPr lang="en-US" sz="1400" b="1" dirty="0" smtClean="0">
                <a:latin typeface="Courier New"/>
                <a:ea typeface="Courier New"/>
                <a:cs typeface="Courier New"/>
                <a:sym typeface="Courier New"/>
              </a:rPr>
              <a:t>    69     98</a:t>
            </a:r>
            <a:endParaRPr lang="en-US" sz="1400" b="1" dirty="0">
              <a:latin typeface="Courier New"/>
              <a:ea typeface="Courier New"/>
              <a:cs typeface="Courier New"/>
              <a:sym typeface="Courier New"/>
            </a:endParaRPr>
          </a:p>
          <a:p>
            <a:pPr lvl="0" rtl="0">
              <a:buClr>
                <a:srgbClr val="000000"/>
              </a:buClr>
              <a:buSzPct val="78571"/>
              <a:buFont typeface="Arial"/>
              <a:buNone/>
            </a:pPr>
            <a:r>
              <a:rPr lang="en-US" sz="1400" b="1" dirty="0">
                <a:latin typeface="Courier New"/>
                <a:ea typeface="Courier New"/>
                <a:cs typeface="Courier New"/>
                <a:sym typeface="Courier New"/>
              </a:rPr>
              <a:t>   </a:t>
            </a:r>
            <a:r>
              <a:rPr lang="en-US" sz="1400" b="1" dirty="0" err="1">
                <a:latin typeface="Courier New"/>
                <a:ea typeface="Courier New"/>
                <a:cs typeface="Courier New"/>
                <a:sym typeface="Courier New"/>
              </a:rPr>
              <a:t>Pct</a:t>
            </a:r>
            <a:r>
              <a:rPr lang="en-US" sz="1400" b="1" dirty="0">
                <a:latin typeface="Courier New"/>
                <a:ea typeface="Courier New"/>
                <a:cs typeface="Courier New"/>
                <a:sym typeface="Courier New"/>
              </a:rPr>
              <a:t> 0.25 :	</a:t>
            </a:r>
            <a:r>
              <a:rPr lang="en-US" sz="1400" b="1" dirty="0" smtClean="0">
                <a:latin typeface="Courier New"/>
                <a:ea typeface="Courier New"/>
                <a:cs typeface="Courier New"/>
                <a:sym typeface="Courier New"/>
              </a:rPr>
              <a:t>34    30</a:t>
            </a:r>
            <a:r>
              <a:rPr lang="en-US" sz="1400" b="1" dirty="0">
                <a:latin typeface="Courier New"/>
                <a:ea typeface="Courier New"/>
                <a:cs typeface="Courier New"/>
                <a:sym typeface="Courier New"/>
              </a:rPr>
              <a:t> </a:t>
            </a:r>
            <a:r>
              <a:rPr lang="en-US" sz="1400" b="1" dirty="0" smtClean="0">
                <a:latin typeface="Courier New"/>
                <a:ea typeface="Courier New"/>
                <a:cs typeface="Courier New"/>
                <a:sym typeface="Courier New"/>
              </a:rPr>
              <a:t>    61    125</a:t>
            </a:r>
            <a:endParaRPr lang="en-US" sz="1400" b="1" dirty="0">
              <a:latin typeface="Courier New"/>
              <a:ea typeface="Courier New"/>
              <a:cs typeface="Courier New"/>
              <a:sym typeface="Courier New"/>
            </a:endParaRPr>
          </a:p>
          <a:p>
            <a:pPr lvl="0" rtl="0">
              <a:buClr>
                <a:srgbClr val="000000"/>
              </a:buClr>
              <a:buSzPct val="78571"/>
              <a:buFont typeface="Arial"/>
              <a:buNone/>
            </a:pPr>
            <a:r>
              <a:rPr lang="en-US" sz="1400" b="1" dirty="0">
                <a:latin typeface="Courier New"/>
                <a:ea typeface="Courier New"/>
                <a:cs typeface="Courier New"/>
                <a:sym typeface="Courier New"/>
              </a:rPr>
              <a:t>   </a:t>
            </a:r>
            <a:r>
              <a:rPr lang="en-US" sz="1400" b="1" dirty="0" err="1">
                <a:latin typeface="Courier New"/>
                <a:ea typeface="Courier New"/>
                <a:cs typeface="Courier New"/>
                <a:sym typeface="Courier New"/>
              </a:rPr>
              <a:t>Pct</a:t>
            </a:r>
            <a:r>
              <a:rPr lang="en-US" sz="1400" b="1" dirty="0">
                <a:latin typeface="Courier New"/>
                <a:ea typeface="Courier New"/>
                <a:cs typeface="Courier New"/>
                <a:sym typeface="Courier New"/>
              </a:rPr>
              <a:t> 0.50 :	</a:t>
            </a:r>
            <a:r>
              <a:rPr lang="en-US" sz="1400" b="1" dirty="0" smtClean="0">
                <a:latin typeface="Courier New"/>
                <a:ea typeface="Courier New"/>
                <a:cs typeface="Courier New"/>
                <a:sym typeface="Courier New"/>
              </a:rPr>
              <a:t>50    62</a:t>
            </a:r>
            <a:r>
              <a:rPr lang="en-US" sz="1400" b="1" dirty="0">
                <a:latin typeface="Courier New"/>
                <a:ea typeface="Courier New"/>
                <a:cs typeface="Courier New"/>
                <a:sym typeface="Courier New"/>
              </a:rPr>
              <a:t> </a:t>
            </a:r>
            <a:r>
              <a:rPr lang="en-US" sz="1400" b="1" dirty="0" smtClean="0">
                <a:latin typeface="Courier New"/>
                <a:ea typeface="Courier New"/>
                <a:cs typeface="Courier New"/>
                <a:sym typeface="Courier New"/>
              </a:rPr>
              <a:t>    61    173  </a:t>
            </a:r>
            <a:r>
              <a:rPr lang="en-US" sz="1400" b="1" dirty="0">
                <a:latin typeface="Courier New"/>
                <a:ea typeface="Courier New"/>
                <a:cs typeface="Courier New"/>
                <a:sym typeface="Courier New"/>
              </a:rPr>
              <a:t>&lt;&lt; 2 min 53 sec</a:t>
            </a:r>
          </a:p>
          <a:p>
            <a:pPr lvl="0" rtl="0">
              <a:buClr>
                <a:srgbClr val="000000"/>
              </a:buClr>
              <a:buSzPct val="78571"/>
              <a:buFont typeface="Arial"/>
              <a:buNone/>
            </a:pPr>
            <a:r>
              <a:rPr lang="en-US" sz="1400" b="1" dirty="0">
                <a:latin typeface="Courier New"/>
                <a:ea typeface="Courier New"/>
                <a:cs typeface="Courier New"/>
                <a:sym typeface="Courier New"/>
              </a:rPr>
              <a:t>   </a:t>
            </a:r>
            <a:r>
              <a:rPr lang="en-US" sz="1400" b="1" dirty="0" err="1">
                <a:latin typeface="Courier New"/>
                <a:ea typeface="Courier New"/>
                <a:cs typeface="Courier New"/>
                <a:sym typeface="Courier New"/>
              </a:rPr>
              <a:t>Pct</a:t>
            </a:r>
            <a:r>
              <a:rPr lang="en-US" sz="1400" b="1" dirty="0">
                <a:latin typeface="Courier New"/>
                <a:ea typeface="Courier New"/>
                <a:cs typeface="Courier New"/>
                <a:sym typeface="Courier New"/>
              </a:rPr>
              <a:t> 0.75 :	</a:t>
            </a:r>
            <a:r>
              <a:rPr lang="en-US" sz="1400" b="1" dirty="0" smtClean="0">
                <a:latin typeface="Courier New"/>
                <a:ea typeface="Courier New"/>
                <a:cs typeface="Courier New"/>
                <a:sym typeface="Courier New"/>
              </a:rPr>
              <a:t>64    96</a:t>
            </a:r>
            <a:r>
              <a:rPr lang="en-US" sz="1400" b="1" dirty="0">
                <a:latin typeface="Courier New"/>
                <a:ea typeface="Courier New"/>
                <a:cs typeface="Courier New"/>
                <a:sym typeface="Courier New"/>
              </a:rPr>
              <a:t> </a:t>
            </a:r>
            <a:r>
              <a:rPr lang="en-US" sz="1400" b="1" dirty="0" smtClean="0">
                <a:latin typeface="Courier New"/>
                <a:ea typeface="Courier New"/>
                <a:cs typeface="Courier New"/>
                <a:sym typeface="Courier New"/>
              </a:rPr>
              <a:t>    62    222</a:t>
            </a:r>
            <a:endParaRPr lang="en-US" sz="1400" b="1" dirty="0">
              <a:latin typeface="Courier New"/>
              <a:ea typeface="Courier New"/>
              <a:cs typeface="Courier New"/>
              <a:sym typeface="Courier New"/>
            </a:endParaRPr>
          </a:p>
          <a:p>
            <a:pPr lvl="0" rtl="0">
              <a:buClr>
                <a:srgbClr val="000000"/>
              </a:buClr>
              <a:buSzPct val="78571"/>
              <a:buFont typeface="Arial"/>
              <a:buNone/>
            </a:pPr>
            <a:r>
              <a:rPr lang="en-US" sz="1400" b="1" dirty="0">
                <a:latin typeface="Courier New"/>
                <a:ea typeface="Courier New"/>
                <a:cs typeface="Courier New"/>
                <a:sym typeface="Courier New"/>
              </a:rPr>
              <a:t>   </a:t>
            </a:r>
            <a:r>
              <a:rPr lang="en-US" sz="1400" b="1" dirty="0" err="1">
                <a:latin typeface="Courier New"/>
                <a:ea typeface="Courier New"/>
                <a:cs typeface="Courier New"/>
                <a:sym typeface="Courier New"/>
              </a:rPr>
              <a:t>Pct</a:t>
            </a:r>
            <a:r>
              <a:rPr lang="en-US" sz="1400" b="1" dirty="0">
                <a:latin typeface="Courier New"/>
                <a:ea typeface="Courier New"/>
                <a:cs typeface="Courier New"/>
                <a:sym typeface="Courier New"/>
              </a:rPr>
              <a:t> 0.90 :	76   </a:t>
            </a:r>
            <a:r>
              <a:rPr lang="en-US" sz="1400" b="1" dirty="0" smtClean="0">
                <a:latin typeface="Courier New"/>
                <a:ea typeface="Courier New"/>
                <a:cs typeface="Courier New"/>
                <a:sym typeface="Courier New"/>
              </a:rPr>
              <a:t>112     65    </a:t>
            </a:r>
            <a:r>
              <a:rPr lang="en-US" sz="1400" b="1" dirty="0">
                <a:latin typeface="Courier New"/>
                <a:ea typeface="Courier New"/>
                <a:cs typeface="Courier New"/>
                <a:sym typeface="Courier New"/>
              </a:rPr>
              <a:t>253</a:t>
            </a:r>
          </a:p>
          <a:p>
            <a:pPr lvl="0" rtl="0">
              <a:buClr>
                <a:srgbClr val="000000"/>
              </a:buClr>
              <a:buSzPct val="78571"/>
              <a:buFont typeface="Arial"/>
              <a:buNone/>
            </a:pPr>
            <a:r>
              <a:rPr lang="en-US" sz="1400" b="1" dirty="0">
                <a:latin typeface="Courier New"/>
                <a:ea typeface="Courier New"/>
                <a:cs typeface="Courier New"/>
                <a:sym typeface="Courier New"/>
              </a:rPr>
              <a:t>   </a:t>
            </a:r>
            <a:r>
              <a:rPr lang="en-US" sz="1400" b="1" dirty="0" err="1">
                <a:latin typeface="Courier New"/>
                <a:ea typeface="Courier New"/>
                <a:cs typeface="Courier New"/>
                <a:sym typeface="Courier New"/>
              </a:rPr>
              <a:t>Pct</a:t>
            </a:r>
            <a:r>
              <a:rPr lang="en-US" sz="1400" b="1" dirty="0">
                <a:latin typeface="Courier New"/>
                <a:ea typeface="Courier New"/>
                <a:cs typeface="Courier New"/>
                <a:sym typeface="Courier New"/>
              </a:rPr>
              <a:t> 0.95 :	82   </a:t>
            </a:r>
            <a:r>
              <a:rPr lang="en-US" sz="1400" b="1" dirty="0" smtClean="0">
                <a:latin typeface="Courier New"/>
                <a:ea typeface="Courier New"/>
                <a:cs typeface="Courier New"/>
                <a:sym typeface="Courier New"/>
              </a:rPr>
              <a:t>117     65    </a:t>
            </a:r>
            <a:r>
              <a:rPr lang="en-US" sz="1400" b="1" dirty="0">
                <a:latin typeface="Courier New"/>
                <a:ea typeface="Courier New"/>
                <a:cs typeface="Courier New"/>
                <a:sym typeface="Courier New"/>
              </a:rPr>
              <a:t>264  &lt;&lt; 4 min 24 sec</a:t>
            </a:r>
          </a:p>
          <a:p>
            <a:endParaRPr lang="en-US" sz="1400" b="1" dirty="0">
              <a:latin typeface="Courier New"/>
              <a:ea typeface="Courier New"/>
              <a:cs typeface="Courier New"/>
              <a:sym typeface="Courier New"/>
            </a:endParaRPr>
          </a:p>
          <a:p>
            <a:endParaRPr lang="en-US" sz="1400" b="1" dirty="0">
              <a:latin typeface="Courier New"/>
              <a:ea typeface="Courier New"/>
              <a:cs typeface="Courier New"/>
              <a:sym typeface="Courier New"/>
            </a:endParaRPr>
          </a:p>
        </p:txBody>
      </p:sp>
      <p:sp>
        <p:nvSpPr>
          <p:cNvPr id="2" name="Rectangle 1"/>
          <p:cNvSpPr/>
          <p:nvPr/>
        </p:nvSpPr>
        <p:spPr>
          <a:xfrm>
            <a:off x="4327770" y="3471989"/>
            <a:ext cx="457200" cy="2057400"/>
          </a:xfrm>
          <a:prstGeom prst="rect">
            <a:avLst/>
          </a:prstGeom>
          <a:solidFill>
            <a:srgbClr val="FFFF00">
              <a:alpha val="14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6867932"/>
      </p:ext>
    </p:extLst>
  </p:cSld>
  <p:clrMapOvr>
    <a:masterClrMapping/>
  </p:clrMapOvr>
  <mc:AlternateContent xmlns:mc="http://schemas.openxmlformats.org/markup-compatibility/2006">
    <mc:Choice xmlns:p14="http://schemas.microsoft.com/office/powerpoint/2010/main" Requires="p14">
      <p:transition p14:dur="0"/>
    </mc:Choice>
    <mc:Fallback>
      <p:transition xmlns:p14="http://schemas.microsoft.com/office/powerpoint/2010/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Briefing Outline</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marL="514350" indent="-514350">
              <a:buFont typeface="+mj-lt"/>
              <a:buAutoNum type="arabicPeriod"/>
            </a:pPr>
            <a:r>
              <a:rPr lang="en-US" sz="2800" dirty="0" smtClean="0"/>
              <a:t>Review of the </a:t>
            </a:r>
            <a:r>
              <a:rPr lang="en-US" sz="2800" dirty="0"/>
              <a:t>c</a:t>
            </a:r>
            <a:r>
              <a:rPr lang="en-US" sz="2800" dirty="0" smtClean="0"/>
              <a:t>hartered task</a:t>
            </a:r>
          </a:p>
          <a:p>
            <a:pPr marL="514350" indent="-514350">
              <a:buFont typeface="+mj-lt"/>
              <a:buAutoNum type="arabicPeriod"/>
            </a:pPr>
            <a:r>
              <a:rPr lang="en-US" sz="2800" dirty="0" smtClean="0"/>
              <a:t>Methodology &amp; Findings</a:t>
            </a:r>
          </a:p>
          <a:p>
            <a:pPr marL="514350" indent="-514350">
              <a:buFont typeface="+mj-lt"/>
              <a:buAutoNum type="arabicPeriod"/>
            </a:pPr>
            <a:r>
              <a:rPr lang="en-US" sz="2800" dirty="0" smtClean="0"/>
              <a:t>Interoperability and Data Synchronization Requirement areas:</a:t>
            </a:r>
          </a:p>
          <a:p>
            <a:pPr marL="803275"/>
            <a:r>
              <a:rPr lang="en-US" sz="2400" dirty="0" smtClean="0"/>
              <a:t>Interoperability and Integration</a:t>
            </a:r>
          </a:p>
          <a:p>
            <a:pPr marL="803275"/>
            <a:r>
              <a:rPr lang="en-US" sz="2400" dirty="0" smtClean="0"/>
              <a:t>Authoritative and Consistent Streamflow</a:t>
            </a:r>
          </a:p>
          <a:p>
            <a:pPr marL="803275"/>
            <a:r>
              <a:rPr lang="en-US" sz="2400" dirty="0" smtClean="0"/>
              <a:t>Supporting USACE and NWS models (hydro-meteorological and water management data.)</a:t>
            </a:r>
          </a:p>
          <a:p>
            <a:pPr marL="514350" indent="-514350">
              <a:buFont typeface="+mj-lt"/>
              <a:buAutoNum type="arabicPeriod" startAt="4"/>
            </a:pPr>
            <a:r>
              <a:rPr lang="en-US" sz="2800" dirty="0" smtClean="0"/>
              <a:t>Recommendations and Next Steps</a:t>
            </a:r>
          </a:p>
          <a:p>
            <a:pPr lvl="1"/>
            <a:endParaRPr lang="en-US" sz="2400"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2</a:t>
            </a:fld>
            <a:endParaRPr lang="en-US"/>
          </a:p>
        </p:txBody>
      </p:sp>
    </p:spTree>
    <p:extLst>
      <p:ext uri="{BB962C8B-B14F-4D97-AF65-F5344CB8AC3E}">
        <p14:creationId xmlns:p14="http://schemas.microsoft.com/office/powerpoint/2010/main" val="40064807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Requirements: Hydro-meteorological Forcings</a:t>
            </a:r>
            <a:endParaRPr lang="en-US" dirty="0"/>
          </a:p>
        </p:txBody>
      </p:sp>
      <p:sp>
        <p:nvSpPr>
          <p:cNvPr id="5" name="Content Placeholder 4"/>
          <p:cNvSpPr>
            <a:spLocks noGrp="1"/>
          </p:cNvSpPr>
          <p:nvPr>
            <p:ph sz="half" idx="1"/>
          </p:nvPr>
        </p:nvSpPr>
        <p:spPr>
          <a:xfrm>
            <a:off x="457199" y="1600200"/>
            <a:ext cx="8229601" cy="4525963"/>
          </a:xfrm>
        </p:spPr>
        <p:txBody>
          <a:bodyPr>
            <a:normAutofit lnSpcReduction="10000"/>
          </a:bodyPr>
          <a:lstStyle/>
          <a:p>
            <a:pPr marL="0" indent="0">
              <a:buNone/>
            </a:pPr>
            <a:r>
              <a:rPr lang="en-US" sz="2000" dirty="0" smtClean="0"/>
              <a:t>NOAA/NWS routinely provides, </a:t>
            </a:r>
            <a:r>
              <a:rPr lang="en-US" sz="2000" dirty="0"/>
              <a:t>meeting the </a:t>
            </a:r>
            <a:r>
              <a:rPr lang="en-US" sz="2000" dirty="0" smtClean="0"/>
              <a:t>requirements and specifications </a:t>
            </a:r>
            <a:r>
              <a:rPr lang="en-US" sz="2000" dirty="0"/>
              <a:t>for interoperability,</a:t>
            </a:r>
            <a:r>
              <a:rPr lang="en-US" sz="2000" dirty="0" smtClean="0"/>
              <a:t> </a:t>
            </a:r>
            <a:r>
              <a:rPr lang="en-US" sz="2000" dirty="0"/>
              <a:t>the following data and information to partner agencies in a timely </a:t>
            </a:r>
            <a:r>
              <a:rPr lang="en-US" sz="2000" dirty="0" smtClean="0"/>
              <a:t>manner for use in their DSS or analysis platforms.</a:t>
            </a:r>
          </a:p>
          <a:p>
            <a:r>
              <a:rPr lang="en-US" sz="2000" dirty="0" smtClean="0"/>
              <a:t>Observation data </a:t>
            </a:r>
            <a:r>
              <a:rPr lang="en-US" sz="2000" dirty="0"/>
              <a:t>from </a:t>
            </a:r>
            <a:r>
              <a:rPr lang="en-US" sz="2000" dirty="0" smtClean="0"/>
              <a:t>meteorological stations </a:t>
            </a:r>
            <a:r>
              <a:rPr lang="en-US" sz="2000" dirty="0"/>
              <a:t>observations </a:t>
            </a:r>
            <a:endParaRPr lang="en-US" sz="2000" dirty="0" smtClean="0"/>
          </a:p>
          <a:p>
            <a:r>
              <a:rPr lang="en-US" sz="2000" dirty="0"/>
              <a:t>E</a:t>
            </a:r>
            <a:r>
              <a:rPr lang="en-US" sz="2000" dirty="0" smtClean="0"/>
              <a:t>stimate </a:t>
            </a:r>
            <a:r>
              <a:rPr lang="en-US" sz="2000" dirty="0"/>
              <a:t>data (radar, and satellite estimates) used to establish essential gridded meteorological </a:t>
            </a:r>
            <a:r>
              <a:rPr lang="en-US" sz="2000" dirty="0" smtClean="0"/>
              <a:t>forcings</a:t>
            </a:r>
            <a:endParaRPr lang="en-US" sz="2000" dirty="0"/>
          </a:p>
          <a:p>
            <a:r>
              <a:rPr lang="en-US" sz="2000" dirty="0" smtClean="0"/>
              <a:t>Essential </a:t>
            </a:r>
            <a:r>
              <a:rPr lang="en-US" sz="2000" dirty="0"/>
              <a:t>gridded forcing data developed in real-time by NOAA National or Regional Centers  (RFCs) (e.g. </a:t>
            </a:r>
            <a:r>
              <a:rPr lang="en-US" sz="2000" dirty="0" smtClean="0"/>
              <a:t>Freezing Level, QPE</a:t>
            </a:r>
            <a:r>
              <a:rPr lang="en-US" sz="2000" dirty="0"/>
              <a:t>, QTE QPF, </a:t>
            </a:r>
            <a:r>
              <a:rPr lang="en-US" sz="2000" dirty="0" smtClean="0"/>
              <a:t>QTF).</a:t>
            </a:r>
          </a:p>
          <a:p>
            <a:r>
              <a:rPr lang="en-US" sz="2000" dirty="0"/>
              <a:t>H</a:t>
            </a:r>
            <a:r>
              <a:rPr lang="en-US" sz="2000" dirty="0" smtClean="0"/>
              <a:t>igh</a:t>
            </a:r>
            <a:r>
              <a:rPr lang="en-US" sz="2000" dirty="0"/>
              <a:t>-resolution numerical weather prediction (NWP) model </a:t>
            </a:r>
            <a:r>
              <a:rPr lang="en-US" sz="2000" dirty="0" smtClean="0"/>
              <a:t>guidance including the </a:t>
            </a:r>
            <a:r>
              <a:rPr lang="en-US" sz="2000" dirty="0"/>
              <a:t>Rapid Refresh (RAP) and High Resolution Rapid Refresh (HRRR</a:t>
            </a:r>
            <a:r>
              <a:rPr lang="en-US" sz="2000" dirty="0" smtClean="0"/>
              <a:t>).</a:t>
            </a:r>
          </a:p>
          <a:p>
            <a:pPr marL="0" indent="0">
              <a:buNone/>
            </a:pPr>
            <a:endParaRPr lang="en-US" sz="1800" dirty="0" smtClean="0"/>
          </a:p>
          <a:p>
            <a:pPr marL="0" indent="0">
              <a:buNone/>
            </a:pPr>
            <a:r>
              <a:rPr lang="en-US" sz="2000" dirty="0" smtClean="0"/>
              <a:t>The </a:t>
            </a:r>
            <a:r>
              <a:rPr lang="en-US" sz="2000" dirty="0"/>
              <a:t>agencies define a methodology and initial version of a long-term </a:t>
            </a:r>
            <a:r>
              <a:rPr lang="en-US" sz="2000" i="1" dirty="0"/>
              <a:t>analysis of record</a:t>
            </a:r>
            <a:r>
              <a:rPr lang="en-US" sz="2000" dirty="0"/>
              <a:t> for hydro-meteorological forcing data.</a:t>
            </a:r>
          </a:p>
          <a:p>
            <a:endParaRPr lang="en-US" sz="1800" dirty="0"/>
          </a:p>
          <a:p>
            <a:pPr marL="0" indent="0">
              <a:buNone/>
            </a:pPr>
            <a:endParaRPr lang="en-US" sz="1800"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20</a:t>
            </a:fld>
            <a:endParaRPr lang="en-US"/>
          </a:p>
        </p:txBody>
      </p:sp>
    </p:spTree>
    <p:extLst>
      <p:ext uri="{BB962C8B-B14F-4D97-AF65-F5344CB8AC3E}">
        <p14:creationId xmlns:p14="http://schemas.microsoft.com/office/powerpoint/2010/main" val="6010964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Requirements: Hydro-meteorological </a:t>
            </a:r>
            <a:r>
              <a:rPr lang="en-US" dirty="0" smtClean="0"/>
              <a:t>Forcings and Model States</a:t>
            </a:r>
            <a:endParaRPr lang="en-US" dirty="0"/>
          </a:p>
        </p:txBody>
      </p:sp>
      <p:sp>
        <p:nvSpPr>
          <p:cNvPr id="3" name="Content Placeholder 2"/>
          <p:cNvSpPr>
            <a:spLocks noGrp="1"/>
          </p:cNvSpPr>
          <p:nvPr>
            <p:ph sz="half" idx="1"/>
          </p:nvPr>
        </p:nvSpPr>
        <p:spPr>
          <a:xfrm>
            <a:off x="457199" y="1600200"/>
            <a:ext cx="8038153" cy="4525963"/>
          </a:xfrm>
        </p:spPr>
        <p:txBody>
          <a:bodyPr>
            <a:normAutofit/>
          </a:bodyPr>
          <a:lstStyle/>
          <a:p>
            <a:pPr marL="0" indent="0">
              <a:buNone/>
            </a:pPr>
            <a:r>
              <a:rPr lang="en-US" sz="2400" dirty="0" smtClean="0"/>
              <a:t>NWS </a:t>
            </a:r>
            <a:r>
              <a:rPr lang="en-US" sz="2400" dirty="0"/>
              <a:t>provides normalized carry-over states from hydrologic models (including variable mapping between conceptual and physically based hydrologic models) to IWRSS partners for </a:t>
            </a:r>
            <a:r>
              <a:rPr lang="en-US" sz="2400" dirty="0">
                <a:solidFill>
                  <a:srgbClr val="000000"/>
                </a:solidFill>
              </a:rPr>
              <a:t>initialization of hydrologic </a:t>
            </a:r>
            <a:r>
              <a:rPr lang="en-US" sz="2400" dirty="0" smtClean="0">
                <a:solidFill>
                  <a:srgbClr val="000000"/>
                </a:solidFill>
              </a:rPr>
              <a:t>models (e.g. HEC-RAS </a:t>
            </a:r>
            <a:r>
              <a:rPr lang="en-US" sz="2400" dirty="0" smtClean="0"/>
              <a:t>within CWMS)</a:t>
            </a:r>
            <a:endParaRPr lang="en-US" sz="2400" dirty="0"/>
          </a:p>
          <a:p>
            <a:pPr marL="0" indent="0">
              <a:buNone/>
            </a:pPr>
            <a:endParaRPr lang="en-US" sz="2400" dirty="0" smtClean="0"/>
          </a:p>
          <a:p>
            <a:pPr marL="0" indent="0">
              <a:buNone/>
            </a:pPr>
            <a:r>
              <a:rPr lang="en-US" sz="2400" dirty="0" smtClean="0"/>
              <a:t>IWRSS </a:t>
            </a:r>
            <a:r>
              <a:rPr lang="en-US" sz="2400" dirty="0"/>
              <a:t>partners who develop </a:t>
            </a:r>
            <a:r>
              <a:rPr lang="en-US" sz="2400" dirty="0" err="1"/>
              <a:t>streamflow</a:t>
            </a:r>
            <a:r>
              <a:rPr lang="en-US" sz="2400" dirty="0"/>
              <a:t> forecasts for discretized points, make these deterministic or probabilistic time-series available to IWRSS partners DSS.</a:t>
            </a:r>
          </a:p>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pPr/>
              <a:t>21</a:t>
            </a:fld>
            <a:endParaRPr lang="en-US"/>
          </a:p>
        </p:txBody>
      </p:sp>
    </p:spTree>
    <p:extLst>
      <p:ext uri="{BB962C8B-B14F-4D97-AF65-F5344CB8AC3E}">
        <p14:creationId xmlns:p14="http://schemas.microsoft.com/office/powerpoint/2010/main" val="207922455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457200" indent="-457200">
              <a:buNone/>
            </a:pPr>
            <a:r>
              <a:rPr lang="en-US" sz="2400" dirty="0" smtClean="0"/>
              <a:t>Reservoir operators provide the following data and information to partner agencies in a timely manner:</a:t>
            </a:r>
          </a:p>
          <a:p>
            <a:pPr marL="915988" indent="-457200"/>
            <a:r>
              <a:rPr lang="en-US" sz="2000" dirty="0" smtClean="0"/>
              <a:t>Design Characteristics and Operational Constraints</a:t>
            </a:r>
          </a:p>
          <a:p>
            <a:pPr marL="1365250" lvl="1" indent="-457200"/>
            <a:r>
              <a:rPr lang="en-US" sz="1800" dirty="0" smtClean="0"/>
              <a:t>min/max elevations, storages, outlet capacities, etc…</a:t>
            </a:r>
          </a:p>
          <a:p>
            <a:pPr marL="1365250" lvl="1" indent="-457200"/>
            <a:r>
              <a:rPr lang="en-US" sz="1800" dirty="0" smtClean="0"/>
              <a:t>changes these items due to maintenance, dam safety concerns, etc…</a:t>
            </a:r>
          </a:p>
          <a:p>
            <a:pPr marL="915988" indent="-457200"/>
            <a:r>
              <a:rPr lang="en-US" sz="2000" dirty="0" smtClean="0"/>
              <a:t>Current Operational Parameters</a:t>
            </a:r>
          </a:p>
          <a:p>
            <a:pPr marL="1365250" lvl="1" indent="-457200"/>
            <a:r>
              <a:rPr lang="en-US" sz="1800" dirty="0" smtClean="0"/>
              <a:t>releases, elevations, inflows, </a:t>
            </a:r>
            <a:r>
              <a:rPr lang="en-US" sz="1800" dirty="0" err="1" smtClean="0"/>
              <a:t>pumpages</a:t>
            </a:r>
            <a:r>
              <a:rPr lang="en-US" sz="1800" dirty="0" smtClean="0"/>
              <a:t>, diversions, etc…</a:t>
            </a:r>
          </a:p>
          <a:p>
            <a:pPr marL="915988" indent="-457200"/>
            <a:r>
              <a:rPr lang="en-US" sz="2000" dirty="0" smtClean="0"/>
              <a:t>Anticipated Operational Parameters and Effective Times</a:t>
            </a:r>
          </a:p>
          <a:p>
            <a:pPr marL="1365250" lvl="1" indent="-457200">
              <a:tabLst>
                <a:tab pos="974725" algn="l"/>
              </a:tabLst>
            </a:pPr>
            <a:r>
              <a:rPr lang="en-US" sz="1800" dirty="0" smtClean="0"/>
              <a:t>whether generated by model output or steady state prediction</a:t>
            </a:r>
          </a:p>
          <a:p>
            <a:pPr marL="915988" indent="-457200"/>
            <a:r>
              <a:rPr lang="en-US" sz="2000" dirty="0" smtClean="0"/>
              <a:t>Decision Support Conditions for Current and Anticipated Operations</a:t>
            </a:r>
          </a:p>
          <a:p>
            <a:pPr marL="1365250" lvl="1" indent="-457200"/>
            <a:r>
              <a:rPr lang="en-US" sz="1800" dirty="0" smtClean="0"/>
              <a:t>weather, temporary operational constraints, etc…</a:t>
            </a:r>
          </a:p>
          <a:p>
            <a:pPr marL="857250" lvl="1" indent="-457200"/>
            <a:endParaRPr lang="en-US" sz="2000" dirty="0" smtClean="0"/>
          </a:p>
          <a:p>
            <a:pPr marL="857250" lvl="1" indent="-457200"/>
            <a:endParaRPr lang="en-US" sz="2000" dirty="0" smtClean="0"/>
          </a:p>
          <a:p>
            <a:endParaRPr lang="en-US" sz="2400" dirty="0"/>
          </a:p>
        </p:txBody>
      </p:sp>
      <p:sp>
        <p:nvSpPr>
          <p:cNvPr id="4" name="Title 1"/>
          <p:cNvSpPr>
            <a:spLocks noGrp="1"/>
          </p:cNvSpPr>
          <p:nvPr>
            <p:ph type="title"/>
          </p:nvPr>
        </p:nvSpPr>
        <p:spPr>
          <a:xfrm>
            <a:off x="1402758" y="274638"/>
            <a:ext cx="7284041" cy="1143000"/>
          </a:xfrm>
        </p:spPr>
        <p:txBody>
          <a:bodyPr>
            <a:normAutofit fontScale="90000"/>
          </a:bodyPr>
          <a:lstStyle/>
          <a:p>
            <a:r>
              <a:rPr lang="en-US" dirty="0" smtClean="0"/>
              <a:t>Requirements: Water Management Data </a:t>
            </a:r>
            <a:endParaRPr lang="en-US" dirty="0"/>
          </a:p>
        </p:txBody>
      </p:sp>
      <p:sp>
        <p:nvSpPr>
          <p:cNvPr id="2" name="Slide Number Placeholder 1"/>
          <p:cNvSpPr>
            <a:spLocks noGrp="1"/>
          </p:cNvSpPr>
          <p:nvPr>
            <p:ph type="sldNum" sz="quarter" idx="12"/>
          </p:nvPr>
        </p:nvSpPr>
        <p:spPr/>
        <p:txBody>
          <a:bodyPr/>
          <a:lstStyle/>
          <a:p>
            <a:fld id="{7F5CE407-6216-4202-80E4-A30DC2F709B2}" type="slidenum">
              <a:rPr lang="en-US" smtClean="0"/>
              <a:pPr/>
              <a:t>22</a:t>
            </a:fld>
            <a:endParaRPr lang="en-US"/>
          </a:p>
        </p:txBody>
      </p:sp>
    </p:spTree>
    <p:extLst>
      <p:ext uri="{BB962C8B-B14F-4D97-AF65-F5344CB8AC3E}">
        <p14:creationId xmlns:p14="http://schemas.microsoft.com/office/powerpoint/2010/main" val="4235520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marL="457200" indent="-457200">
              <a:buNone/>
            </a:pPr>
            <a:r>
              <a:rPr lang="en-US" sz="2400" dirty="0" smtClean="0"/>
              <a:t>Operators of hydraulic control structures provide the following to partner agencies in a timely manner:</a:t>
            </a:r>
          </a:p>
          <a:p>
            <a:pPr marL="922338" indent="-457200"/>
            <a:r>
              <a:rPr lang="en-US" sz="2400" dirty="0" smtClean="0"/>
              <a:t>Design Characteristics and Operational Constraints</a:t>
            </a:r>
          </a:p>
          <a:p>
            <a:pPr marL="1368425" lvl="1" indent="-454025">
              <a:tabLst>
                <a:tab pos="1938338" algn="l"/>
              </a:tabLst>
            </a:pPr>
            <a:r>
              <a:rPr lang="en-US" sz="2000" dirty="0" smtClean="0"/>
              <a:t>alignments, min/max elevations, durations, storages, capacities, etc…</a:t>
            </a:r>
          </a:p>
          <a:p>
            <a:pPr marL="1368425" lvl="1" indent="-454025">
              <a:tabLst>
                <a:tab pos="1938338" algn="l"/>
              </a:tabLst>
            </a:pPr>
            <a:r>
              <a:rPr lang="en-US" sz="2000" dirty="0" smtClean="0"/>
              <a:t>changes these items due to maintenance, structure safety concerns, etc…</a:t>
            </a:r>
          </a:p>
          <a:p>
            <a:pPr marL="922338" indent="-457200"/>
            <a:r>
              <a:rPr lang="en-US" sz="2400" dirty="0" smtClean="0"/>
              <a:t>Actual, Likely, or Anticipated Structure Failure</a:t>
            </a:r>
          </a:p>
          <a:p>
            <a:pPr marL="1371600" lvl="1" indent="-457200"/>
            <a:r>
              <a:rPr lang="en-US" sz="2000" dirty="0" smtClean="0"/>
              <a:t>overtopping, piping, planned blasting, etc…</a:t>
            </a:r>
          </a:p>
          <a:p>
            <a:pPr marL="457200" indent="-457200">
              <a:buNone/>
            </a:pPr>
            <a:r>
              <a:rPr lang="en-US" sz="2400" dirty="0" smtClean="0"/>
              <a:t>Agencies notify partner agencies in a timely manner when operational water resource staffing is extended beyond normal</a:t>
            </a:r>
          </a:p>
          <a:p>
            <a:pPr marL="915988" indent="-457200"/>
            <a:r>
              <a:rPr lang="en-US" sz="2400" dirty="0" smtClean="0"/>
              <a:t>River Forecast Center Extended Shifts</a:t>
            </a:r>
          </a:p>
          <a:p>
            <a:pPr marL="915988" indent="-457200"/>
            <a:r>
              <a:rPr lang="en-US" sz="2400" dirty="0" smtClean="0"/>
              <a:t>USACE Emergency Operations Centers</a:t>
            </a:r>
          </a:p>
          <a:p>
            <a:pPr marL="857250" lvl="1" indent="-457200"/>
            <a:endParaRPr lang="en-US" sz="2000" dirty="0" smtClean="0"/>
          </a:p>
          <a:p>
            <a:pPr marL="857250" lvl="1" indent="-457200"/>
            <a:endParaRPr lang="en-US" sz="2000" dirty="0" smtClean="0"/>
          </a:p>
          <a:p>
            <a:pPr marL="0" indent="0">
              <a:buNone/>
            </a:pPr>
            <a:endParaRPr lang="en-US" sz="2400" dirty="0"/>
          </a:p>
        </p:txBody>
      </p:sp>
      <p:sp>
        <p:nvSpPr>
          <p:cNvPr id="4" name="Title 1"/>
          <p:cNvSpPr>
            <a:spLocks noGrp="1"/>
          </p:cNvSpPr>
          <p:nvPr>
            <p:ph type="title"/>
          </p:nvPr>
        </p:nvSpPr>
        <p:spPr>
          <a:xfrm>
            <a:off x="1402758" y="274638"/>
            <a:ext cx="7284041" cy="1143000"/>
          </a:xfrm>
        </p:spPr>
        <p:txBody>
          <a:bodyPr>
            <a:normAutofit fontScale="90000"/>
          </a:bodyPr>
          <a:lstStyle/>
          <a:p>
            <a:r>
              <a:rPr lang="en-US" dirty="0" smtClean="0"/>
              <a:t>Requirements: Water Management Data </a:t>
            </a:r>
            <a:endParaRPr lang="en-US" dirty="0"/>
          </a:p>
        </p:txBody>
      </p:sp>
      <p:sp>
        <p:nvSpPr>
          <p:cNvPr id="2" name="Slide Number Placeholder 1"/>
          <p:cNvSpPr>
            <a:spLocks noGrp="1"/>
          </p:cNvSpPr>
          <p:nvPr>
            <p:ph type="sldNum" sz="quarter" idx="12"/>
          </p:nvPr>
        </p:nvSpPr>
        <p:spPr/>
        <p:txBody>
          <a:bodyPr/>
          <a:lstStyle/>
          <a:p>
            <a:fld id="{7F5CE407-6216-4202-80E4-A30DC2F709B2}" type="slidenum">
              <a:rPr lang="en-US" smtClean="0"/>
              <a:pPr/>
              <a:t>23</a:t>
            </a:fld>
            <a:endParaRPr lang="en-US"/>
          </a:p>
        </p:txBody>
      </p:sp>
    </p:spTree>
    <p:extLst>
      <p:ext uri="{BB962C8B-B14F-4D97-AF65-F5344CB8AC3E}">
        <p14:creationId xmlns:p14="http://schemas.microsoft.com/office/powerpoint/2010/main" val="335284742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Risks</a:t>
            </a:r>
            <a:endParaRPr lang="en-US" dirty="0"/>
          </a:p>
        </p:txBody>
      </p:sp>
      <p:sp>
        <p:nvSpPr>
          <p:cNvPr id="3" name="Content Placeholder 2"/>
          <p:cNvSpPr>
            <a:spLocks noGrp="1"/>
          </p:cNvSpPr>
          <p:nvPr>
            <p:ph idx="1"/>
          </p:nvPr>
        </p:nvSpPr>
        <p:spPr/>
        <p:txBody>
          <a:bodyPr>
            <a:normAutofit/>
          </a:bodyPr>
          <a:lstStyle/>
          <a:p>
            <a:r>
              <a:rPr lang="en-US" sz="2400" dirty="0" smtClean="0"/>
              <a:t>Cultural Buy-in: Operational and forecasting </a:t>
            </a:r>
            <a:r>
              <a:rPr lang="en-US" sz="2400" dirty="0"/>
              <a:t>practices with regards to exchange and application </a:t>
            </a:r>
            <a:r>
              <a:rPr lang="en-US" sz="2400" dirty="0" smtClean="0"/>
              <a:t>vary across </a:t>
            </a:r>
            <a:r>
              <a:rPr lang="en-US" sz="2400" dirty="0"/>
              <a:t>the IWRSS </a:t>
            </a:r>
            <a:r>
              <a:rPr lang="en-US" sz="2400" dirty="0" smtClean="0"/>
              <a:t>agencies.   IDS solutions must engender user buy-in (and adoption) through demonstrated improvement over legacy methods.</a:t>
            </a:r>
          </a:p>
          <a:p>
            <a:r>
              <a:rPr lang="en-US" sz="2400" dirty="0" smtClean="0"/>
              <a:t>Legal Constraints: Service Level Agreements for proprietary/embargoed data may be necessary for IWRSS partners</a:t>
            </a:r>
          </a:p>
          <a:p>
            <a:r>
              <a:rPr lang="en-US" sz="2400" dirty="0" smtClean="0"/>
              <a:t>Operations and Maintenance: O&amp;M tail was not scoped.  IDS solutions may result in increased data load during evaluation and early implementation. </a:t>
            </a:r>
            <a:endParaRPr lang="en-US" sz="2400"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24</a:t>
            </a:fld>
            <a:endParaRPr lang="en-US"/>
          </a:p>
        </p:txBody>
      </p:sp>
    </p:spTree>
    <p:extLst>
      <p:ext uri="{BB962C8B-B14F-4D97-AF65-F5344CB8AC3E}">
        <p14:creationId xmlns:p14="http://schemas.microsoft.com/office/powerpoint/2010/main" val="19370239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US" dirty="0"/>
          </a:p>
        </p:txBody>
      </p:sp>
      <p:sp>
        <p:nvSpPr>
          <p:cNvPr id="3" name="Content Placeholder 2"/>
          <p:cNvSpPr>
            <a:spLocks noGrp="1"/>
          </p:cNvSpPr>
          <p:nvPr>
            <p:ph idx="1"/>
          </p:nvPr>
        </p:nvSpPr>
        <p:spPr/>
        <p:txBody>
          <a:bodyPr>
            <a:noAutofit/>
          </a:bodyPr>
          <a:lstStyle/>
          <a:p>
            <a:pPr marL="514350" lvl="0" indent="-514350" fontAlgn="base">
              <a:buFont typeface="+mj-lt"/>
              <a:buAutoNum type="arabicPeriod"/>
            </a:pPr>
            <a:r>
              <a:rPr lang="en-US" sz="2000" dirty="0" smtClean="0"/>
              <a:t>Begin with a subset of </a:t>
            </a:r>
            <a:r>
              <a:rPr lang="en-US" sz="2000" dirty="0"/>
              <a:t>requirements to better understand the impacts IDS capabilities </a:t>
            </a:r>
            <a:r>
              <a:rPr lang="en-US" sz="2000" dirty="0" smtClean="0"/>
              <a:t>on </a:t>
            </a:r>
            <a:r>
              <a:rPr lang="en-US" sz="2000" dirty="0"/>
              <a:t>current workflows and </a:t>
            </a:r>
            <a:r>
              <a:rPr lang="en-US" sz="2000" dirty="0" smtClean="0"/>
              <a:t>operational. The team suggest addressing </a:t>
            </a:r>
            <a:r>
              <a:rPr lang="en-US" sz="2000" dirty="0" err="1" smtClean="0"/>
              <a:t>Streamflow</a:t>
            </a:r>
            <a:r>
              <a:rPr lang="en-US" sz="2000" dirty="0" smtClean="0"/>
              <a:t> as a first step.</a:t>
            </a:r>
            <a:endParaRPr lang="en-US" sz="2000" dirty="0"/>
          </a:p>
          <a:p>
            <a:pPr marL="514350" lvl="0" indent="-514350" fontAlgn="base">
              <a:buFont typeface="+mj-lt"/>
              <a:buAutoNum type="arabicPeriod"/>
            </a:pPr>
            <a:r>
              <a:rPr lang="en-US" sz="2000" dirty="0"/>
              <a:t>Adopt an incremental or spiral process for continued definition of requirements and design/development activities to meet these requirements.  </a:t>
            </a:r>
          </a:p>
          <a:p>
            <a:pPr marL="514350" lvl="0" indent="-514350" fontAlgn="base">
              <a:buFont typeface="+mj-lt"/>
              <a:buAutoNum type="arabicPeriod"/>
            </a:pPr>
            <a:r>
              <a:rPr lang="en-US" sz="2000" dirty="0"/>
              <a:t>Demonstrate IDS solutions and objectively evaluate the impact of these capabilities against current concept of operation. For example, demonstrate the improvement in stream flow synchronicity between AHPS and NWIS between the IDS solution and NWS legacy rating curve acquisition and applications methods.</a:t>
            </a:r>
          </a:p>
          <a:p>
            <a:pPr marL="514350" indent="-514350">
              <a:buFont typeface="+mj-lt"/>
              <a:buAutoNum type="arabicPeriod"/>
            </a:pPr>
            <a:r>
              <a:rPr lang="en-US" sz="2000" dirty="0"/>
              <a:t>As part of a limited regional demonstration, engage in the OGC Interoperability Experiment for Rating, </a:t>
            </a:r>
            <a:r>
              <a:rPr lang="en-US" sz="2000" dirty="0" err="1"/>
              <a:t>Gaugings</a:t>
            </a:r>
            <a:r>
              <a:rPr lang="en-US" sz="2000" dirty="0"/>
              <a:t> and </a:t>
            </a:r>
            <a:r>
              <a:rPr lang="en-US" sz="2000" dirty="0" err="1"/>
              <a:t>Sectionings</a:t>
            </a:r>
            <a:r>
              <a:rPr lang="en-US" sz="2000" dirty="0"/>
              <a:t> (WaterML2.0 part 2).  Suggestions for the agencies are included in Appendix </a:t>
            </a:r>
            <a:r>
              <a:rPr lang="en-US" sz="2000" dirty="0" smtClean="0"/>
              <a:t>D.</a:t>
            </a:r>
            <a:endParaRPr lang="en-US" sz="2000"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25</a:t>
            </a:fld>
            <a:endParaRPr lang="en-US"/>
          </a:p>
        </p:txBody>
      </p:sp>
    </p:spTree>
    <p:extLst>
      <p:ext uri="{BB962C8B-B14F-4D97-AF65-F5344CB8AC3E}">
        <p14:creationId xmlns:p14="http://schemas.microsoft.com/office/powerpoint/2010/main" val="400934604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0084" y="1855592"/>
            <a:ext cx="8795679" cy="1470025"/>
          </a:xfrm>
        </p:spPr>
        <p:txBody>
          <a:bodyPr>
            <a:normAutofit/>
          </a:bodyPr>
          <a:lstStyle/>
          <a:p>
            <a:r>
              <a:rPr lang="en-US" dirty="0" smtClean="0"/>
              <a:t>Questions?</a:t>
            </a:r>
            <a:endParaRPr lang="en-US" dirty="0"/>
          </a:p>
        </p:txBody>
      </p:sp>
      <p:sp>
        <p:nvSpPr>
          <p:cNvPr id="3" name="Subtitle 2"/>
          <p:cNvSpPr>
            <a:spLocks noGrp="1"/>
          </p:cNvSpPr>
          <p:nvPr>
            <p:ph type="subTitle" idx="1"/>
          </p:nvPr>
        </p:nvSpPr>
        <p:spPr>
          <a:xfrm>
            <a:off x="733492" y="4105767"/>
            <a:ext cx="7794704" cy="2594845"/>
          </a:xfrm>
        </p:spPr>
        <p:txBody>
          <a:bodyPr>
            <a:normAutofit/>
          </a:bodyPr>
          <a:lstStyle/>
          <a:p>
            <a:r>
              <a:rPr lang="en-US" dirty="0" smtClean="0"/>
              <a:t>Prepared by: </a:t>
            </a:r>
            <a:endParaRPr lang="en-US" dirty="0"/>
          </a:p>
          <a:p>
            <a:r>
              <a:rPr lang="en-US" sz="2400" dirty="0" smtClean="0"/>
              <a:t>Dave Blodgett, Nate Booth, Dave Briar (USGS)</a:t>
            </a:r>
          </a:p>
          <a:p>
            <a:r>
              <a:rPr lang="en-US" sz="2400" dirty="0" smtClean="0"/>
              <a:t>Ed Clark, Kelley </a:t>
            </a:r>
            <a:r>
              <a:rPr lang="en-US" sz="2400" dirty="0" err="1" smtClean="0"/>
              <a:t>Eicher</a:t>
            </a:r>
            <a:r>
              <a:rPr lang="en-US" sz="2400" dirty="0" smtClean="0"/>
              <a:t> (NOAA-NWS)</a:t>
            </a:r>
          </a:p>
          <a:p>
            <a:r>
              <a:rPr lang="en-US" sz="2400" dirty="0" smtClean="0"/>
              <a:t>Mike Perryman, Mike Smith (USACE)</a:t>
            </a:r>
          </a:p>
          <a:p>
            <a:endParaRPr lang="en-US" dirty="0" smtClean="0"/>
          </a:p>
        </p:txBody>
      </p:sp>
    </p:spTree>
    <p:extLst>
      <p:ext uri="{BB962C8B-B14F-4D97-AF65-F5344CB8AC3E}">
        <p14:creationId xmlns:p14="http://schemas.microsoft.com/office/powerpoint/2010/main" val="159319829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F5CE407-6216-4202-80E4-A30DC2F709B2}" type="slidenum">
              <a:rPr lang="en-US" smtClean="0"/>
              <a:pPr/>
              <a:t>27</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3316159672"/>
              </p:ext>
            </p:extLst>
          </p:nvPr>
        </p:nvGraphicFramePr>
        <p:xfrm>
          <a:off x="1530350" y="368300"/>
          <a:ext cx="6083300" cy="6121400"/>
        </p:xfrm>
        <a:graphic>
          <a:graphicData uri="http://schemas.openxmlformats.org/presentationml/2006/ole">
            <mc:AlternateContent xmlns:mc="http://schemas.openxmlformats.org/markup-compatibility/2006">
              <mc:Choice xmlns:v="urn:schemas-microsoft-com:vml" Requires="v">
                <p:oleObj spid="_x0000_s1046" name="Document" r:id="rId3" imgW="6083076" imgH="6121175" progId="Word.Document.12">
                  <p:embed/>
                </p:oleObj>
              </mc:Choice>
              <mc:Fallback>
                <p:oleObj name="Document" r:id="rId3" imgW="6083076" imgH="6121175" progId="Word.Document.12">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0350" y="368300"/>
                        <a:ext cx="6083300" cy="612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06549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5CE407-6216-4202-80E4-A30DC2F709B2}" type="slidenum">
              <a:rPr lang="en-US" smtClean="0"/>
              <a:pPr/>
              <a:t>28</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457774914"/>
              </p:ext>
            </p:extLst>
          </p:nvPr>
        </p:nvGraphicFramePr>
        <p:xfrm>
          <a:off x="1524000" y="1936750"/>
          <a:ext cx="6096000" cy="2984500"/>
        </p:xfrm>
        <a:graphic>
          <a:graphicData uri="http://schemas.openxmlformats.org/presentationml/2006/ole">
            <mc:AlternateContent xmlns:mc="http://schemas.openxmlformats.org/markup-compatibility/2006">
              <mc:Choice xmlns:v="urn:schemas-microsoft-com:vml" Requires="v">
                <p:oleObj spid="_x0000_s2070" name="Document" r:id="rId3" imgW="6095776" imgH="2984390" progId="Word.Document.12">
                  <p:embed/>
                </p:oleObj>
              </mc:Choice>
              <mc:Fallback>
                <p:oleObj name="Document" r:id="rId3" imgW="6095776" imgH="2984390" progId="Word.Document.12">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936750"/>
                        <a:ext cx="6096000" cy="298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12433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5CE407-6216-4202-80E4-A30DC2F709B2}" type="slidenum">
              <a:rPr lang="en-US" smtClean="0"/>
              <a:pPr/>
              <a:t>29</a:t>
            </a:fld>
            <a:endParaRPr lang="en-US"/>
          </a:p>
        </p:txBody>
      </p:sp>
      <p:pic>
        <p:nvPicPr>
          <p:cNvPr id="3" name="Picture 2" descr="HADSDataFlow (1).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76200"/>
            <a:ext cx="9144000" cy="6688667"/>
          </a:xfrm>
          <a:prstGeom prst="rect">
            <a:avLst/>
          </a:prstGeom>
        </p:spPr>
      </p:pic>
    </p:spTree>
    <p:extLst>
      <p:ext uri="{BB962C8B-B14F-4D97-AF65-F5344CB8AC3E}">
        <p14:creationId xmlns:p14="http://schemas.microsoft.com/office/powerpoint/2010/main" val="1880144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1" name="TextBox 7"/>
          <p:cNvSpPr txBox="1">
            <a:spLocks noChangeArrowheads="1"/>
          </p:cNvSpPr>
          <p:nvPr/>
        </p:nvSpPr>
        <p:spPr bwMode="auto">
          <a:xfrm>
            <a:off x="6424135" y="1343488"/>
            <a:ext cx="2428870" cy="646331"/>
          </a:xfrm>
          <a:prstGeom prst="rect">
            <a:avLst/>
          </a:prstGeom>
          <a:solidFill>
            <a:schemeClr val="tx1"/>
          </a:solidFill>
          <a:ln w="9525">
            <a:noFill/>
            <a:miter lim="800000"/>
            <a:headEnd/>
            <a:tailEnd/>
          </a:ln>
          <a:scene3d>
            <a:camera prst="orthographicFront"/>
            <a:lightRig rig="threePt" dir="t"/>
          </a:scene3d>
          <a:sp3d>
            <a:bevelT/>
            <a:bevelB/>
          </a:sp3d>
        </p:spPr>
        <p:txBody>
          <a:bodyPr wrap="none">
            <a:spAutoFit/>
          </a:bodyPr>
          <a:lstStyle/>
          <a:p>
            <a:pPr algn="ctr">
              <a:buFontTx/>
              <a:buNone/>
              <a:defRPr/>
            </a:pPr>
            <a:r>
              <a:rPr lang="en-US" sz="1800" b="1" dirty="0">
                <a:solidFill>
                  <a:schemeClr val="bg1"/>
                </a:solidFill>
                <a:ea typeface="Arial" charset="0"/>
              </a:rPr>
              <a:t>Roadmap Document</a:t>
            </a:r>
          </a:p>
          <a:p>
            <a:pPr algn="ctr">
              <a:buFontTx/>
              <a:buNone/>
              <a:defRPr/>
            </a:pPr>
            <a:r>
              <a:rPr lang="en-US" sz="1800" b="1" dirty="0">
                <a:solidFill>
                  <a:schemeClr val="bg1"/>
                </a:solidFill>
                <a:ea typeface="Arial" charset="0"/>
              </a:rPr>
              <a:t>(February 2009)</a:t>
            </a:r>
          </a:p>
        </p:txBody>
      </p:sp>
      <p:sp>
        <p:nvSpPr>
          <p:cNvPr id="20486" name="Rectangle 10"/>
          <p:cNvSpPr>
            <a:spLocks noChangeArrowheads="1"/>
          </p:cNvSpPr>
          <p:nvPr/>
        </p:nvSpPr>
        <p:spPr bwMode="auto">
          <a:xfrm>
            <a:off x="8745538" y="6580188"/>
            <a:ext cx="4143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buFontTx/>
              <a:buNone/>
            </a:pPr>
            <a:fld id="{2D97FDA7-55C6-4189-B407-2BA4070CC9FD}" type="slidenum">
              <a:rPr lang="en-US">
                <a:solidFill>
                  <a:schemeClr val="folHlink"/>
                </a:solidFill>
              </a:rPr>
              <a:pPr algn="r">
                <a:buFontTx/>
                <a:buNone/>
              </a:pPr>
              <a:t>3</a:t>
            </a:fld>
            <a:endParaRPr lang="en-US">
              <a:solidFill>
                <a:schemeClr val="folHlink"/>
              </a:solidFill>
            </a:endParaRPr>
          </a:p>
        </p:txBody>
      </p:sp>
      <p:sp>
        <p:nvSpPr>
          <p:cNvPr id="3" name="TextBox 2"/>
          <p:cNvSpPr txBox="1"/>
          <p:nvPr/>
        </p:nvSpPr>
        <p:spPr>
          <a:xfrm>
            <a:off x="123825" y="1082675"/>
            <a:ext cx="3738563" cy="5648325"/>
          </a:xfrm>
          <a:prstGeom prst="rect">
            <a:avLst/>
          </a:prstGeom>
          <a:noFill/>
        </p:spPr>
        <p:txBody>
          <a:bodyPr>
            <a:spAutoFit/>
          </a:bodyPr>
          <a:lstStyle>
            <a:lvl1pPr marL="50800"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eaLnBrk="1" hangingPunct="1">
              <a:spcBef>
                <a:spcPts val="1800"/>
              </a:spcBef>
              <a:buFontTx/>
              <a:buNone/>
              <a:defRPr/>
            </a:pPr>
            <a:endParaRPr lang="en-US" sz="800" b="1" dirty="0" smtClean="0">
              <a:solidFill>
                <a:srgbClr val="10253F"/>
              </a:solidFill>
              <a:effectLst>
                <a:outerShdw blurRad="38100" dist="38100" dir="2700000" algn="tl">
                  <a:srgbClr val="808080"/>
                </a:outerShdw>
              </a:effectLst>
            </a:endParaRPr>
          </a:p>
          <a:p>
            <a:pPr eaLnBrk="1" hangingPunct="1">
              <a:spcBef>
                <a:spcPts val="1800"/>
              </a:spcBef>
              <a:buFontTx/>
              <a:buNone/>
              <a:defRPr/>
            </a:pPr>
            <a:r>
              <a:rPr lang="en-US" sz="2400" b="1" dirty="0" smtClean="0">
                <a:solidFill>
                  <a:srgbClr val="10253F"/>
                </a:solidFill>
              </a:rPr>
              <a:t>Aligns multiple agencies with complimentary water-related missions to:</a:t>
            </a:r>
          </a:p>
          <a:p>
            <a:pPr marL="171450" indent="-120650" eaLnBrk="1" hangingPunct="1">
              <a:lnSpc>
                <a:spcPct val="90000"/>
              </a:lnSpc>
              <a:spcBef>
                <a:spcPts val="2400"/>
              </a:spcBef>
              <a:buFont typeface="Arial" charset="0"/>
              <a:buChar char="•"/>
              <a:defRPr/>
            </a:pPr>
            <a:r>
              <a:rPr lang="en-US" sz="2000" b="1" dirty="0" smtClean="0">
                <a:solidFill>
                  <a:srgbClr val="10253F"/>
                </a:solidFill>
              </a:rPr>
              <a:t>Integrate services and service delivery</a:t>
            </a:r>
          </a:p>
          <a:p>
            <a:pPr marL="171450" indent="-120650" eaLnBrk="1" hangingPunct="1">
              <a:lnSpc>
                <a:spcPct val="90000"/>
              </a:lnSpc>
              <a:spcBef>
                <a:spcPts val="2400"/>
              </a:spcBef>
              <a:buFont typeface="Arial" charset="0"/>
              <a:buChar char="•"/>
              <a:defRPr/>
            </a:pPr>
            <a:r>
              <a:rPr lang="en-US" sz="2000" b="1" dirty="0" smtClean="0">
                <a:solidFill>
                  <a:srgbClr val="10253F"/>
                </a:solidFill>
              </a:rPr>
              <a:t>Improve river and flood forecasts</a:t>
            </a:r>
          </a:p>
          <a:p>
            <a:pPr marL="171450" indent="-120650" eaLnBrk="1" hangingPunct="1">
              <a:lnSpc>
                <a:spcPct val="90000"/>
              </a:lnSpc>
              <a:spcBef>
                <a:spcPts val="2400"/>
              </a:spcBef>
              <a:buFont typeface="Arial" charset="0"/>
              <a:buChar char="•"/>
              <a:defRPr/>
            </a:pPr>
            <a:r>
              <a:rPr lang="en-US" sz="2000" b="1" dirty="0" smtClean="0">
                <a:solidFill>
                  <a:srgbClr val="10253F"/>
                </a:solidFill>
              </a:rPr>
              <a:t>Provide new summit-to-sea water resources analyses and forecasts</a:t>
            </a:r>
          </a:p>
          <a:p>
            <a:pPr marL="171450" indent="-120650" eaLnBrk="1" hangingPunct="1">
              <a:lnSpc>
                <a:spcPct val="90000"/>
              </a:lnSpc>
              <a:spcBef>
                <a:spcPts val="2400"/>
              </a:spcBef>
              <a:buFont typeface="Arial" charset="0"/>
              <a:buChar char="•"/>
              <a:defRPr/>
            </a:pPr>
            <a:r>
              <a:rPr lang="en-US" sz="2000" b="1" dirty="0" smtClean="0">
                <a:solidFill>
                  <a:srgbClr val="10253F"/>
                </a:solidFill>
              </a:rPr>
              <a:t>Enable more effective use  of resources</a:t>
            </a:r>
          </a:p>
        </p:txBody>
      </p:sp>
      <p:sp>
        <p:nvSpPr>
          <p:cNvPr id="2" name="TextBox 1"/>
          <p:cNvSpPr txBox="1"/>
          <p:nvPr/>
        </p:nvSpPr>
        <p:spPr>
          <a:xfrm>
            <a:off x="2868179" y="6562552"/>
            <a:ext cx="6275821" cy="307777"/>
          </a:xfrm>
          <a:prstGeom prst="rect">
            <a:avLst/>
          </a:prstGeom>
          <a:solidFill>
            <a:schemeClr val="tx1"/>
          </a:solidFill>
          <a:scene3d>
            <a:camera prst="orthographicFront"/>
            <a:lightRig rig="threePt" dir="t"/>
          </a:scene3d>
          <a:sp3d>
            <a:bevelT/>
            <a:bevelB/>
          </a:sp3d>
        </p:spPr>
        <p:txBody>
          <a:bodyPr wrap="none">
            <a:spAutoFit/>
          </a:bodyPr>
          <a:lstStyle/>
          <a:p>
            <a:pPr>
              <a:buFontTx/>
              <a:buNone/>
              <a:defRPr/>
            </a:pPr>
            <a:r>
              <a:rPr lang="en-US" b="1" dirty="0">
                <a:solidFill>
                  <a:schemeClr val="bg1"/>
                </a:solidFill>
              </a:rPr>
              <a:t>http://www.nohrsc.noaa.gov/~cline/IWRSS/IWRSS_ROADMAP_v1.0.pdf</a:t>
            </a:r>
          </a:p>
        </p:txBody>
      </p:sp>
      <p:sp>
        <p:nvSpPr>
          <p:cNvPr id="10" name="Rectangle 2"/>
          <p:cNvSpPr txBox="1">
            <a:spLocks noChangeArrowheads="1"/>
          </p:cNvSpPr>
          <p:nvPr/>
        </p:nvSpPr>
        <p:spPr bwMode="auto">
          <a:xfrm>
            <a:off x="-34925" y="0"/>
            <a:ext cx="9178925" cy="1050532"/>
          </a:xfrm>
          <a:prstGeom prst="rect">
            <a:avLst/>
          </a:prstGeom>
          <a:solidFill>
            <a:schemeClr val="tx1"/>
          </a:solidFill>
          <a:ln>
            <a:noFill/>
          </a:ln>
          <a:scene3d>
            <a:camera prst="orthographicFront"/>
            <a:lightRig rig="threePt" dir="t"/>
          </a:scene3d>
          <a:sp3d>
            <a:bevelT/>
            <a:bevelB/>
          </a:sp3d>
          <a:extLst/>
        </p:spPr>
        <p:txBody>
          <a:bodyPr anchor="ctr"/>
          <a:lstStyle>
            <a:lvl1pPr algn="l" rtl="0" eaLnBrk="0" fontAlgn="base" hangingPunct="0">
              <a:spcBef>
                <a:spcPct val="0"/>
              </a:spcBef>
              <a:spcAft>
                <a:spcPct val="0"/>
              </a:spcAft>
              <a:defRPr sz="36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sz="3600" b="1">
                <a:solidFill>
                  <a:schemeClr val="tx2"/>
                </a:solidFill>
                <a:latin typeface="Arial" charset="0"/>
                <a:ea typeface="ＭＳ Ｐゴシック" charset="-128"/>
                <a:cs typeface="ＭＳ Ｐゴシック" charset="-128"/>
              </a:defRPr>
            </a:lvl5pPr>
            <a:lvl6pPr marL="457200" algn="l" rtl="0" fontAlgn="base">
              <a:spcBef>
                <a:spcPct val="0"/>
              </a:spcBef>
              <a:spcAft>
                <a:spcPct val="0"/>
              </a:spcAft>
              <a:defRPr sz="3600" b="1">
                <a:solidFill>
                  <a:schemeClr val="tx2"/>
                </a:solidFill>
                <a:latin typeface="Arial" charset="0"/>
              </a:defRPr>
            </a:lvl6pPr>
            <a:lvl7pPr marL="914400" algn="l" rtl="0" fontAlgn="base">
              <a:spcBef>
                <a:spcPct val="0"/>
              </a:spcBef>
              <a:spcAft>
                <a:spcPct val="0"/>
              </a:spcAft>
              <a:defRPr sz="3600" b="1">
                <a:solidFill>
                  <a:schemeClr val="tx2"/>
                </a:solidFill>
                <a:latin typeface="Arial" charset="0"/>
              </a:defRPr>
            </a:lvl7pPr>
            <a:lvl8pPr marL="1371600" algn="l" rtl="0" fontAlgn="base">
              <a:spcBef>
                <a:spcPct val="0"/>
              </a:spcBef>
              <a:spcAft>
                <a:spcPct val="0"/>
              </a:spcAft>
              <a:defRPr sz="3600" b="1">
                <a:solidFill>
                  <a:schemeClr val="tx2"/>
                </a:solidFill>
                <a:latin typeface="Arial" charset="0"/>
              </a:defRPr>
            </a:lvl8pPr>
            <a:lvl9pPr marL="1828800" algn="l" rtl="0" fontAlgn="base">
              <a:spcBef>
                <a:spcPct val="0"/>
              </a:spcBef>
              <a:spcAft>
                <a:spcPct val="0"/>
              </a:spcAft>
              <a:defRPr sz="3600" b="1">
                <a:solidFill>
                  <a:schemeClr val="tx2"/>
                </a:solidFill>
                <a:latin typeface="Arial" charset="0"/>
              </a:defRPr>
            </a:lvl9pPr>
          </a:lstStyle>
          <a:p>
            <a:pPr algn="ctr">
              <a:buFontTx/>
              <a:buNone/>
              <a:defRPr/>
            </a:pPr>
            <a:r>
              <a:rPr lang="en-US" sz="2800" dirty="0" smtClean="0">
                <a:solidFill>
                  <a:srgbClr val="C1CEFF"/>
                </a:solidFill>
              </a:rPr>
              <a:t>Integrated Water Resources Science and Services (IWRSS)</a:t>
            </a:r>
          </a:p>
        </p:txBody>
      </p:sp>
      <p:pic>
        <p:nvPicPr>
          <p:cNvPr id="15375" name="Picture 15"/>
          <p:cNvPicPr>
            <a:picLocks noChangeAspect="1" noChangeArrowheads="1"/>
          </p:cNvPicPr>
          <p:nvPr/>
        </p:nvPicPr>
        <p:blipFill>
          <a:blip r:embed="rId3">
            <a:extLst/>
          </a:blip>
          <a:srcRect/>
          <a:stretch>
            <a:fillRect/>
          </a:stretch>
        </p:blipFill>
        <p:spPr bwMode="auto">
          <a:xfrm>
            <a:off x="3520335" y="1082424"/>
            <a:ext cx="3389510" cy="5131780"/>
          </a:xfrm>
          <a:prstGeom prst="rect">
            <a:avLst/>
          </a:prstGeom>
          <a:noFill/>
          <a:ln>
            <a:noFill/>
          </a:ln>
          <a:effectLst/>
          <a:scene3d>
            <a:camera prst="perspectiveContrastingRightFacing">
              <a:rot lat="0" lon="19200000" rev="213211"/>
            </a:camera>
            <a:lightRig rig="threePt" dir="t"/>
          </a:scene3d>
          <a:sp3d>
            <a:bevelT/>
            <a:bevelB/>
          </a:sp3d>
          <a:extLst/>
        </p:spPr>
      </p:pic>
      <p:graphicFrame>
        <p:nvGraphicFramePr>
          <p:cNvPr id="12" name="Diagram 11"/>
          <p:cNvGraphicFramePr/>
          <p:nvPr/>
        </p:nvGraphicFramePr>
        <p:xfrm>
          <a:off x="5555720" y="2228850"/>
          <a:ext cx="5307632" cy="40829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7481258"/>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F5CE407-6216-4202-80E4-A30DC2F709B2}" type="slidenum">
              <a:rPr lang="en-US" smtClean="0"/>
              <a:pPr/>
              <a:t>30</a:t>
            </a:fld>
            <a:endParaRPr lang="en-US"/>
          </a:p>
        </p:txBody>
      </p:sp>
      <p:pic>
        <p:nvPicPr>
          <p:cNvPr id="3" name="Picture 2" descr="HydrolgicForecastProcessDetailed_7_30-2013 (1).pdf"/>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596900"/>
            <a:ext cx="9144000" cy="5641879"/>
          </a:xfrm>
          <a:prstGeom prst="rect">
            <a:avLst/>
          </a:prstGeom>
        </p:spPr>
      </p:pic>
    </p:spTree>
    <p:extLst>
      <p:ext uri="{BB962C8B-B14F-4D97-AF65-F5344CB8AC3E}">
        <p14:creationId xmlns:p14="http://schemas.microsoft.com/office/powerpoint/2010/main" val="556618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txBox="1">
            <a:spLocks noChangeArrowheads="1"/>
          </p:cNvSpPr>
          <p:nvPr/>
        </p:nvSpPr>
        <p:spPr bwMode="auto">
          <a:xfrm>
            <a:off x="0" y="1"/>
            <a:ext cx="9144000" cy="755650"/>
          </a:xfrm>
          <a:prstGeom prst="rect">
            <a:avLst/>
          </a:prstGeom>
          <a:noFill/>
          <a:ln w="9525">
            <a:noFill/>
            <a:miter lim="800000"/>
            <a:headEnd/>
            <a:tailEnd/>
          </a:ln>
          <a:effectLst>
            <a:outerShdw blurRad="50800" dist="38100" dir="2700000" algn="tl" rotWithShape="0">
              <a:schemeClr val="bg1">
                <a:alpha val="43000"/>
              </a:schemeClr>
            </a:outerShdw>
          </a:effectLst>
          <a:scene3d>
            <a:camera prst="orthographicFront"/>
            <a:lightRig rig="threePt" dir="t"/>
          </a:scene3d>
          <a:sp3d>
            <a:bevelT w="139700" h="139700" prst="divot"/>
            <a:bevelB w="139700" h="139700" prst="divot"/>
          </a:sp3d>
        </p:spPr>
        <p:txBody>
          <a:bodyPr anchor="ctr"/>
          <a:lstStyle>
            <a:lvl1pPr eaLnBrk="0" hangingPunct="0">
              <a:defRPr sz="1400">
                <a:solidFill>
                  <a:schemeClr val="tx1"/>
                </a:solidFill>
                <a:latin typeface="Arial" charset="0"/>
                <a:cs typeface="Arial" charset="0"/>
              </a:defRPr>
            </a:lvl1pPr>
            <a:lvl2pPr marL="37931725" indent="-37474525" eaLnBrk="0" hangingPunct="0">
              <a:defRPr sz="1400">
                <a:solidFill>
                  <a:schemeClr val="tx1"/>
                </a:solidFill>
                <a:latin typeface="Arial" charset="0"/>
                <a:cs typeface="Arial" charset="0"/>
              </a:defRPr>
            </a:lvl2pPr>
            <a:lvl3pPr eaLnBrk="0" hangingPunct="0">
              <a:defRPr sz="1400">
                <a:solidFill>
                  <a:schemeClr val="tx1"/>
                </a:solidFill>
                <a:latin typeface="Arial" charset="0"/>
                <a:cs typeface="Arial" charset="0"/>
              </a:defRPr>
            </a:lvl3pPr>
            <a:lvl4pPr eaLnBrk="0" hangingPunct="0">
              <a:defRPr sz="1400">
                <a:solidFill>
                  <a:schemeClr val="tx1"/>
                </a:solidFill>
                <a:latin typeface="Arial" charset="0"/>
                <a:cs typeface="Arial" charset="0"/>
              </a:defRPr>
            </a:lvl4pPr>
            <a:lvl5pPr eaLnBrk="0" hangingPunct="0">
              <a:defRPr sz="1400">
                <a:solidFill>
                  <a:schemeClr val="tx1"/>
                </a:solidFill>
                <a:latin typeface="Arial" charset="0"/>
                <a:cs typeface="Arial" charset="0"/>
              </a:defRPr>
            </a:lvl5pPr>
            <a:lvl6pPr marL="457200" eaLnBrk="0" fontAlgn="base" hangingPunct="0">
              <a:spcBef>
                <a:spcPct val="0"/>
              </a:spcBef>
              <a:spcAft>
                <a:spcPct val="0"/>
              </a:spcAft>
              <a:defRPr sz="1400">
                <a:solidFill>
                  <a:schemeClr val="tx1"/>
                </a:solidFill>
                <a:latin typeface="Arial" charset="0"/>
                <a:cs typeface="Arial" charset="0"/>
              </a:defRPr>
            </a:lvl6pPr>
            <a:lvl7pPr marL="914400" eaLnBrk="0" fontAlgn="base" hangingPunct="0">
              <a:spcBef>
                <a:spcPct val="0"/>
              </a:spcBef>
              <a:spcAft>
                <a:spcPct val="0"/>
              </a:spcAft>
              <a:defRPr sz="1400">
                <a:solidFill>
                  <a:schemeClr val="tx1"/>
                </a:solidFill>
                <a:latin typeface="Arial" charset="0"/>
                <a:cs typeface="Arial" charset="0"/>
              </a:defRPr>
            </a:lvl7pPr>
            <a:lvl8pPr marL="1371600" eaLnBrk="0" fontAlgn="base" hangingPunct="0">
              <a:spcBef>
                <a:spcPct val="0"/>
              </a:spcBef>
              <a:spcAft>
                <a:spcPct val="0"/>
              </a:spcAft>
              <a:defRPr sz="1400">
                <a:solidFill>
                  <a:schemeClr val="tx1"/>
                </a:solidFill>
                <a:latin typeface="Arial" charset="0"/>
                <a:cs typeface="Arial" charset="0"/>
              </a:defRPr>
            </a:lvl8pPr>
            <a:lvl9pPr marL="1828800" eaLnBrk="0" fontAlgn="base" hangingPunct="0">
              <a:spcBef>
                <a:spcPct val="0"/>
              </a:spcBef>
              <a:spcAft>
                <a:spcPct val="0"/>
              </a:spcAft>
              <a:defRPr sz="1400">
                <a:solidFill>
                  <a:schemeClr val="tx1"/>
                </a:solidFill>
                <a:latin typeface="Arial" charset="0"/>
                <a:cs typeface="Arial" charset="0"/>
              </a:defRPr>
            </a:lvl9pPr>
          </a:lstStyle>
          <a:p>
            <a:pPr algn="ctr" eaLnBrk="1" hangingPunct="1">
              <a:spcAft>
                <a:spcPts val="1200"/>
              </a:spcAft>
              <a:buFontTx/>
              <a:buNone/>
              <a:defRPr/>
            </a:pPr>
            <a:r>
              <a:rPr lang="en-US" sz="3200" b="1" dirty="0" smtClean="0">
                <a:solidFill>
                  <a:schemeClr val="tx2">
                    <a:lumMod val="50000"/>
                  </a:schemeClr>
                </a:solidFill>
                <a:latin typeface="+mj-lt"/>
              </a:rPr>
              <a:t>Innovative Federal Consortium</a:t>
            </a:r>
          </a:p>
        </p:txBody>
      </p:sp>
      <p:pic>
        <p:nvPicPr>
          <p:cNvPr id="21509" name="Picture 6" descr="noaa_logo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6219825"/>
            <a:ext cx="484188" cy="48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p:cNvPicPr>
            <a:picLocks noChangeAspect="1" noChangeArrowheads="1"/>
          </p:cNvPicPr>
          <p:nvPr/>
        </p:nvPicPr>
        <p:blipFill>
          <a:blip r:embed="rId4">
            <a:extLst>
              <a:ext uri="{28A0092B-C50C-407E-A947-70E740481C1C}">
                <a14:useLocalDpi xmlns:a14="http://schemas.microsoft.com/office/drawing/2010/main" val="0"/>
              </a:ext>
            </a:extLst>
          </a:blip>
          <a:srcRect l="3432" t="27556" r="4234" b="29691"/>
          <a:stretch>
            <a:fillRect/>
          </a:stretch>
        </p:blipFill>
        <p:spPr bwMode="auto">
          <a:xfrm>
            <a:off x="1712913" y="6286500"/>
            <a:ext cx="762000"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8" descr="usace_logo_black.gif"/>
          <p:cNvPicPr>
            <a:picLocks noChangeAspect="1"/>
          </p:cNvPicPr>
          <p:nvPr/>
        </p:nvPicPr>
        <p:blipFill>
          <a:blip r:embed="rId5">
            <a:extLst>
              <a:ext uri="{28A0092B-C50C-407E-A947-70E740481C1C}">
                <a14:useLocalDpi xmlns:a14="http://schemas.microsoft.com/office/drawing/2010/main" val="0"/>
              </a:ext>
            </a:extLst>
          </a:blip>
          <a:srcRect l="2669" t="3444" r="2202" b="5212"/>
          <a:stretch>
            <a:fillRect/>
          </a:stretch>
        </p:blipFill>
        <p:spPr bwMode="auto">
          <a:xfrm>
            <a:off x="863600" y="6242050"/>
            <a:ext cx="584200" cy="44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14" descr="epa_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79850" y="6189663"/>
            <a:ext cx="569913"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16"/>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21325" y="6215063"/>
            <a:ext cx="374650"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7" descr="BuRec_Logo_black.psd"/>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738438" y="6264275"/>
            <a:ext cx="877887"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5" name="Picture 18" descr="fws logo black.psd"/>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581900" y="6205538"/>
            <a:ext cx="43180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20" descr="BLM Logo_black.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713288" y="6211888"/>
            <a:ext cx="54292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21" descr="usfs_logo_black.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61088" y="6203950"/>
            <a:ext cx="48895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22" descr="nps_logo_black.psd"/>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15150" y="6200775"/>
            <a:ext cx="403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23"/>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278813" y="6318250"/>
            <a:ext cx="811212"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20" name="Rectangle 3"/>
          <p:cNvSpPr txBox="1">
            <a:spLocks noChangeArrowheads="1"/>
          </p:cNvSpPr>
          <p:nvPr/>
        </p:nvSpPr>
        <p:spPr bwMode="auto">
          <a:xfrm>
            <a:off x="15875" y="727075"/>
            <a:ext cx="9082088" cy="494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400">
                <a:solidFill>
                  <a:schemeClr val="tx1"/>
                </a:solidFill>
                <a:latin typeface="Arial" charset="0"/>
                <a:cs typeface="Arial" charset="0"/>
              </a:defRPr>
            </a:lvl1pPr>
            <a:lvl2pPr marL="623888" indent="-342900" eaLnBrk="0" hangingPunct="0">
              <a:defRPr sz="1400">
                <a:solidFill>
                  <a:schemeClr val="tx1"/>
                </a:solidFill>
                <a:latin typeface="Arial" charset="0"/>
                <a:cs typeface="Arial" charset="0"/>
              </a:defRPr>
            </a:lvl2pPr>
            <a:lvl3pPr marL="342900" indent="-342900" eaLnBrk="0" hangingPunct="0">
              <a:defRPr sz="1400">
                <a:solidFill>
                  <a:schemeClr val="tx1"/>
                </a:solidFill>
                <a:latin typeface="Arial" charset="0"/>
                <a:cs typeface="Arial" charset="0"/>
              </a:defRPr>
            </a:lvl3pPr>
            <a:lvl4pPr marL="1600200" indent="-228600" eaLnBrk="0" hangingPunct="0">
              <a:defRPr sz="1400">
                <a:solidFill>
                  <a:schemeClr val="tx1"/>
                </a:solidFill>
                <a:latin typeface="Arial" charset="0"/>
                <a:cs typeface="Arial" charset="0"/>
              </a:defRPr>
            </a:lvl4pPr>
            <a:lvl5pPr marL="2057400" indent="-228600" eaLnBrk="0" hangingPunct="0">
              <a:defRPr sz="1400">
                <a:solidFill>
                  <a:schemeClr val="tx1"/>
                </a:solidFill>
                <a:latin typeface="Arial" charset="0"/>
                <a:cs typeface="Arial" charset="0"/>
              </a:defRPr>
            </a:lvl5pPr>
            <a:lvl6pPr marL="2514600" indent="-228600" eaLnBrk="0" fontAlgn="base" hangingPunct="0">
              <a:spcBef>
                <a:spcPct val="0"/>
              </a:spcBef>
              <a:spcAft>
                <a:spcPct val="0"/>
              </a:spcAft>
              <a:buChar char="•"/>
              <a:defRPr sz="1400">
                <a:solidFill>
                  <a:schemeClr val="tx1"/>
                </a:solidFill>
                <a:latin typeface="Arial" charset="0"/>
                <a:cs typeface="Arial" charset="0"/>
              </a:defRPr>
            </a:lvl6pPr>
            <a:lvl7pPr marL="2971800" indent="-228600" eaLnBrk="0" fontAlgn="base" hangingPunct="0">
              <a:spcBef>
                <a:spcPct val="0"/>
              </a:spcBef>
              <a:spcAft>
                <a:spcPct val="0"/>
              </a:spcAft>
              <a:buChar char="•"/>
              <a:defRPr sz="1400">
                <a:solidFill>
                  <a:schemeClr val="tx1"/>
                </a:solidFill>
                <a:latin typeface="Arial" charset="0"/>
                <a:cs typeface="Arial" charset="0"/>
              </a:defRPr>
            </a:lvl7pPr>
            <a:lvl8pPr marL="3429000" indent="-228600" eaLnBrk="0" fontAlgn="base" hangingPunct="0">
              <a:spcBef>
                <a:spcPct val="0"/>
              </a:spcBef>
              <a:spcAft>
                <a:spcPct val="0"/>
              </a:spcAft>
              <a:buChar char="•"/>
              <a:defRPr sz="1400">
                <a:solidFill>
                  <a:schemeClr val="tx1"/>
                </a:solidFill>
                <a:latin typeface="Arial" charset="0"/>
                <a:cs typeface="Arial" charset="0"/>
              </a:defRPr>
            </a:lvl8pPr>
            <a:lvl9pPr marL="3886200" indent="-228600" eaLnBrk="0" fontAlgn="base" hangingPunct="0">
              <a:spcBef>
                <a:spcPct val="0"/>
              </a:spcBef>
              <a:spcAft>
                <a:spcPct val="0"/>
              </a:spcAft>
              <a:buChar char="•"/>
              <a:defRPr sz="1400">
                <a:solidFill>
                  <a:schemeClr val="tx1"/>
                </a:solidFill>
                <a:latin typeface="Arial" charset="0"/>
                <a:cs typeface="Arial" charset="0"/>
              </a:defRPr>
            </a:lvl9pPr>
          </a:lstStyle>
          <a:p>
            <a:pPr>
              <a:spcAft>
                <a:spcPts val="600"/>
              </a:spcAft>
            </a:pPr>
            <a:r>
              <a:rPr lang="en-US" sz="2000" b="1" dirty="0">
                <a:solidFill>
                  <a:schemeClr val="tx2">
                    <a:lumMod val="50000"/>
                  </a:schemeClr>
                </a:solidFill>
                <a:ea typeface="ＭＳ Ｐゴシック" charset="-128"/>
              </a:rPr>
              <a:t>New business model for interagency collaboration</a:t>
            </a:r>
          </a:p>
          <a:p>
            <a:pPr lvl="2">
              <a:spcAft>
                <a:spcPts val="600"/>
              </a:spcAft>
            </a:pPr>
            <a:r>
              <a:rPr lang="en-US" sz="2000" b="1" dirty="0">
                <a:solidFill>
                  <a:schemeClr val="tx2">
                    <a:lumMod val="50000"/>
                  </a:schemeClr>
                </a:solidFill>
              </a:rPr>
              <a:t>Share technology, information, models, best practices</a:t>
            </a:r>
          </a:p>
          <a:p>
            <a:pPr lvl="2">
              <a:spcAft>
                <a:spcPts val="600"/>
              </a:spcAft>
            </a:pPr>
            <a:r>
              <a:rPr lang="en-US" sz="2000" b="1" dirty="0">
                <a:solidFill>
                  <a:schemeClr val="tx2">
                    <a:lumMod val="50000"/>
                  </a:schemeClr>
                </a:solidFill>
                <a:ea typeface="ＭＳ Ｐゴシック" charset="-128"/>
              </a:rPr>
              <a:t>Operations focused</a:t>
            </a:r>
          </a:p>
          <a:p>
            <a:pPr>
              <a:spcAft>
                <a:spcPts val="600"/>
              </a:spcAft>
            </a:pPr>
            <a:r>
              <a:rPr lang="en-US" sz="2000" b="1" dirty="0">
                <a:solidFill>
                  <a:schemeClr val="tx2">
                    <a:lumMod val="50000"/>
                  </a:schemeClr>
                </a:solidFill>
                <a:ea typeface="ＭＳ Ｐゴシック" charset="-128"/>
              </a:rPr>
              <a:t>Started with three agencies, designed to expand</a:t>
            </a:r>
          </a:p>
          <a:p>
            <a:pPr>
              <a:spcAft>
                <a:spcPts val="600"/>
              </a:spcAft>
            </a:pPr>
            <a:r>
              <a:rPr lang="en-US" sz="2000" b="1" dirty="0">
                <a:solidFill>
                  <a:schemeClr val="tx2">
                    <a:lumMod val="50000"/>
                  </a:schemeClr>
                </a:solidFill>
                <a:ea typeface="ＭＳ Ｐゴシック" charset="-128"/>
              </a:rPr>
              <a:t>Members agree to work towards:</a:t>
            </a:r>
          </a:p>
          <a:p>
            <a:pPr lvl="1">
              <a:spcAft>
                <a:spcPts val="600"/>
              </a:spcAft>
              <a:buFont typeface="Wingdings" charset="2"/>
              <a:buChar char="ü"/>
            </a:pPr>
            <a:r>
              <a:rPr lang="en-US" sz="1700" i="1" dirty="0">
                <a:solidFill>
                  <a:schemeClr val="tx2">
                    <a:lumMod val="50000"/>
                  </a:schemeClr>
                </a:solidFill>
                <a:ea typeface="ＭＳ Ｐゴシック" charset="-128"/>
              </a:rPr>
              <a:t>Interoperability of key systems and data synchronization</a:t>
            </a:r>
          </a:p>
          <a:p>
            <a:pPr lvl="1">
              <a:spcAft>
                <a:spcPts val="600"/>
              </a:spcAft>
              <a:buFont typeface="Wingdings" charset="2"/>
              <a:buChar char="ü"/>
            </a:pPr>
            <a:r>
              <a:rPr lang="en-US" sz="1700" i="1" dirty="0">
                <a:solidFill>
                  <a:schemeClr val="tx2">
                    <a:lumMod val="50000"/>
                  </a:schemeClr>
                </a:solidFill>
                <a:ea typeface="ＭＳ Ｐゴシック" charset="-128"/>
              </a:rPr>
              <a:t>Standardized data formats</a:t>
            </a:r>
          </a:p>
          <a:p>
            <a:pPr lvl="1">
              <a:spcAft>
                <a:spcPts val="600"/>
              </a:spcAft>
              <a:buFont typeface="Wingdings" charset="2"/>
              <a:buChar char="ü"/>
            </a:pPr>
            <a:r>
              <a:rPr lang="en-US" sz="1700" i="1" dirty="0">
                <a:solidFill>
                  <a:schemeClr val="tx2">
                    <a:lumMod val="50000"/>
                  </a:schemeClr>
                </a:solidFill>
                <a:ea typeface="ＭＳ Ｐゴシック" charset="-128"/>
              </a:rPr>
              <a:t>Enhanced geospatial information and visualization</a:t>
            </a:r>
          </a:p>
          <a:p>
            <a:pPr lvl="1">
              <a:spcAft>
                <a:spcPts val="600"/>
              </a:spcAft>
              <a:buFont typeface="Wingdings" charset="2"/>
              <a:buChar char="ü"/>
            </a:pPr>
            <a:r>
              <a:rPr lang="en-US" sz="1700" i="1" dirty="0">
                <a:solidFill>
                  <a:schemeClr val="tx2">
                    <a:lumMod val="50000"/>
                  </a:schemeClr>
                </a:solidFill>
                <a:ea typeface="ＭＳ Ｐゴシック" charset="-128"/>
              </a:rPr>
              <a:t>Common Operating Picture</a:t>
            </a:r>
          </a:p>
          <a:p>
            <a:pPr lvl="1">
              <a:spcAft>
                <a:spcPts val="600"/>
              </a:spcAft>
              <a:buFont typeface="Wingdings" charset="2"/>
              <a:buChar char="ü"/>
            </a:pPr>
            <a:r>
              <a:rPr lang="en-US" sz="1700" i="1" dirty="0">
                <a:solidFill>
                  <a:schemeClr val="tx2">
                    <a:lumMod val="50000"/>
                  </a:schemeClr>
                </a:solidFill>
                <a:ea typeface="ＭＳ Ｐゴシック" charset="-128"/>
              </a:rPr>
              <a:t>Coordinated R&amp;D portfolio investments</a:t>
            </a:r>
          </a:p>
          <a:p>
            <a:pPr lvl="1">
              <a:spcAft>
                <a:spcPts val="600"/>
              </a:spcAft>
              <a:buFont typeface="Wingdings" charset="2"/>
              <a:buChar char="ü"/>
            </a:pPr>
            <a:r>
              <a:rPr lang="en-US" sz="1700" i="1" dirty="0">
                <a:solidFill>
                  <a:schemeClr val="tx2">
                    <a:lumMod val="50000"/>
                  </a:schemeClr>
                </a:solidFill>
              </a:rPr>
              <a:t>Leverage multi-disciplinary skills to formulate effective solutions</a:t>
            </a:r>
            <a:endParaRPr lang="en-US" sz="1700" i="1" dirty="0">
              <a:solidFill>
                <a:schemeClr val="tx2">
                  <a:lumMod val="50000"/>
                </a:schemeClr>
              </a:solidFill>
              <a:ea typeface="ＭＳ Ｐゴシック" charset="-128"/>
            </a:endParaRPr>
          </a:p>
          <a:p>
            <a:pPr lvl="1">
              <a:spcAft>
                <a:spcPts val="600"/>
              </a:spcAft>
              <a:buFont typeface="Wingdings" charset="2"/>
              <a:buChar char="ü"/>
            </a:pPr>
            <a:r>
              <a:rPr lang="en-US" sz="1700" i="1" dirty="0">
                <a:solidFill>
                  <a:schemeClr val="tx2">
                    <a:lumMod val="50000"/>
                  </a:schemeClr>
                </a:solidFill>
                <a:ea typeface="ＭＳ Ｐゴシック" charset="-128"/>
              </a:rPr>
              <a:t>Federal Tool Box – one stop shopping for federal water data and information</a:t>
            </a:r>
          </a:p>
          <a:p>
            <a:pPr>
              <a:spcAft>
                <a:spcPts val="600"/>
              </a:spcAft>
              <a:buFont typeface="Arial" charset="0"/>
              <a:buChar char="•"/>
            </a:pPr>
            <a:r>
              <a:rPr lang="en-US" sz="2000" b="1" dirty="0">
                <a:solidFill>
                  <a:schemeClr val="tx2">
                    <a:lumMod val="50000"/>
                  </a:schemeClr>
                </a:solidFill>
                <a:ea typeface="ＭＳ Ｐゴシック" charset="-128"/>
              </a:rPr>
              <a:t>Joint governance structure – shared leadership model</a:t>
            </a:r>
          </a:p>
          <a:p>
            <a:pPr>
              <a:spcAft>
                <a:spcPts val="600"/>
              </a:spcAft>
              <a:buFont typeface="Arial" charset="0"/>
              <a:buChar char="•"/>
            </a:pPr>
            <a:r>
              <a:rPr lang="en-US" sz="2000" b="1" dirty="0">
                <a:solidFill>
                  <a:schemeClr val="tx2">
                    <a:lumMod val="50000"/>
                  </a:schemeClr>
                </a:solidFill>
                <a:ea typeface="ＭＳ Ｐゴシック" charset="-128"/>
              </a:rPr>
              <a:t>Joint stakeholder outreach, educational efforts</a:t>
            </a:r>
          </a:p>
        </p:txBody>
      </p:sp>
      <p:sp>
        <p:nvSpPr>
          <p:cNvPr id="2" name="TextBox 1"/>
          <p:cNvSpPr txBox="1"/>
          <p:nvPr/>
        </p:nvSpPr>
        <p:spPr>
          <a:xfrm>
            <a:off x="7938" y="5813425"/>
            <a:ext cx="9144000" cy="323850"/>
          </a:xfrm>
          <a:prstGeom prst="rect">
            <a:avLst/>
          </a:prstGeom>
          <a:gradFill>
            <a:gsLst>
              <a:gs pos="0">
                <a:schemeClr val="accent1">
                  <a:lumMod val="20000"/>
                  <a:lumOff val="80000"/>
                </a:schemeClr>
              </a:gs>
              <a:gs pos="50000">
                <a:schemeClr val="tx2">
                  <a:lumMod val="60000"/>
                  <a:lumOff val="40000"/>
                </a:schemeClr>
              </a:gs>
              <a:gs pos="100000">
                <a:schemeClr val="accent1">
                  <a:lumMod val="60000"/>
                  <a:lumOff val="40000"/>
                </a:schemeClr>
              </a:gs>
            </a:gsLst>
            <a:lin ang="5400000" scaled="0"/>
          </a:gradFill>
          <a:scene3d>
            <a:camera prst="orthographicFront"/>
            <a:lightRig rig="threePt" dir="t"/>
          </a:scene3d>
          <a:sp3d>
            <a:bevelT/>
            <a:bevelB/>
          </a:sp3d>
        </p:spPr>
        <p:txBody>
          <a:bodyPr>
            <a:spAutoFit/>
          </a:bodyPr>
          <a:lstStyle/>
          <a:p>
            <a:pPr algn="ctr">
              <a:buFontTx/>
              <a:buNone/>
              <a:defRPr/>
            </a:pPr>
            <a:r>
              <a:rPr lang="en-US" sz="1500" b="1" i="1" dirty="0">
                <a:solidFill>
                  <a:schemeClr val="tx2">
                    <a:lumMod val="50000"/>
                  </a:schemeClr>
                </a:solidFill>
              </a:rPr>
              <a:t>“It is amazing what you can accomplish if you do not care who gets the credit.”   </a:t>
            </a:r>
            <a:r>
              <a:rPr lang="en-US" sz="1500" b="1" dirty="0">
                <a:solidFill>
                  <a:schemeClr val="tx2">
                    <a:lumMod val="50000"/>
                  </a:schemeClr>
                </a:solidFill>
              </a:rPr>
              <a:t>Harry S. Truman </a:t>
            </a:r>
          </a:p>
        </p:txBody>
      </p:sp>
    </p:spTree>
    <p:extLst>
      <p:ext uri="{BB962C8B-B14F-4D97-AF65-F5344CB8AC3E}">
        <p14:creationId xmlns:p14="http://schemas.microsoft.com/office/powerpoint/2010/main" val="3137162557"/>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27580" y="274638"/>
            <a:ext cx="7524968" cy="1143000"/>
          </a:xfrm>
        </p:spPr>
        <p:txBody>
          <a:bodyPr>
            <a:normAutofit fontScale="90000"/>
          </a:bodyPr>
          <a:lstStyle/>
          <a:p>
            <a:r>
              <a:rPr lang="en-US" dirty="0" smtClean="0"/>
              <a:t>System Interoperability and Data Synchronization Requirements Team Charter</a:t>
            </a:r>
            <a:endParaRPr lang="en-US" dirty="0"/>
          </a:p>
        </p:txBody>
      </p:sp>
      <p:pic>
        <p:nvPicPr>
          <p:cNvPr id="7" name="Content Placeholder 6" descr="SIDSRT-charter.tiff"/>
          <p:cNvPicPr>
            <a:picLocks noGrp="1" noChangeAspect="1"/>
          </p:cNvPicPr>
          <p:nvPr>
            <p:ph sz="half" idx="1"/>
          </p:nvPr>
        </p:nvPicPr>
        <p:blipFill>
          <a:blip r:embed="rId2" cstate="email">
            <a:extLst>
              <a:ext uri="{28A0092B-C50C-407E-A947-70E740481C1C}">
                <a14:useLocalDpi xmlns:a14="http://schemas.microsoft.com/office/drawing/2010/main" val="0"/>
              </a:ext>
            </a:extLst>
          </a:blip>
          <a:srcRect t="6955" b="6955"/>
          <a:stretch>
            <a:fillRect/>
          </a:stretch>
        </p:blipFill>
        <p:spPr>
          <a:xfrm>
            <a:off x="5922662" y="2190745"/>
            <a:ext cx="3065369" cy="3334104"/>
          </a:xfrm>
          <a:effectLst>
            <a:reflection stA="50000" endPos="25000" dist="63500" dir="5400000" sy="-100000" algn="bl"/>
          </a:effectLst>
          <a:scene3d>
            <a:camera prst="orthographicFront">
              <a:rot lat="600000" lon="1800000" rev="0"/>
            </a:camera>
            <a:lightRig rig="soft" dir="t">
              <a:rot lat="0" lon="0" rev="16200000"/>
            </a:lightRig>
          </a:scene3d>
          <a:sp3d z="190500" extrusionH="101600" contourW="12700">
            <a:bevelT/>
            <a:contourClr>
              <a:schemeClr val="accent1"/>
            </a:contourClr>
          </a:sp3d>
        </p:spPr>
      </p:pic>
      <p:sp>
        <p:nvSpPr>
          <p:cNvPr id="8" name="Rectangle 7"/>
          <p:cNvSpPr/>
          <p:nvPr/>
        </p:nvSpPr>
        <p:spPr>
          <a:xfrm>
            <a:off x="428292" y="1544770"/>
            <a:ext cx="5789956" cy="5601533"/>
          </a:xfrm>
          <a:prstGeom prst="rect">
            <a:avLst/>
          </a:prstGeom>
        </p:spPr>
        <p:txBody>
          <a:bodyPr wrap="square">
            <a:spAutoFit/>
          </a:bodyPr>
          <a:lstStyle/>
          <a:p>
            <a:pPr marL="225425" indent="-225425">
              <a:spcAft>
                <a:spcPts val="600"/>
              </a:spcAft>
              <a:tabLst>
                <a:tab pos="225425" algn="l"/>
              </a:tabLst>
            </a:pPr>
            <a:r>
              <a:rPr lang="en-US" sz="2000" u="sng" dirty="0" smtClean="0"/>
              <a:t>System Interoperability</a:t>
            </a:r>
            <a:r>
              <a:rPr lang="en-US" sz="2000" dirty="0" smtClean="0"/>
              <a:t>: </a:t>
            </a:r>
            <a:r>
              <a:rPr lang="en-US" sz="2000" dirty="0"/>
              <a:t>S</a:t>
            </a:r>
            <a:r>
              <a:rPr lang="en-US" sz="2000" dirty="0" smtClean="0"/>
              <a:t>tandardized </a:t>
            </a:r>
            <a:r>
              <a:rPr lang="en-US" sz="2000" dirty="0"/>
              <a:t>mechanisms by which individual operational systems are better able to communicate and collaborate with one another at all intersection points within their respective </a:t>
            </a:r>
            <a:r>
              <a:rPr lang="en-US" sz="2000" dirty="0" smtClean="0"/>
              <a:t>processes. </a:t>
            </a:r>
          </a:p>
          <a:p>
            <a:pPr marL="225425" indent="-225425">
              <a:spcAft>
                <a:spcPts val="600"/>
              </a:spcAft>
              <a:tabLst>
                <a:tab pos="225425" algn="l"/>
              </a:tabLst>
            </a:pPr>
            <a:r>
              <a:rPr lang="en-US" sz="2000" u="sng" dirty="0" smtClean="0"/>
              <a:t>Data Synchronization</a:t>
            </a:r>
            <a:r>
              <a:rPr lang="en-US" sz="2000" dirty="0" smtClean="0"/>
              <a:t>: Information coherency across all system processes, among all IWRSS partners. Complementary with </a:t>
            </a:r>
            <a:r>
              <a:rPr lang="en-US" sz="2000" i="1" dirty="0" smtClean="0"/>
              <a:t>System Interoperability</a:t>
            </a:r>
            <a:r>
              <a:rPr lang="en-US" sz="2000" dirty="0" smtClean="0"/>
              <a:t>. </a:t>
            </a:r>
            <a:endParaRPr lang="en-US" sz="2000" u="sng" dirty="0" smtClean="0"/>
          </a:p>
          <a:p>
            <a:pPr marL="225425" indent="-225425">
              <a:spcAft>
                <a:spcPts val="600"/>
              </a:spcAft>
              <a:tabLst>
                <a:tab pos="225425" algn="l"/>
              </a:tabLst>
            </a:pPr>
            <a:r>
              <a:rPr lang="en-US" sz="2000" u="sng" dirty="0" smtClean="0"/>
              <a:t>Chartered </a:t>
            </a:r>
            <a:r>
              <a:rPr lang="en-US" sz="2000" u="sng" dirty="0"/>
              <a:t>Task</a:t>
            </a:r>
            <a:r>
              <a:rPr lang="en-US" sz="2000" dirty="0"/>
              <a:t>: Scope the requirements for Interagency</a:t>
            </a:r>
            <a:r>
              <a:rPr lang="en-US" sz="2000" dirty="0" smtClean="0"/>
              <a:t> System Interoperability and Data Synchronization </a:t>
            </a:r>
            <a:r>
              <a:rPr lang="en-US" sz="2000" dirty="0"/>
              <a:t>that </a:t>
            </a:r>
            <a:r>
              <a:rPr lang="en-US" sz="2000" b="1" dirty="0"/>
              <a:t>enhances the ability</a:t>
            </a:r>
            <a:r>
              <a:rPr lang="en-US" sz="2000" dirty="0"/>
              <a:t> of the consortium members to complete their water resources related mission and facilitates new services</a:t>
            </a:r>
            <a:r>
              <a:rPr lang="en-US" sz="2000" dirty="0" smtClean="0"/>
              <a:t>.</a:t>
            </a:r>
            <a:endParaRPr lang="en-US" sz="2000" u="sng" dirty="0" smtClean="0"/>
          </a:p>
          <a:p>
            <a:pPr>
              <a:spcAft>
                <a:spcPts val="600"/>
              </a:spcAft>
              <a:tabLst>
                <a:tab pos="225425" algn="l"/>
              </a:tabLst>
            </a:pPr>
            <a:r>
              <a:rPr lang="en-US" sz="2000" u="sng" dirty="0" smtClean="0"/>
              <a:t>Adopted Terminology</a:t>
            </a:r>
            <a:r>
              <a:rPr lang="en-US" sz="2000" dirty="0" smtClean="0"/>
              <a:t>: Interoperability and Data Synchronization (IDS) </a:t>
            </a:r>
          </a:p>
          <a:p>
            <a:pPr marL="285750" indent="-285750">
              <a:buFont typeface="Arial"/>
              <a:buChar char="•"/>
              <a:tabLst>
                <a:tab pos="225425" algn="l"/>
              </a:tabLst>
            </a:pPr>
            <a:endParaRPr lang="en-US" dirty="0"/>
          </a:p>
        </p:txBody>
      </p:sp>
      <p:sp>
        <p:nvSpPr>
          <p:cNvPr id="2" name="Slide Number Placeholder 1"/>
          <p:cNvSpPr>
            <a:spLocks noGrp="1"/>
          </p:cNvSpPr>
          <p:nvPr>
            <p:ph type="sldNum" sz="quarter" idx="12"/>
          </p:nvPr>
        </p:nvSpPr>
        <p:spPr/>
        <p:txBody>
          <a:bodyPr/>
          <a:lstStyle/>
          <a:p>
            <a:fld id="{7F5CE407-6216-4202-80E4-A30DC2F709B2}" type="slidenum">
              <a:rPr lang="en-US" smtClean="0"/>
              <a:pPr/>
              <a:t>5</a:t>
            </a:fld>
            <a:endParaRPr lang="en-US"/>
          </a:p>
        </p:txBody>
      </p:sp>
    </p:spTree>
    <p:extLst>
      <p:ext uri="{BB962C8B-B14F-4D97-AF65-F5344CB8AC3E}">
        <p14:creationId xmlns:p14="http://schemas.microsoft.com/office/powerpoint/2010/main" val="408990424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66"/>
          <p:cNvCxnSpPr>
            <a:stCxn id="9" idx="2"/>
            <a:endCxn id="66" idx="1"/>
          </p:cNvCxnSpPr>
          <p:nvPr/>
        </p:nvCxnSpPr>
        <p:spPr>
          <a:xfrm flipH="1">
            <a:off x="6130354" y="3908690"/>
            <a:ext cx="671211" cy="290558"/>
          </a:xfrm>
          <a:prstGeom prst="line">
            <a:avLst/>
          </a:prstGeom>
          <a:ln w="9525"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a:stCxn id="8" idx="2"/>
            <a:endCxn id="23" idx="1"/>
          </p:cNvCxnSpPr>
          <p:nvPr/>
        </p:nvCxnSpPr>
        <p:spPr>
          <a:xfrm flipH="1">
            <a:off x="3951149" y="3908690"/>
            <a:ext cx="585732" cy="367503"/>
          </a:xfrm>
          <a:prstGeom prst="line">
            <a:avLst/>
          </a:prstGeom>
          <a:ln w="9525"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stCxn id="7" idx="2"/>
            <a:endCxn id="19" idx="1"/>
          </p:cNvCxnSpPr>
          <p:nvPr/>
        </p:nvCxnSpPr>
        <p:spPr>
          <a:xfrm flipH="1">
            <a:off x="734638" y="3908690"/>
            <a:ext cx="1376377" cy="521391"/>
          </a:xfrm>
          <a:prstGeom prst="line">
            <a:avLst/>
          </a:prstGeom>
          <a:ln w="9525"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half" idx="1"/>
          </p:nvPr>
        </p:nvSpPr>
        <p:spPr>
          <a:xfrm>
            <a:off x="457201" y="1459501"/>
            <a:ext cx="8229599" cy="1482167"/>
          </a:xfrm>
        </p:spPr>
        <p:txBody>
          <a:bodyPr>
            <a:noAutofit/>
          </a:bodyPr>
          <a:lstStyle/>
          <a:p>
            <a:pPr marL="225425" indent="-225425"/>
            <a:r>
              <a:rPr lang="en-US" sz="2000" b="1" dirty="0" smtClean="0"/>
              <a:t>Deconstructed</a:t>
            </a:r>
            <a:r>
              <a:rPr lang="en-US" sz="2000" dirty="0" smtClean="0"/>
              <a:t> 3-existing workflows, leveraging agency Subject Matter Experts, to identify the </a:t>
            </a:r>
            <a:r>
              <a:rPr lang="en-US" sz="2000" b="1" dirty="0" smtClean="0"/>
              <a:t>essential</a:t>
            </a:r>
            <a:r>
              <a:rPr lang="en-US" sz="2000" dirty="0" smtClean="0"/>
              <a:t> </a:t>
            </a:r>
            <a:r>
              <a:rPr lang="en-US" sz="2000" b="1" dirty="0" smtClean="0"/>
              <a:t>data sets </a:t>
            </a:r>
            <a:r>
              <a:rPr lang="en-US" sz="2000" dirty="0" smtClean="0"/>
              <a:t>that require synchronization achieved through the adoption of system-interoperability and advanced data-handling practices.</a:t>
            </a:r>
            <a:endParaRPr lang="en-US" sz="2000" dirty="0"/>
          </a:p>
        </p:txBody>
      </p:sp>
      <p:sp>
        <p:nvSpPr>
          <p:cNvPr id="7" name="Pentagon 6"/>
          <p:cNvSpPr/>
          <p:nvPr/>
        </p:nvSpPr>
        <p:spPr>
          <a:xfrm>
            <a:off x="724737" y="2941668"/>
            <a:ext cx="3256067" cy="967022"/>
          </a:xfrm>
          <a:prstGeom prst="homePlat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Water Resources Analysis (e.g. Water Census and Model Calibration)</a:t>
            </a:r>
            <a:endParaRPr lang="en-US" sz="1600" dirty="0"/>
          </a:p>
        </p:txBody>
      </p:sp>
      <p:sp>
        <p:nvSpPr>
          <p:cNvPr id="8" name="Chevron 7"/>
          <p:cNvSpPr/>
          <p:nvPr/>
        </p:nvSpPr>
        <p:spPr>
          <a:xfrm>
            <a:off x="3579872" y="2941668"/>
            <a:ext cx="2397529" cy="967022"/>
          </a:xfrm>
          <a:prstGeom prst="chevron">
            <a:avLst/>
          </a:prstGeom>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600" dirty="0" smtClean="0">
                <a:solidFill>
                  <a:schemeClr val="bg1"/>
                </a:solidFill>
              </a:rPr>
              <a:t>Common Operating Picture for Water Resources</a:t>
            </a:r>
          </a:p>
        </p:txBody>
      </p:sp>
      <p:sp>
        <p:nvSpPr>
          <p:cNvPr id="9" name="Chevron 8"/>
          <p:cNvSpPr/>
          <p:nvPr/>
        </p:nvSpPr>
        <p:spPr>
          <a:xfrm>
            <a:off x="5582603" y="2941668"/>
            <a:ext cx="2921434" cy="967022"/>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solidFill>
                  <a:srgbClr val="FFFFFF"/>
                </a:solidFill>
              </a:rPr>
              <a:t>Water Resources Forecasting</a:t>
            </a:r>
            <a:endParaRPr lang="en-US" sz="1600" dirty="0">
              <a:solidFill>
                <a:srgbClr val="FFFFFF"/>
              </a:solidFill>
            </a:endParaRPr>
          </a:p>
        </p:txBody>
      </p:sp>
      <p:sp>
        <p:nvSpPr>
          <p:cNvPr id="10" name="TextBox 9"/>
          <p:cNvSpPr txBox="1"/>
          <p:nvPr/>
        </p:nvSpPr>
        <p:spPr>
          <a:xfrm>
            <a:off x="699934" y="2716014"/>
            <a:ext cx="358710" cy="215444"/>
          </a:xfrm>
          <a:prstGeom prst="rect">
            <a:avLst/>
          </a:prstGeom>
          <a:noFill/>
        </p:spPr>
        <p:txBody>
          <a:bodyPr wrap="none" lIns="0" tIns="0" rIns="0" bIns="0" rtlCol="0">
            <a:spAutoFit/>
          </a:bodyPr>
          <a:lstStyle/>
          <a:p>
            <a:pPr algn="ctr"/>
            <a:r>
              <a:rPr lang="en-US" sz="1400" i="1" dirty="0" smtClean="0"/>
              <a:t>Past</a:t>
            </a:r>
            <a:endParaRPr lang="en-US" sz="1400" i="1" dirty="0"/>
          </a:p>
        </p:txBody>
      </p:sp>
      <p:sp>
        <p:nvSpPr>
          <p:cNvPr id="16" name="TextBox 15"/>
          <p:cNvSpPr txBox="1"/>
          <p:nvPr/>
        </p:nvSpPr>
        <p:spPr>
          <a:xfrm>
            <a:off x="3765032" y="2705065"/>
            <a:ext cx="591020" cy="215444"/>
          </a:xfrm>
          <a:prstGeom prst="rect">
            <a:avLst/>
          </a:prstGeom>
          <a:noFill/>
        </p:spPr>
        <p:txBody>
          <a:bodyPr wrap="none" lIns="0" tIns="0" rIns="0" bIns="0" rtlCol="0">
            <a:spAutoFit/>
          </a:bodyPr>
          <a:lstStyle/>
          <a:p>
            <a:r>
              <a:rPr lang="en-US" sz="1400" i="1" dirty="0" smtClean="0"/>
              <a:t>Current</a:t>
            </a:r>
            <a:endParaRPr lang="en-US" sz="1400" i="1" dirty="0"/>
          </a:p>
        </p:txBody>
      </p:sp>
      <p:sp>
        <p:nvSpPr>
          <p:cNvPr id="17" name="TextBox 16"/>
          <p:cNvSpPr txBox="1"/>
          <p:nvPr/>
        </p:nvSpPr>
        <p:spPr>
          <a:xfrm>
            <a:off x="5603065" y="2694116"/>
            <a:ext cx="518171" cy="215444"/>
          </a:xfrm>
          <a:prstGeom prst="rect">
            <a:avLst/>
          </a:prstGeom>
          <a:noFill/>
        </p:spPr>
        <p:txBody>
          <a:bodyPr wrap="none" lIns="0" tIns="0" rIns="0" bIns="0" rtlCol="0">
            <a:spAutoFit/>
          </a:bodyPr>
          <a:lstStyle/>
          <a:p>
            <a:r>
              <a:rPr lang="en-US" sz="1400" i="1" dirty="0" smtClean="0"/>
              <a:t>Future</a:t>
            </a:r>
            <a:endParaRPr lang="en-US" sz="1400" i="1" dirty="0"/>
          </a:p>
        </p:txBody>
      </p:sp>
      <p:grpSp>
        <p:nvGrpSpPr>
          <p:cNvPr id="42" name="Group 41"/>
          <p:cNvGrpSpPr/>
          <p:nvPr/>
        </p:nvGrpSpPr>
        <p:grpSpPr>
          <a:xfrm>
            <a:off x="734638" y="3999194"/>
            <a:ext cx="2443572" cy="2082510"/>
            <a:chOff x="734638" y="4105578"/>
            <a:chExt cx="2443572" cy="2082510"/>
          </a:xfrm>
        </p:grpSpPr>
        <p:cxnSp>
          <p:nvCxnSpPr>
            <p:cNvPr id="33" name="Straight Connector 32"/>
            <p:cNvCxnSpPr>
              <a:stCxn id="22" idx="0"/>
            </p:cNvCxnSpPr>
            <p:nvPr/>
          </p:nvCxnSpPr>
          <p:spPr>
            <a:xfrm flipV="1">
              <a:off x="1956424" y="4950961"/>
              <a:ext cx="0" cy="683129"/>
            </a:xfrm>
            <a:prstGeom prst="line">
              <a:avLst/>
            </a:prstGeom>
            <a:ln w="9525" cmpd="sng">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734638" y="4105578"/>
              <a:ext cx="2443572" cy="861774"/>
            </a:xfrm>
            <a:prstGeom prst="rect">
              <a:avLst/>
            </a:prstGeom>
            <a:gradFill>
              <a:gsLst>
                <a:gs pos="0">
                  <a:srgbClr val="009200"/>
                </a:gs>
                <a:gs pos="100000">
                  <a:srgbClr val="00BC00"/>
                </a:gs>
              </a:gsLst>
            </a:gra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91440" tIns="45720" rIns="91440" bIns="45720" rtlCol="0">
              <a:spAutoFit/>
            </a:bodyPr>
            <a:lstStyle/>
            <a:p>
              <a:r>
                <a:rPr lang="en-US" sz="1000" dirty="0" smtClean="0"/>
                <a:t>USGS: </a:t>
              </a:r>
            </a:p>
            <a:p>
              <a:pPr marL="112713" indent="-112713">
                <a:buFont typeface="Arial"/>
                <a:buChar char="•"/>
              </a:pPr>
              <a:r>
                <a:rPr lang="en-US" sz="1000" dirty="0" smtClean="0"/>
                <a:t>Historic Streamflow, Lake Levels and Ground Water (SLG) Observations</a:t>
              </a:r>
            </a:p>
            <a:p>
              <a:pPr marL="112713" indent="-112713">
                <a:buFont typeface="Arial"/>
                <a:buChar char="•"/>
              </a:pPr>
              <a:r>
                <a:rPr lang="en-US" sz="1000" dirty="0" smtClean="0"/>
                <a:t>Geospatial Datasets</a:t>
              </a:r>
            </a:p>
            <a:p>
              <a:pPr marL="112713" indent="-112713">
                <a:buFont typeface="Arial"/>
                <a:buChar char="•"/>
              </a:pPr>
              <a:r>
                <a:rPr lang="en-US" sz="1000" dirty="0" smtClean="0"/>
                <a:t>Hydrography</a:t>
              </a:r>
            </a:p>
          </p:txBody>
        </p:sp>
        <p:sp>
          <p:nvSpPr>
            <p:cNvPr id="21" name="TextBox 20"/>
            <p:cNvSpPr txBox="1"/>
            <p:nvPr/>
          </p:nvSpPr>
          <p:spPr>
            <a:xfrm>
              <a:off x="734638" y="5027840"/>
              <a:ext cx="2443572" cy="553998"/>
            </a:xfrm>
            <a:prstGeom prst="rect">
              <a:avLst/>
            </a:prstGeom>
            <a:solidFill>
              <a:srgbClr val="40B1FF"/>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91440" tIns="45720" rIns="91440" bIns="45720" rtlCol="0">
              <a:spAutoFit/>
            </a:bodyPr>
            <a:lstStyle/>
            <a:p>
              <a:r>
                <a:rPr lang="en-US" sz="1000" dirty="0" smtClean="0"/>
                <a:t>NOAA: </a:t>
              </a:r>
            </a:p>
            <a:p>
              <a:pPr marL="112713" indent="-112713">
                <a:buFont typeface="Arial"/>
                <a:buChar char="•"/>
              </a:pPr>
              <a:r>
                <a:rPr lang="en-US" sz="1000" dirty="0" smtClean="0"/>
                <a:t>Historic Weather and Surface Observations</a:t>
              </a:r>
            </a:p>
          </p:txBody>
        </p:sp>
        <p:sp>
          <p:nvSpPr>
            <p:cNvPr id="22" name="TextBox 21"/>
            <p:cNvSpPr txBox="1"/>
            <p:nvPr/>
          </p:nvSpPr>
          <p:spPr>
            <a:xfrm>
              <a:off x="734638" y="5634090"/>
              <a:ext cx="2443572" cy="553998"/>
            </a:xfrm>
            <a:prstGeom prst="rect">
              <a:avLst/>
            </a:prstGeom>
            <a:solidFill>
              <a:srgbClr val="FF0000"/>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91440" tIns="45720" rIns="91440" bIns="45720" rtlCol="0">
              <a:spAutoFit/>
            </a:bodyPr>
            <a:lstStyle/>
            <a:p>
              <a:r>
                <a:rPr lang="en-US" sz="1000" dirty="0" smtClean="0"/>
                <a:t>USACE: </a:t>
              </a:r>
            </a:p>
            <a:p>
              <a:pPr marL="112713" indent="-112713">
                <a:buFont typeface="Arial"/>
                <a:buChar char="•"/>
              </a:pPr>
              <a:r>
                <a:rPr lang="en-US" sz="1000" dirty="0" smtClean="0"/>
                <a:t>Historic Regulation and Water Management Observations</a:t>
              </a:r>
            </a:p>
          </p:txBody>
        </p:sp>
      </p:grpSp>
      <p:grpSp>
        <p:nvGrpSpPr>
          <p:cNvPr id="15" name="Group 14"/>
          <p:cNvGrpSpPr/>
          <p:nvPr/>
        </p:nvGrpSpPr>
        <p:grpSpPr>
          <a:xfrm>
            <a:off x="3950621" y="3999194"/>
            <a:ext cx="1575808" cy="2082510"/>
            <a:chOff x="3950621" y="3999194"/>
            <a:chExt cx="1575808" cy="2082510"/>
          </a:xfrm>
        </p:grpSpPr>
        <p:sp>
          <p:nvSpPr>
            <p:cNvPr id="23" name="TextBox 22"/>
            <p:cNvSpPr txBox="1"/>
            <p:nvPr/>
          </p:nvSpPr>
          <p:spPr>
            <a:xfrm>
              <a:off x="3951149" y="3999194"/>
              <a:ext cx="1575280" cy="553998"/>
            </a:xfrm>
            <a:prstGeom prst="rect">
              <a:avLst/>
            </a:prstGeom>
            <a:gradFill>
              <a:gsLst>
                <a:gs pos="0">
                  <a:srgbClr val="009200"/>
                </a:gs>
                <a:gs pos="100000">
                  <a:srgbClr val="00BC00"/>
                </a:gs>
              </a:gsLst>
            </a:gra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91440" tIns="45720" rIns="91440" bIns="45720" rtlCol="0">
              <a:spAutoFit/>
            </a:bodyPr>
            <a:lstStyle/>
            <a:p>
              <a:r>
                <a:rPr lang="en-US" sz="1000" dirty="0" smtClean="0"/>
                <a:t>USGS: </a:t>
              </a:r>
            </a:p>
            <a:p>
              <a:pPr marL="112713" indent="-112713">
                <a:buFont typeface="Arial"/>
                <a:buChar char="•"/>
              </a:pPr>
              <a:r>
                <a:rPr lang="en-US" sz="1000" dirty="0" smtClean="0"/>
                <a:t>Current (SLG) Obs.</a:t>
              </a:r>
            </a:p>
            <a:p>
              <a:pPr marL="112713" indent="-112713">
                <a:buFont typeface="Arial"/>
                <a:buChar char="•"/>
              </a:pPr>
              <a:r>
                <a:rPr lang="en-US" sz="1000" dirty="0" smtClean="0"/>
                <a:t>Rating Shifts</a:t>
              </a:r>
            </a:p>
          </p:txBody>
        </p:sp>
        <p:sp>
          <p:nvSpPr>
            <p:cNvPr id="39" name="TextBox 38"/>
            <p:cNvSpPr txBox="1"/>
            <p:nvPr/>
          </p:nvSpPr>
          <p:spPr>
            <a:xfrm>
              <a:off x="3951147" y="4604029"/>
              <a:ext cx="1575282" cy="861774"/>
            </a:xfrm>
            <a:prstGeom prst="rect">
              <a:avLst/>
            </a:prstGeom>
            <a:solidFill>
              <a:srgbClr val="40B1FF"/>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91440" tIns="45720" rIns="91440" bIns="45720" rtlCol="0">
              <a:spAutoFit/>
            </a:bodyPr>
            <a:lstStyle/>
            <a:p>
              <a:r>
                <a:rPr lang="en-US" sz="1000" dirty="0" smtClean="0"/>
                <a:t>NOAA: </a:t>
              </a:r>
            </a:p>
            <a:p>
              <a:pPr marL="112713" indent="-112713">
                <a:buFont typeface="Arial"/>
                <a:buChar char="•"/>
              </a:pPr>
              <a:r>
                <a:rPr lang="en-US" sz="1000" dirty="0" smtClean="0"/>
                <a:t>Current Weather and Surface Observations and Estimates</a:t>
              </a:r>
            </a:p>
            <a:p>
              <a:pPr marL="112713" indent="-112713">
                <a:buFont typeface="Arial"/>
                <a:buChar char="•"/>
              </a:pPr>
              <a:r>
                <a:rPr lang="en-US" sz="1000" dirty="0" smtClean="0"/>
                <a:t>River Flows Estimate</a:t>
              </a:r>
            </a:p>
          </p:txBody>
        </p:sp>
        <p:sp>
          <p:nvSpPr>
            <p:cNvPr id="40" name="TextBox 39"/>
            <p:cNvSpPr txBox="1"/>
            <p:nvPr/>
          </p:nvSpPr>
          <p:spPr>
            <a:xfrm>
              <a:off x="3950621" y="5527706"/>
              <a:ext cx="1575281" cy="553998"/>
            </a:xfrm>
            <a:prstGeom prst="rect">
              <a:avLst/>
            </a:prstGeom>
            <a:solidFill>
              <a:srgbClr val="FF0000"/>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91440" tIns="45720" rIns="91440" bIns="45720" rtlCol="0">
              <a:spAutoFit/>
            </a:bodyPr>
            <a:lstStyle/>
            <a:p>
              <a:r>
                <a:rPr lang="en-US" sz="1000" dirty="0" smtClean="0"/>
                <a:t>USACE: </a:t>
              </a:r>
            </a:p>
            <a:p>
              <a:pPr marL="112713" indent="-112713">
                <a:buFont typeface="Arial"/>
                <a:buChar char="•"/>
              </a:pPr>
              <a:r>
                <a:rPr lang="en-US" sz="1000" dirty="0" smtClean="0"/>
                <a:t>Water Management and Infrastructure States</a:t>
              </a:r>
            </a:p>
          </p:txBody>
        </p:sp>
        <p:cxnSp>
          <p:nvCxnSpPr>
            <p:cNvPr id="52" name="Curved Connector 51"/>
            <p:cNvCxnSpPr>
              <a:stCxn id="23" idx="1"/>
              <a:endCxn id="39" idx="1"/>
            </p:cNvCxnSpPr>
            <p:nvPr/>
          </p:nvCxnSpPr>
          <p:spPr>
            <a:xfrm rot="10800000" flipV="1">
              <a:off x="3951147" y="4276192"/>
              <a:ext cx="2" cy="758723"/>
            </a:xfrm>
            <a:prstGeom prst="curvedConnector3">
              <a:avLst>
                <a:gd name="adj1" fmla="val 11430100000"/>
              </a:avLst>
            </a:prstGeom>
            <a:ln w="12700">
              <a:solidFill>
                <a:schemeClr val="tx1"/>
              </a:solidFill>
              <a:prstDash val="dashDot"/>
              <a:headEnd type="arrow" w="med" len="sm"/>
              <a:tailEnd type="arrow" w="med" len="sm"/>
            </a:ln>
          </p:spPr>
          <p:style>
            <a:lnRef idx="2">
              <a:schemeClr val="accent1"/>
            </a:lnRef>
            <a:fillRef idx="0">
              <a:schemeClr val="accent1"/>
            </a:fillRef>
            <a:effectRef idx="1">
              <a:schemeClr val="accent1"/>
            </a:effectRef>
            <a:fontRef idx="minor">
              <a:schemeClr val="tx1"/>
            </a:fontRef>
          </p:style>
        </p:cxnSp>
        <p:cxnSp>
          <p:nvCxnSpPr>
            <p:cNvPr id="54" name="Curved Connector 53"/>
            <p:cNvCxnSpPr>
              <a:stCxn id="39" idx="1"/>
              <a:endCxn id="40" idx="1"/>
            </p:cNvCxnSpPr>
            <p:nvPr/>
          </p:nvCxnSpPr>
          <p:spPr>
            <a:xfrm rot="10800000" flipV="1">
              <a:off x="3950621" y="5034915"/>
              <a:ext cx="526" cy="769789"/>
            </a:xfrm>
            <a:prstGeom prst="curvedConnector3">
              <a:avLst>
                <a:gd name="adj1" fmla="val 43560076"/>
              </a:avLst>
            </a:prstGeom>
            <a:ln w="12700">
              <a:solidFill>
                <a:schemeClr val="tx1"/>
              </a:solidFill>
              <a:prstDash val="dashDot"/>
              <a:headEnd type="arrow" w="med" len="sm"/>
              <a:tailEnd type="arrow" w="med" len="sm"/>
            </a:ln>
          </p:spPr>
          <p:style>
            <a:lnRef idx="2">
              <a:schemeClr val="accent1"/>
            </a:lnRef>
            <a:fillRef idx="0">
              <a:schemeClr val="accent1"/>
            </a:fillRef>
            <a:effectRef idx="1">
              <a:schemeClr val="accent1"/>
            </a:effectRef>
            <a:fontRef idx="minor">
              <a:schemeClr val="tx1"/>
            </a:fontRef>
          </p:style>
        </p:cxnSp>
        <p:cxnSp>
          <p:nvCxnSpPr>
            <p:cNvPr id="57" name="Curved Connector 56"/>
            <p:cNvCxnSpPr>
              <a:stCxn id="23" idx="1"/>
              <a:endCxn id="40" idx="1"/>
            </p:cNvCxnSpPr>
            <p:nvPr/>
          </p:nvCxnSpPr>
          <p:spPr>
            <a:xfrm rot="10800000" flipV="1">
              <a:off x="3950621" y="4276193"/>
              <a:ext cx="528" cy="1528512"/>
            </a:xfrm>
            <a:prstGeom prst="curvedConnector3">
              <a:avLst>
                <a:gd name="adj1" fmla="val 79914583"/>
              </a:avLst>
            </a:prstGeom>
            <a:ln w="12700">
              <a:solidFill>
                <a:schemeClr val="tx1"/>
              </a:solidFill>
              <a:prstDash val="dashDot"/>
              <a:headEnd type="arrow" w="med" len="sm"/>
              <a:tailEnd type="arrow" w="med" len="sm"/>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6130353" y="3999193"/>
            <a:ext cx="1821220" cy="1940025"/>
            <a:chOff x="6130353" y="3999193"/>
            <a:chExt cx="1821220" cy="1940025"/>
          </a:xfrm>
        </p:grpSpPr>
        <p:sp>
          <p:nvSpPr>
            <p:cNvPr id="63" name="TextBox 62"/>
            <p:cNvSpPr txBox="1"/>
            <p:nvPr/>
          </p:nvSpPr>
          <p:spPr>
            <a:xfrm>
              <a:off x="6130353" y="4456951"/>
              <a:ext cx="1808520" cy="861774"/>
            </a:xfrm>
            <a:prstGeom prst="rect">
              <a:avLst/>
            </a:prstGeom>
            <a:solidFill>
              <a:srgbClr val="40B1FF"/>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91440" tIns="45720" rIns="91440" bIns="45720" rtlCol="0">
              <a:spAutoFit/>
            </a:bodyPr>
            <a:lstStyle/>
            <a:p>
              <a:r>
                <a:rPr lang="en-US" sz="1000" dirty="0" smtClean="0"/>
                <a:t>NOAA: </a:t>
              </a:r>
            </a:p>
            <a:p>
              <a:pPr marL="112713" indent="-112713">
                <a:buFont typeface="Arial"/>
                <a:buChar char="•"/>
              </a:pPr>
              <a:r>
                <a:rPr lang="en-US" sz="1000" dirty="0" smtClean="0"/>
                <a:t>Forecasted Weather and Surface Conditions</a:t>
              </a:r>
            </a:p>
            <a:p>
              <a:pPr marL="112713" indent="-112713">
                <a:buFont typeface="Arial"/>
                <a:buChar char="•"/>
              </a:pPr>
              <a:r>
                <a:rPr lang="en-US" sz="1000" dirty="0" smtClean="0"/>
                <a:t>Forecasted Water Resources States</a:t>
              </a:r>
            </a:p>
          </p:txBody>
        </p:sp>
        <p:sp>
          <p:nvSpPr>
            <p:cNvPr id="65" name="TextBox 64"/>
            <p:cNvSpPr txBox="1"/>
            <p:nvPr/>
          </p:nvSpPr>
          <p:spPr>
            <a:xfrm>
              <a:off x="6130354" y="5385220"/>
              <a:ext cx="1808519" cy="553998"/>
            </a:xfrm>
            <a:prstGeom prst="rect">
              <a:avLst/>
            </a:prstGeom>
            <a:solidFill>
              <a:srgbClr val="FF0000"/>
            </a:soli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91440" tIns="45720" rIns="91440" bIns="45720" rtlCol="0">
              <a:spAutoFit/>
            </a:bodyPr>
            <a:lstStyle/>
            <a:p>
              <a:r>
                <a:rPr lang="en-US" sz="1000" dirty="0" smtClean="0"/>
                <a:t>USACE: </a:t>
              </a:r>
            </a:p>
            <a:p>
              <a:pPr marL="112713" indent="-112713">
                <a:buFont typeface="Arial"/>
                <a:buChar char="•"/>
              </a:pPr>
              <a:r>
                <a:rPr lang="en-US" sz="1000" dirty="0" smtClean="0"/>
                <a:t>Projected Water Management Operations</a:t>
              </a:r>
            </a:p>
          </p:txBody>
        </p:sp>
        <p:sp>
          <p:nvSpPr>
            <p:cNvPr id="66" name="TextBox 65"/>
            <p:cNvSpPr txBox="1"/>
            <p:nvPr/>
          </p:nvSpPr>
          <p:spPr>
            <a:xfrm>
              <a:off x="6130354" y="3999193"/>
              <a:ext cx="1808519" cy="400110"/>
            </a:xfrm>
            <a:prstGeom prst="rect">
              <a:avLst/>
            </a:prstGeom>
            <a:gradFill>
              <a:gsLst>
                <a:gs pos="0">
                  <a:srgbClr val="009200"/>
                </a:gs>
                <a:gs pos="100000">
                  <a:srgbClr val="00BC00"/>
                </a:gs>
              </a:gsLst>
            </a:gradFill>
            <a:ln>
              <a:solidFill>
                <a:schemeClr val="tx1"/>
              </a:solidFill>
            </a:ln>
          </p:spPr>
          <p:style>
            <a:lnRef idx="1">
              <a:schemeClr val="accent3"/>
            </a:lnRef>
            <a:fillRef idx="3">
              <a:schemeClr val="accent3"/>
            </a:fillRef>
            <a:effectRef idx="2">
              <a:schemeClr val="accent3"/>
            </a:effectRef>
            <a:fontRef idx="minor">
              <a:schemeClr val="lt1"/>
            </a:fontRef>
          </p:style>
          <p:txBody>
            <a:bodyPr wrap="square" lIns="91440" tIns="45720" rIns="91440" bIns="45720" rtlCol="0">
              <a:spAutoFit/>
            </a:bodyPr>
            <a:lstStyle/>
            <a:p>
              <a:r>
                <a:rPr lang="en-US" sz="1000" dirty="0" smtClean="0"/>
                <a:t>USGS: </a:t>
              </a:r>
            </a:p>
            <a:p>
              <a:pPr marL="112713" indent="-112713">
                <a:buFont typeface="Arial"/>
                <a:buChar char="•"/>
              </a:pPr>
              <a:r>
                <a:rPr lang="en-US" sz="1000" dirty="0" smtClean="0"/>
                <a:t>Projected Geospatial Data</a:t>
              </a:r>
            </a:p>
          </p:txBody>
        </p:sp>
        <p:cxnSp>
          <p:nvCxnSpPr>
            <p:cNvPr id="70" name="Curved Connector 69"/>
            <p:cNvCxnSpPr>
              <a:stCxn id="66" idx="3"/>
              <a:endCxn id="63" idx="3"/>
            </p:cNvCxnSpPr>
            <p:nvPr/>
          </p:nvCxnSpPr>
          <p:spPr>
            <a:xfrm>
              <a:off x="7938873" y="4199248"/>
              <a:ext cx="12700" cy="688590"/>
            </a:xfrm>
            <a:prstGeom prst="curvedConnector3">
              <a:avLst>
                <a:gd name="adj1" fmla="val 1800000"/>
              </a:avLst>
            </a:prstGeom>
            <a:ln w="12700">
              <a:solidFill>
                <a:schemeClr val="tx1"/>
              </a:solidFill>
              <a:prstDash val="dashDot"/>
              <a:headEnd type="arrow" w="med" len="sm"/>
              <a:tailEnd type="arrow" w="med" len="sm"/>
            </a:ln>
          </p:spPr>
          <p:style>
            <a:lnRef idx="2">
              <a:schemeClr val="accent1"/>
            </a:lnRef>
            <a:fillRef idx="0">
              <a:schemeClr val="accent1"/>
            </a:fillRef>
            <a:effectRef idx="1">
              <a:schemeClr val="accent1"/>
            </a:effectRef>
            <a:fontRef idx="minor">
              <a:schemeClr val="tx1"/>
            </a:fontRef>
          </p:style>
        </p:cxnSp>
        <p:cxnSp>
          <p:nvCxnSpPr>
            <p:cNvPr id="74" name="Curved Connector 73"/>
            <p:cNvCxnSpPr>
              <a:stCxn id="63" idx="3"/>
              <a:endCxn id="65" idx="3"/>
            </p:cNvCxnSpPr>
            <p:nvPr/>
          </p:nvCxnSpPr>
          <p:spPr>
            <a:xfrm>
              <a:off x="7938873" y="4887838"/>
              <a:ext cx="12700" cy="774381"/>
            </a:xfrm>
            <a:prstGeom prst="curvedConnector3">
              <a:avLst>
                <a:gd name="adj1" fmla="val 1800000"/>
              </a:avLst>
            </a:prstGeom>
            <a:ln w="12700">
              <a:solidFill>
                <a:schemeClr val="tx1"/>
              </a:solidFill>
              <a:prstDash val="dashDot"/>
              <a:headEnd type="arrow" w="med" len="sm"/>
              <a:tailEnd type="arrow" w="med" len="sm"/>
            </a:ln>
          </p:spPr>
          <p:style>
            <a:lnRef idx="2">
              <a:schemeClr val="accent1"/>
            </a:lnRef>
            <a:fillRef idx="0">
              <a:schemeClr val="accent1"/>
            </a:fillRef>
            <a:effectRef idx="1">
              <a:schemeClr val="accent1"/>
            </a:effectRef>
            <a:fontRef idx="minor">
              <a:schemeClr val="tx1"/>
            </a:fontRef>
          </p:style>
        </p:cxnSp>
      </p:grpSp>
      <p:sp>
        <p:nvSpPr>
          <p:cNvPr id="34" name="Title 1"/>
          <p:cNvSpPr>
            <a:spLocks noGrp="1"/>
          </p:cNvSpPr>
          <p:nvPr>
            <p:ph type="title"/>
          </p:nvPr>
        </p:nvSpPr>
        <p:spPr>
          <a:xfrm>
            <a:off x="1402758" y="274638"/>
            <a:ext cx="7284041" cy="1143000"/>
          </a:xfrm>
        </p:spPr>
        <p:txBody>
          <a:bodyPr/>
          <a:lstStyle/>
          <a:p>
            <a:r>
              <a:rPr lang="en-US" dirty="0" smtClean="0"/>
              <a:t>Scoping Methodology</a:t>
            </a:r>
            <a:endParaRPr lang="en-US" dirty="0"/>
          </a:p>
        </p:txBody>
      </p:sp>
      <p:sp>
        <p:nvSpPr>
          <p:cNvPr id="2" name="Slide Number Placeholder 1"/>
          <p:cNvSpPr>
            <a:spLocks noGrp="1"/>
          </p:cNvSpPr>
          <p:nvPr>
            <p:ph type="sldNum" sz="quarter" idx="12"/>
          </p:nvPr>
        </p:nvSpPr>
        <p:spPr/>
        <p:txBody>
          <a:bodyPr/>
          <a:lstStyle/>
          <a:p>
            <a:fld id="{7F5CE407-6216-4202-80E4-A30DC2F709B2}" type="slidenum">
              <a:rPr lang="en-US" smtClean="0"/>
              <a:pPr/>
              <a:t>6</a:t>
            </a:fld>
            <a:endParaRPr lang="en-US"/>
          </a:p>
        </p:txBody>
      </p:sp>
    </p:spTree>
    <p:extLst>
      <p:ext uri="{BB962C8B-B14F-4D97-AF65-F5344CB8AC3E}">
        <p14:creationId xmlns:p14="http://schemas.microsoft.com/office/powerpoint/2010/main" val="244049902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Methodology: Water Resources Analysis and a National Water Census</a:t>
            </a:r>
            <a:endParaRPr lang="en-US" dirty="0"/>
          </a:p>
        </p:txBody>
      </p:sp>
      <p:sp>
        <p:nvSpPr>
          <p:cNvPr id="3" name="Content Placeholder 2"/>
          <p:cNvSpPr>
            <a:spLocks noGrp="1"/>
          </p:cNvSpPr>
          <p:nvPr>
            <p:ph sz="half" idx="1"/>
          </p:nvPr>
        </p:nvSpPr>
        <p:spPr>
          <a:xfrm>
            <a:off x="391514" y="1600200"/>
            <a:ext cx="5460255" cy="4761002"/>
          </a:xfrm>
        </p:spPr>
        <p:txBody>
          <a:bodyPr>
            <a:normAutofit/>
          </a:bodyPr>
          <a:lstStyle/>
          <a:p>
            <a:pPr>
              <a:spcBef>
                <a:spcPts val="0"/>
              </a:spcBef>
              <a:spcAft>
                <a:spcPts val="600"/>
              </a:spcAft>
            </a:pPr>
            <a:r>
              <a:rPr lang="en-US" sz="2000" dirty="0"/>
              <a:t>The USGS National Water Census </a:t>
            </a:r>
            <a:r>
              <a:rPr lang="en-US" sz="2000" dirty="0" smtClean="0"/>
              <a:t>aims </a:t>
            </a:r>
            <a:r>
              <a:rPr lang="en-US" sz="2000" dirty="0"/>
              <a:t>to provide best available nationally consistent water budget data and tools </a:t>
            </a:r>
            <a:endParaRPr lang="en-US" sz="2000" dirty="0" smtClean="0"/>
          </a:p>
          <a:p>
            <a:pPr>
              <a:spcBef>
                <a:spcPts val="0"/>
              </a:spcBef>
              <a:spcAft>
                <a:spcPts val="600"/>
              </a:spcAft>
            </a:pPr>
            <a:r>
              <a:rPr lang="en-US" sz="2000" dirty="0" smtClean="0"/>
              <a:t>It </a:t>
            </a:r>
            <a:r>
              <a:rPr lang="en-US" sz="2000" dirty="0"/>
              <a:t>will rely on a national hydrologic </a:t>
            </a:r>
            <a:r>
              <a:rPr lang="en-US" sz="2000" i="1" dirty="0" err="1" smtClean="0"/>
              <a:t>hydro</a:t>
            </a:r>
            <a:r>
              <a:rPr lang="en-US" sz="2000" i="1" dirty="0" err="1" smtClean="0"/>
              <a:t>fabric</a:t>
            </a:r>
            <a:r>
              <a:rPr lang="en-US" sz="2000" dirty="0" smtClean="0"/>
              <a:t> </a:t>
            </a:r>
            <a:r>
              <a:rPr lang="en-US" sz="2000" dirty="0"/>
              <a:t>to cross scales and provide common reference framework </a:t>
            </a:r>
            <a:r>
              <a:rPr lang="en-US" sz="2000" dirty="0" smtClean="0"/>
              <a:t>for a </a:t>
            </a:r>
            <a:r>
              <a:rPr lang="en-US" sz="2000" dirty="0"/>
              <a:t>nationally consistent water </a:t>
            </a:r>
            <a:r>
              <a:rPr lang="en-US" sz="2000" dirty="0" smtClean="0"/>
              <a:t>budget. </a:t>
            </a:r>
          </a:p>
          <a:p>
            <a:pPr>
              <a:spcBef>
                <a:spcPts val="0"/>
              </a:spcBef>
              <a:spcAft>
                <a:spcPts val="600"/>
              </a:spcAft>
            </a:pPr>
            <a:r>
              <a:rPr lang="en-US" sz="2000" dirty="0"/>
              <a:t>T</a:t>
            </a:r>
            <a:r>
              <a:rPr lang="en-US" sz="2000" dirty="0" smtClean="0"/>
              <a:t>he long-term data needed </a:t>
            </a:r>
            <a:r>
              <a:rPr lang="en-US" sz="2000" dirty="0"/>
              <a:t>to calibrate the hydrologic and hydraulic models </a:t>
            </a:r>
            <a:r>
              <a:rPr lang="en-US" sz="2000" dirty="0" smtClean="0"/>
              <a:t>used by USACE </a:t>
            </a:r>
            <a:r>
              <a:rPr lang="en-US" sz="2000" dirty="0"/>
              <a:t>and NOAA/</a:t>
            </a:r>
            <a:r>
              <a:rPr lang="en-US" sz="2000" dirty="0" smtClean="0"/>
              <a:t>NWS, </a:t>
            </a:r>
            <a:r>
              <a:rPr lang="en-US" sz="2000" dirty="0"/>
              <a:t>is very similar to the data requirements </a:t>
            </a:r>
            <a:r>
              <a:rPr lang="en-US" sz="2000" dirty="0" smtClean="0"/>
              <a:t>for </a:t>
            </a:r>
            <a:r>
              <a:rPr lang="en-US" sz="2000" dirty="0"/>
              <a:t>the National Water </a:t>
            </a:r>
            <a:r>
              <a:rPr lang="en-US" sz="2000" dirty="0" smtClean="0"/>
              <a:t>Census</a:t>
            </a:r>
            <a:endParaRPr lang="en-US" sz="2000" dirty="0"/>
          </a:p>
        </p:txBody>
      </p:sp>
      <p:pic>
        <p:nvPicPr>
          <p:cNvPr id="6" name="Content Placeholder 6"/>
          <p:cNvPicPr>
            <a:picLocks noChangeAspect="1"/>
          </p:cNvPicPr>
          <p:nvPr/>
        </p:nvPicPr>
        <p:blipFill rotWithShape="1">
          <a:blip r:embed="rId2" cstate="email">
            <a:extLst>
              <a:ext uri="{28A0092B-C50C-407E-A947-70E740481C1C}">
                <a14:useLocalDpi xmlns:a14="http://schemas.microsoft.com/office/drawing/2010/main" val="0"/>
              </a:ext>
            </a:extLst>
          </a:blip>
          <a:srcRect l="17500" t="16370" r="18215" b="7440"/>
          <a:stretch/>
        </p:blipFill>
        <p:spPr>
          <a:xfrm>
            <a:off x="5558692" y="1829227"/>
            <a:ext cx="3503741" cy="3075810"/>
          </a:xfrm>
          <a:prstGeom prst="rect">
            <a:avLst/>
          </a:prstGeom>
          <a:effectLst>
            <a:reflection stA="50000" endPos="25000" dist="63500" dir="5400000" sy="-100000" algn="bl"/>
          </a:effectLst>
          <a:scene3d>
            <a:camera prst="orthographicFront">
              <a:rot lat="600000" lon="1800000" rev="0"/>
            </a:camera>
            <a:lightRig rig="soft" dir="t">
              <a:rot lat="0" lon="0" rev="16200000"/>
            </a:lightRig>
          </a:scene3d>
          <a:sp3d z="190500" extrusionH="101600" contourW="12700">
            <a:bevelT/>
            <a:contourClr>
              <a:schemeClr val="accent1"/>
            </a:contourClr>
          </a:sp3d>
        </p:spPr>
      </p:pic>
      <p:sp>
        <p:nvSpPr>
          <p:cNvPr id="8" name="TextBox 7"/>
          <p:cNvSpPr txBox="1"/>
          <p:nvPr/>
        </p:nvSpPr>
        <p:spPr>
          <a:xfrm>
            <a:off x="6715815" y="5966473"/>
            <a:ext cx="2088797" cy="261610"/>
          </a:xfrm>
          <a:prstGeom prst="rect">
            <a:avLst/>
          </a:prstGeom>
          <a:noFill/>
        </p:spPr>
        <p:txBody>
          <a:bodyPr wrap="square" rtlCol="0">
            <a:spAutoFit/>
          </a:bodyPr>
          <a:lstStyle/>
          <a:p>
            <a:r>
              <a:rPr lang="en-US" sz="1100" dirty="0" smtClean="0"/>
              <a:t>Image courtesy of USGS</a:t>
            </a:r>
            <a:endParaRPr lang="en-US" sz="1100"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7</a:t>
            </a:fld>
            <a:endParaRPr lang="en-US"/>
          </a:p>
        </p:txBody>
      </p:sp>
    </p:spTree>
    <p:extLst>
      <p:ext uri="{BB962C8B-B14F-4D97-AF65-F5344CB8AC3E}">
        <p14:creationId xmlns:p14="http://schemas.microsoft.com/office/powerpoint/2010/main" val="175513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Methodology: Common Operating Picture for Water Resources (COPWR)</a:t>
            </a:r>
            <a:endParaRPr lang="en-US" dirty="0"/>
          </a:p>
        </p:txBody>
      </p:sp>
      <p:sp>
        <p:nvSpPr>
          <p:cNvPr id="3" name="Content Placeholder 2"/>
          <p:cNvSpPr>
            <a:spLocks noGrp="1"/>
          </p:cNvSpPr>
          <p:nvPr>
            <p:ph sz="half" idx="1"/>
          </p:nvPr>
        </p:nvSpPr>
        <p:spPr>
          <a:xfrm>
            <a:off x="2999648" y="1302900"/>
            <a:ext cx="6021191" cy="5555100"/>
          </a:xfrm>
        </p:spPr>
        <p:txBody>
          <a:bodyPr>
            <a:noAutofit/>
          </a:bodyPr>
          <a:lstStyle/>
          <a:p>
            <a:pPr marL="0" indent="0">
              <a:spcBef>
                <a:spcPts val="0"/>
              </a:spcBef>
              <a:buNone/>
            </a:pPr>
            <a:r>
              <a:rPr lang="en-US" sz="2000" dirty="0" smtClean="0"/>
              <a:t>COPWR </a:t>
            </a:r>
            <a:r>
              <a:rPr lang="en-US" sz="2000" dirty="0"/>
              <a:t>provides consistent information to managers and operators responsible for water resources quantification, prediction, and </a:t>
            </a:r>
            <a:r>
              <a:rPr lang="en-US" sz="2000" dirty="0" smtClean="0"/>
              <a:t>management. Including:</a:t>
            </a:r>
            <a:endParaRPr lang="en-US" sz="2000" dirty="0"/>
          </a:p>
          <a:p>
            <a:pPr marL="1433513" lvl="0" indent="-349250" defTabSz="574675" fontAlgn="base">
              <a:spcBef>
                <a:spcPts val="0"/>
              </a:spcBef>
              <a:tabLst>
                <a:tab pos="404813" algn="l"/>
                <a:tab pos="688975" algn="l"/>
                <a:tab pos="798513" algn="l"/>
              </a:tabLst>
            </a:pPr>
            <a:r>
              <a:rPr lang="en-US" sz="2000" dirty="0"/>
              <a:t>Hydro/met </a:t>
            </a:r>
            <a:r>
              <a:rPr lang="en-US" sz="2000" dirty="0" err="1"/>
              <a:t>forcings</a:t>
            </a:r>
            <a:endParaRPr lang="en-US" sz="2000" dirty="0"/>
          </a:p>
          <a:p>
            <a:pPr marL="1433513" lvl="0" indent="-349250" defTabSz="574675" fontAlgn="base">
              <a:spcBef>
                <a:spcPts val="0"/>
              </a:spcBef>
              <a:tabLst>
                <a:tab pos="404813" algn="l"/>
                <a:tab pos="688975" algn="l"/>
                <a:tab pos="798513" algn="l"/>
              </a:tabLst>
            </a:pPr>
            <a:r>
              <a:rPr lang="en-US" sz="2000" dirty="0"/>
              <a:t>Consistent streamflow observational data (stream stage decoding, rating table)</a:t>
            </a:r>
          </a:p>
          <a:p>
            <a:pPr marL="1433513" lvl="0" indent="-349250" defTabSz="574675" fontAlgn="base">
              <a:spcBef>
                <a:spcPts val="0"/>
              </a:spcBef>
              <a:tabLst>
                <a:tab pos="404813" algn="l"/>
                <a:tab pos="688975" algn="l"/>
                <a:tab pos="798513" algn="l"/>
              </a:tabLst>
            </a:pPr>
            <a:r>
              <a:rPr lang="en-US" sz="2000" dirty="0"/>
              <a:t>Water Management infrastructure status and conditions</a:t>
            </a:r>
          </a:p>
          <a:p>
            <a:pPr marL="1433513" lvl="0" indent="-349250" defTabSz="574675" fontAlgn="base">
              <a:spcBef>
                <a:spcPts val="0"/>
              </a:spcBef>
              <a:tabLst>
                <a:tab pos="404813" algn="l"/>
                <a:tab pos="688975" algn="l"/>
                <a:tab pos="798513" algn="l"/>
              </a:tabLst>
            </a:pPr>
            <a:r>
              <a:rPr lang="en-US" sz="2000" dirty="0"/>
              <a:t>Consistent information about data provenance and standards conformity</a:t>
            </a:r>
          </a:p>
          <a:p>
            <a:pPr marL="1433513" lvl="0" indent="-349250" defTabSz="574675" fontAlgn="base">
              <a:spcBef>
                <a:spcPts val="0"/>
              </a:spcBef>
              <a:tabLst>
                <a:tab pos="404813" algn="l"/>
                <a:tab pos="688975" algn="l"/>
                <a:tab pos="798513" algn="l"/>
              </a:tabLst>
            </a:pPr>
            <a:r>
              <a:rPr lang="en-US" sz="2000" dirty="0"/>
              <a:t>Reliable real-time notification of process and data events </a:t>
            </a:r>
          </a:p>
          <a:p>
            <a:pPr marL="1433513" lvl="0" indent="-349250" defTabSz="574675" fontAlgn="base">
              <a:spcBef>
                <a:spcPts val="0"/>
              </a:spcBef>
              <a:tabLst>
                <a:tab pos="404813" algn="l"/>
                <a:tab pos="688975" algn="l"/>
                <a:tab pos="798513" algn="l"/>
              </a:tabLst>
            </a:pPr>
            <a:r>
              <a:rPr lang="en-US" sz="2000" dirty="0"/>
              <a:t>Consistent list of good/bad </a:t>
            </a:r>
            <a:r>
              <a:rPr lang="en-US" sz="2000" i="1" dirty="0"/>
              <a:t>in-situ</a:t>
            </a:r>
            <a:r>
              <a:rPr lang="en-US" sz="2000" dirty="0"/>
              <a:t> observation </a:t>
            </a:r>
            <a:r>
              <a:rPr lang="en-US" sz="2000" dirty="0" smtClean="0"/>
              <a:t>gages and ratings</a:t>
            </a:r>
            <a:endParaRPr lang="en-US" sz="2000" dirty="0"/>
          </a:p>
          <a:p>
            <a:pPr marL="0" indent="0">
              <a:spcBef>
                <a:spcPts val="0"/>
              </a:spcBef>
              <a:buNone/>
            </a:pPr>
            <a:r>
              <a:rPr lang="en-US" sz="2000" dirty="0"/>
              <a:t>A robust COPWR allows agencies whose mission is to predict water-resources conditions the best available input </a:t>
            </a:r>
            <a:r>
              <a:rPr lang="en-US" sz="2000" dirty="0" smtClean="0"/>
              <a:t>data, and increases </a:t>
            </a:r>
            <a:r>
              <a:rPr lang="en-US" sz="2000" u="sng" dirty="0" smtClean="0"/>
              <a:t>confidence</a:t>
            </a:r>
            <a:r>
              <a:rPr lang="en-US" sz="2000" dirty="0" smtClean="0"/>
              <a:t> in decisions.</a:t>
            </a:r>
            <a:endParaRPr lang="en-US" sz="2000"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2602206930"/>
              </p:ext>
            </p:extLst>
          </p:nvPr>
        </p:nvGraphicFramePr>
        <p:xfrm>
          <a:off x="-186106" y="1143913"/>
          <a:ext cx="3897352" cy="477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7F5CE407-6216-4202-80E4-A30DC2F709B2}" type="slidenum">
              <a:rPr lang="en-US" smtClean="0"/>
              <a:pPr/>
              <a:t>8</a:t>
            </a:fld>
            <a:endParaRPr lang="en-US"/>
          </a:p>
        </p:txBody>
      </p:sp>
    </p:spTree>
    <p:extLst>
      <p:ext uri="{BB962C8B-B14F-4D97-AF65-F5344CB8AC3E}">
        <p14:creationId xmlns:p14="http://schemas.microsoft.com/office/powerpoint/2010/main" val="26096461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Methodology: Water Resources Forecasting</a:t>
            </a:r>
            <a:endParaRPr lang="en-US" dirty="0"/>
          </a:p>
        </p:txBody>
      </p:sp>
      <p:sp>
        <p:nvSpPr>
          <p:cNvPr id="3" name="Content Placeholder 2"/>
          <p:cNvSpPr>
            <a:spLocks noGrp="1"/>
          </p:cNvSpPr>
          <p:nvPr>
            <p:ph sz="half" idx="1"/>
          </p:nvPr>
        </p:nvSpPr>
        <p:spPr>
          <a:xfrm>
            <a:off x="267417" y="1501662"/>
            <a:ext cx="4724697" cy="5198950"/>
          </a:xfrm>
        </p:spPr>
        <p:txBody>
          <a:bodyPr>
            <a:normAutofit/>
          </a:bodyPr>
          <a:lstStyle/>
          <a:p>
            <a:pPr marL="0" indent="0">
              <a:buNone/>
            </a:pPr>
            <a:r>
              <a:rPr lang="en-US" sz="2000" dirty="0"/>
              <a:t>The water resources forecasting workflow </a:t>
            </a:r>
            <a:r>
              <a:rPr lang="en-US" sz="2000" dirty="0" smtClean="0"/>
              <a:t>extends information exchanges for the COPWR and includes</a:t>
            </a:r>
            <a:r>
              <a:rPr lang="en-US" sz="2000" dirty="0"/>
              <a:t>:</a:t>
            </a:r>
          </a:p>
          <a:p>
            <a:pPr lvl="0" fontAlgn="base"/>
            <a:r>
              <a:rPr lang="en-US" sz="2000" dirty="0"/>
              <a:t>Integrating </a:t>
            </a:r>
            <a:r>
              <a:rPr lang="en-US" sz="2000" dirty="0" smtClean="0"/>
              <a:t>predicted natural </a:t>
            </a:r>
            <a:r>
              <a:rPr lang="en-US" sz="2000" dirty="0"/>
              <a:t>runoff prediction with </a:t>
            </a:r>
            <a:r>
              <a:rPr lang="en-US" sz="2000" dirty="0" smtClean="0"/>
              <a:t> predicted water </a:t>
            </a:r>
            <a:r>
              <a:rPr lang="en-US" sz="2000" dirty="0"/>
              <a:t>management </a:t>
            </a:r>
            <a:r>
              <a:rPr lang="en-US" sz="2000" dirty="0" smtClean="0"/>
              <a:t>operations </a:t>
            </a:r>
            <a:endParaRPr lang="en-US" sz="2000" dirty="0"/>
          </a:p>
          <a:p>
            <a:pPr lvl="0" fontAlgn="base"/>
            <a:r>
              <a:rPr lang="en-US" sz="2000" dirty="0"/>
              <a:t>Awareness of uncertainty in natural runoff predictions</a:t>
            </a:r>
          </a:p>
          <a:p>
            <a:pPr lvl="0" fontAlgn="base"/>
            <a:r>
              <a:rPr lang="en-US" sz="2000" dirty="0" smtClean="0"/>
              <a:t>Operation </a:t>
            </a:r>
            <a:r>
              <a:rPr lang="en-US" sz="2000" dirty="0"/>
              <a:t>of water control structures</a:t>
            </a:r>
          </a:p>
          <a:p>
            <a:r>
              <a:rPr lang="en-US" sz="2000" dirty="0"/>
              <a:t>M</a:t>
            </a:r>
            <a:r>
              <a:rPr lang="en-US" sz="2000" dirty="0" smtClean="0"/>
              <a:t>etadata </a:t>
            </a:r>
            <a:r>
              <a:rPr lang="en-US" sz="2000" dirty="0"/>
              <a:t>associated with forecasts, including the meteorological </a:t>
            </a:r>
            <a:r>
              <a:rPr lang="en-US" sz="2000" dirty="0" err="1"/>
              <a:t>forcings</a:t>
            </a:r>
            <a:r>
              <a:rPr lang="en-US" sz="2000" dirty="0"/>
              <a:t>, reservoir operations or specific streamflow forecasts provided by the NWS or USACE hydrologic models. </a:t>
            </a:r>
            <a:endParaRPr lang="en-US" sz="2000" dirty="0" smtClean="0"/>
          </a:p>
          <a:p>
            <a:pPr marL="0" indent="0">
              <a:buNone/>
            </a:pPr>
            <a:endParaRPr lang="en-US" sz="1800" dirty="0"/>
          </a:p>
        </p:txBody>
      </p:sp>
      <p:pic>
        <p:nvPicPr>
          <p:cNvPr id="6" name="Content Placeholder 6"/>
          <p:cNvPicPr>
            <a:picLocks noGrp="1" noChangeAspect="1"/>
          </p:cNvPicPr>
          <p:nvPr>
            <p:ph sz="half" idx="1"/>
          </p:nvPr>
        </p:nvPicPr>
        <p:blipFill rotWithShape="1">
          <a:blip r:embed="rId2" cstate="email">
            <a:extLst>
              <a:ext uri="{28A0092B-C50C-407E-A947-70E740481C1C}">
                <a14:useLocalDpi xmlns:a14="http://schemas.microsoft.com/office/drawing/2010/main" val="0"/>
              </a:ext>
            </a:extLst>
          </a:blip>
          <a:srcRect t="4776"/>
          <a:stretch/>
        </p:blipFill>
        <p:spPr>
          <a:xfrm>
            <a:off x="4587051" y="2036460"/>
            <a:ext cx="4822044" cy="3076589"/>
          </a:xfrm>
          <a:effectLst>
            <a:reflection stA="50000" endPos="25000" dist="63500" dir="5400000" sy="-100000" algn="bl"/>
          </a:effectLst>
          <a:scene3d>
            <a:camera prst="orthographicFront">
              <a:rot lat="600000" lon="1800000" rev="0"/>
            </a:camera>
            <a:lightRig rig="soft" dir="t">
              <a:rot lat="0" lon="0" rev="16200000"/>
            </a:lightRig>
          </a:scene3d>
          <a:sp3d z="190500" extrusionH="101600" contourW="12700">
            <a:bevelT/>
            <a:extrusionClr>
              <a:schemeClr val="bg1">
                <a:lumMod val="65000"/>
              </a:schemeClr>
            </a:extrusionClr>
            <a:contourClr>
              <a:schemeClr val="accent1"/>
            </a:contourClr>
          </a:sp3d>
        </p:spPr>
      </p:pic>
      <p:sp>
        <p:nvSpPr>
          <p:cNvPr id="4" name="Slide Number Placeholder 3"/>
          <p:cNvSpPr>
            <a:spLocks noGrp="1"/>
          </p:cNvSpPr>
          <p:nvPr>
            <p:ph type="sldNum" sz="quarter" idx="12"/>
          </p:nvPr>
        </p:nvSpPr>
        <p:spPr/>
        <p:txBody>
          <a:bodyPr/>
          <a:lstStyle/>
          <a:p>
            <a:fld id="{7F5CE407-6216-4202-80E4-A30DC2F709B2}" type="slidenum">
              <a:rPr lang="en-US" smtClean="0"/>
              <a:pPr/>
              <a:t>9</a:t>
            </a:fld>
            <a:endParaRPr lang="en-US"/>
          </a:p>
        </p:txBody>
      </p:sp>
    </p:spTree>
    <p:extLst>
      <p:ext uri="{BB962C8B-B14F-4D97-AF65-F5344CB8AC3E}">
        <p14:creationId xmlns:p14="http://schemas.microsoft.com/office/powerpoint/2010/main" val="22664734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2687</TotalTime>
  <Words>2817</Words>
  <Application>Microsoft Macintosh PowerPoint</Application>
  <PresentationFormat>On-screen Show (4:3)</PresentationFormat>
  <Paragraphs>294</Paragraphs>
  <Slides>30</Slides>
  <Notes>9</Notes>
  <HiddenSlides>6</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2" baseType="lpstr">
      <vt:lpstr>Office Theme</vt:lpstr>
      <vt:lpstr>Document</vt:lpstr>
      <vt:lpstr>Requirements for System Interoperability and Data Synchronization</vt:lpstr>
      <vt:lpstr>Briefing Outline</vt:lpstr>
      <vt:lpstr>PowerPoint Presentation</vt:lpstr>
      <vt:lpstr>PowerPoint Presentation</vt:lpstr>
      <vt:lpstr>System Interoperability and Data Synchronization Requirements Team Charter</vt:lpstr>
      <vt:lpstr>Scoping Methodology</vt:lpstr>
      <vt:lpstr>Methodology: Water Resources Analysis and a National Water Census</vt:lpstr>
      <vt:lpstr>Methodology: Common Operating Picture for Water Resources (COPWR)</vt:lpstr>
      <vt:lpstr>Methodology: Water Resources Forecasting</vt:lpstr>
      <vt:lpstr>Methodology: Constraints and Assumptions*</vt:lpstr>
      <vt:lpstr>Findings: Requirement Categories</vt:lpstr>
      <vt:lpstr>Requirements: Interoperability and Integration</vt:lpstr>
      <vt:lpstr>Requirements: Interoperability and Integration</vt:lpstr>
      <vt:lpstr>Requirements: Streamflow</vt:lpstr>
      <vt:lpstr>Requirements: Streamflow</vt:lpstr>
      <vt:lpstr>NWIS / AHPS Stage Differences</vt:lpstr>
      <vt:lpstr>USGS: DECODES Info Availability</vt:lpstr>
      <vt:lpstr>USGS: Ratings Depot Update Frequency</vt:lpstr>
      <vt:lpstr>USGS: DCP to Public Latency</vt:lpstr>
      <vt:lpstr>Requirements: Hydro-meteorological Forcings</vt:lpstr>
      <vt:lpstr>Requirements: Hydro-meteorological Forcings and Model States</vt:lpstr>
      <vt:lpstr>Requirements: Water Management Data </vt:lpstr>
      <vt:lpstr>Requirements: Water Management Data </vt:lpstr>
      <vt:lpstr>Risks</vt:lpstr>
      <vt:lpstr>Recommendations</vt:lpstr>
      <vt:lpstr>Questions?</vt:lpstr>
      <vt:lpstr>PowerPoint Presentation</vt:lpstr>
      <vt:lpstr>PowerPoint Presentation</vt:lpstr>
      <vt:lpstr>PowerPoint Presentation</vt:lpstr>
      <vt:lpstr>PowerPoint Presentation</vt:lpstr>
    </vt:vector>
  </TitlesOfParts>
  <Company>NOAA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 Clark</dc:creator>
  <cp:lastModifiedBy>Edward Clark</cp:lastModifiedBy>
  <cp:revision>125</cp:revision>
  <dcterms:created xsi:type="dcterms:W3CDTF">2013-08-29T12:49:35Z</dcterms:created>
  <dcterms:modified xsi:type="dcterms:W3CDTF">2014-08-14T13:33:34Z</dcterms:modified>
</cp:coreProperties>
</file>