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 id="2147483699" r:id="rId3"/>
    <p:sldMasterId id="2147483712" r:id="rId4"/>
  </p:sldMasterIdLst>
  <p:notesMasterIdLst>
    <p:notesMasterId r:id="rId36"/>
  </p:notesMasterIdLst>
  <p:handoutMasterIdLst>
    <p:handoutMasterId r:id="rId37"/>
  </p:handoutMasterIdLst>
  <p:sldIdLst>
    <p:sldId id="263" r:id="rId5"/>
    <p:sldId id="315" r:id="rId6"/>
    <p:sldId id="264" r:id="rId7"/>
    <p:sldId id="272" r:id="rId8"/>
    <p:sldId id="273" r:id="rId9"/>
    <p:sldId id="274" r:id="rId10"/>
    <p:sldId id="277" r:id="rId11"/>
    <p:sldId id="286" r:id="rId12"/>
    <p:sldId id="287" r:id="rId13"/>
    <p:sldId id="288" r:id="rId14"/>
    <p:sldId id="289" r:id="rId15"/>
    <p:sldId id="318" r:id="rId16"/>
    <p:sldId id="310" r:id="rId17"/>
    <p:sldId id="311" r:id="rId18"/>
    <p:sldId id="312" r:id="rId19"/>
    <p:sldId id="293" r:id="rId20"/>
    <p:sldId id="298" r:id="rId21"/>
    <p:sldId id="295" r:id="rId22"/>
    <p:sldId id="297" r:id="rId23"/>
    <p:sldId id="296" r:id="rId24"/>
    <p:sldId id="302" r:id="rId25"/>
    <p:sldId id="303" r:id="rId26"/>
    <p:sldId id="304" r:id="rId27"/>
    <p:sldId id="305" r:id="rId28"/>
    <p:sldId id="316" r:id="rId29"/>
    <p:sldId id="317" r:id="rId30"/>
    <p:sldId id="290" r:id="rId31"/>
    <p:sldId id="285" r:id="rId32"/>
    <p:sldId id="309" r:id="rId33"/>
    <p:sldId id="291" r:id="rId34"/>
    <p:sldId id="262" r:id="rId35"/>
  </p:sldIdLst>
  <p:sldSz cx="9144000" cy="6858000" type="screen4x3"/>
  <p:notesSz cx="6858000" cy="9144000"/>
  <p:defaultTextStyle>
    <a:defPPr>
      <a:defRPr lang="en-US"/>
    </a:defPPr>
    <a:lvl1pPr algn="l" rtl="0" eaLnBrk="0" fontAlgn="base" hangingPunct="0">
      <a:spcBef>
        <a:spcPct val="50000"/>
      </a:spcBef>
      <a:spcAft>
        <a:spcPct val="0"/>
      </a:spcAft>
      <a:buClr>
        <a:srgbClr val="FF9900"/>
      </a:buClr>
      <a:buFont typeface="Wingdings" charset="2"/>
      <a:defRPr sz="2400" kern="1200">
        <a:solidFill>
          <a:schemeClr val="tx1"/>
        </a:solidFill>
        <a:latin typeface="Arial" charset="0"/>
        <a:ea typeface="+mn-ea"/>
        <a:cs typeface="+mn-cs"/>
      </a:defRPr>
    </a:lvl1pPr>
    <a:lvl2pPr marL="457200" algn="l" rtl="0" eaLnBrk="0" fontAlgn="base" hangingPunct="0">
      <a:spcBef>
        <a:spcPct val="50000"/>
      </a:spcBef>
      <a:spcAft>
        <a:spcPct val="0"/>
      </a:spcAft>
      <a:buClr>
        <a:srgbClr val="FF9900"/>
      </a:buClr>
      <a:buFont typeface="Wingdings" charset="2"/>
      <a:defRPr sz="2400" kern="1200">
        <a:solidFill>
          <a:schemeClr val="tx1"/>
        </a:solidFill>
        <a:latin typeface="Arial" charset="0"/>
        <a:ea typeface="+mn-ea"/>
        <a:cs typeface="+mn-cs"/>
      </a:defRPr>
    </a:lvl2pPr>
    <a:lvl3pPr marL="914400" algn="l" rtl="0" eaLnBrk="0" fontAlgn="base" hangingPunct="0">
      <a:spcBef>
        <a:spcPct val="50000"/>
      </a:spcBef>
      <a:spcAft>
        <a:spcPct val="0"/>
      </a:spcAft>
      <a:buClr>
        <a:srgbClr val="FF9900"/>
      </a:buClr>
      <a:buFont typeface="Wingdings" charset="2"/>
      <a:defRPr sz="2400" kern="1200">
        <a:solidFill>
          <a:schemeClr val="tx1"/>
        </a:solidFill>
        <a:latin typeface="Arial" charset="0"/>
        <a:ea typeface="+mn-ea"/>
        <a:cs typeface="+mn-cs"/>
      </a:defRPr>
    </a:lvl3pPr>
    <a:lvl4pPr marL="1371600" algn="l" rtl="0" eaLnBrk="0" fontAlgn="base" hangingPunct="0">
      <a:spcBef>
        <a:spcPct val="50000"/>
      </a:spcBef>
      <a:spcAft>
        <a:spcPct val="0"/>
      </a:spcAft>
      <a:buClr>
        <a:srgbClr val="FF9900"/>
      </a:buClr>
      <a:buFont typeface="Wingdings" charset="2"/>
      <a:defRPr sz="2400" kern="1200">
        <a:solidFill>
          <a:schemeClr val="tx1"/>
        </a:solidFill>
        <a:latin typeface="Arial" charset="0"/>
        <a:ea typeface="+mn-ea"/>
        <a:cs typeface="+mn-cs"/>
      </a:defRPr>
    </a:lvl4pPr>
    <a:lvl5pPr marL="1828800" algn="l" rtl="0" eaLnBrk="0" fontAlgn="base" hangingPunct="0">
      <a:spcBef>
        <a:spcPct val="50000"/>
      </a:spcBef>
      <a:spcAft>
        <a:spcPct val="0"/>
      </a:spcAft>
      <a:buClr>
        <a:srgbClr val="FF9900"/>
      </a:buClr>
      <a:buFont typeface="Wingdings" charset="2"/>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E03D4F"/>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64486" autoAdjust="0"/>
  </p:normalViewPr>
  <p:slideViewPr>
    <p:cSldViewPr>
      <p:cViewPr varScale="1">
        <p:scale>
          <a:sx n="59" d="100"/>
          <a:sy n="59" d="100"/>
        </p:scale>
        <p:origin x="-3000" y="-10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notesMaster" Target="notesMasters/notes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p>
        </p:txBody>
      </p:sp>
      <p:sp>
        <p:nvSpPr>
          <p:cNvPr id="38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p>
        </p:txBody>
      </p:sp>
      <p:sp>
        <p:nvSpPr>
          <p:cNvPr id="38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p>
        </p:txBody>
      </p:sp>
      <p:sp>
        <p:nvSpPr>
          <p:cNvPr id="38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54B8B9AA-BEDC-2047-A842-1DC58C64A6F5}" type="slidenum">
              <a:rPr lang="en-US"/>
              <a:pPr/>
              <a:t>‹#›</a:t>
            </a:fld>
            <a:endParaRPr lang="en-US"/>
          </a:p>
        </p:txBody>
      </p:sp>
    </p:spTree>
    <p:extLst>
      <p:ext uri="{BB962C8B-B14F-4D97-AF65-F5344CB8AC3E}">
        <p14:creationId xmlns:p14="http://schemas.microsoft.com/office/powerpoint/2010/main" val="27862313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9B0FE348-F6E3-0D4A-9E6C-6330799BBDC4}" type="slidenum">
              <a:rPr lang="en-US"/>
              <a:pPr/>
              <a:t>‹#›</a:t>
            </a:fld>
            <a:endParaRPr lang="en-US"/>
          </a:p>
        </p:txBody>
      </p:sp>
    </p:spTree>
    <p:extLst>
      <p:ext uri="{BB962C8B-B14F-4D97-AF65-F5344CB8AC3E}">
        <p14:creationId xmlns:p14="http://schemas.microsoft.com/office/powerpoint/2010/main" val="16070581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Slides with contributions by Bruce Stewart, WMO </a:t>
            </a:r>
            <a:r>
              <a:rPr lang="en-US" dirty="0" err="1" smtClean="0"/>
              <a:t>CHy</a:t>
            </a:r>
            <a:r>
              <a:rPr lang="en-US" dirty="0" smtClean="0"/>
              <a:t> Secretariat</a:t>
            </a:r>
            <a:endParaRPr lang="en-US" dirty="0"/>
          </a:p>
        </p:txBody>
      </p:sp>
      <p:sp>
        <p:nvSpPr>
          <p:cNvPr id="4" name="Slide Number Placeholder 3"/>
          <p:cNvSpPr>
            <a:spLocks noGrp="1"/>
          </p:cNvSpPr>
          <p:nvPr>
            <p:ph type="sldNum" sz="quarter" idx="10"/>
          </p:nvPr>
        </p:nvSpPr>
        <p:spPr/>
        <p:txBody>
          <a:bodyPr/>
          <a:lstStyle/>
          <a:p>
            <a:fld id="{9B0FE348-F6E3-0D4A-9E6C-6330799BBDC4}" type="slidenum">
              <a:rPr lang="en-US" smtClean="0"/>
              <a:pPr/>
              <a:t>1</a:t>
            </a:fld>
            <a:endParaRPr lang="en-US"/>
          </a:p>
        </p:txBody>
      </p:sp>
    </p:spTree>
    <p:extLst>
      <p:ext uri="{BB962C8B-B14F-4D97-AF65-F5344CB8AC3E}">
        <p14:creationId xmlns:p14="http://schemas.microsoft.com/office/powerpoint/2010/main" val="176112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 Basic Synoptic Networks</a:t>
            </a:r>
            <a:r>
              <a:rPr lang="en-US" baseline="0" dirty="0" smtClean="0"/>
              <a:t> (RBSN)</a:t>
            </a:r>
          </a:p>
          <a:p>
            <a:r>
              <a:rPr lang="en-US" baseline="0" dirty="0" smtClean="0"/>
              <a:t>Regional Basic Climatological Networks (RBCN)</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AMDAR</a:t>
            </a:r>
            <a:r>
              <a:rPr lang="en-US" baseline="0" dirty="0" smtClean="0"/>
              <a:t> = </a:t>
            </a:r>
            <a:r>
              <a:rPr lang="en-US" dirty="0" smtClean="0">
                <a:effectLst/>
              </a:rPr>
              <a:t>Aircraft Meteorological Data</a:t>
            </a:r>
            <a:r>
              <a:rPr lang="en-US" baseline="0" dirty="0" smtClean="0">
                <a:effectLst/>
              </a:rPr>
              <a:t> Relay – World Weather Watch aircraft-mounted observing network</a:t>
            </a:r>
            <a:endParaRPr lang="en-US" dirty="0" smtClean="0"/>
          </a:p>
        </p:txBody>
      </p:sp>
      <p:sp>
        <p:nvSpPr>
          <p:cNvPr id="4" name="Slide Number Placeholder 3"/>
          <p:cNvSpPr>
            <a:spLocks noGrp="1"/>
          </p:cNvSpPr>
          <p:nvPr>
            <p:ph type="sldNum" sz="quarter" idx="10"/>
          </p:nvPr>
        </p:nvSpPr>
        <p:spPr/>
        <p:txBody>
          <a:bodyPr/>
          <a:lstStyle/>
          <a:p>
            <a:fld id="{9B0FE348-F6E3-0D4A-9E6C-6330799BBDC4}" type="slidenum">
              <a:rPr lang="en-US" smtClean="0"/>
              <a:pPr/>
              <a:t>9</a:t>
            </a:fld>
            <a:endParaRPr lang="en-US"/>
          </a:p>
        </p:txBody>
      </p:sp>
    </p:spTree>
    <p:extLst>
      <p:ext uri="{BB962C8B-B14F-4D97-AF65-F5344CB8AC3E}">
        <p14:creationId xmlns:p14="http://schemas.microsoft.com/office/powerpoint/2010/main" val="212764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GISCs – Currently (10 August 2014)</a:t>
            </a:r>
            <a:r>
              <a:rPr lang="en-US" baseline="0" dirty="0" smtClean="0"/>
              <a:t> 15 GISCs worldwide</a:t>
            </a:r>
          </a:p>
          <a:p>
            <a:r>
              <a:rPr lang="en-US" baseline="0" dirty="0" smtClean="0"/>
              <a:t>DCPCs – Currently 125 DCPCs worldwide</a:t>
            </a:r>
          </a:p>
          <a:p>
            <a:r>
              <a:rPr lang="en-US" dirty="0" smtClean="0"/>
              <a:t>NCs – Currently 223 worldwide</a:t>
            </a:r>
            <a:endParaRPr lang="en-US" dirty="0"/>
          </a:p>
        </p:txBody>
      </p:sp>
      <p:sp>
        <p:nvSpPr>
          <p:cNvPr id="4" name="Slide Number Placeholder 3"/>
          <p:cNvSpPr>
            <a:spLocks noGrp="1"/>
          </p:cNvSpPr>
          <p:nvPr>
            <p:ph type="sldNum" sz="quarter" idx="10"/>
          </p:nvPr>
        </p:nvSpPr>
        <p:spPr/>
        <p:txBody>
          <a:bodyPr/>
          <a:lstStyle/>
          <a:p>
            <a:fld id="{9B0FE348-F6E3-0D4A-9E6C-6330799BBDC4}" type="slidenum">
              <a:rPr lang="en-US" smtClean="0"/>
              <a:pPr/>
              <a:t>10</a:t>
            </a:fld>
            <a:endParaRPr lang="en-US"/>
          </a:p>
        </p:txBody>
      </p:sp>
    </p:spTree>
    <p:extLst>
      <p:ext uri="{BB962C8B-B14F-4D97-AF65-F5344CB8AC3E}">
        <p14:creationId xmlns:p14="http://schemas.microsoft.com/office/powerpoint/2010/main" val="3827597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INTER-COMMISSION COORDINATION GROUP on the WMO Integrated Global Observing System (ICG-WIGOS)</a:t>
            </a:r>
          </a:p>
          <a:p>
            <a:endParaRPr lang="en-US" dirty="0" smtClean="0"/>
          </a:p>
          <a:p>
            <a:pPr marL="342900" indent="-342900">
              <a:buFont typeface="Arial"/>
              <a:buChar char="•"/>
            </a:pPr>
            <a:r>
              <a:rPr lang="en-US" sz="2000" dirty="0" smtClean="0"/>
              <a:t>Metadata types:</a:t>
            </a:r>
          </a:p>
          <a:p>
            <a:pPr marL="800100" lvl="1" indent="-342900">
              <a:buFont typeface="Arial"/>
              <a:buChar char="•"/>
            </a:pPr>
            <a:r>
              <a:rPr lang="en-US" sz="2000" dirty="0" smtClean="0"/>
              <a:t>Discovery (WIS metadata, ISO 19115)</a:t>
            </a:r>
          </a:p>
          <a:p>
            <a:pPr marL="800100" lvl="1" indent="-342900">
              <a:buFont typeface="Arial"/>
              <a:buChar char="•"/>
            </a:pPr>
            <a:r>
              <a:rPr lang="en-US" sz="2000" b="1" dirty="0" smtClean="0"/>
              <a:t>Observations (WIGOS metadata)</a:t>
            </a:r>
          </a:p>
          <a:p>
            <a:pPr marL="800100" lvl="1" indent="-342900">
              <a:buFont typeface="Arial"/>
              <a:buChar char="•"/>
            </a:pPr>
            <a:r>
              <a:rPr lang="en-US" sz="2000" dirty="0" smtClean="0"/>
              <a:t>Provenance etc…</a:t>
            </a:r>
          </a:p>
          <a:p>
            <a:pPr marL="342900" indent="-342900">
              <a:buFont typeface="Arial"/>
              <a:buChar char="•"/>
            </a:pPr>
            <a:r>
              <a:rPr lang="en-US" sz="2000" dirty="0" smtClean="0"/>
              <a:t>Environmental observations/data types considered:</a:t>
            </a:r>
          </a:p>
          <a:p>
            <a:pPr marL="800100" lvl="1" indent="-342900">
              <a:buFont typeface="Arial"/>
              <a:buChar char="•"/>
            </a:pPr>
            <a:r>
              <a:rPr lang="en-US" sz="2000" dirty="0" smtClean="0"/>
              <a:t>Atmosphere, ocean, land, water</a:t>
            </a:r>
          </a:p>
          <a:p>
            <a:pPr marL="800100" lvl="1" indent="-342900">
              <a:buFont typeface="Arial"/>
              <a:buChar char="•"/>
            </a:pPr>
            <a:r>
              <a:rPr lang="en-US" sz="2000" dirty="0" smtClean="0"/>
              <a:t>Ground-based, airborne, ship-based, satellite</a:t>
            </a:r>
          </a:p>
          <a:p>
            <a:pPr marL="800100" lvl="1" indent="-342900">
              <a:buFont typeface="Arial"/>
              <a:buChar char="•"/>
            </a:pPr>
            <a:r>
              <a:rPr lang="en-US" sz="2000" dirty="0" smtClean="0"/>
              <a:t>In-situ, remote</a:t>
            </a:r>
          </a:p>
          <a:p>
            <a:pPr marL="800100" lvl="1" indent="-342900">
              <a:buFont typeface="Arial"/>
              <a:buChar char="•"/>
            </a:pPr>
            <a:r>
              <a:rPr lang="en-US" sz="2000" dirty="0" smtClean="0"/>
              <a:t>Physical, chemical</a:t>
            </a:r>
          </a:p>
          <a:p>
            <a:pPr marL="342900" indent="-342900">
              <a:buFont typeface="Arial"/>
              <a:buChar char="•"/>
            </a:pPr>
            <a:r>
              <a:rPr lang="en-US" sz="2000" dirty="0" smtClean="0"/>
              <a:t>Work of WMO TCs considered including GRDC Hydrologic Metadata</a:t>
            </a:r>
          </a:p>
          <a:p>
            <a:endParaRPr lang="en-US" dirty="0"/>
          </a:p>
        </p:txBody>
      </p:sp>
      <p:sp>
        <p:nvSpPr>
          <p:cNvPr id="4" name="Slide Number Placeholder 3"/>
          <p:cNvSpPr>
            <a:spLocks noGrp="1"/>
          </p:cNvSpPr>
          <p:nvPr>
            <p:ph type="sldNum" sz="quarter" idx="10"/>
          </p:nvPr>
        </p:nvSpPr>
        <p:spPr/>
        <p:txBody>
          <a:bodyPr/>
          <a:lstStyle/>
          <a:p>
            <a:fld id="{9B0FE348-F6E3-0D4A-9E6C-6330799BBDC4}" type="slidenum">
              <a:rPr lang="en-US" smtClean="0"/>
              <a:pPr/>
              <a:t>13</a:t>
            </a:fld>
            <a:endParaRPr lang="en-US"/>
          </a:p>
        </p:txBody>
      </p:sp>
    </p:spTree>
    <p:extLst>
      <p:ext uri="{BB962C8B-B14F-4D97-AF65-F5344CB8AC3E}">
        <p14:creationId xmlns:p14="http://schemas.microsoft.com/office/powerpoint/2010/main" val="233340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 code lists</a:t>
            </a:r>
          </a:p>
          <a:p>
            <a:r>
              <a:rPr lang="en-US" dirty="0" smtClean="0"/>
              <a:t>Orange:</a:t>
            </a:r>
            <a:r>
              <a:rPr lang="en-US" baseline="0" dirty="0" smtClean="0"/>
              <a:t> conditional or optional</a:t>
            </a:r>
          </a:p>
          <a:p>
            <a:endParaRPr lang="en-US" baseline="0" dirty="0" smtClean="0"/>
          </a:p>
          <a:p>
            <a:pPr marL="342900" lvl="0" indent="-342900" algn="l" eaLnBrk="1" hangingPunct="1">
              <a:spcBef>
                <a:spcPts val="0"/>
              </a:spcBef>
              <a:buFont typeface="Arial"/>
              <a:buChar char="•"/>
            </a:pPr>
            <a:r>
              <a:rPr lang="en-US" sz="2000" b="1" kern="0" dirty="0" smtClean="0">
                <a:solidFill>
                  <a:schemeClr val="tx1"/>
                </a:solidFill>
                <a:latin typeface="Times" charset="0"/>
                <a:ea typeface="+mn-ea"/>
                <a:cs typeface="+mn-cs"/>
              </a:rPr>
              <a:t>March 2013 </a:t>
            </a:r>
            <a:r>
              <a:rPr lang="en-US" sz="2000" b="0" kern="0" dirty="0" smtClean="0">
                <a:solidFill>
                  <a:schemeClr val="tx1"/>
                </a:solidFill>
                <a:latin typeface="Times" charset="0"/>
                <a:ea typeface="+mn-ea"/>
                <a:cs typeface="+mn-cs"/>
              </a:rPr>
              <a:t>- Work commenced </a:t>
            </a:r>
            <a:r>
              <a:rPr lang="en-US" sz="2000" kern="0" dirty="0" smtClean="0">
                <a:solidFill>
                  <a:schemeClr val="tx1"/>
                </a:solidFill>
                <a:latin typeface="Times" charset="0"/>
                <a:ea typeface="+mn-ea"/>
                <a:cs typeface="+mn-cs"/>
              </a:rPr>
              <a:t>– first face to face meeting defined scope, principles, ten metadata categories</a:t>
            </a:r>
          </a:p>
          <a:p>
            <a:pPr marL="342900" lvl="0" indent="-342900" algn="l" eaLnBrk="1" hangingPunct="1">
              <a:spcBef>
                <a:spcPts val="0"/>
              </a:spcBef>
              <a:buFont typeface="Arial"/>
              <a:buChar char="•"/>
            </a:pPr>
            <a:r>
              <a:rPr lang="en-US" sz="2000" b="1" kern="0" dirty="0" smtClean="0">
                <a:solidFill>
                  <a:schemeClr val="tx1"/>
                </a:solidFill>
                <a:latin typeface="Times" charset="0"/>
                <a:ea typeface="+mn-ea"/>
                <a:cs typeface="+mn-cs"/>
              </a:rPr>
              <a:t>2013-14 </a:t>
            </a:r>
            <a:r>
              <a:rPr lang="en-US" sz="2000" kern="0" dirty="0" smtClean="0">
                <a:solidFill>
                  <a:schemeClr val="tx1"/>
                </a:solidFill>
                <a:latin typeface="Times" charset="0"/>
                <a:ea typeface="+mn-ea"/>
                <a:cs typeface="+mn-cs"/>
              </a:rPr>
              <a:t>- ~60 metadata elements, definitions, examples plus code-lists defined within 10 categories; informal feedback incorporated</a:t>
            </a:r>
          </a:p>
          <a:p>
            <a:pPr marL="800100" lvl="1" indent="-342900" eaLnBrk="1" hangingPunct="1">
              <a:spcBef>
                <a:spcPts val="0"/>
              </a:spcBef>
              <a:buFont typeface="Arial"/>
              <a:buChar char="•"/>
            </a:pPr>
            <a:r>
              <a:rPr lang="en-US" sz="2000" kern="0" dirty="0" smtClean="0">
                <a:solidFill>
                  <a:schemeClr val="tx1"/>
                </a:solidFill>
                <a:latin typeface="Times" charset="0"/>
                <a:ea typeface="ＭＳ Ｐゴシック" charset="-128"/>
                <a:cs typeface="+mn-cs"/>
              </a:rPr>
              <a:t>February 2014 </a:t>
            </a:r>
            <a:r>
              <a:rPr lang="en-US" sz="2000" b="0" kern="0" dirty="0" smtClean="0">
                <a:solidFill>
                  <a:schemeClr val="tx1"/>
                </a:solidFill>
                <a:latin typeface="Times" charset="0"/>
                <a:ea typeface="ＭＳ Ｐゴシック" charset="-128"/>
                <a:cs typeface="+mn-cs"/>
              </a:rPr>
              <a:t>- considered at ICG-WIGOS-3</a:t>
            </a:r>
          </a:p>
          <a:p>
            <a:pPr marL="800100" lvl="1" indent="-342900" eaLnBrk="1" hangingPunct="1">
              <a:spcBef>
                <a:spcPts val="0"/>
              </a:spcBef>
              <a:buFont typeface="Arial"/>
              <a:buChar char="•"/>
            </a:pPr>
            <a:r>
              <a:rPr lang="en-US" sz="2000" kern="0" dirty="0" smtClean="0">
                <a:solidFill>
                  <a:schemeClr val="tx1"/>
                </a:solidFill>
                <a:latin typeface="Times" charset="0"/>
                <a:ea typeface="ＭＳ Ｐゴシック" charset="-128"/>
                <a:cs typeface="+mn-cs"/>
              </a:rPr>
              <a:t>March-April 2014 – formal feedback on draft WIGOS metadata sought from WMO Technical Commissions</a:t>
            </a:r>
            <a:endParaRPr lang="en-US" sz="2000" b="0" kern="0" dirty="0" smtClean="0">
              <a:solidFill>
                <a:schemeClr val="tx1"/>
              </a:solidFill>
              <a:latin typeface="Times" charset="0"/>
              <a:ea typeface="ＭＳ Ｐゴシック" charset="-128"/>
              <a:cs typeface="+mn-cs"/>
            </a:endParaRPr>
          </a:p>
          <a:p>
            <a:pPr marL="800100" lvl="1" indent="-342900" eaLnBrk="1" hangingPunct="1">
              <a:spcBef>
                <a:spcPts val="0"/>
              </a:spcBef>
              <a:buFont typeface="Arial"/>
              <a:buChar char="•"/>
            </a:pPr>
            <a:r>
              <a:rPr lang="en-US" sz="2000" b="0" kern="0" dirty="0" smtClean="0">
                <a:solidFill>
                  <a:schemeClr val="tx1"/>
                </a:solidFill>
                <a:latin typeface="Times" charset="0"/>
                <a:ea typeface="ＭＳ Ｐゴシック" charset="-128"/>
                <a:cs typeface="+mn-cs"/>
              </a:rPr>
              <a:t>May 2014 – Second face to face meeting incorporated feedback from TCs</a:t>
            </a:r>
          </a:p>
          <a:p>
            <a:pPr marL="342900" indent="-342900" eaLnBrk="1" hangingPunct="1">
              <a:spcBef>
                <a:spcPts val="0"/>
              </a:spcBef>
              <a:buFont typeface="Arial"/>
              <a:buChar char="•"/>
            </a:pPr>
            <a:r>
              <a:rPr lang="en-US" sz="2000" b="1" kern="0" dirty="0" smtClean="0">
                <a:solidFill>
                  <a:schemeClr val="tx1"/>
                </a:solidFill>
                <a:latin typeface="Times" charset="0"/>
                <a:ea typeface="+mn-ea"/>
                <a:cs typeface="+mn-cs"/>
              </a:rPr>
              <a:t>2014-15 </a:t>
            </a:r>
            <a:r>
              <a:rPr lang="en-US" sz="2000" b="0" kern="0" dirty="0" smtClean="0">
                <a:solidFill>
                  <a:schemeClr val="tx1"/>
                </a:solidFill>
                <a:latin typeface="Times" charset="0"/>
                <a:ea typeface="+mn-ea"/>
                <a:cs typeface="+mn-cs"/>
              </a:rPr>
              <a:t>- TT-WMD to </a:t>
            </a:r>
            <a:r>
              <a:rPr lang="en-US" sz="2000" b="0" kern="0" dirty="0" err="1" smtClean="0">
                <a:solidFill>
                  <a:schemeClr val="tx1"/>
                </a:solidFill>
                <a:latin typeface="Times" charset="0"/>
                <a:ea typeface="+mn-ea"/>
                <a:cs typeface="+mn-cs"/>
              </a:rPr>
              <a:t>finalise</a:t>
            </a:r>
            <a:r>
              <a:rPr lang="en-US" sz="2000" kern="0" dirty="0" smtClean="0">
                <a:solidFill>
                  <a:schemeClr val="tx1"/>
                </a:solidFill>
                <a:latin typeface="Times" charset="0"/>
                <a:ea typeface="+mn-ea"/>
                <a:cs typeface="+mn-cs"/>
              </a:rPr>
              <a:t> </a:t>
            </a:r>
            <a:r>
              <a:rPr lang="en-US" sz="2000" b="0" kern="0" dirty="0" smtClean="0">
                <a:solidFill>
                  <a:schemeClr val="tx1"/>
                </a:solidFill>
                <a:latin typeface="Times" charset="0"/>
                <a:ea typeface="+mn-ea"/>
                <a:cs typeface="+mn-cs"/>
              </a:rPr>
              <a:t>a ‘semantic standard’ for submission to WMO Congress (Cg-17) </a:t>
            </a:r>
          </a:p>
          <a:p>
            <a:pPr marL="800100" lvl="1" indent="-342900" eaLnBrk="1" hangingPunct="1">
              <a:spcBef>
                <a:spcPts val="0"/>
              </a:spcBef>
              <a:buFont typeface="Arial"/>
              <a:buChar char="•"/>
            </a:pPr>
            <a:r>
              <a:rPr lang="en-US" sz="2000" kern="0" dirty="0" smtClean="0">
                <a:solidFill>
                  <a:schemeClr val="tx1"/>
                </a:solidFill>
                <a:latin typeface="Times" charset="0"/>
                <a:ea typeface="ＭＳ Ｐゴシック" charset="-128"/>
                <a:cs typeface="+mn-cs"/>
              </a:rPr>
              <a:t>TT-WRM to ensure WIGOS metadata requirements are incorporated into WIGOS regulatory material (</a:t>
            </a:r>
            <a:r>
              <a:rPr lang="en-US" sz="2000" kern="1200" dirty="0" smtClean="0">
                <a:solidFill>
                  <a:schemeClr val="tx1"/>
                </a:solidFill>
                <a:latin typeface="Times" charset="0"/>
                <a:ea typeface="ＭＳ Ｐゴシック" charset="-128"/>
                <a:cs typeface="+mn-cs"/>
              </a:rPr>
              <a:t>Technical Regulations, Manual and Guide on WIGOS)</a:t>
            </a:r>
            <a:endParaRPr lang="en-US" sz="2000" b="0" kern="0" dirty="0" smtClean="0">
              <a:solidFill>
                <a:schemeClr val="tx1"/>
              </a:solidFill>
              <a:latin typeface="Times" charset="0"/>
              <a:ea typeface="ＭＳ Ｐゴシック" charset="-128"/>
              <a:cs typeface="+mn-cs"/>
            </a:endParaRPr>
          </a:p>
          <a:p>
            <a:pPr marL="800100" lvl="1" indent="-342900" eaLnBrk="1" hangingPunct="1">
              <a:spcBef>
                <a:spcPts val="0"/>
              </a:spcBef>
              <a:buFont typeface="Arial"/>
              <a:buChar char="•"/>
            </a:pPr>
            <a:r>
              <a:rPr lang="en-US" sz="2000" kern="0" dirty="0" smtClean="0">
                <a:solidFill>
                  <a:schemeClr val="tx1"/>
                </a:solidFill>
                <a:latin typeface="Times" charset="0"/>
                <a:ea typeface="ＭＳ Ｐゴシック" charset="-128"/>
                <a:cs typeface="+mn-cs"/>
              </a:rPr>
              <a:t>CBS IPET-MDRD tasked to define an information model and exchange format for WIGOS metadata based on existing standards such as ISO 19159 (O&amp;M)</a:t>
            </a:r>
          </a:p>
          <a:p>
            <a:endParaRPr lang="en-US" dirty="0"/>
          </a:p>
        </p:txBody>
      </p:sp>
      <p:sp>
        <p:nvSpPr>
          <p:cNvPr id="4" name="Slide Number Placeholder 3"/>
          <p:cNvSpPr>
            <a:spLocks noGrp="1"/>
          </p:cNvSpPr>
          <p:nvPr>
            <p:ph type="sldNum" sz="quarter" idx="10"/>
          </p:nvPr>
        </p:nvSpPr>
        <p:spPr/>
        <p:txBody>
          <a:bodyPr/>
          <a:lstStyle/>
          <a:p>
            <a:fld id="{9B0FE348-F6E3-0D4A-9E6C-6330799BBDC4}" type="slidenum">
              <a:rPr lang="en-US" smtClean="0"/>
              <a:pPr/>
              <a:t>15</a:t>
            </a:fld>
            <a:endParaRPr lang="en-US"/>
          </a:p>
        </p:txBody>
      </p:sp>
    </p:spTree>
    <p:extLst>
      <p:ext uri="{BB962C8B-B14F-4D97-AF65-F5344CB8AC3E}">
        <p14:creationId xmlns:p14="http://schemas.microsoft.com/office/powerpoint/2010/main" val="3654568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FE348-F6E3-0D4A-9E6C-6330799BBDC4}" type="slidenum">
              <a:rPr lang="en-US" smtClean="0"/>
              <a:pPr/>
              <a:t>29</a:t>
            </a:fld>
            <a:endParaRPr lang="en-US"/>
          </a:p>
        </p:txBody>
      </p:sp>
    </p:spTree>
    <p:extLst>
      <p:ext uri="{BB962C8B-B14F-4D97-AF65-F5344CB8AC3E}">
        <p14:creationId xmlns:p14="http://schemas.microsoft.com/office/powerpoint/2010/main" val="129102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38914" name="Picture 11" descr="wmo_ppt_2012.psd"/>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8915" name="Text Box 7"/>
          <p:cNvSpPr txBox="1">
            <a:spLocks noChangeArrowheads="1"/>
          </p:cNvSpPr>
          <p:nvPr/>
        </p:nvSpPr>
        <p:spPr bwMode="auto">
          <a:xfrm>
            <a:off x="468313" y="1341438"/>
            <a:ext cx="1079500" cy="366712"/>
          </a:xfrm>
          <a:prstGeom prst="rect">
            <a:avLst/>
          </a:prstGeom>
          <a:noFill/>
          <a:ln w="9525">
            <a:noFill/>
            <a:miter lim="800000"/>
            <a:headEnd/>
            <a:tailEnd/>
          </a:ln>
          <a:effectLst/>
        </p:spPr>
        <p:txBody>
          <a:bodyPr>
            <a:prstTxWarp prst="textNoShape">
              <a:avLst/>
            </a:prstTxWarp>
            <a:spAutoFit/>
          </a:bodyPr>
          <a:lstStyle/>
          <a:p>
            <a:pPr algn="ctr">
              <a:buClrTx/>
              <a:buFontTx/>
              <a:buNone/>
            </a:pPr>
            <a:r>
              <a:rPr lang="en-US" sz="1800">
                <a:solidFill>
                  <a:schemeClr val="bg1"/>
                </a:solidFill>
                <a:latin typeface="Arial Black" charset="0"/>
              </a:rPr>
              <a:t>WMO</a:t>
            </a:r>
          </a:p>
        </p:txBody>
      </p:sp>
      <p:sp>
        <p:nvSpPr>
          <p:cNvPr id="38916" name="Rectangle 3"/>
          <p:cNvSpPr>
            <a:spLocks noGrp="1" noChangeArrowheads="1"/>
          </p:cNvSpPr>
          <p:nvPr>
            <p:ph type="ctrTitle"/>
          </p:nvPr>
        </p:nvSpPr>
        <p:spPr>
          <a:xfrm>
            <a:off x="611188" y="3211513"/>
            <a:ext cx="7921625" cy="1730375"/>
          </a:xfrm>
        </p:spPr>
        <p:txBody>
          <a:bodyPr/>
          <a:lstStyle>
            <a:lvl1pPr algn="ctr">
              <a:defRPr sz="4000">
                <a:solidFill>
                  <a:schemeClr val="bg1"/>
                </a:solidFill>
              </a:defRPr>
            </a:lvl1pPr>
          </a:lstStyle>
          <a:p>
            <a:r>
              <a:rPr lang="en-US"/>
              <a:t>Click to edit Master title style</a:t>
            </a:r>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charset="2"/>
              <a:buNone/>
              <a:defRPr>
                <a:solidFill>
                  <a:schemeClr val="bg1"/>
                </a:solidFill>
              </a:defRPr>
            </a:lvl1pPr>
          </a:lstStyle>
          <a:p>
            <a:r>
              <a:rPr lang="en-US"/>
              <a:t>Click to edit Master subtitle style</a:t>
            </a:r>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r>
              <a:rPr lang="en-US"/>
              <a:t>test footer</a:t>
            </a:r>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03988176-642E-434C-9F92-5784E04D22AC}" type="slidenum">
              <a:rPr lang="en-US"/>
              <a:pPr/>
              <a:t>‹#›</a:t>
            </a:fld>
            <a:endParaRPr lang="en-US"/>
          </a:p>
        </p:txBody>
      </p:sp>
    </p:spTree>
  </p:cSld>
  <p:clrMapOvr>
    <a:masterClrMapping/>
  </p:clrMapOvr>
  <p:transition xmlns:p14="http://schemas.microsoft.com/office/powerpoint/2010/mai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t>test footer</a:t>
            </a:r>
          </a:p>
        </p:txBody>
      </p:sp>
      <p:sp>
        <p:nvSpPr>
          <p:cNvPr id="6" name="Rectangle 7"/>
          <p:cNvSpPr>
            <a:spLocks noGrp="1" noChangeArrowheads="1"/>
          </p:cNvSpPr>
          <p:nvPr>
            <p:ph type="sldNum" sz="quarter" idx="11"/>
          </p:nvPr>
        </p:nvSpPr>
        <p:spPr>
          <a:ln/>
        </p:spPr>
        <p:txBody>
          <a:bodyPr/>
          <a:lstStyle>
            <a:lvl1pPr>
              <a:defRPr/>
            </a:lvl1pPr>
          </a:lstStyle>
          <a:p>
            <a:fld id="{F77EC8B7-AAD7-9A4A-AE79-EA1B323F795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t>test footer</a:t>
            </a:r>
          </a:p>
        </p:txBody>
      </p:sp>
      <p:sp>
        <p:nvSpPr>
          <p:cNvPr id="5" name="Rectangle 7"/>
          <p:cNvSpPr>
            <a:spLocks noGrp="1" noChangeArrowheads="1"/>
          </p:cNvSpPr>
          <p:nvPr>
            <p:ph type="sldNum" sz="quarter" idx="11"/>
          </p:nvPr>
        </p:nvSpPr>
        <p:spPr>
          <a:ln/>
        </p:spPr>
        <p:txBody>
          <a:bodyPr/>
          <a:lstStyle>
            <a:lvl1pPr>
              <a:defRPr/>
            </a:lvl1pPr>
          </a:lstStyle>
          <a:p>
            <a:fld id="{4DFAA2F8-6EFF-B040-A7A7-43DF3A56284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t>test footer</a:t>
            </a:r>
          </a:p>
        </p:txBody>
      </p:sp>
      <p:sp>
        <p:nvSpPr>
          <p:cNvPr id="5" name="Rectangle 7"/>
          <p:cNvSpPr>
            <a:spLocks noGrp="1" noChangeArrowheads="1"/>
          </p:cNvSpPr>
          <p:nvPr>
            <p:ph type="sldNum" sz="quarter" idx="11"/>
          </p:nvPr>
        </p:nvSpPr>
        <p:spPr>
          <a:ln/>
        </p:spPr>
        <p:txBody>
          <a:bodyPr/>
          <a:lstStyle>
            <a:lvl1pPr>
              <a:defRPr/>
            </a:lvl1pPr>
          </a:lstStyle>
          <a:p>
            <a:fld id="{F3C7A14E-5B4C-E24D-A61E-A6567BE66BE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50825" y="1052513"/>
            <a:ext cx="4279900"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3125" y="1052513"/>
            <a:ext cx="4281488" cy="4897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r>
              <a:rPr lang="en-US"/>
              <a:t>test footer</a:t>
            </a:r>
          </a:p>
        </p:txBody>
      </p:sp>
      <p:sp>
        <p:nvSpPr>
          <p:cNvPr id="6" name="Slide Number Placeholder 5"/>
          <p:cNvSpPr>
            <a:spLocks noGrp="1"/>
          </p:cNvSpPr>
          <p:nvPr>
            <p:ph type="sldNum" sz="quarter" idx="11"/>
          </p:nvPr>
        </p:nvSpPr>
        <p:spPr>
          <a:xfrm>
            <a:off x="5867400" y="6478588"/>
            <a:ext cx="1152525" cy="312737"/>
          </a:xfrm>
        </p:spPr>
        <p:txBody>
          <a:bodyPr/>
          <a:lstStyle>
            <a:lvl1pPr>
              <a:defRPr smtClean="0"/>
            </a:lvl1pPr>
          </a:lstStyle>
          <a:p>
            <a:fld id="{9033E12E-9C6D-9347-BD57-13C9F4E6827E}"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t>test footer</a:t>
            </a:r>
          </a:p>
        </p:txBody>
      </p:sp>
      <p:sp>
        <p:nvSpPr>
          <p:cNvPr id="5" name="Rectangle 11"/>
          <p:cNvSpPr>
            <a:spLocks noGrp="1" noChangeArrowheads="1"/>
          </p:cNvSpPr>
          <p:nvPr>
            <p:ph type="sldNum" sz="quarter" idx="11"/>
          </p:nvPr>
        </p:nvSpPr>
        <p:spPr>
          <a:ln/>
        </p:spPr>
        <p:txBody>
          <a:bodyPr/>
          <a:lstStyle>
            <a:lvl1pPr>
              <a:defRPr/>
            </a:lvl1pPr>
          </a:lstStyle>
          <a:p>
            <a:fld id="{3849B94F-9706-4244-812D-9C62A65E982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t>test footer</a:t>
            </a:r>
          </a:p>
        </p:txBody>
      </p:sp>
      <p:sp>
        <p:nvSpPr>
          <p:cNvPr id="5" name="Rectangle 11"/>
          <p:cNvSpPr>
            <a:spLocks noGrp="1" noChangeArrowheads="1"/>
          </p:cNvSpPr>
          <p:nvPr>
            <p:ph type="sldNum" sz="quarter" idx="11"/>
          </p:nvPr>
        </p:nvSpPr>
        <p:spPr>
          <a:ln/>
        </p:spPr>
        <p:txBody>
          <a:bodyPr/>
          <a:lstStyle>
            <a:lvl1pPr>
              <a:defRPr/>
            </a:lvl1pPr>
          </a:lstStyle>
          <a:p>
            <a:fld id="{6A35919E-E7C3-4743-A656-E9720EACCDB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r>
              <a:rPr lang="en-US"/>
              <a:t>test footer</a:t>
            </a:r>
          </a:p>
        </p:txBody>
      </p:sp>
      <p:sp>
        <p:nvSpPr>
          <p:cNvPr id="5" name="Rectangle 11"/>
          <p:cNvSpPr>
            <a:spLocks noGrp="1" noChangeArrowheads="1"/>
          </p:cNvSpPr>
          <p:nvPr>
            <p:ph type="sldNum" sz="quarter" idx="11"/>
          </p:nvPr>
        </p:nvSpPr>
        <p:spPr>
          <a:ln/>
        </p:spPr>
        <p:txBody>
          <a:bodyPr/>
          <a:lstStyle>
            <a:lvl1pPr>
              <a:defRPr/>
            </a:lvl1pPr>
          </a:lstStyle>
          <a:p>
            <a:fld id="{50D6DC1D-4386-9442-8722-02AD801544F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r>
              <a:rPr lang="en-US"/>
              <a:t>test footer</a:t>
            </a:r>
          </a:p>
        </p:txBody>
      </p:sp>
      <p:sp>
        <p:nvSpPr>
          <p:cNvPr id="6" name="Rectangle 11"/>
          <p:cNvSpPr>
            <a:spLocks noGrp="1" noChangeArrowheads="1"/>
          </p:cNvSpPr>
          <p:nvPr>
            <p:ph type="sldNum" sz="quarter" idx="11"/>
          </p:nvPr>
        </p:nvSpPr>
        <p:spPr>
          <a:ln/>
        </p:spPr>
        <p:txBody>
          <a:bodyPr/>
          <a:lstStyle>
            <a:lvl1pPr>
              <a:defRPr/>
            </a:lvl1pPr>
          </a:lstStyle>
          <a:p>
            <a:fld id="{4A287F05-228A-FF41-99CD-DC3361B5858E}"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r>
              <a:rPr lang="en-US"/>
              <a:t>test footer</a:t>
            </a:r>
          </a:p>
        </p:txBody>
      </p:sp>
      <p:sp>
        <p:nvSpPr>
          <p:cNvPr id="8" name="Rectangle 11"/>
          <p:cNvSpPr>
            <a:spLocks noGrp="1" noChangeArrowheads="1"/>
          </p:cNvSpPr>
          <p:nvPr>
            <p:ph type="sldNum" sz="quarter" idx="11"/>
          </p:nvPr>
        </p:nvSpPr>
        <p:spPr>
          <a:ln/>
        </p:spPr>
        <p:txBody>
          <a:bodyPr/>
          <a:lstStyle>
            <a:lvl1pPr>
              <a:defRPr/>
            </a:lvl1pPr>
          </a:lstStyle>
          <a:p>
            <a:fld id="{18764DF5-E3FC-174D-A072-CCD938153C71}"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ln/>
        </p:spPr>
        <p:txBody>
          <a:bodyPr/>
          <a:lstStyle>
            <a:lvl1pPr>
              <a:defRPr/>
            </a:lvl1pPr>
          </a:lstStyle>
          <a:p>
            <a:r>
              <a:rPr lang="en-US"/>
              <a:t>test footer</a:t>
            </a:r>
          </a:p>
        </p:txBody>
      </p:sp>
      <p:sp>
        <p:nvSpPr>
          <p:cNvPr id="4" name="Rectangle 11"/>
          <p:cNvSpPr>
            <a:spLocks noGrp="1" noChangeArrowheads="1"/>
          </p:cNvSpPr>
          <p:nvPr>
            <p:ph type="sldNum" sz="quarter" idx="11"/>
          </p:nvPr>
        </p:nvSpPr>
        <p:spPr>
          <a:ln/>
        </p:spPr>
        <p:txBody>
          <a:bodyPr/>
          <a:lstStyle>
            <a:lvl1pPr>
              <a:defRPr/>
            </a:lvl1pPr>
          </a:lstStyle>
          <a:p>
            <a:fld id="{866700CA-ECEF-FE46-9AA8-DBB90AB03F2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wmo_ppt_2012.psd"/>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Text Box 7"/>
          <p:cNvSpPr txBox="1">
            <a:spLocks noChangeArrowheads="1"/>
          </p:cNvSpPr>
          <p:nvPr/>
        </p:nvSpPr>
        <p:spPr bwMode="auto">
          <a:xfrm>
            <a:off x="468313" y="1341438"/>
            <a:ext cx="1079500" cy="366712"/>
          </a:xfrm>
          <a:prstGeom prst="rect">
            <a:avLst/>
          </a:prstGeom>
          <a:noFill/>
          <a:ln w="9525">
            <a:noFill/>
            <a:miter lim="800000"/>
            <a:headEnd/>
            <a:tailEnd/>
          </a:ln>
          <a:effectLst/>
        </p:spPr>
        <p:txBody>
          <a:bodyPr>
            <a:prstTxWarp prst="textNoShape">
              <a:avLst/>
            </a:prstTxWarp>
            <a:spAutoFit/>
          </a:bodyPr>
          <a:lstStyle/>
          <a:p>
            <a:pPr algn="ctr">
              <a:buClrTx/>
              <a:buFontTx/>
              <a:buNone/>
            </a:pPr>
            <a:r>
              <a:rPr lang="en-US" sz="1800">
                <a:solidFill>
                  <a:schemeClr val="bg1"/>
                </a:solidFill>
                <a:latin typeface="Arial Black" charset="0"/>
              </a:rPr>
              <a:t>WMO</a:t>
            </a:r>
          </a:p>
        </p:txBody>
      </p:sp>
      <p:sp>
        <p:nvSpPr>
          <p:cNvPr id="51203" name="Rectangle 3"/>
          <p:cNvSpPr>
            <a:spLocks noGrp="1" noChangeArrowheads="1"/>
          </p:cNvSpPr>
          <p:nvPr>
            <p:ph type="ctrTitle"/>
          </p:nvPr>
        </p:nvSpPr>
        <p:spPr>
          <a:xfrm>
            <a:off x="1908175" y="260350"/>
            <a:ext cx="6985000" cy="1470025"/>
          </a:xfrm>
        </p:spPr>
        <p:txBody>
          <a:bodyPr/>
          <a:lstStyle>
            <a:lvl1pPr>
              <a:defRPr sz="4000">
                <a:solidFill>
                  <a:schemeClr val="bg1"/>
                </a:solidFill>
              </a:defRPr>
            </a:lvl1pPr>
          </a:lstStyle>
          <a:p>
            <a:pPr lvl="0"/>
            <a:r>
              <a:rPr lang="en-GB" noProof="0" smtClean="0"/>
              <a:t>Click to edit Master title style</a:t>
            </a:r>
          </a:p>
        </p:txBody>
      </p:sp>
      <p:sp>
        <p:nvSpPr>
          <p:cNvPr id="51204" name="Rectangle 4"/>
          <p:cNvSpPr>
            <a:spLocks noGrp="1" noChangeArrowheads="1"/>
          </p:cNvSpPr>
          <p:nvPr>
            <p:ph type="subTitle" idx="1"/>
          </p:nvPr>
        </p:nvSpPr>
        <p:spPr>
          <a:xfrm>
            <a:off x="1908175" y="3405188"/>
            <a:ext cx="6985000" cy="1752600"/>
          </a:xfrm>
        </p:spPr>
        <p:txBody>
          <a:bodyPr/>
          <a:lstStyle>
            <a:lvl1pPr marL="0" indent="0">
              <a:defRPr>
                <a:solidFill>
                  <a:schemeClr val="bg1"/>
                </a:solidFill>
              </a:defRPr>
            </a:lvl1pPr>
          </a:lstStyle>
          <a:p>
            <a:pPr lvl="0"/>
            <a:r>
              <a:rPr lang="en-GB" noProof="0" smtClean="0"/>
              <a:t>Click to edit Master subtitle style</a:t>
            </a:r>
          </a:p>
        </p:txBody>
      </p:sp>
      <p:sp>
        <p:nvSpPr>
          <p:cNvPr id="6" name="Rectangle 6"/>
          <p:cNvSpPr>
            <a:spLocks noGrp="1" noChangeArrowheads="1"/>
          </p:cNvSpPr>
          <p:nvPr>
            <p:ph type="ftr" sz="quarter" idx="10"/>
          </p:nvPr>
        </p:nvSpPr>
        <p:spPr>
          <a:xfrm>
            <a:off x="2843213" y="6467475"/>
            <a:ext cx="2520950" cy="331788"/>
          </a:xfrm>
        </p:spPr>
        <p:txBody>
          <a:bodyPr/>
          <a:lstStyle>
            <a:lvl1pPr>
              <a:defRPr/>
            </a:lvl1pPr>
          </a:lstStyle>
          <a:p>
            <a:r>
              <a:rPr lang="en-US"/>
              <a:t>test footer</a:t>
            </a:r>
          </a:p>
        </p:txBody>
      </p:sp>
      <p:sp>
        <p:nvSpPr>
          <p:cNvPr id="7" name="Rectangle 7"/>
          <p:cNvSpPr>
            <a:spLocks noGrp="1" noChangeArrowheads="1"/>
          </p:cNvSpPr>
          <p:nvPr>
            <p:ph type="sldNum" sz="quarter" idx="11"/>
          </p:nvPr>
        </p:nvSpPr>
        <p:spPr>
          <a:xfrm>
            <a:off x="5795963" y="6467475"/>
            <a:ext cx="1152525" cy="331788"/>
          </a:xfrm>
        </p:spPr>
        <p:txBody>
          <a:bodyPr/>
          <a:lstStyle>
            <a:lvl1pPr>
              <a:defRPr/>
            </a:lvl1pPr>
          </a:lstStyle>
          <a:p>
            <a:fld id="{5C3454A0-E1E3-2948-8FF4-A3758E70161A}" type="slidenum">
              <a:rPr lang="en-US"/>
              <a:pPr/>
              <a:t>‹#›</a:t>
            </a:fld>
            <a:endParaRPr lang="en-US"/>
          </a:p>
        </p:txBody>
      </p:sp>
    </p:spTree>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r>
              <a:rPr lang="en-US"/>
              <a:t>test footer</a:t>
            </a:r>
          </a:p>
        </p:txBody>
      </p:sp>
      <p:sp>
        <p:nvSpPr>
          <p:cNvPr id="3" name="Rectangle 11"/>
          <p:cNvSpPr>
            <a:spLocks noGrp="1" noChangeArrowheads="1"/>
          </p:cNvSpPr>
          <p:nvPr>
            <p:ph type="sldNum" sz="quarter" idx="11"/>
          </p:nvPr>
        </p:nvSpPr>
        <p:spPr>
          <a:ln/>
        </p:spPr>
        <p:txBody>
          <a:bodyPr/>
          <a:lstStyle>
            <a:lvl1pPr>
              <a:defRPr/>
            </a:lvl1pPr>
          </a:lstStyle>
          <a:p>
            <a:fld id="{F1E81FF2-4E24-C941-AC23-233E5C2FC59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r>
              <a:rPr lang="en-US"/>
              <a:t>test footer</a:t>
            </a:r>
          </a:p>
        </p:txBody>
      </p:sp>
      <p:sp>
        <p:nvSpPr>
          <p:cNvPr id="6" name="Rectangle 11"/>
          <p:cNvSpPr>
            <a:spLocks noGrp="1" noChangeArrowheads="1"/>
          </p:cNvSpPr>
          <p:nvPr>
            <p:ph type="sldNum" sz="quarter" idx="11"/>
          </p:nvPr>
        </p:nvSpPr>
        <p:spPr>
          <a:ln/>
        </p:spPr>
        <p:txBody>
          <a:bodyPr/>
          <a:lstStyle>
            <a:lvl1pPr>
              <a:defRPr/>
            </a:lvl1pPr>
          </a:lstStyle>
          <a:p>
            <a:fld id="{E1CA3AF0-607D-5941-BE81-84374F3F659A}"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r>
              <a:rPr lang="en-US"/>
              <a:t>test footer</a:t>
            </a:r>
          </a:p>
        </p:txBody>
      </p:sp>
      <p:sp>
        <p:nvSpPr>
          <p:cNvPr id="6" name="Rectangle 11"/>
          <p:cNvSpPr>
            <a:spLocks noGrp="1" noChangeArrowheads="1"/>
          </p:cNvSpPr>
          <p:nvPr>
            <p:ph type="sldNum" sz="quarter" idx="11"/>
          </p:nvPr>
        </p:nvSpPr>
        <p:spPr>
          <a:ln/>
        </p:spPr>
        <p:txBody>
          <a:bodyPr/>
          <a:lstStyle>
            <a:lvl1pPr>
              <a:defRPr/>
            </a:lvl1pPr>
          </a:lstStyle>
          <a:p>
            <a:fld id="{6333A60F-864C-1B46-A8E4-6FF4176A320F}"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t>test footer</a:t>
            </a:r>
          </a:p>
        </p:txBody>
      </p:sp>
      <p:sp>
        <p:nvSpPr>
          <p:cNvPr id="5" name="Rectangle 11"/>
          <p:cNvSpPr>
            <a:spLocks noGrp="1" noChangeArrowheads="1"/>
          </p:cNvSpPr>
          <p:nvPr>
            <p:ph type="sldNum" sz="quarter" idx="11"/>
          </p:nvPr>
        </p:nvSpPr>
        <p:spPr>
          <a:ln/>
        </p:spPr>
        <p:txBody>
          <a:bodyPr/>
          <a:lstStyle>
            <a:lvl1pPr>
              <a:defRPr/>
            </a:lvl1pPr>
          </a:lstStyle>
          <a:p>
            <a:fld id="{A7F609F8-EAA9-7243-AB35-49B52605CE4F}"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r>
              <a:rPr lang="en-US"/>
              <a:t>test footer</a:t>
            </a:r>
          </a:p>
        </p:txBody>
      </p:sp>
      <p:sp>
        <p:nvSpPr>
          <p:cNvPr id="5" name="Rectangle 11"/>
          <p:cNvSpPr>
            <a:spLocks noGrp="1" noChangeArrowheads="1"/>
          </p:cNvSpPr>
          <p:nvPr>
            <p:ph type="sldNum" sz="quarter" idx="11"/>
          </p:nvPr>
        </p:nvSpPr>
        <p:spPr>
          <a:ln/>
        </p:spPr>
        <p:txBody>
          <a:bodyPr/>
          <a:lstStyle>
            <a:lvl1pPr>
              <a:defRPr/>
            </a:lvl1pPr>
          </a:lstStyle>
          <a:p>
            <a:fld id="{4DFEFDA7-82CE-884E-96EA-203CC73A85C6}"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7" name="Rectangle 2"/>
          <p:cNvSpPr>
            <a:spLocks/>
          </p:cNvSpPr>
          <p:nvPr/>
        </p:nvSpPr>
        <p:spPr bwMode="hidden">
          <a:xfrm>
            <a:off x="0" y="0"/>
            <a:ext cx="9144000" cy="5257800"/>
          </a:xfrm>
          <a:prstGeom prst="rect">
            <a:avLst/>
          </a:prstGeom>
          <a:gradFill rotWithShape="0">
            <a:gsLst>
              <a:gs pos="0">
                <a:srgbClr val="004575"/>
              </a:gs>
              <a:gs pos="100000">
                <a:srgbClr val="007AC2"/>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2" name="Title 1"/>
          <p:cNvSpPr>
            <a:spLocks noGrp="1"/>
          </p:cNvSpPr>
          <p:nvPr>
            <p:ph type="ctrTitle" hasCustomPrompt="1"/>
          </p:nvPr>
        </p:nvSpPr>
        <p:spPr>
          <a:xfrm>
            <a:off x="1371600" y="1828800"/>
            <a:ext cx="6400800" cy="1271016"/>
          </a:xfrm>
        </p:spPr>
        <p:txBody>
          <a:bodyPr rIns="0" anchor="b">
            <a:noAutofit/>
          </a:bodyPr>
          <a:lstStyle>
            <a:lvl1pPr algn="l">
              <a:defRPr sz="5400" b="1" i="0">
                <a:solidFill>
                  <a:srgbClr val="FFFFFF"/>
                </a:solidFill>
                <a:latin typeface="+mj-lt"/>
                <a:cs typeface="Avenir LT Std 55 Roman" pitchFamily="34" charset="0"/>
              </a:defRPr>
            </a:lvl1pPr>
          </a:lstStyle>
          <a:p>
            <a:r>
              <a:rPr lang="en-US" dirty="0"/>
              <a:t>Presentation title</a:t>
            </a:r>
          </a:p>
        </p:txBody>
      </p:sp>
      <p:sp>
        <p:nvSpPr>
          <p:cNvPr id="3" name="Subtitle 2"/>
          <p:cNvSpPr>
            <a:spLocks noGrp="1"/>
          </p:cNvSpPr>
          <p:nvPr>
            <p:ph type="subTitle" idx="1" hasCustomPrompt="1"/>
          </p:nvPr>
        </p:nvSpPr>
        <p:spPr>
          <a:xfrm>
            <a:off x="1371600" y="3246120"/>
            <a:ext cx="6400800" cy="758952"/>
          </a:xfrm>
        </p:spPr>
        <p:txBody>
          <a:bodyPr>
            <a:noAutofit/>
          </a:bodyPr>
          <a:lstStyle>
            <a:lvl1pPr marL="0" indent="0" algn="l">
              <a:spcBef>
                <a:spcPts val="0"/>
              </a:spcBef>
              <a:spcAft>
                <a:spcPts val="300"/>
              </a:spcAft>
              <a:buNone/>
              <a:defRPr sz="2400" b="0" i="0">
                <a:solidFill>
                  <a:schemeClr val="bg1"/>
                </a:solidFill>
                <a:latin typeface="+mn-lt"/>
                <a:cs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sp>
        <p:nvSpPr>
          <p:cNvPr id="5" name="Segnaposto numero diapositiva 4"/>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29513418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_blue">
    <p:spTree>
      <p:nvGrpSpPr>
        <p:cNvPr id="1" name=""/>
        <p:cNvGrpSpPr/>
        <p:nvPr/>
      </p:nvGrpSpPr>
      <p:grpSpPr>
        <a:xfrm>
          <a:off x="0" y="0"/>
          <a:ext cx="0" cy="0"/>
          <a:chOff x="0" y="0"/>
          <a:chExt cx="0" cy="0"/>
        </a:xfrm>
      </p:grpSpPr>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2" name="Title 1"/>
          <p:cNvSpPr>
            <a:spLocks noGrp="1"/>
          </p:cNvSpPr>
          <p:nvPr>
            <p:ph type="title" hasCustomPrompt="1"/>
          </p:nvPr>
        </p:nvSpPr>
        <p:spPr>
          <a:xfrm>
            <a:off x="685800" y="457200"/>
            <a:ext cx="7315200" cy="484631"/>
          </a:xfrm>
        </p:spPr>
        <p:txBody>
          <a:bodyPr anchor="t"/>
          <a:lstStyle>
            <a:lvl1pPr>
              <a:defRPr lang="en-US" sz="3000" b="1" i="0" kern="1200" dirty="0">
                <a:solidFill>
                  <a:srgbClr val="007AC2"/>
                </a:solidFill>
                <a:latin typeface="+mj-lt"/>
                <a:ea typeface="+mj-ea"/>
                <a:cs typeface="Avenir LT Std 55 Roman"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85800" y="1602421"/>
            <a:ext cx="5486400" cy="2286000"/>
          </a:xfrm>
        </p:spPr>
        <p:txBody>
          <a:bodyPr/>
          <a:lstStyle>
            <a:lvl1pPr marL="0" marR="0" indent="0" algn="l" defTabSz="457200" rtl="0" eaLnBrk="1" fontAlgn="auto" latinLnBrk="0" hangingPunct="1">
              <a:lnSpc>
                <a:spcPct val="100000"/>
              </a:lnSpc>
              <a:spcBef>
                <a:spcPts val="300"/>
              </a:spcBef>
              <a:spcAft>
                <a:spcPts val="1200"/>
              </a:spcAft>
              <a:buClrTx/>
              <a:buSzPct val="80000"/>
              <a:buFontTx/>
              <a:buNone/>
              <a:tabLst/>
              <a:defRPr lang="en-US" sz="2600" b="0" i="0" kern="1200">
                <a:solidFill>
                  <a:schemeClr val="tx1"/>
                </a:solidFill>
                <a:latin typeface="+mn-lt"/>
                <a:ea typeface="+mn-ea"/>
                <a:cs typeface="Avenir LT Std 65 Medium" pitchFamily="34" charset="0"/>
              </a:defRPr>
            </a:lvl1pPr>
            <a:lvl2pPr marL="173038" indent="-173038">
              <a:defRPr/>
            </a:lvl2pPr>
            <a:lvl3pPr>
              <a:buFontTx/>
              <a:buNone/>
              <a:defRPr lang="en-US" sz="2400" b="0" i="0" kern="1200">
                <a:solidFill>
                  <a:schemeClr val="tx1"/>
                </a:solidFill>
                <a:latin typeface="Avenir LT Std 55 Roman"/>
                <a:ea typeface="+mn-ea"/>
                <a:cs typeface="Avenir LT Std 55 Roman"/>
              </a:defRPr>
            </a:lvl3pPr>
            <a:lvl4pPr>
              <a:defRPr/>
            </a:lvl4pPr>
            <a:lvl5pPr>
              <a:lnSpc>
                <a:spcPts val="1800"/>
              </a:lnSpc>
              <a:defRPr/>
            </a:lvl5pPr>
          </a:lstStyle>
          <a:p>
            <a:pPr marL="0" marR="0" lvl="0" indent="0" algn="l" defTabSz="457200" rtl="0" eaLnBrk="1" fontAlgn="auto" latinLnBrk="0" hangingPunct="1">
              <a:lnSpc>
                <a:spcPct val="100000"/>
              </a:lnSpc>
              <a:spcBef>
                <a:spcPts val="300"/>
              </a:spcBef>
              <a:spcAft>
                <a:spcPts val="1200"/>
              </a:spcAft>
              <a:buClrTx/>
              <a:buSzPct val="80000"/>
              <a:buFontTx/>
              <a:buNone/>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body text</a:t>
            </a:r>
          </a:p>
        </p:txBody>
      </p:sp>
      <p:sp>
        <p:nvSpPr>
          <p:cNvPr id="7" name="Segnaposto numero diapositiva 6"/>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309552324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_bullet_blue">
    <p:spTree>
      <p:nvGrpSpPr>
        <p:cNvPr id="1" name=""/>
        <p:cNvGrpSpPr/>
        <p:nvPr/>
      </p:nvGrpSpPr>
      <p:grpSpPr>
        <a:xfrm>
          <a:off x="0" y="0"/>
          <a:ext cx="0" cy="0"/>
          <a:chOff x="0" y="0"/>
          <a:chExt cx="0" cy="0"/>
        </a:xfrm>
      </p:grpSpPr>
      <p:sp>
        <p:nvSpPr>
          <p:cNvPr id="4"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5" name="Rectangle 1"/>
          <p:cNvSpPr>
            <a:spLocks/>
          </p:cNvSpPr>
          <p:nvPr userDrawn="1"/>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2" name="Title 1"/>
          <p:cNvSpPr>
            <a:spLocks noGrp="1"/>
          </p:cNvSpPr>
          <p:nvPr>
            <p:ph type="title" hasCustomPrompt="1"/>
          </p:nvPr>
        </p:nvSpPr>
        <p:spPr/>
        <p:txBody>
          <a:bodyPr/>
          <a:lstStyle>
            <a:lvl1pPr algn="l" defTabSz="457200" rtl="0" eaLnBrk="1" latinLnBrk="0" hangingPunct="1">
              <a:lnSpc>
                <a:spcPct val="100000"/>
              </a:lnSpc>
              <a:spcBef>
                <a:spcPct val="0"/>
              </a:spcBef>
              <a:buNone/>
              <a:defRPr lang="en-US" sz="3000" b="1" i="0" kern="1200">
                <a:solidFill>
                  <a:srgbClr val="007AC2"/>
                </a:solidFill>
                <a:latin typeface="+mj-lt"/>
                <a:ea typeface="+mj-ea"/>
                <a:cs typeface="Avenir LT Std 55 Roman" pitchFamily="34" charset="0"/>
              </a:defRPr>
            </a:lvl1pPr>
          </a:lstStyle>
          <a:p>
            <a:r>
              <a:rPr lang="en-US"/>
              <a:t>Click to edit master title style</a:t>
            </a:r>
          </a:p>
        </p:txBody>
      </p:sp>
      <p:sp>
        <p:nvSpPr>
          <p:cNvPr id="3" name="Content Placeholder 2"/>
          <p:cNvSpPr>
            <a:spLocks noGrp="1"/>
          </p:cNvSpPr>
          <p:nvPr>
            <p:ph idx="1"/>
          </p:nvPr>
        </p:nvSpPr>
        <p:spPr/>
        <p:txBody>
          <a:bodyPr/>
          <a:lstStyle>
            <a:lvl2pPr marL="402336" indent="-173736">
              <a:lnSpc>
                <a:spcPts val="2700"/>
              </a:lnSpc>
              <a:spcAft>
                <a:spcPts val="1200"/>
              </a:spcAft>
              <a:defRPr sz="2400">
                <a:latin typeface="+mn-lt"/>
              </a:defRPr>
            </a:lvl2pPr>
            <a:lvl3pPr marL="569913" indent="-109538">
              <a:lnSpc>
                <a:spcPct val="100000"/>
              </a:lnSpc>
              <a:spcAft>
                <a:spcPts val="600"/>
              </a:spcAft>
              <a:defRPr sz="2400">
                <a:latin typeface="+mn-lt"/>
              </a:defRPr>
            </a:lvl3pPr>
            <a:lvl4pPr marL="800100" indent="-174625">
              <a:lnSpc>
                <a:spcPct val="100000"/>
              </a:lnSpc>
              <a:spcAft>
                <a:spcPts val="600"/>
              </a:spcAft>
              <a:defRPr sz="2400">
                <a:latin typeface="+mn-lt"/>
              </a:defRPr>
            </a:lvl4pPr>
            <a:lvl5pPr>
              <a:lnSpc>
                <a:spcPct val="100000"/>
              </a:lnSpc>
              <a:spcAft>
                <a:spcPts val="600"/>
              </a:spcAft>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egnaposto numero diapositiva 5"/>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274907826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titl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914400" y="1600200"/>
            <a:ext cx="7315200" cy="2057400"/>
          </a:xfrm>
        </p:spPr>
        <p:txBody>
          <a:bodyPr anchor="t"/>
          <a:lstStyle>
            <a:lvl1pPr>
              <a:defRPr lang="en-US" sz="7200" b="1" i="0" kern="1200" baseline="0" dirty="0">
                <a:solidFill>
                  <a:srgbClr val="007AC2"/>
                </a:solidFill>
                <a:latin typeface="+mj-lt"/>
                <a:ea typeface="+mj-ea"/>
                <a:cs typeface="Avenir LT Std 55 Roman" pitchFamily="34" charset="0"/>
              </a:defRPr>
            </a:lvl1pPr>
          </a:lstStyle>
          <a:p>
            <a:r>
              <a:rPr lang="en-US" dirty="0"/>
              <a:t>BIG but short</a:t>
            </a:r>
            <a:br>
              <a:rPr lang="en-US" dirty="0"/>
            </a:br>
            <a:r>
              <a:rPr lang="en-US" dirty="0"/>
              <a:t>message here</a:t>
            </a:r>
          </a:p>
        </p:txBody>
      </p:sp>
      <p:sp>
        <p:nvSpPr>
          <p:cNvPr id="5" name="Segnaposto numero diapositiva 4"/>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33929362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8"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914400" y="1600200"/>
            <a:ext cx="5486400" cy="2057400"/>
          </a:xfrm>
        </p:spPr>
        <p:txBody>
          <a:bodyPr anchor="t"/>
          <a:lstStyle>
            <a:lvl1pPr marL="169863" indent="-169863">
              <a:lnSpc>
                <a:spcPts val="3700"/>
              </a:lnSpc>
              <a:spcAft>
                <a:spcPts val="300"/>
              </a:spcAft>
              <a:defRPr sz="3000" b="0" i="0" baseline="0">
                <a:solidFill>
                  <a:srgbClr val="000000"/>
                </a:solidFill>
                <a:latin typeface="+mn-lt"/>
                <a:cs typeface="Avenir LT Std 65 Medium"/>
              </a:defRPr>
            </a:lvl1pPr>
          </a:lstStyle>
          <a:p>
            <a:r>
              <a:rPr lang="en-US" dirty="0"/>
              <a:t>“Click to edit quote” </a:t>
            </a:r>
          </a:p>
        </p:txBody>
      </p:sp>
      <p:sp>
        <p:nvSpPr>
          <p:cNvPr id="10" name="Text Placeholder 9"/>
          <p:cNvSpPr>
            <a:spLocks noGrp="1"/>
          </p:cNvSpPr>
          <p:nvPr>
            <p:ph type="body" sz="quarter" idx="10" hasCustomPrompt="1"/>
          </p:nvPr>
        </p:nvSpPr>
        <p:spPr>
          <a:xfrm>
            <a:off x="3149070" y="4114800"/>
            <a:ext cx="3200400" cy="728662"/>
          </a:xfrm>
        </p:spPr>
        <p:txBody>
          <a:bodyPr anchor="t"/>
          <a:lstStyle>
            <a:lvl1pPr marL="0" indent="0" algn="r">
              <a:spcBef>
                <a:spcPts val="0"/>
              </a:spcBef>
              <a:spcAft>
                <a:spcPts val="300"/>
              </a:spcAft>
              <a:buFontTx/>
              <a:buNone/>
              <a:defRPr lang="en-US" sz="2600" b="0" i="0" kern="1200" baseline="0" dirty="0">
                <a:solidFill>
                  <a:srgbClr val="007AC2"/>
                </a:solidFill>
                <a:latin typeface="+mn-lt"/>
                <a:ea typeface="+mn-ea"/>
                <a:cs typeface="Avenir LT Std 65 Medium"/>
              </a:defRPr>
            </a:lvl1pPr>
          </a:lstStyle>
          <a:p>
            <a:pPr lvl="0"/>
            <a:r>
              <a:rPr lang="en-US" dirty="0"/>
              <a:t>Name</a:t>
            </a:r>
          </a:p>
        </p:txBody>
      </p:sp>
      <p:sp>
        <p:nvSpPr>
          <p:cNvPr id="7" name="Segnaposto numero diapositiva 6"/>
          <p:cNvSpPr>
            <a:spLocks noGrp="1"/>
          </p:cNvSpPr>
          <p:nvPr>
            <p:ph type="sldNum" sz="quarter" idx="11"/>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103619624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ftr" sz="quarter" idx="10"/>
          </p:nvPr>
        </p:nvSpPr>
        <p:spPr>
          <a:ln/>
        </p:spPr>
        <p:txBody>
          <a:bodyPr/>
          <a:lstStyle>
            <a:lvl1pPr>
              <a:defRPr/>
            </a:lvl1pPr>
          </a:lstStyle>
          <a:p>
            <a:r>
              <a:rPr lang="en-US"/>
              <a:t>test footer</a:t>
            </a:r>
          </a:p>
        </p:txBody>
      </p:sp>
      <p:sp>
        <p:nvSpPr>
          <p:cNvPr id="5" name="Rectangle 7"/>
          <p:cNvSpPr>
            <a:spLocks noGrp="1" noChangeArrowheads="1"/>
          </p:cNvSpPr>
          <p:nvPr>
            <p:ph type="sldNum" sz="quarter" idx="11"/>
          </p:nvPr>
        </p:nvSpPr>
        <p:spPr>
          <a:ln/>
        </p:spPr>
        <p:txBody>
          <a:bodyPr/>
          <a:lstStyle>
            <a:lvl1pPr>
              <a:defRPr/>
            </a:lvl1pPr>
          </a:lstStyle>
          <a:p>
            <a:fld id="{1E59E72E-6348-7449-926B-EF8D4C51CB06}"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sp>
        <p:nvSpPr>
          <p:cNvPr id="5" name="Segnaposto numero diapositiva 4"/>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67555937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_water">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pic>
        <p:nvPicPr>
          <p:cNvPr id="5" name="Picture 4"/>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947249"/>
            <a:ext cx="9144000" cy="3910751"/>
          </a:xfrm>
          <a:prstGeom prst="rect">
            <a:avLst/>
          </a:prstGeom>
        </p:spPr>
      </p:pic>
      <p:sp>
        <p:nvSpPr>
          <p:cNvPr id="6" name="Segnaposto numero diapositiva 5"/>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418810004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3" name="Segnaposto numero diapositiva 2"/>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199690898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sp>
        <p:nvSpPr>
          <p:cNvPr id="5" name="Rectangle 2"/>
          <p:cNvSpPr>
            <a:spLocks/>
          </p:cNvSpPr>
          <p:nvPr/>
        </p:nvSpPr>
        <p:spPr bwMode="ltGray">
          <a:xfrm>
            <a:off x="0" y="5257800"/>
            <a:ext cx="9144000" cy="1600200"/>
          </a:xfrm>
          <a:prstGeom prst="rect">
            <a:avLst/>
          </a:prstGeom>
          <a:gradFill rotWithShape="0">
            <a:gsLst>
              <a:gs pos="0">
                <a:srgbClr val="662506"/>
              </a:gs>
              <a:gs pos="100000">
                <a:srgbClr val="C35327"/>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3" name="Segnaposto numero diapositiva 2"/>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31497870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760"/>
          </a:xfrm>
        </p:spPr>
        <p:txBody>
          <a:bodyPr lIns="0" tIns="0" rIns="0" bIns="0"/>
          <a:lstStyle>
            <a:lvl1pPr>
              <a:defRPr baseline="0"/>
            </a:lvl1pPr>
          </a:lstStyle>
          <a:p>
            <a:r>
              <a:rPr lang="en-US" dirty="0"/>
              <a:t>Click to edit Master title style</a:t>
            </a:r>
            <a:endParaRPr lang="en-US"/>
          </a:p>
        </p:txBody>
      </p:sp>
      <p:sp>
        <p:nvSpPr>
          <p:cNvPr id="5" name="Text Placeholder 4"/>
          <p:cNvSpPr>
            <a:spLocks noGrp="1"/>
          </p:cNvSpPr>
          <p:nvPr>
            <p:ph type="body" sz="quarter" idx="10"/>
          </p:nvPr>
        </p:nvSpPr>
        <p:spPr>
          <a:xfrm>
            <a:off x="912813" y="1078992"/>
            <a:ext cx="7313612" cy="342900"/>
          </a:xfrm>
        </p:spPr>
        <p:txBody>
          <a:bodyPr lIns="0" tIns="0" rIns="0" bIns="0"/>
          <a:lstStyle>
            <a:lvl1pPr marL="0" indent="0">
              <a:buFontTx/>
              <a:buNone/>
              <a:defRPr lang="en-US" sz="1600" b="1" i="1">
                <a:solidFill>
                  <a:schemeClr val="accent2"/>
                </a:solidFill>
                <a:effectLst>
                  <a:outerShdw blurRad="50800" dist="38100" dir="2700000" algn="tl">
                    <a:srgbClr val="000000">
                      <a:alpha val="43000"/>
                    </a:srgbClr>
                  </a:outerShdw>
                </a:effectLst>
                <a:latin typeface="+mj-lt"/>
                <a:ea typeface="+mj-ea"/>
                <a:cs typeface="ＭＳ Ｐゴシック" pitchFamily="-110" charset="-128"/>
              </a:defRPr>
            </a:lvl1pPr>
          </a:lstStyle>
          <a:p>
            <a:pPr lvl="0"/>
            <a:r>
              <a:rPr lang="en-US"/>
              <a:t>Click to edit Master text styles</a:t>
            </a:r>
          </a:p>
        </p:txBody>
      </p:sp>
      <p:sp>
        <p:nvSpPr>
          <p:cNvPr id="12" name="Text Placeholder 11"/>
          <p:cNvSpPr>
            <a:spLocks noGrp="1"/>
          </p:cNvSpPr>
          <p:nvPr>
            <p:ph type="body" sz="quarter" idx="11" hasCustomPrompt="1"/>
          </p:nvPr>
        </p:nvSpPr>
        <p:spPr>
          <a:xfrm>
            <a:off x="911225" y="5716588"/>
            <a:ext cx="7315200" cy="457200"/>
          </a:xfrm>
        </p:spPr>
        <p:txBody>
          <a:bodyPr anchor="b"/>
          <a:lstStyle>
            <a:lvl1pPr algn="r">
              <a:buFontTx/>
              <a:buNone/>
              <a:defRPr sz="1300" i="1">
                <a:solidFill>
                  <a:schemeClr val="accent2"/>
                </a:solidFill>
                <a:effectLst>
                  <a:outerShdw blurRad="50800" dist="38100" dir="2700000" algn="tl">
                    <a:srgbClr val="000000">
                      <a:alpha val="43000"/>
                    </a:srgbClr>
                  </a:outerShdw>
                </a:effectLst>
                <a:latin typeface="Arial"/>
                <a:cs typeface="Arial"/>
              </a:defRPr>
            </a:lvl1pPr>
          </a:lstStyle>
          <a:p>
            <a:r>
              <a:rPr lang="en-US"/>
              <a:t>Click to edit tagline</a:t>
            </a:r>
          </a:p>
        </p:txBody>
      </p:sp>
      <p:sp>
        <p:nvSpPr>
          <p:cNvPr id="6" name="Segnaposto numero diapositiva 5"/>
          <p:cNvSpPr>
            <a:spLocks noGrp="1"/>
          </p:cNvSpPr>
          <p:nvPr>
            <p:ph type="sldNum" sz="quarter" idx="12"/>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5207550"/>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31224953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28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5"/>
          </p:nvPr>
        </p:nvSpPr>
        <p:spPr>
          <a:xfrm>
            <a:off x="360363" y="1276350"/>
            <a:ext cx="8459787" cy="4559300"/>
          </a:xfrm>
        </p:spPr>
        <p:txBody>
          <a:bodyPr>
            <a:noAutofit/>
          </a:bodyPr>
          <a:lstStyle>
            <a:lvl1pPr marL="378000" indent="-378000">
              <a:buFont typeface="+mj-lt"/>
              <a:buAutoNum type="arabicPeriod"/>
              <a:defRPr/>
            </a:lvl1pPr>
            <a:lvl2pPr marL="648000" indent="-270000">
              <a:defRPr/>
            </a:lvl2pPr>
            <a:lvl3pPr marL="648000" indent="-270000">
              <a:defRPr/>
            </a:lvl3pPr>
            <a:lvl4pPr marL="648000" indent="-270000">
              <a:defRPr/>
            </a:lvl4pPr>
            <a:lvl5pPr marL="648000" indent="-270000">
              <a:defRPr/>
            </a:lvl5pPr>
            <a:lvl6pPr marL="648000" indent="-270000">
              <a:defRPr/>
            </a:lvl6pPr>
            <a:lvl7pPr marL="648000" indent="-270000">
              <a:defRPr/>
            </a:lvl7pPr>
            <a:lvl8pPr marL="648000" indent="-270000">
              <a:defRPr/>
            </a:lvl8pPr>
            <a:lvl9pPr marL="648000" indent="-270000">
              <a:defRPr/>
            </a:lvl9pPr>
          </a:lstStyle>
          <a:p>
            <a:pPr lvl="0"/>
            <a:r>
              <a:rPr lang="en-US" smtClean="0"/>
              <a:t>Click to edit Master text styles</a:t>
            </a:r>
          </a:p>
          <a:p>
            <a:pPr lvl="1"/>
            <a:r>
              <a:rPr lang="en-US" smtClean="0"/>
              <a:t>Second level</a:t>
            </a:r>
          </a:p>
        </p:txBody>
      </p:sp>
      <p:sp>
        <p:nvSpPr>
          <p:cNvPr id="6" name="Footer Placeholder 4"/>
          <p:cNvSpPr>
            <a:spLocks noGrp="1"/>
          </p:cNvSpPr>
          <p:nvPr>
            <p:ph type="ftr" sz="quarter" idx="3"/>
          </p:nvPr>
        </p:nvSpPr>
        <p:spPr>
          <a:xfrm>
            <a:off x="360363" y="6516688"/>
            <a:ext cx="6119812" cy="107950"/>
          </a:xfrm>
          <a:prstGeom prst="rect">
            <a:avLst/>
          </a:prstGeom>
        </p:spPr>
        <p:txBody>
          <a:bodyPr vert="horz" lIns="0" tIns="0" rIns="0" bIns="0" rtlCol="0" anchor="ctr"/>
          <a:lstStyle>
            <a:lvl1pPr algn="l" fontAlgn="auto">
              <a:spcBef>
                <a:spcPts val="0"/>
              </a:spcBef>
              <a:spcAft>
                <a:spcPts val="0"/>
              </a:spcAft>
              <a:defRPr sz="900" dirty="0">
                <a:solidFill>
                  <a:schemeClr val="bg1"/>
                </a:solidFill>
                <a:latin typeface="+mn-lt"/>
              </a:defRPr>
            </a:lvl1pPr>
          </a:lstStyle>
          <a:p>
            <a:pPr eaLnBrk="1" hangingPunct="1">
              <a:buClrTx/>
              <a:buFontTx/>
              <a:buNone/>
              <a:defRPr/>
            </a:pPr>
            <a:r>
              <a:rPr lang="en-US" smtClean="0">
                <a:solidFill>
                  <a:prstClr val="white"/>
                </a:solidFill>
                <a:latin typeface="Arial"/>
                <a:ea typeface="ＭＳ Ｐゴシック"/>
                <a:cs typeface="ＭＳ Ｐゴシック"/>
              </a:rPr>
              <a:t>WaterML-WQ |  Simon Cox |  Page 2</a:t>
            </a:r>
            <a:endParaRPr lang="en-US">
              <a:solidFill>
                <a:prstClr val="white"/>
              </a:solidFill>
              <a:latin typeface="Arial"/>
              <a:ea typeface="ＭＳ Ｐゴシック"/>
              <a:cs typeface="ＭＳ Ｐゴシック"/>
            </a:endParaRPr>
          </a:p>
        </p:txBody>
      </p:sp>
    </p:spTree>
    <p:extLst>
      <p:ext uri="{BB962C8B-B14F-4D97-AF65-F5344CB8AC3E}">
        <p14:creationId xmlns:p14="http://schemas.microsoft.com/office/powerpoint/2010/main" val="18740156"/>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7" name="Rectangle 2"/>
          <p:cNvSpPr>
            <a:spLocks/>
          </p:cNvSpPr>
          <p:nvPr/>
        </p:nvSpPr>
        <p:spPr bwMode="hidden">
          <a:xfrm>
            <a:off x="0" y="0"/>
            <a:ext cx="9144000" cy="5257800"/>
          </a:xfrm>
          <a:prstGeom prst="rect">
            <a:avLst/>
          </a:prstGeom>
          <a:gradFill rotWithShape="0">
            <a:gsLst>
              <a:gs pos="0">
                <a:srgbClr val="004575"/>
              </a:gs>
              <a:gs pos="100000">
                <a:srgbClr val="007AC2"/>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2" name="Title 1"/>
          <p:cNvSpPr>
            <a:spLocks noGrp="1"/>
          </p:cNvSpPr>
          <p:nvPr>
            <p:ph type="ctrTitle" hasCustomPrompt="1"/>
          </p:nvPr>
        </p:nvSpPr>
        <p:spPr>
          <a:xfrm>
            <a:off x="1371600" y="1828800"/>
            <a:ext cx="6400800" cy="1271016"/>
          </a:xfrm>
        </p:spPr>
        <p:txBody>
          <a:bodyPr rIns="0" anchor="b">
            <a:noAutofit/>
          </a:bodyPr>
          <a:lstStyle>
            <a:lvl1pPr algn="l">
              <a:defRPr sz="5400" b="1" i="0">
                <a:solidFill>
                  <a:srgbClr val="FFFFFF"/>
                </a:solidFill>
                <a:latin typeface="+mj-lt"/>
                <a:cs typeface="Avenir LT Std 55 Roman" pitchFamily="34" charset="0"/>
              </a:defRPr>
            </a:lvl1pPr>
          </a:lstStyle>
          <a:p>
            <a:r>
              <a:rPr lang="en-US" dirty="0"/>
              <a:t>Presentation title</a:t>
            </a:r>
          </a:p>
        </p:txBody>
      </p:sp>
      <p:sp>
        <p:nvSpPr>
          <p:cNvPr id="3" name="Subtitle 2"/>
          <p:cNvSpPr>
            <a:spLocks noGrp="1"/>
          </p:cNvSpPr>
          <p:nvPr>
            <p:ph type="subTitle" idx="1" hasCustomPrompt="1"/>
          </p:nvPr>
        </p:nvSpPr>
        <p:spPr>
          <a:xfrm>
            <a:off x="1371600" y="3246120"/>
            <a:ext cx="6400800" cy="758952"/>
          </a:xfrm>
        </p:spPr>
        <p:txBody>
          <a:bodyPr>
            <a:noAutofit/>
          </a:bodyPr>
          <a:lstStyle>
            <a:lvl1pPr marL="0" indent="0" algn="l">
              <a:spcBef>
                <a:spcPts val="0"/>
              </a:spcBef>
              <a:spcAft>
                <a:spcPts val="300"/>
              </a:spcAft>
              <a:buNone/>
              <a:defRPr sz="2400" b="0" i="0">
                <a:solidFill>
                  <a:schemeClr val="bg1"/>
                </a:solidFill>
                <a:latin typeface="+mn-lt"/>
                <a:cs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sp>
        <p:nvSpPr>
          <p:cNvPr id="5" name="Segnaposto numero diapositiva 4"/>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31367576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_blue">
    <p:spTree>
      <p:nvGrpSpPr>
        <p:cNvPr id="1" name=""/>
        <p:cNvGrpSpPr/>
        <p:nvPr/>
      </p:nvGrpSpPr>
      <p:grpSpPr>
        <a:xfrm>
          <a:off x="0" y="0"/>
          <a:ext cx="0" cy="0"/>
          <a:chOff x="0" y="0"/>
          <a:chExt cx="0" cy="0"/>
        </a:xfrm>
      </p:grpSpPr>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2" name="Title 1"/>
          <p:cNvSpPr>
            <a:spLocks noGrp="1"/>
          </p:cNvSpPr>
          <p:nvPr>
            <p:ph type="title" hasCustomPrompt="1"/>
          </p:nvPr>
        </p:nvSpPr>
        <p:spPr>
          <a:xfrm>
            <a:off x="685800" y="457200"/>
            <a:ext cx="7315200" cy="484631"/>
          </a:xfrm>
        </p:spPr>
        <p:txBody>
          <a:bodyPr anchor="t"/>
          <a:lstStyle>
            <a:lvl1pPr>
              <a:defRPr lang="en-US" sz="3000" b="1" i="0" kern="1200" dirty="0">
                <a:solidFill>
                  <a:srgbClr val="007AC2"/>
                </a:solidFill>
                <a:latin typeface="+mj-lt"/>
                <a:ea typeface="+mj-ea"/>
                <a:cs typeface="Avenir LT Std 55 Roman"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85800" y="1602421"/>
            <a:ext cx="5486400" cy="2286000"/>
          </a:xfrm>
        </p:spPr>
        <p:txBody>
          <a:bodyPr/>
          <a:lstStyle>
            <a:lvl1pPr marL="0" marR="0" indent="0" algn="l" defTabSz="457200" rtl="0" eaLnBrk="1" fontAlgn="auto" latinLnBrk="0" hangingPunct="1">
              <a:lnSpc>
                <a:spcPct val="100000"/>
              </a:lnSpc>
              <a:spcBef>
                <a:spcPts val="300"/>
              </a:spcBef>
              <a:spcAft>
                <a:spcPts val="1200"/>
              </a:spcAft>
              <a:buClrTx/>
              <a:buSzPct val="80000"/>
              <a:buFontTx/>
              <a:buNone/>
              <a:tabLst/>
              <a:defRPr lang="en-US" sz="2600" b="0" i="0" kern="1200">
                <a:solidFill>
                  <a:schemeClr val="tx1"/>
                </a:solidFill>
                <a:latin typeface="+mn-lt"/>
                <a:ea typeface="+mn-ea"/>
                <a:cs typeface="Avenir LT Std 65 Medium" pitchFamily="34" charset="0"/>
              </a:defRPr>
            </a:lvl1pPr>
            <a:lvl2pPr marL="173038" indent="-173038">
              <a:defRPr/>
            </a:lvl2pPr>
            <a:lvl3pPr>
              <a:buFontTx/>
              <a:buNone/>
              <a:defRPr lang="en-US" sz="2400" b="0" i="0" kern="1200">
                <a:solidFill>
                  <a:schemeClr val="tx1"/>
                </a:solidFill>
                <a:latin typeface="Avenir LT Std 55 Roman"/>
                <a:ea typeface="+mn-ea"/>
                <a:cs typeface="Avenir LT Std 55 Roman"/>
              </a:defRPr>
            </a:lvl3pPr>
            <a:lvl4pPr>
              <a:defRPr/>
            </a:lvl4pPr>
            <a:lvl5pPr>
              <a:lnSpc>
                <a:spcPts val="1800"/>
              </a:lnSpc>
              <a:defRPr/>
            </a:lvl5pPr>
          </a:lstStyle>
          <a:p>
            <a:pPr marL="0" marR="0" lvl="0" indent="0" algn="l" defTabSz="457200" rtl="0" eaLnBrk="1" fontAlgn="auto" latinLnBrk="0" hangingPunct="1">
              <a:lnSpc>
                <a:spcPct val="100000"/>
              </a:lnSpc>
              <a:spcBef>
                <a:spcPts val="300"/>
              </a:spcBef>
              <a:spcAft>
                <a:spcPts val="1200"/>
              </a:spcAft>
              <a:buClrTx/>
              <a:buSzPct val="80000"/>
              <a:buFontTx/>
              <a:buNone/>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body text</a:t>
            </a:r>
          </a:p>
        </p:txBody>
      </p:sp>
      <p:sp>
        <p:nvSpPr>
          <p:cNvPr id="7" name="Segnaposto numero diapositiva 6"/>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1768672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_bullet_blue">
    <p:spTree>
      <p:nvGrpSpPr>
        <p:cNvPr id="1" name=""/>
        <p:cNvGrpSpPr/>
        <p:nvPr/>
      </p:nvGrpSpPr>
      <p:grpSpPr>
        <a:xfrm>
          <a:off x="0" y="0"/>
          <a:ext cx="0" cy="0"/>
          <a:chOff x="0" y="0"/>
          <a:chExt cx="0" cy="0"/>
        </a:xfrm>
      </p:grpSpPr>
      <p:sp>
        <p:nvSpPr>
          <p:cNvPr id="4"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5" name="Rectangle 1"/>
          <p:cNvSpPr>
            <a:spLocks/>
          </p:cNvSpPr>
          <p:nvPr userDrawn="1"/>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2" name="Title 1"/>
          <p:cNvSpPr>
            <a:spLocks noGrp="1"/>
          </p:cNvSpPr>
          <p:nvPr>
            <p:ph type="title" hasCustomPrompt="1"/>
          </p:nvPr>
        </p:nvSpPr>
        <p:spPr/>
        <p:txBody>
          <a:bodyPr/>
          <a:lstStyle>
            <a:lvl1pPr algn="l" defTabSz="457200" rtl="0" eaLnBrk="1" latinLnBrk="0" hangingPunct="1">
              <a:lnSpc>
                <a:spcPct val="100000"/>
              </a:lnSpc>
              <a:spcBef>
                <a:spcPct val="0"/>
              </a:spcBef>
              <a:buNone/>
              <a:defRPr lang="en-US" sz="3000" b="1" i="0" kern="1200">
                <a:solidFill>
                  <a:srgbClr val="007AC2"/>
                </a:solidFill>
                <a:latin typeface="+mj-lt"/>
                <a:ea typeface="+mj-ea"/>
                <a:cs typeface="Avenir LT Std 55 Roman" pitchFamily="34" charset="0"/>
              </a:defRPr>
            </a:lvl1pPr>
          </a:lstStyle>
          <a:p>
            <a:r>
              <a:rPr lang="en-US"/>
              <a:t>Click to edit master title style</a:t>
            </a:r>
          </a:p>
        </p:txBody>
      </p:sp>
      <p:sp>
        <p:nvSpPr>
          <p:cNvPr id="3" name="Content Placeholder 2"/>
          <p:cNvSpPr>
            <a:spLocks noGrp="1"/>
          </p:cNvSpPr>
          <p:nvPr>
            <p:ph idx="1"/>
          </p:nvPr>
        </p:nvSpPr>
        <p:spPr/>
        <p:txBody>
          <a:bodyPr/>
          <a:lstStyle>
            <a:lvl2pPr marL="402336" indent="-173736">
              <a:lnSpc>
                <a:spcPts val="2700"/>
              </a:lnSpc>
              <a:spcAft>
                <a:spcPts val="1200"/>
              </a:spcAft>
              <a:defRPr sz="2400">
                <a:latin typeface="+mn-lt"/>
              </a:defRPr>
            </a:lvl2pPr>
            <a:lvl3pPr marL="569913" indent="-109538">
              <a:lnSpc>
                <a:spcPct val="100000"/>
              </a:lnSpc>
              <a:spcAft>
                <a:spcPts val="600"/>
              </a:spcAft>
              <a:defRPr sz="2400">
                <a:latin typeface="+mn-lt"/>
              </a:defRPr>
            </a:lvl3pPr>
            <a:lvl4pPr marL="800100" indent="-174625">
              <a:lnSpc>
                <a:spcPct val="100000"/>
              </a:lnSpc>
              <a:spcAft>
                <a:spcPts val="600"/>
              </a:spcAft>
              <a:defRPr sz="2400">
                <a:latin typeface="+mn-lt"/>
              </a:defRPr>
            </a:lvl4pPr>
            <a:lvl5pPr>
              <a:lnSpc>
                <a:spcPct val="100000"/>
              </a:lnSpc>
              <a:spcAft>
                <a:spcPts val="600"/>
              </a:spcAft>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egnaposto numero diapositiva 5"/>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366366687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r>
              <a:rPr lang="en-US"/>
              <a:t>test footer</a:t>
            </a:r>
          </a:p>
        </p:txBody>
      </p:sp>
      <p:sp>
        <p:nvSpPr>
          <p:cNvPr id="5" name="Rectangle 7"/>
          <p:cNvSpPr>
            <a:spLocks noGrp="1" noChangeArrowheads="1"/>
          </p:cNvSpPr>
          <p:nvPr>
            <p:ph type="sldNum" sz="quarter" idx="11"/>
          </p:nvPr>
        </p:nvSpPr>
        <p:spPr>
          <a:ln/>
        </p:spPr>
        <p:txBody>
          <a:bodyPr/>
          <a:lstStyle>
            <a:lvl1pPr>
              <a:defRPr/>
            </a:lvl1pPr>
          </a:lstStyle>
          <a:p>
            <a:fld id="{F442605E-2C53-CE4F-9176-99952CEC9B1E}"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IG titl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914400" y="1600200"/>
            <a:ext cx="7315200" cy="2057400"/>
          </a:xfrm>
        </p:spPr>
        <p:txBody>
          <a:bodyPr anchor="t"/>
          <a:lstStyle>
            <a:lvl1pPr>
              <a:defRPr lang="en-US" sz="7200" b="1" i="0" kern="1200" baseline="0" dirty="0">
                <a:solidFill>
                  <a:srgbClr val="007AC2"/>
                </a:solidFill>
                <a:latin typeface="+mj-lt"/>
                <a:ea typeface="+mj-ea"/>
                <a:cs typeface="Avenir LT Std 55 Roman" pitchFamily="34" charset="0"/>
              </a:defRPr>
            </a:lvl1pPr>
          </a:lstStyle>
          <a:p>
            <a:r>
              <a:rPr lang="en-US" dirty="0"/>
              <a:t>BIG but short</a:t>
            </a:r>
            <a:br>
              <a:rPr lang="en-US" dirty="0"/>
            </a:br>
            <a:r>
              <a:rPr lang="en-US" dirty="0"/>
              <a:t>message here</a:t>
            </a:r>
          </a:p>
        </p:txBody>
      </p:sp>
      <p:sp>
        <p:nvSpPr>
          <p:cNvPr id="5" name="Segnaposto numero diapositiva 4"/>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176101815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8"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914400" y="1600200"/>
            <a:ext cx="5486400" cy="2057400"/>
          </a:xfrm>
        </p:spPr>
        <p:txBody>
          <a:bodyPr anchor="t"/>
          <a:lstStyle>
            <a:lvl1pPr marL="169863" indent="-169863">
              <a:lnSpc>
                <a:spcPts val="3700"/>
              </a:lnSpc>
              <a:spcAft>
                <a:spcPts val="300"/>
              </a:spcAft>
              <a:defRPr sz="3000" b="0" i="0" baseline="0">
                <a:solidFill>
                  <a:srgbClr val="000000"/>
                </a:solidFill>
                <a:latin typeface="+mn-lt"/>
                <a:cs typeface="Avenir LT Std 65 Medium"/>
              </a:defRPr>
            </a:lvl1pPr>
          </a:lstStyle>
          <a:p>
            <a:r>
              <a:rPr lang="en-US" dirty="0"/>
              <a:t>“Click to edit quote” </a:t>
            </a:r>
          </a:p>
        </p:txBody>
      </p:sp>
      <p:sp>
        <p:nvSpPr>
          <p:cNvPr id="10" name="Text Placeholder 9"/>
          <p:cNvSpPr>
            <a:spLocks noGrp="1"/>
          </p:cNvSpPr>
          <p:nvPr>
            <p:ph type="body" sz="quarter" idx="10" hasCustomPrompt="1"/>
          </p:nvPr>
        </p:nvSpPr>
        <p:spPr>
          <a:xfrm>
            <a:off x="3149070" y="4114800"/>
            <a:ext cx="3200400" cy="728662"/>
          </a:xfrm>
        </p:spPr>
        <p:txBody>
          <a:bodyPr anchor="t"/>
          <a:lstStyle>
            <a:lvl1pPr marL="0" indent="0" algn="r">
              <a:spcBef>
                <a:spcPts val="0"/>
              </a:spcBef>
              <a:spcAft>
                <a:spcPts val="300"/>
              </a:spcAft>
              <a:buFontTx/>
              <a:buNone/>
              <a:defRPr lang="en-US" sz="2600" b="0" i="0" kern="1200" baseline="0" dirty="0">
                <a:solidFill>
                  <a:srgbClr val="007AC2"/>
                </a:solidFill>
                <a:latin typeface="+mn-lt"/>
                <a:ea typeface="+mn-ea"/>
                <a:cs typeface="Avenir LT Std 65 Medium"/>
              </a:defRPr>
            </a:lvl1pPr>
          </a:lstStyle>
          <a:p>
            <a:pPr lvl="0"/>
            <a:r>
              <a:rPr lang="en-US" dirty="0"/>
              <a:t>Name</a:t>
            </a:r>
          </a:p>
        </p:txBody>
      </p:sp>
      <p:sp>
        <p:nvSpPr>
          <p:cNvPr id="7" name="Segnaposto numero diapositiva 6"/>
          <p:cNvSpPr>
            <a:spLocks noGrp="1"/>
          </p:cNvSpPr>
          <p:nvPr>
            <p:ph type="sldNum" sz="quarter" idx="11"/>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403416010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sp>
        <p:nvSpPr>
          <p:cNvPr id="5" name="Segnaposto numero diapositiva 4"/>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341824220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_water">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2" name="Title 1"/>
          <p:cNvSpPr>
            <a:spLocks noGrp="1"/>
          </p:cNvSpPr>
          <p:nvPr>
            <p:ph type="title" hasCustomPrompt="1"/>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pic>
        <p:nvPicPr>
          <p:cNvPr id="5" name="Picture 4"/>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a:stretch/>
        </p:blipFill>
        <p:spPr>
          <a:xfrm>
            <a:off x="0" y="2947249"/>
            <a:ext cx="9144000" cy="3910751"/>
          </a:xfrm>
          <a:prstGeom prst="rect">
            <a:avLst/>
          </a:prstGeom>
        </p:spPr>
      </p:pic>
      <p:sp>
        <p:nvSpPr>
          <p:cNvPr id="6" name="Segnaposto numero diapositiva 5"/>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361844074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srgbClr val="A3CA4B">
                  <a:lumMod val="60000"/>
                  <a:lumOff val="40000"/>
                </a:srgbClr>
              </a:solidFill>
              <a:latin typeface="Arial"/>
              <a:ea typeface="ＭＳ Ｐゴシック"/>
              <a:cs typeface="ＭＳ Ｐゴシック"/>
            </a:endParaRPr>
          </a:p>
        </p:txBody>
      </p:sp>
      <p:sp>
        <p:nvSpPr>
          <p:cNvPr id="3" name="Segnaposto numero diapositiva 2"/>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172511751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sp>
        <p:nvSpPr>
          <p:cNvPr id="5" name="Rectangle 2"/>
          <p:cNvSpPr>
            <a:spLocks/>
          </p:cNvSpPr>
          <p:nvPr/>
        </p:nvSpPr>
        <p:spPr bwMode="ltGray">
          <a:xfrm>
            <a:off x="0" y="5257800"/>
            <a:ext cx="9144000" cy="1600200"/>
          </a:xfrm>
          <a:prstGeom prst="rect">
            <a:avLst/>
          </a:prstGeom>
          <a:gradFill rotWithShape="0">
            <a:gsLst>
              <a:gs pos="0">
                <a:srgbClr val="662506"/>
              </a:gs>
              <a:gs pos="100000">
                <a:srgbClr val="C35327"/>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3" name="Segnaposto numero diapositiva 2"/>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40061728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760"/>
          </a:xfrm>
        </p:spPr>
        <p:txBody>
          <a:bodyPr lIns="0" tIns="0" rIns="0" bIns="0"/>
          <a:lstStyle>
            <a:lvl1pPr>
              <a:defRPr baseline="0"/>
            </a:lvl1pPr>
          </a:lstStyle>
          <a:p>
            <a:r>
              <a:rPr lang="en-US" dirty="0"/>
              <a:t>Click to edit Master title style</a:t>
            </a:r>
            <a:endParaRPr lang="en-US"/>
          </a:p>
        </p:txBody>
      </p:sp>
      <p:sp>
        <p:nvSpPr>
          <p:cNvPr id="5" name="Text Placeholder 4"/>
          <p:cNvSpPr>
            <a:spLocks noGrp="1"/>
          </p:cNvSpPr>
          <p:nvPr>
            <p:ph type="body" sz="quarter" idx="10"/>
          </p:nvPr>
        </p:nvSpPr>
        <p:spPr>
          <a:xfrm>
            <a:off x="912813" y="1078992"/>
            <a:ext cx="7313612" cy="342900"/>
          </a:xfrm>
        </p:spPr>
        <p:txBody>
          <a:bodyPr lIns="0" tIns="0" rIns="0" bIns="0"/>
          <a:lstStyle>
            <a:lvl1pPr marL="0" indent="0">
              <a:buFontTx/>
              <a:buNone/>
              <a:defRPr lang="en-US" sz="1600" b="1" i="1">
                <a:solidFill>
                  <a:schemeClr val="accent2"/>
                </a:solidFill>
                <a:effectLst>
                  <a:outerShdw blurRad="50800" dist="38100" dir="2700000" algn="tl">
                    <a:srgbClr val="000000">
                      <a:alpha val="43000"/>
                    </a:srgbClr>
                  </a:outerShdw>
                </a:effectLst>
                <a:latin typeface="+mj-lt"/>
                <a:ea typeface="+mj-ea"/>
                <a:cs typeface="ＭＳ Ｐゴシック" pitchFamily="-110" charset="-128"/>
              </a:defRPr>
            </a:lvl1pPr>
          </a:lstStyle>
          <a:p>
            <a:pPr lvl="0"/>
            <a:r>
              <a:rPr lang="en-US"/>
              <a:t>Click to edit Master text styles</a:t>
            </a:r>
          </a:p>
        </p:txBody>
      </p:sp>
      <p:sp>
        <p:nvSpPr>
          <p:cNvPr id="12" name="Text Placeholder 11"/>
          <p:cNvSpPr>
            <a:spLocks noGrp="1"/>
          </p:cNvSpPr>
          <p:nvPr>
            <p:ph type="body" sz="quarter" idx="11" hasCustomPrompt="1"/>
          </p:nvPr>
        </p:nvSpPr>
        <p:spPr>
          <a:xfrm>
            <a:off x="911225" y="5716588"/>
            <a:ext cx="7315200" cy="457200"/>
          </a:xfrm>
        </p:spPr>
        <p:txBody>
          <a:bodyPr anchor="b"/>
          <a:lstStyle>
            <a:lvl1pPr algn="r">
              <a:buFontTx/>
              <a:buNone/>
              <a:defRPr sz="1300" i="1">
                <a:solidFill>
                  <a:schemeClr val="accent2"/>
                </a:solidFill>
                <a:effectLst>
                  <a:outerShdw blurRad="50800" dist="38100" dir="2700000" algn="tl">
                    <a:srgbClr val="000000">
                      <a:alpha val="43000"/>
                    </a:srgbClr>
                  </a:outerShdw>
                </a:effectLst>
                <a:latin typeface="Arial"/>
                <a:cs typeface="Arial"/>
              </a:defRPr>
            </a:lvl1pPr>
          </a:lstStyle>
          <a:p>
            <a:r>
              <a:rPr lang="en-US"/>
              <a:t>Click to edit tagline</a:t>
            </a:r>
          </a:p>
        </p:txBody>
      </p:sp>
      <p:sp>
        <p:nvSpPr>
          <p:cNvPr id="6" name="Segnaposto numero diapositiva 5"/>
          <p:cNvSpPr>
            <a:spLocks noGrp="1"/>
          </p:cNvSpPr>
          <p:nvPr>
            <p:ph type="sldNum" sz="quarter" idx="12"/>
          </p:nvPr>
        </p:nvSpPr>
        <p:spPr/>
        <p:txBody>
          <a:bodyPr/>
          <a:lstStyle/>
          <a:p>
            <a:fld id="{947CD9D8-4C11-4D56-84AC-F9003AC5D8FC}"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1325115357"/>
      </p:ext>
    </p:extLst>
  </p:cSld>
  <p:clrMapOvr>
    <a:masterClrMapping/>
  </p:clrMapOvr>
  <p:transition xmlns:p14="http://schemas.microsoft.com/office/powerpoint/2010/mai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buClrTx/>
              <a:buFontTx/>
              <a:buNone/>
            </a:pPr>
            <a:endParaRPr lang="en-US" sz="1800">
              <a:solidFill>
                <a:prstClr val="black"/>
              </a:solidFill>
              <a:latin typeface="Arial"/>
              <a:ea typeface="ＭＳ Ｐゴシック"/>
              <a:cs typeface="ＭＳ Ｐゴシック"/>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latin typeface="Arial"/>
                <a:ea typeface="ＭＳ Ｐゴシック"/>
                <a:cs typeface="ＭＳ Ｐゴシック"/>
              </a:rPr>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29586465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3" y="270000"/>
            <a:ext cx="8460000" cy="900000"/>
          </a:xfrm>
        </p:spPr>
        <p:txBody>
          <a:bodyPr>
            <a:noAutofit/>
          </a:bodyPr>
          <a:lstStyle>
            <a:lvl1pPr marL="0" indent="0">
              <a:lnSpc>
                <a:spcPct val="85000"/>
              </a:lnSpc>
              <a:spcBef>
                <a:spcPts val="0"/>
              </a:spcBef>
              <a:spcAft>
                <a:spcPts val="283"/>
              </a:spcAft>
              <a:buNone/>
              <a:defRPr sz="2800" b="1">
                <a:solidFill>
                  <a:schemeClr val="accent2"/>
                </a:solidFill>
              </a:defRPr>
            </a:lvl1pPr>
            <a:lvl2pPr marL="0" indent="0">
              <a:lnSpc>
                <a:spcPct val="85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smtClean="0"/>
              <a:t>Click to edit Master text styles</a:t>
            </a:r>
          </a:p>
          <a:p>
            <a:pPr lvl="1"/>
            <a:r>
              <a:rPr lang="en-US" smtClean="0"/>
              <a:t>Second level</a:t>
            </a:r>
          </a:p>
        </p:txBody>
      </p:sp>
      <p:sp>
        <p:nvSpPr>
          <p:cNvPr id="11" name="Text Placeholder 10"/>
          <p:cNvSpPr>
            <a:spLocks noGrp="1"/>
          </p:cNvSpPr>
          <p:nvPr>
            <p:ph type="body" sz="quarter" idx="15"/>
          </p:nvPr>
        </p:nvSpPr>
        <p:spPr>
          <a:xfrm>
            <a:off x="360363" y="1276350"/>
            <a:ext cx="8459787" cy="4559300"/>
          </a:xfrm>
        </p:spPr>
        <p:txBody>
          <a:bodyPr>
            <a:noAutofit/>
          </a:bodyPr>
          <a:lstStyle>
            <a:lvl1pPr marL="378000" indent="-378000">
              <a:buFont typeface="+mj-lt"/>
              <a:buAutoNum type="arabicPeriod"/>
              <a:defRPr/>
            </a:lvl1pPr>
            <a:lvl2pPr marL="648000" indent="-270000">
              <a:defRPr/>
            </a:lvl2pPr>
            <a:lvl3pPr marL="648000" indent="-270000">
              <a:defRPr/>
            </a:lvl3pPr>
            <a:lvl4pPr marL="648000" indent="-270000">
              <a:defRPr/>
            </a:lvl4pPr>
            <a:lvl5pPr marL="648000" indent="-270000">
              <a:defRPr/>
            </a:lvl5pPr>
            <a:lvl6pPr marL="648000" indent="-270000">
              <a:defRPr/>
            </a:lvl6pPr>
            <a:lvl7pPr marL="648000" indent="-270000">
              <a:defRPr/>
            </a:lvl7pPr>
            <a:lvl8pPr marL="648000" indent="-270000">
              <a:defRPr/>
            </a:lvl8pPr>
            <a:lvl9pPr marL="648000" indent="-270000">
              <a:defRPr/>
            </a:lvl9pPr>
          </a:lstStyle>
          <a:p>
            <a:pPr lvl="0"/>
            <a:r>
              <a:rPr lang="en-US" smtClean="0"/>
              <a:t>Click to edit Master text styles</a:t>
            </a:r>
          </a:p>
          <a:p>
            <a:pPr lvl="1"/>
            <a:r>
              <a:rPr lang="en-US" smtClean="0"/>
              <a:t>Second level</a:t>
            </a:r>
          </a:p>
        </p:txBody>
      </p:sp>
      <p:sp>
        <p:nvSpPr>
          <p:cNvPr id="6" name="Footer Placeholder 4"/>
          <p:cNvSpPr>
            <a:spLocks noGrp="1"/>
          </p:cNvSpPr>
          <p:nvPr>
            <p:ph type="ftr" sz="quarter" idx="3"/>
          </p:nvPr>
        </p:nvSpPr>
        <p:spPr>
          <a:xfrm>
            <a:off x="360363" y="6516688"/>
            <a:ext cx="6119812" cy="107950"/>
          </a:xfrm>
          <a:prstGeom prst="rect">
            <a:avLst/>
          </a:prstGeom>
        </p:spPr>
        <p:txBody>
          <a:bodyPr vert="horz" lIns="0" tIns="0" rIns="0" bIns="0" rtlCol="0" anchor="ctr"/>
          <a:lstStyle>
            <a:lvl1pPr algn="l" fontAlgn="auto">
              <a:spcBef>
                <a:spcPts val="0"/>
              </a:spcBef>
              <a:spcAft>
                <a:spcPts val="0"/>
              </a:spcAft>
              <a:defRPr sz="900" dirty="0">
                <a:solidFill>
                  <a:schemeClr val="bg1"/>
                </a:solidFill>
                <a:latin typeface="+mn-lt"/>
              </a:defRPr>
            </a:lvl1pPr>
          </a:lstStyle>
          <a:p>
            <a:pPr eaLnBrk="1" hangingPunct="1">
              <a:buClrTx/>
              <a:buFontTx/>
              <a:buNone/>
              <a:defRPr/>
            </a:pPr>
            <a:r>
              <a:rPr lang="en-US" smtClean="0">
                <a:solidFill>
                  <a:prstClr val="white"/>
                </a:solidFill>
                <a:latin typeface="Arial"/>
                <a:ea typeface="ＭＳ Ｐゴシック"/>
                <a:cs typeface="ＭＳ Ｐゴシック"/>
              </a:rPr>
              <a:t>WaterML-WQ |  Simon Cox |  Page 2</a:t>
            </a:r>
            <a:endParaRPr lang="en-US">
              <a:solidFill>
                <a:prstClr val="white"/>
              </a:solidFill>
              <a:latin typeface="Arial"/>
              <a:ea typeface="ＭＳ Ｐゴシック"/>
              <a:cs typeface="ＭＳ Ｐゴシック"/>
            </a:endParaRPr>
          </a:p>
        </p:txBody>
      </p:sp>
    </p:spTree>
    <p:extLst>
      <p:ext uri="{BB962C8B-B14F-4D97-AF65-F5344CB8AC3E}">
        <p14:creationId xmlns:p14="http://schemas.microsoft.com/office/powerpoint/2010/main" val="318505270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403350" y="1412875"/>
            <a:ext cx="3703638"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59388" y="1412875"/>
            <a:ext cx="3705225" cy="4683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ftr" sz="quarter" idx="10"/>
          </p:nvPr>
        </p:nvSpPr>
        <p:spPr>
          <a:ln/>
        </p:spPr>
        <p:txBody>
          <a:bodyPr/>
          <a:lstStyle>
            <a:lvl1pPr>
              <a:defRPr/>
            </a:lvl1pPr>
          </a:lstStyle>
          <a:p>
            <a:r>
              <a:rPr lang="en-US"/>
              <a:t>test footer</a:t>
            </a:r>
          </a:p>
        </p:txBody>
      </p:sp>
      <p:sp>
        <p:nvSpPr>
          <p:cNvPr id="6" name="Rectangle 7"/>
          <p:cNvSpPr>
            <a:spLocks noGrp="1" noChangeArrowheads="1"/>
          </p:cNvSpPr>
          <p:nvPr>
            <p:ph type="sldNum" sz="quarter" idx="11"/>
          </p:nvPr>
        </p:nvSpPr>
        <p:spPr>
          <a:ln/>
        </p:spPr>
        <p:txBody>
          <a:bodyPr/>
          <a:lstStyle>
            <a:lvl1pPr>
              <a:defRPr/>
            </a:lvl1pPr>
          </a:lstStyle>
          <a:p>
            <a:fld id="{5DA60D3E-DB37-6140-A435-533548C5AA4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a:ln/>
        </p:spPr>
        <p:txBody>
          <a:bodyPr/>
          <a:lstStyle>
            <a:lvl1pPr>
              <a:defRPr/>
            </a:lvl1pPr>
          </a:lstStyle>
          <a:p>
            <a:r>
              <a:rPr lang="en-US"/>
              <a:t>test footer</a:t>
            </a:r>
          </a:p>
        </p:txBody>
      </p:sp>
      <p:sp>
        <p:nvSpPr>
          <p:cNvPr id="8" name="Rectangle 7"/>
          <p:cNvSpPr>
            <a:spLocks noGrp="1" noChangeArrowheads="1"/>
          </p:cNvSpPr>
          <p:nvPr>
            <p:ph type="sldNum" sz="quarter" idx="11"/>
          </p:nvPr>
        </p:nvSpPr>
        <p:spPr>
          <a:ln/>
        </p:spPr>
        <p:txBody>
          <a:bodyPr/>
          <a:lstStyle>
            <a:lvl1pPr>
              <a:defRPr/>
            </a:lvl1pPr>
          </a:lstStyle>
          <a:p>
            <a:fld id="{A0E8FD32-72A5-0E49-89D0-3F59C773956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ftr" sz="quarter" idx="10"/>
          </p:nvPr>
        </p:nvSpPr>
        <p:spPr>
          <a:ln/>
        </p:spPr>
        <p:txBody>
          <a:bodyPr/>
          <a:lstStyle>
            <a:lvl1pPr>
              <a:defRPr/>
            </a:lvl1pPr>
          </a:lstStyle>
          <a:p>
            <a:r>
              <a:rPr lang="en-US"/>
              <a:t>test footer</a:t>
            </a:r>
          </a:p>
        </p:txBody>
      </p:sp>
      <p:sp>
        <p:nvSpPr>
          <p:cNvPr id="4" name="Rectangle 7"/>
          <p:cNvSpPr>
            <a:spLocks noGrp="1" noChangeArrowheads="1"/>
          </p:cNvSpPr>
          <p:nvPr>
            <p:ph type="sldNum" sz="quarter" idx="11"/>
          </p:nvPr>
        </p:nvSpPr>
        <p:spPr>
          <a:ln/>
        </p:spPr>
        <p:txBody>
          <a:bodyPr/>
          <a:lstStyle>
            <a:lvl1pPr>
              <a:defRPr/>
            </a:lvl1pPr>
          </a:lstStyle>
          <a:p>
            <a:fld id="{DC2E9497-9811-0445-AC59-ECE5962C260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r>
              <a:rPr lang="en-US"/>
              <a:t>test footer</a:t>
            </a:r>
          </a:p>
        </p:txBody>
      </p:sp>
      <p:sp>
        <p:nvSpPr>
          <p:cNvPr id="3" name="Rectangle 7"/>
          <p:cNvSpPr>
            <a:spLocks noGrp="1" noChangeArrowheads="1"/>
          </p:cNvSpPr>
          <p:nvPr>
            <p:ph type="sldNum" sz="quarter" idx="11"/>
          </p:nvPr>
        </p:nvSpPr>
        <p:spPr>
          <a:ln/>
        </p:spPr>
        <p:txBody>
          <a:bodyPr/>
          <a:lstStyle>
            <a:lvl1pPr>
              <a:defRPr/>
            </a:lvl1pPr>
          </a:lstStyle>
          <a:p>
            <a:fld id="{73264133-DE3E-AE4F-B9EC-BE16A8DC5E9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200" b="0"/>
            </a:lvl1pPr>
          </a:lstStyle>
          <a:p>
            <a:r>
              <a:rPr lang="en-US" dirty="0"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r>
              <a:rPr lang="en-US"/>
              <a:t>test footer</a:t>
            </a:r>
          </a:p>
        </p:txBody>
      </p:sp>
      <p:sp>
        <p:nvSpPr>
          <p:cNvPr id="6" name="Rectangle 7"/>
          <p:cNvSpPr>
            <a:spLocks noGrp="1" noChangeArrowheads="1"/>
          </p:cNvSpPr>
          <p:nvPr>
            <p:ph type="sldNum" sz="quarter" idx="11"/>
          </p:nvPr>
        </p:nvSpPr>
        <p:spPr>
          <a:ln/>
        </p:spPr>
        <p:txBody>
          <a:bodyPr/>
          <a:lstStyle>
            <a:lvl1pPr>
              <a:defRPr/>
            </a:lvl1pPr>
          </a:lstStyle>
          <a:p>
            <a:fld id="{2072A6A3-05A9-0B45-BDBB-051E9FEE661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4.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6" name="Picture 3" descr="wmo_ppt_2012.jpg"/>
          <p:cNvPicPr>
            <a:picLocks noChangeAspect="1"/>
          </p:cNvPicPr>
          <p:nvPr/>
        </p:nvPicPr>
        <p:blipFill>
          <a:blip r:embed="rId15"/>
          <a:srcRect/>
          <a:stretch>
            <a:fillRect/>
          </a:stretch>
        </p:blipFill>
        <p:spPr bwMode="auto">
          <a:xfrm>
            <a:off x="0" y="0"/>
            <a:ext cx="9144000" cy="6858000"/>
          </a:xfrm>
          <a:prstGeom prst="rect">
            <a:avLst/>
          </a:prstGeom>
          <a:noFill/>
          <a:ln w="9525">
            <a:noFill/>
            <a:miter lim="800000"/>
            <a:headEnd/>
            <a:tailEnd/>
          </a:ln>
        </p:spPr>
      </p:pic>
      <p:sp>
        <p:nvSpPr>
          <p:cNvPr id="2051" name="Rectangle 3"/>
          <p:cNvSpPr>
            <a:spLocks noGrp="1" noChangeArrowheads="1"/>
          </p:cNvSpPr>
          <p:nvPr>
            <p:ph type="title"/>
          </p:nvPr>
        </p:nvSpPr>
        <p:spPr bwMode="auto">
          <a:xfrm>
            <a:off x="250825" y="188913"/>
            <a:ext cx="8713788"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4"/>
          <p:cNvSpPr>
            <a:spLocks noGrp="1" noChangeArrowheads="1"/>
          </p:cNvSpPr>
          <p:nvPr>
            <p:ph type="body" idx="1"/>
          </p:nvPr>
        </p:nvSpPr>
        <p:spPr bwMode="auto">
          <a:xfrm>
            <a:off x="250825" y="1052513"/>
            <a:ext cx="8713788" cy="4897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5CA35A99-399D-0040-86BA-70791C3303A2}" type="slidenum">
              <a:rPr lang="en-US"/>
              <a:pPr/>
              <a:t>‹#›</a:t>
            </a:fld>
            <a:endParaRPr lang="en-US"/>
          </a:p>
        </p:txBody>
      </p:sp>
      <p:pic>
        <p:nvPicPr>
          <p:cNvPr id="7" name="Picture 6" descr="wmologo.jpeg"/>
          <p:cNvPicPr>
            <a:picLocks noChangeAspect="1"/>
          </p:cNvPicPr>
          <p:nvPr userDrawn="1"/>
        </p:nvPicPr>
        <p:blipFill>
          <a:blip r:embed="rId16"/>
          <a:stretch>
            <a:fillRect/>
          </a:stretch>
        </p:blipFill>
        <p:spPr>
          <a:xfrm>
            <a:off x="179512" y="188640"/>
            <a:ext cx="1201567" cy="12561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98"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97" r:id="rId13"/>
  </p:sldLayoutIdLs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3000">
          <a:solidFill>
            <a:schemeClr val="tx2"/>
          </a:solidFill>
          <a:latin typeface="Arial"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eaLnBrk="0" fontAlgn="base" hangingPunct="0">
        <a:spcBef>
          <a:spcPct val="0"/>
        </a:spcBef>
        <a:spcAft>
          <a:spcPct val="0"/>
        </a:spcAft>
        <a:defRPr sz="3200">
          <a:solidFill>
            <a:schemeClr val="tx2"/>
          </a:solidFill>
          <a:latin typeface="Arial Narrow" pitchFamily="34" charset="0"/>
        </a:defRPr>
      </a:lvl6pPr>
      <a:lvl7pPr marL="914400" algn="l" rtl="0" eaLnBrk="0" fontAlgn="base" hangingPunct="0">
        <a:spcBef>
          <a:spcPct val="0"/>
        </a:spcBef>
        <a:spcAft>
          <a:spcPct val="0"/>
        </a:spcAft>
        <a:defRPr sz="3200">
          <a:solidFill>
            <a:schemeClr val="tx2"/>
          </a:solidFill>
          <a:latin typeface="Arial Narrow" pitchFamily="34" charset="0"/>
        </a:defRPr>
      </a:lvl7pPr>
      <a:lvl8pPr marL="1371600" algn="l" rtl="0" eaLnBrk="0" fontAlgn="base" hangingPunct="0">
        <a:spcBef>
          <a:spcPct val="0"/>
        </a:spcBef>
        <a:spcAft>
          <a:spcPct val="0"/>
        </a:spcAft>
        <a:defRPr sz="3200">
          <a:solidFill>
            <a:schemeClr val="tx2"/>
          </a:solidFill>
          <a:latin typeface="Arial Narrow" pitchFamily="34" charset="0"/>
        </a:defRPr>
      </a:lvl8pPr>
      <a:lvl9pPr marL="1828800" algn="l" rtl="0" eaLnBrk="0" fontAlgn="base" hangingPunct="0">
        <a:spcBef>
          <a:spcPct val="0"/>
        </a:spcBef>
        <a:spcAft>
          <a:spcPct val="0"/>
        </a:spcAft>
        <a:defRPr sz="3200">
          <a:solidFill>
            <a:schemeClr val="tx2"/>
          </a:solidFill>
          <a:latin typeface="Arial Narrow" pitchFamily="34" charset="0"/>
        </a:defRPr>
      </a:lvl9pPr>
    </p:titleStyle>
    <p:bodyStyle>
      <a:lvl1pPr marL="533400" indent="-533400" algn="l" rtl="0" eaLnBrk="0" fontAlgn="base" hangingPunct="0">
        <a:spcBef>
          <a:spcPct val="20000"/>
        </a:spcBef>
        <a:spcAft>
          <a:spcPct val="0"/>
        </a:spcAft>
        <a:buClr>
          <a:srgbClr val="FF9900"/>
        </a:buClr>
        <a:buFont typeface="Wingdings" charset="2"/>
        <a:buChar char="§"/>
        <a:defRPr sz="2800">
          <a:solidFill>
            <a:schemeClr val="tx1"/>
          </a:solidFill>
          <a:latin typeface="Arial" charset="0"/>
          <a:ea typeface="+mn-ea"/>
          <a:cs typeface="+mn-cs"/>
        </a:defRPr>
      </a:lvl1pPr>
      <a:lvl2pPr marL="990600" indent="-533400" algn="l" rtl="0" eaLnBrk="0" fontAlgn="base" hangingPunct="0">
        <a:spcBef>
          <a:spcPct val="20000"/>
        </a:spcBef>
        <a:spcAft>
          <a:spcPct val="0"/>
        </a:spcAft>
        <a:buClr>
          <a:srgbClr val="FF9900"/>
        </a:buClr>
        <a:buFont typeface="Wingdings" charset="2"/>
        <a:buChar char="§"/>
        <a:defRPr sz="2800">
          <a:solidFill>
            <a:schemeClr val="tx1"/>
          </a:solidFill>
          <a:latin typeface="Arial" charset="0"/>
          <a:ea typeface="ＭＳ Ｐゴシック" charset="-128"/>
        </a:defRPr>
      </a:lvl2pPr>
      <a:lvl3pPr marL="1371600" indent="-457200" algn="l" rtl="0" eaLnBrk="0" fontAlgn="base" hangingPunct="0">
        <a:spcBef>
          <a:spcPct val="20000"/>
        </a:spcBef>
        <a:spcAft>
          <a:spcPct val="0"/>
        </a:spcAft>
        <a:buClr>
          <a:srgbClr val="FF9900"/>
        </a:buClr>
        <a:buFont typeface="Wingdings" charset="2"/>
        <a:buChar char="§"/>
        <a:defRPr sz="2400">
          <a:solidFill>
            <a:schemeClr val="tx1"/>
          </a:solidFill>
          <a:latin typeface="Arial" charset="0"/>
          <a:ea typeface="ＭＳ Ｐゴシック" charset="-128"/>
        </a:defRPr>
      </a:lvl3pPr>
      <a:lvl4pPr marL="1752600" indent="-381000" algn="l" rtl="0" eaLnBrk="0" fontAlgn="base" hangingPunct="0">
        <a:spcBef>
          <a:spcPct val="20000"/>
        </a:spcBef>
        <a:spcAft>
          <a:spcPct val="0"/>
        </a:spcAft>
        <a:buClr>
          <a:srgbClr val="FF9900"/>
        </a:buClr>
        <a:buFont typeface="Wingdings" charset="2"/>
        <a:buChar char="§"/>
        <a:defRPr sz="2000">
          <a:solidFill>
            <a:schemeClr val="tx1"/>
          </a:solidFill>
          <a:latin typeface="Arial" charset="0"/>
          <a:ea typeface="ＭＳ Ｐゴシック" charset="-128"/>
        </a:defRPr>
      </a:lvl4pPr>
      <a:lvl5pPr marL="2209800" indent="-381000" algn="l" rtl="0" eaLnBrk="0" fontAlgn="base" hangingPunct="0">
        <a:spcBef>
          <a:spcPct val="20000"/>
        </a:spcBef>
        <a:spcAft>
          <a:spcPct val="0"/>
        </a:spcAft>
        <a:buClr>
          <a:srgbClr val="FF9900"/>
        </a:buClr>
        <a:buFont typeface="Wingdings" charset="2"/>
        <a:buChar char="§"/>
        <a:defRPr sz="2000">
          <a:solidFill>
            <a:schemeClr val="tx1"/>
          </a:solidFill>
          <a:latin typeface="Arial" charset="0"/>
          <a:ea typeface="ＭＳ Ｐゴシック" charset="-128"/>
        </a:defRPr>
      </a:lvl5pPr>
      <a:lvl6pPr marL="26670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0" fontAlgn="base" hangingPunct="0">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2" name="Picture 3" descr="wmo_ppt_2012_last.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Rectangle 8"/>
          <p:cNvSpPr>
            <a:spLocks noGrp="1" noChangeArrowheads="1"/>
          </p:cNvSpPr>
          <p:nvPr>
            <p:ph type="body" idx="1"/>
          </p:nvPr>
        </p:nvSpPr>
        <p:spPr bwMode="auto">
          <a:xfrm>
            <a:off x="179388" y="4365625"/>
            <a:ext cx="8785225" cy="172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This space can be used for contact information</a:t>
            </a:r>
          </a:p>
          <a:p>
            <a:pPr lvl="1"/>
            <a:r>
              <a:rPr lang="en-US"/>
              <a:t>Second level</a:t>
            </a:r>
          </a:p>
          <a:p>
            <a:pPr lvl="2"/>
            <a:r>
              <a:rPr lang="en-US"/>
              <a:t>Third level</a:t>
            </a:r>
          </a:p>
          <a:p>
            <a:pPr lvl="3"/>
            <a:r>
              <a:rPr lang="en-US"/>
              <a:t>Fourth level</a:t>
            </a:r>
          </a:p>
          <a:p>
            <a:pPr lvl="4"/>
            <a:r>
              <a:rPr lang="en-US"/>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t>test footer</a:t>
            </a:r>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D6E563C1-FFF9-1042-B8D2-EFB0C8CC2728}" type="slidenum">
              <a:rPr lang="en-US"/>
              <a:pPr/>
              <a:t>‹#›</a:t>
            </a:fld>
            <a:endParaRPr lang="en-US"/>
          </a:p>
        </p:txBody>
      </p:sp>
      <p:sp>
        <p:nvSpPr>
          <p:cNvPr id="1030" name="Rectangle 13"/>
          <p:cNvSpPr>
            <a:spLocks noGrp="1" noChangeArrowheads="1"/>
          </p:cNvSpPr>
          <p:nvPr>
            <p:ph type="title"/>
          </p:nvPr>
        </p:nvSpPr>
        <p:spPr bwMode="auto">
          <a:xfrm>
            <a:off x="250825" y="3573463"/>
            <a:ext cx="8713788" cy="7191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Thank you for your attention</a:t>
            </a:r>
          </a:p>
        </p:txBody>
      </p:sp>
      <p:sp>
        <p:nvSpPr>
          <p:cNvPr id="6" name="Title 9"/>
          <p:cNvSpPr txBox="1">
            <a:spLocks/>
          </p:cNvSpPr>
          <p:nvPr/>
        </p:nvSpPr>
        <p:spPr>
          <a:xfrm>
            <a:off x="117475" y="6380163"/>
            <a:ext cx="1141413" cy="477837"/>
          </a:xfrm>
          <a:prstGeom prst="rect">
            <a:avLst/>
          </a:prstGeom>
        </p:spPr>
        <p:txBody>
          <a:bodyPr anchor="ctr">
            <a:normAutofit/>
          </a:bodyPr>
          <a:lstStyle/>
          <a:p>
            <a:pPr defTabSz="457200" eaLnBrk="1" fontAlgn="auto" hangingPunct="1">
              <a:spcBef>
                <a:spcPct val="0"/>
              </a:spcBef>
              <a:spcAft>
                <a:spcPts val="0"/>
              </a:spcAft>
              <a:buClrTx/>
              <a:buFontTx/>
              <a:buNone/>
              <a:defRPr/>
            </a:pPr>
            <a:r>
              <a:rPr lang="en-US" sz="1200" dirty="0" err="1">
                <a:latin typeface="Arial"/>
                <a:ea typeface="+mj-ea"/>
                <a:cs typeface="Arial"/>
              </a:rPr>
              <a:t>www.wmo.int</a:t>
            </a:r>
            <a:endParaRPr lang="en-US" sz="1200" dirty="0">
              <a:latin typeface="Arial"/>
              <a:ea typeface="+mj-ea"/>
              <a:cs typeface="Aria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charset="2"/>
        <a:buChar char="§"/>
        <a:defRPr sz="2800">
          <a:solidFill>
            <a:schemeClr val="bg1"/>
          </a:solidFill>
          <a:latin typeface="Arial" charset="0"/>
          <a:ea typeface="ＭＳ Ｐゴシック" charset="-128"/>
        </a:defRPr>
      </a:lvl2pPr>
      <a:lvl3pPr marL="1143000" indent="-228600" algn="ctr" rtl="0" eaLnBrk="0" fontAlgn="base" hangingPunct="0">
        <a:spcBef>
          <a:spcPct val="20000"/>
        </a:spcBef>
        <a:spcAft>
          <a:spcPct val="0"/>
        </a:spcAft>
        <a:buClr>
          <a:srgbClr val="FF9900"/>
        </a:buClr>
        <a:buFont typeface="Wingdings" charset="2"/>
        <a:buChar char="§"/>
        <a:defRPr sz="2400">
          <a:solidFill>
            <a:schemeClr val="bg1"/>
          </a:solidFill>
          <a:latin typeface="Arial" charset="0"/>
          <a:ea typeface="ＭＳ Ｐゴシック" charset="-128"/>
        </a:defRPr>
      </a:lvl3pPr>
      <a:lvl4pPr marL="1600200" indent="-228600" algn="ctr" rtl="0" eaLnBrk="0" fontAlgn="base" hangingPunct="0">
        <a:spcBef>
          <a:spcPct val="20000"/>
        </a:spcBef>
        <a:spcAft>
          <a:spcPct val="0"/>
        </a:spcAft>
        <a:buClr>
          <a:srgbClr val="FF9900"/>
        </a:buClr>
        <a:buFont typeface="Wingdings" charset="2"/>
        <a:buChar char="§"/>
        <a:defRPr sz="2000">
          <a:solidFill>
            <a:schemeClr val="bg1"/>
          </a:solidFill>
          <a:latin typeface="Arial" charset="0"/>
          <a:ea typeface="ＭＳ Ｐゴシック" charset="-128"/>
        </a:defRPr>
      </a:lvl4pPr>
      <a:lvl5pPr marL="2057400" indent="-228600" algn="ctr" rtl="0" eaLnBrk="0" fontAlgn="base" hangingPunct="0">
        <a:spcBef>
          <a:spcPct val="20000"/>
        </a:spcBef>
        <a:spcAft>
          <a:spcPct val="0"/>
        </a:spcAft>
        <a:buClr>
          <a:srgbClr val="FF9900"/>
        </a:buClr>
        <a:buFont typeface="Wingdings" charset="2"/>
        <a:buChar char="§"/>
        <a:defRPr sz="2000">
          <a:solidFill>
            <a:schemeClr val="bg1"/>
          </a:solidFill>
          <a:latin typeface="Arial" charset="0"/>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315200" cy="484631"/>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02421"/>
            <a:ext cx="5486400" cy="2743200"/>
          </a:xfrm>
          <a:prstGeom prst="rect">
            <a:avLst/>
          </a:prstGeom>
        </p:spPr>
        <p:txBody>
          <a:bodyPr vert="horz" lIns="0" tIns="0" rIns="0" bIns="0" rtlCol="0">
            <a:noAutofit/>
          </a:bodyPr>
          <a:lstStyle/>
          <a:p>
            <a:pPr marL="173736" marR="0" lvl="0" indent="-173736" algn="l" defTabSz="457200" rtl="0" eaLnBrk="1" fontAlgn="auto" latinLnBrk="0" hangingPunct="1">
              <a:lnSpc>
                <a:spcPct val="100000"/>
              </a:lnSpc>
              <a:spcBef>
                <a:spcPts val="300"/>
              </a:spcBef>
              <a:spcAft>
                <a:spcPts val="1200"/>
              </a:spcAft>
              <a:buClrTx/>
              <a:buSzPct val="80000"/>
              <a:buFont typeface="Arial"/>
              <a:buChar char="•"/>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master text styles</a:t>
            </a:r>
          </a:p>
          <a:p>
            <a:pPr lvl="2"/>
            <a:r>
              <a:rPr lang="en-US" dirty="0"/>
              <a:t>Second level</a:t>
            </a:r>
          </a:p>
        </p:txBody>
      </p:sp>
      <p:sp>
        <p:nvSpPr>
          <p:cNvPr id="4" name="Segnaposto numero diapositiva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0000"/>
                </a:solidFill>
              </a:defRPr>
            </a:lvl1pPr>
          </a:lstStyle>
          <a:p>
            <a:pPr eaLnBrk="1" fontAlgn="auto" hangingPunct="1">
              <a:spcBef>
                <a:spcPts val="0"/>
              </a:spcBef>
              <a:spcAft>
                <a:spcPts val="0"/>
              </a:spcAft>
              <a:buClrTx/>
              <a:buFontTx/>
              <a:buNone/>
            </a:pPr>
            <a:fld id="{947CD9D8-4C11-4D56-84AC-F9003AC5D8FC}" type="slidenum">
              <a:rPr lang="en-US" smtClean="0">
                <a:latin typeface="Arial"/>
                <a:ea typeface="ＭＳ Ｐゴシック"/>
                <a:cs typeface="ＭＳ Ｐゴシック"/>
              </a:rPr>
              <a:pPr eaLnBrk="1" fontAlgn="auto" hangingPunct="1">
                <a:spcBef>
                  <a:spcPts val="0"/>
                </a:spcBef>
                <a:spcAft>
                  <a:spcPts val="0"/>
                </a:spcAft>
                <a:buClrTx/>
                <a:buFontTx/>
                <a:buNone/>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294243785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defTabSz="457200" rtl="0" eaLnBrk="1" latinLnBrk="0" hangingPunct="1">
        <a:lnSpc>
          <a:spcPct val="100000"/>
        </a:lnSpc>
        <a:spcBef>
          <a:spcPct val="0"/>
        </a:spcBef>
        <a:buNone/>
        <a:defRPr sz="2800" b="1" i="0" kern="1200">
          <a:solidFill>
            <a:schemeClr val="tx1"/>
          </a:solidFill>
          <a:latin typeface="+mj-lt"/>
          <a:ea typeface="+mj-ea"/>
          <a:cs typeface="Avenir LT Std 55 Roman" pitchFamily="34" charset="0"/>
        </a:defRPr>
      </a:lvl1pPr>
    </p:titleStyle>
    <p:body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315200" cy="484631"/>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02421"/>
            <a:ext cx="5486400" cy="2743200"/>
          </a:xfrm>
          <a:prstGeom prst="rect">
            <a:avLst/>
          </a:prstGeom>
        </p:spPr>
        <p:txBody>
          <a:bodyPr vert="horz" lIns="0" tIns="0" rIns="0" bIns="0" rtlCol="0">
            <a:noAutofit/>
          </a:bodyPr>
          <a:lstStyle/>
          <a:p>
            <a:pPr marL="173736" marR="0" lvl="0" indent="-173736" algn="l" defTabSz="457200" rtl="0" eaLnBrk="1" fontAlgn="auto" latinLnBrk="0" hangingPunct="1">
              <a:lnSpc>
                <a:spcPct val="100000"/>
              </a:lnSpc>
              <a:spcBef>
                <a:spcPts val="300"/>
              </a:spcBef>
              <a:spcAft>
                <a:spcPts val="1200"/>
              </a:spcAft>
              <a:buClrTx/>
              <a:buSzPct val="80000"/>
              <a:buFont typeface="Arial"/>
              <a:buChar char="•"/>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master text styles</a:t>
            </a:r>
          </a:p>
          <a:p>
            <a:pPr lvl="2"/>
            <a:r>
              <a:rPr lang="en-US" dirty="0"/>
              <a:t>Second level</a:t>
            </a:r>
          </a:p>
        </p:txBody>
      </p:sp>
      <p:sp>
        <p:nvSpPr>
          <p:cNvPr id="4" name="Segnaposto numero diapositiva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0000"/>
                </a:solidFill>
              </a:defRPr>
            </a:lvl1pPr>
          </a:lstStyle>
          <a:p>
            <a:pPr eaLnBrk="1" fontAlgn="auto" hangingPunct="1">
              <a:spcBef>
                <a:spcPts val="0"/>
              </a:spcBef>
              <a:spcAft>
                <a:spcPts val="0"/>
              </a:spcAft>
              <a:buClrTx/>
              <a:buFontTx/>
              <a:buNone/>
            </a:pPr>
            <a:fld id="{947CD9D8-4C11-4D56-84AC-F9003AC5D8FC}" type="slidenum">
              <a:rPr lang="en-US" smtClean="0">
                <a:latin typeface="Arial"/>
                <a:ea typeface="ＭＳ Ｐゴシック"/>
                <a:cs typeface="ＭＳ Ｐゴシック"/>
              </a:rPr>
              <a:pPr eaLnBrk="1" fontAlgn="auto" hangingPunct="1">
                <a:spcBef>
                  <a:spcPts val="0"/>
                </a:spcBef>
                <a:spcAft>
                  <a:spcPts val="0"/>
                </a:spcAft>
                <a:buClrTx/>
                <a:buFontTx/>
                <a:buNone/>
              </a:pPr>
              <a:t>‹#›</a:t>
            </a:fld>
            <a:endParaRPr lang="en-US">
              <a:latin typeface="Arial"/>
              <a:ea typeface="ＭＳ Ｐゴシック"/>
              <a:cs typeface="ＭＳ Ｐゴシック"/>
            </a:endParaRPr>
          </a:p>
        </p:txBody>
      </p:sp>
    </p:spTree>
    <p:extLst>
      <p:ext uri="{BB962C8B-B14F-4D97-AF65-F5344CB8AC3E}">
        <p14:creationId xmlns:p14="http://schemas.microsoft.com/office/powerpoint/2010/main" val="14474393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xmlns:p14="http://schemas.microsoft.com/office/powerpoint/2010/main" spd="med">
    <p:fade/>
  </p:transition>
  <p:timing>
    <p:tnLst>
      <p:par>
        <p:cTn xmlns:p14="http://schemas.microsoft.com/office/powerpoint/2010/main" id="1" dur="indefinite" restart="never" nodeType="tmRoot"/>
      </p:par>
    </p:tnLst>
  </p:timing>
  <p:hf hdr="0" ftr="0" dt="0"/>
  <p:txStyles>
    <p:titleStyle>
      <a:lvl1pPr algn="l" defTabSz="457200" rtl="0" eaLnBrk="1" latinLnBrk="0" hangingPunct="1">
        <a:lnSpc>
          <a:spcPct val="100000"/>
        </a:lnSpc>
        <a:spcBef>
          <a:spcPct val="0"/>
        </a:spcBef>
        <a:buNone/>
        <a:defRPr sz="2800" b="1" i="0" kern="1200">
          <a:solidFill>
            <a:schemeClr val="tx1"/>
          </a:solidFill>
          <a:latin typeface="+mj-lt"/>
          <a:ea typeface="+mj-ea"/>
          <a:cs typeface="Avenir LT Std 55 Roman" pitchFamily="34" charset="0"/>
        </a:defRPr>
      </a:lvl1pPr>
    </p:titleStyle>
    <p:body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1" Type="http://schemas.openxmlformats.org/officeDocument/2006/relationships/slideLayout" Target="../slideLayouts/slideLayout30.xml"/><Relationship Id="rId2"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3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3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wmo.int/pages/prog/hwrp/ch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11560" y="2346697"/>
            <a:ext cx="7921625" cy="1730375"/>
          </a:xfrm>
        </p:spPr>
        <p:txBody>
          <a:bodyPr/>
          <a:lstStyle/>
          <a:p>
            <a:r>
              <a:rPr lang="en-US" b="1" dirty="0" smtClean="0">
                <a:latin typeface="Times New Roman"/>
                <a:cs typeface="Times New Roman"/>
              </a:rPr>
              <a:t>WMO feedback</a:t>
            </a:r>
            <a:br>
              <a:rPr lang="en-US" b="1" dirty="0" smtClean="0">
                <a:latin typeface="Times New Roman"/>
                <a:cs typeface="Times New Roman"/>
              </a:rPr>
            </a:br>
            <a:r>
              <a:rPr lang="en-US" b="1" dirty="0" smtClean="0">
                <a:latin typeface="Times New Roman"/>
                <a:cs typeface="Times New Roman"/>
              </a:rPr>
              <a:t>to HDWG Workshop</a:t>
            </a:r>
            <a:endParaRPr lang="en-US" b="1" dirty="0">
              <a:latin typeface="Times New Roman"/>
              <a:cs typeface="Times New Roman"/>
            </a:endParaRPr>
          </a:p>
        </p:txBody>
      </p:sp>
      <p:sp>
        <p:nvSpPr>
          <p:cNvPr id="6150" name="Rectangle 6"/>
          <p:cNvSpPr>
            <a:spLocks noGrp="1" noChangeArrowheads="1"/>
          </p:cNvSpPr>
          <p:nvPr>
            <p:ph type="subTitle" idx="1"/>
          </p:nvPr>
        </p:nvSpPr>
        <p:spPr>
          <a:xfrm>
            <a:off x="609600" y="4653136"/>
            <a:ext cx="7921625" cy="1061864"/>
          </a:xfrm>
        </p:spPr>
        <p:txBody>
          <a:bodyPr/>
          <a:lstStyle/>
          <a:p>
            <a:pPr>
              <a:spcAft>
                <a:spcPts val="600"/>
              </a:spcAft>
            </a:pPr>
            <a:r>
              <a:rPr lang="en-US" sz="2000" b="1" dirty="0" smtClean="0"/>
              <a:t>Tony Boston, BoM, Australia</a:t>
            </a:r>
          </a:p>
          <a:p>
            <a:pPr>
              <a:spcAft>
                <a:spcPts val="600"/>
              </a:spcAft>
            </a:pPr>
            <a:r>
              <a:rPr lang="en-US" sz="2000" b="1" dirty="0" err="1" smtClean="0"/>
              <a:t>Silvano</a:t>
            </a:r>
            <a:r>
              <a:rPr lang="en-US" sz="2000" b="1" dirty="0" smtClean="0"/>
              <a:t> </a:t>
            </a:r>
            <a:r>
              <a:rPr lang="en-US" sz="2000" b="1" dirty="0" err="1" smtClean="0"/>
              <a:t>Pecora</a:t>
            </a:r>
            <a:r>
              <a:rPr lang="en-US" sz="2000" b="1" dirty="0" smtClean="0"/>
              <a:t>, ARPA, Italy</a:t>
            </a:r>
          </a:p>
          <a:p>
            <a:pPr>
              <a:spcAft>
                <a:spcPts val="600"/>
              </a:spcAft>
            </a:pPr>
            <a:r>
              <a:rPr lang="en-US" sz="2000" b="1" dirty="0" smtClean="0"/>
              <a:t>11 August 2014</a:t>
            </a:r>
          </a:p>
          <a:p>
            <a:pPr>
              <a:spcAft>
                <a:spcPts val="600"/>
              </a:spcAft>
            </a:pPr>
            <a:endParaRPr lang="en-US" sz="2000" dirty="0">
              <a:latin typeface="Times New Roman"/>
              <a:cs typeface="Times New Roman"/>
            </a:endParaRPr>
          </a:p>
        </p:txBody>
      </p:sp>
      <p:sp>
        <p:nvSpPr>
          <p:cNvPr id="15" name="Title 9"/>
          <p:cNvSpPr txBox="1">
            <a:spLocks/>
          </p:cNvSpPr>
          <p:nvPr/>
        </p:nvSpPr>
        <p:spPr>
          <a:xfrm>
            <a:off x="117474" y="6453188"/>
            <a:ext cx="2582317" cy="288925"/>
          </a:xfrm>
          <a:prstGeom prst="rect">
            <a:avLst/>
          </a:prstGeom>
        </p:spPr>
        <p:txBody>
          <a:bodyPr anchor="ctr">
            <a:normAutofit/>
          </a:bodyPr>
          <a:lstStyle/>
          <a:p>
            <a:pPr defTabSz="457200" eaLnBrk="1" fontAlgn="auto" hangingPunct="1">
              <a:spcBef>
                <a:spcPct val="0"/>
              </a:spcBef>
              <a:spcAft>
                <a:spcPts val="0"/>
              </a:spcAft>
              <a:buClrTx/>
              <a:buFontTx/>
              <a:buNone/>
              <a:defRPr/>
            </a:pPr>
            <a:r>
              <a:rPr lang="en-US" sz="1200" dirty="0" smtClean="0">
                <a:latin typeface="Arial"/>
                <a:ea typeface="+mj-ea"/>
                <a:cs typeface="Arial"/>
              </a:rPr>
              <a:t>WMO</a:t>
            </a:r>
            <a:r>
              <a:rPr lang="en-US" sz="1200" dirty="0">
                <a:latin typeface="Arial"/>
                <a:ea typeface="+mj-ea"/>
                <a:cs typeface="Arial"/>
              </a:rPr>
              <a:t> </a:t>
            </a:r>
            <a:r>
              <a:rPr lang="en-US" sz="1200" dirty="0" smtClean="0">
                <a:latin typeface="Arial"/>
                <a:ea typeface="+mj-ea"/>
                <a:cs typeface="Arial"/>
              </a:rPr>
              <a:t>Commission for Hydrology</a:t>
            </a:r>
            <a:endParaRPr lang="en-US" sz="1200" dirty="0">
              <a:latin typeface="Arial"/>
              <a:ea typeface="+mj-ea"/>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2124075" y="188913"/>
            <a:ext cx="6696075" cy="1143000"/>
          </a:xfrm>
          <a:noFill/>
          <a:ln/>
        </p:spPr>
        <p:txBody>
          <a:bodyPr/>
          <a:lstStyle/>
          <a:p>
            <a:pPr algn="l"/>
            <a:r>
              <a:rPr lang="fr-CH" sz="3200" b="1" dirty="0" smtClean="0">
                <a:solidFill>
                  <a:srgbClr val="000066"/>
                </a:solidFill>
                <a:effectLst>
                  <a:outerShdw blurRad="38100" dist="38100" dir="2700000" algn="tl">
                    <a:srgbClr val="C0C0C0"/>
                  </a:outerShdw>
                </a:effectLst>
                <a:latin typeface="Arial" charset="0"/>
                <a:cs typeface="Arial" charset="0"/>
              </a:rPr>
              <a:t>WIS</a:t>
            </a:r>
            <a:br>
              <a:rPr lang="fr-CH" sz="3200" b="1" dirty="0" smtClean="0">
                <a:solidFill>
                  <a:srgbClr val="000066"/>
                </a:solidFill>
                <a:effectLst>
                  <a:outerShdw blurRad="38100" dist="38100" dir="2700000" algn="tl">
                    <a:srgbClr val="C0C0C0"/>
                  </a:outerShdw>
                </a:effectLst>
                <a:latin typeface="Arial" charset="0"/>
                <a:cs typeface="Arial" charset="0"/>
              </a:rPr>
            </a:br>
            <a:r>
              <a:rPr lang="fr-CH" sz="2000" b="1" dirty="0" smtClean="0">
                <a:solidFill>
                  <a:srgbClr val="000066"/>
                </a:solidFill>
                <a:effectLst>
                  <a:outerShdw blurRad="38100" dist="38100" dir="2700000" algn="tl">
                    <a:srgbClr val="C0C0C0"/>
                  </a:outerShdw>
                </a:effectLst>
                <a:latin typeface="Arial" charset="0"/>
                <a:cs typeface="Arial" charset="0"/>
              </a:rPr>
              <a:t>WMO Information System</a:t>
            </a:r>
            <a:endParaRPr lang="en-US" sz="20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207239" y="1480252"/>
            <a:ext cx="3786214" cy="4714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eaLnBrk="1" hangingPunct="1">
              <a:spcBef>
                <a:spcPts val="0"/>
              </a:spcBef>
            </a:pPr>
            <a:r>
              <a:rPr lang="en-US" sz="1800" b="0" kern="0" dirty="0" smtClean="0">
                <a:latin typeface="+mn-lt"/>
                <a:ea typeface="+mn-ea"/>
              </a:rPr>
              <a:t>WIS distinguishes </a:t>
            </a:r>
            <a:r>
              <a:rPr lang="en-US" sz="1800" b="0" kern="0" dirty="0" err="1" smtClean="0">
                <a:latin typeface="+mn-lt"/>
                <a:ea typeface="+mn-ea"/>
              </a:rPr>
              <a:t>centres</a:t>
            </a:r>
            <a:r>
              <a:rPr lang="en-US" sz="1800" b="0" kern="0" dirty="0" smtClean="0">
                <a:latin typeface="+mn-lt"/>
                <a:ea typeface="+mn-ea"/>
              </a:rPr>
              <a:t> as Global Information System </a:t>
            </a:r>
            <a:r>
              <a:rPr lang="en-US" sz="1800" b="0" kern="0" dirty="0" err="1" smtClean="0">
                <a:latin typeface="+mn-lt"/>
                <a:ea typeface="+mn-ea"/>
              </a:rPr>
              <a:t>Centres</a:t>
            </a:r>
            <a:r>
              <a:rPr lang="en-US" sz="1800" b="0" kern="0" dirty="0" smtClean="0">
                <a:latin typeface="+mn-lt"/>
                <a:ea typeface="+mn-ea"/>
              </a:rPr>
              <a:t> (GISCs), Data Collection or Production </a:t>
            </a:r>
            <a:r>
              <a:rPr lang="en-US" sz="1800" b="0" kern="0" dirty="0" err="1" smtClean="0">
                <a:latin typeface="+mn-lt"/>
                <a:ea typeface="+mn-ea"/>
              </a:rPr>
              <a:t>Centres</a:t>
            </a:r>
            <a:r>
              <a:rPr lang="en-US" sz="1800" b="0" kern="0" dirty="0" smtClean="0">
                <a:latin typeface="+mn-lt"/>
                <a:ea typeface="+mn-ea"/>
              </a:rPr>
              <a:t> (DCPCs) and National </a:t>
            </a:r>
            <a:r>
              <a:rPr lang="en-US" sz="1800" b="0" kern="0" dirty="0" err="1" smtClean="0">
                <a:latin typeface="+mn-lt"/>
                <a:ea typeface="+mn-ea"/>
              </a:rPr>
              <a:t>Centres</a:t>
            </a:r>
            <a:r>
              <a:rPr lang="en-US" sz="1800" b="0" kern="0" dirty="0" smtClean="0">
                <a:latin typeface="+mn-lt"/>
                <a:ea typeface="+mn-ea"/>
              </a:rPr>
              <a:t> (NCs). NCs and DCPCs collect, generate, or distribute data, forecasts, and other processed information. NCs are national in scope. DCPCs are international in scope and each is associated with a particular WMO </a:t>
            </a:r>
            <a:r>
              <a:rPr lang="en-US" sz="1800" b="0" kern="0" dirty="0" err="1" smtClean="0">
                <a:latin typeface="+mn-lt"/>
                <a:ea typeface="+mn-ea"/>
              </a:rPr>
              <a:t>Programme</a:t>
            </a:r>
            <a:r>
              <a:rPr lang="en-US" sz="1800" b="0" kern="0" dirty="0" smtClean="0">
                <a:latin typeface="+mn-lt"/>
                <a:ea typeface="+mn-ea"/>
              </a:rPr>
              <a:t>. GISCs support all WMO and co-sponsored </a:t>
            </a:r>
            <a:r>
              <a:rPr lang="en-US" sz="1800" b="0" kern="0" dirty="0" err="1" smtClean="0">
                <a:latin typeface="+mn-lt"/>
                <a:ea typeface="+mn-ea"/>
              </a:rPr>
              <a:t>Programmes</a:t>
            </a:r>
            <a:r>
              <a:rPr lang="en-US" sz="1800" b="0" kern="0" dirty="0" smtClean="0">
                <a:latin typeface="+mn-lt"/>
                <a:ea typeface="+mn-ea"/>
              </a:rPr>
              <a:t>, maintain the comprehensive metadata catalogue, and help to ensure the accessibility of WMO data and information globally.</a:t>
            </a:r>
            <a:endParaRPr kumimoji="0" lang="it-IT" sz="1800" b="1" i="0" u="none" strike="noStrike" kern="0" cap="none" spc="0" normalizeH="0" baseline="0" noProof="0" dirty="0" smtClean="0">
              <a:ln>
                <a:noFill/>
              </a:ln>
              <a:solidFill>
                <a:schemeClr val="tx1"/>
              </a:solidFill>
              <a:effectLst/>
              <a:uLnTx/>
              <a:uFillTx/>
              <a:latin typeface="Arial" charset="0"/>
              <a:ea typeface="+mn-ea"/>
              <a:cs typeface="Arial" charset="0"/>
            </a:endParaRPr>
          </a:p>
        </p:txBody>
      </p:sp>
      <p:grpSp>
        <p:nvGrpSpPr>
          <p:cNvPr id="129025" name="Group 1"/>
          <p:cNvGrpSpPr>
            <a:grpSpLocks/>
          </p:cNvGrpSpPr>
          <p:nvPr/>
        </p:nvGrpSpPr>
        <p:grpSpPr bwMode="auto">
          <a:xfrm>
            <a:off x="4044969" y="1714488"/>
            <a:ext cx="4857784" cy="4244984"/>
            <a:chOff x="1968" y="2016"/>
            <a:chExt cx="2409" cy="2008"/>
          </a:xfrm>
        </p:grpSpPr>
        <p:sp>
          <p:nvSpPr>
            <p:cNvPr id="129026" name="Oval 2"/>
            <p:cNvSpPr>
              <a:spLocks noChangeArrowheads="1"/>
            </p:cNvSpPr>
            <p:nvPr/>
          </p:nvSpPr>
          <p:spPr bwMode="auto">
            <a:xfrm>
              <a:off x="2155" y="2043"/>
              <a:ext cx="2036" cy="1981"/>
            </a:xfrm>
            <a:prstGeom prst="ellipse">
              <a:avLst/>
            </a:prstGeom>
            <a:solidFill>
              <a:srgbClr val="E6E6FF"/>
            </a:solidFill>
            <a:ln w="1270" algn="ctr">
              <a:solidFill>
                <a:srgbClr val="000080"/>
              </a:solidFill>
              <a:round/>
              <a:headEnd/>
              <a:tailEnd/>
            </a:ln>
            <a:effectLst/>
          </p:spPr>
          <p:txBody>
            <a:bodyPr vert="horz" wrap="square" lIns="91440" tIns="45720" rIns="91440" bIns="45720" numCol="1" anchor="ctr" anchorCtr="0" compatLnSpc="1">
              <a:prstTxWarp prst="textNoShape">
                <a:avLst/>
              </a:prstTxWarp>
            </a:bodyPr>
            <a:lstStyle/>
            <a:p>
              <a:endParaRPr lang="it-IT"/>
            </a:p>
          </p:txBody>
        </p:sp>
        <p:sp>
          <p:nvSpPr>
            <p:cNvPr id="129027" name="Oval 3"/>
            <p:cNvSpPr>
              <a:spLocks noChangeArrowheads="1"/>
            </p:cNvSpPr>
            <p:nvPr/>
          </p:nvSpPr>
          <p:spPr bwMode="auto">
            <a:xfrm>
              <a:off x="2376" y="2274"/>
              <a:ext cx="1618" cy="1501"/>
            </a:xfrm>
            <a:prstGeom prst="ellipse">
              <a:avLst/>
            </a:prstGeom>
            <a:solidFill>
              <a:srgbClr val="FFFFFF"/>
            </a:solidFill>
            <a:ln w="1270" algn="ctr">
              <a:solidFill>
                <a:srgbClr val="008000"/>
              </a:solidFill>
              <a:prstDash val="dash"/>
              <a:round/>
              <a:headEnd/>
              <a:tailEnd/>
            </a:ln>
            <a:effectLst/>
          </p:spPr>
          <p:txBody>
            <a:bodyPr vert="horz" wrap="square" lIns="91440" tIns="45720" rIns="91440" bIns="45720" numCol="1" anchor="ctr" anchorCtr="0" compatLnSpc="1">
              <a:prstTxWarp prst="textNoShape">
                <a:avLst/>
              </a:prstTxWarp>
            </a:bodyPr>
            <a:lstStyle/>
            <a:p>
              <a:endParaRPr lang="it-IT"/>
            </a:p>
          </p:txBody>
        </p:sp>
        <p:sp>
          <p:nvSpPr>
            <p:cNvPr id="129028" name="Oval 4"/>
            <p:cNvSpPr>
              <a:spLocks noChangeArrowheads="1"/>
            </p:cNvSpPr>
            <p:nvPr/>
          </p:nvSpPr>
          <p:spPr bwMode="auto">
            <a:xfrm>
              <a:off x="2753" y="2658"/>
              <a:ext cx="825" cy="779"/>
            </a:xfrm>
            <a:prstGeom prst="ellipse">
              <a:avLst/>
            </a:prstGeom>
            <a:solidFill>
              <a:srgbClr val="E0E0FF"/>
            </a:solidFill>
            <a:ln w="1270" algn="ctr">
              <a:solidFill>
                <a:srgbClr val="333399"/>
              </a:solidFill>
              <a:round/>
              <a:headEnd/>
              <a:tailEnd/>
            </a:ln>
            <a:effectLst/>
          </p:spPr>
          <p:txBody>
            <a:bodyPr vert="horz" wrap="square" lIns="91440" tIns="45720" rIns="91440" bIns="45720" numCol="1" anchor="ctr" anchorCtr="0" compatLnSpc="1">
              <a:prstTxWarp prst="textNoShape">
                <a:avLst/>
              </a:prstTxWarp>
            </a:bodyPr>
            <a:lstStyle/>
            <a:p>
              <a:endParaRPr lang="it-IT"/>
            </a:p>
          </p:txBody>
        </p:sp>
        <p:cxnSp>
          <p:nvCxnSpPr>
            <p:cNvPr id="129029" name="AutoShape 5"/>
            <p:cNvCxnSpPr>
              <a:cxnSpLocks noChangeShapeType="1"/>
              <a:stCxn id="129053" idx="0"/>
              <a:endCxn id="129069" idx="2"/>
            </p:cNvCxnSpPr>
            <p:nvPr/>
          </p:nvCxnSpPr>
          <p:spPr bwMode="auto">
            <a:xfrm flipV="1">
              <a:off x="2930" y="2796"/>
              <a:ext cx="93" cy="92"/>
            </a:xfrm>
            <a:prstGeom prst="straightConnector1">
              <a:avLst/>
            </a:prstGeom>
            <a:noFill/>
            <a:ln w="19050">
              <a:solidFill>
                <a:srgbClr val="993366"/>
              </a:solidFill>
              <a:round/>
              <a:headEnd/>
              <a:tailEnd/>
            </a:ln>
            <a:effectLst/>
          </p:spPr>
        </p:cxnSp>
        <p:cxnSp>
          <p:nvCxnSpPr>
            <p:cNvPr id="129030" name="AutoShape 6"/>
            <p:cNvCxnSpPr>
              <a:cxnSpLocks noChangeShapeType="1"/>
            </p:cNvCxnSpPr>
            <p:nvPr/>
          </p:nvCxnSpPr>
          <p:spPr bwMode="auto">
            <a:xfrm>
              <a:off x="3307" y="2796"/>
              <a:ext cx="79" cy="92"/>
            </a:xfrm>
            <a:prstGeom prst="straightConnector1">
              <a:avLst/>
            </a:prstGeom>
            <a:noFill/>
            <a:ln w="19050">
              <a:solidFill>
                <a:srgbClr val="993366"/>
              </a:solidFill>
              <a:round/>
              <a:headEnd/>
              <a:tailEnd/>
            </a:ln>
            <a:effectLst/>
          </p:spPr>
        </p:cxnSp>
        <p:cxnSp>
          <p:nvCxnSpPr>
            <p:cNvPr id="129031" name="AutoShape 7"/>
            <p:cNvCxnSpPr>
              <a:cxnSpLocks noChangeShapeType="1"/>
              <a:stCxn id="129053" idx="3"/>
              <a:endCxn id="129071" idx="1"/>
            </p:cNvCxnSpPr>
            <p:nvPr/>
          </p:nvCxnSpPr>
          <p:spPr bwMode="auto">
            <a:xfrm>
              <a:off x="2830" y="3045"/>
              <a:ext cx="76" cy="128"/>
            </a:xfrm>
            <a:prstGeom prst="straightConnector1">
              <a:avLst/>
            </a:prstGeom>
            <a:noFill/>
            <a:ln w="19050">
              <a:solidFill>
                <a:srgbClr val="993366"/>
              </a:solidFill>
              <a:round/>
              <a:headEnd/>
              <a:tailEnd/>
            </a:ln>
            <a:effectLst/>
          </p:spPr>
        </p:cxnSp>
        <p:cxnSp>
          <p:nvCxnSpPr>
            <p:cNvPr id="129032" name="AutoShape 8"/>
            <p:cNvCxnSpPr>
              <a:cxnSpLocks noChangeShapeType="1"/>
            </p:cNvCxnSpPr>
            <p:nvPr/>
          </p:nvCxnSpPr>
          <p:spPr bwMode="auto">
            <a:xfrm>
              <a:off x="3142" y="3238"/>
              <a:ext cx="44" cy="0"/>
            </a:xfrm>
            <a:prstGeom prst="straightConnector1">
              <a:avLst/>
            </a:prstGeom>
            <a:noFill/>
            <a:ln w="19050">
              <a:solidFill>
                <a:srgbClr val="993366"/>
              </a:solidFill>
              <a:round/>
              <a:headEnd/>
              <a:tailEnd/>
            </a:ln>
            <a:effectLst/>
          </p:spPr>
        </p:cxnSp>
        <p:cxnSp>
          <p:nvCxnSpPr>
            <p:cNvPr id="129033" name="AutoShape 9"/>
            <p:cNvCxnSpPr>
              <a:cxnSpLocks noChangeShapeType="1"/>
            </p:cNvCxnSpPr>
            <p:nvPr/>
          </p:nvCxnSpPr>
          <p:spPr bwMode="auto">
            <a:xfrm flipV="1">
              <a:off x="3328" y="3072"/>
              <a:ext cx="58" cy="74"/>
            </a:xfrm>
            <a:prstGeom prst="straightConnector1">
              <a:avLst/>
            </a:prstGeom>
            <a:noFill/>
            <a:ln w="19050">
              <a:solidFill>
                <a:srgbClr val="993366"/>
              </a:solidFill>
              <a:round/>
              <a:headEnd/>
              <a:tailEnd/>
            </a:ln>
            <a:effectLst/>
          </p:spPr>
        </p:cxnSp>
        <p:pic>
          <p:nvPicPr>
            <p:cNvPr id="129034" name="Picture 10" descr="Satellite-left"/>
            <p:cNvPicPr>
              <a:picLocks noChangeAspect="1" noChangeArrowheads="1"/>
            </p:cNvPicPr>
            <p:nvPr/>
          </p:nvPicPr>
          <p:blipFill>
            <a:blip r:embed="rId3" cstate="print">
              <a:lum bright="4000" contrast="30000"/>
            </a:blip>
            <a:srcRect/>
            <a:stretch>
              <a:fillRect/>
            </a:stretch>
          </p:blipFill>
          <p:spPr bwMode="auto">
            <a:xfrm>
              <a:off x="3460" y="3330"/>
              <a:ext cx="240" cy="214"/>
            </a:xfrm>
            <a:prstGeom prst="rect">
              <a:avLst/>
            </a:prstGeom>
            <a:noFill/>
            <a:ln w="1270">
              <a:noFill/>
              <a:miter lim="800000"/>
              <a:headEnd/>
              <a:tailEnd/>
            </a:ln>
          </p:spPr>
        </p:pic>
        <p:cxnSp>
          <p:nvCxnSpPr>
            <p:cNvPr id="129035" name="AutoShape 11"/>
            <p:cNvCxnSpPr>
              <a:cxnSpLocks noChangeShapeType="1"/>
              <a:stCxn id="129057" idx="3"/>
              <a:endCxn id="129062" idx="0"/>
            </p:cNvCxnSpPr>
            <p:nvPr/>
          </p:nvCxnSpPr>
          <p:spPr bwMode="auto">
            <a:xfrm flipH="1">
              <a:off x="2436" y="2673"/>
              <a:ext cx="40" cy="92"/>
            </a:xfrm>
            <a:prstGeom prst="straightConnector1">
              <a:avLst/>
            </a:prstGeom>
            <a:noFill/>
            <a:ln w="19050">
              <a:solidFill>
                <a:srgbClr val="800080"/>
              </a:solidFill>
              <a:round/>
              <a:headEnd/>
              <a:tailEnd/>
            </a:ln>
            <a:effectLst/>
          </p:spPr>
        </p:cxnSp>
        <p:cxnSp>
          <p:nvCxnSpPr>
            <p:cNvPr id="129036" name="AutoShape 12"/>
            <p:cNvCxnSpPr>
              <a:cxnSpLocks noChangeShapeType="1"/>
              <a:stCxn id="129061" idx="4"/>
              <a:endCxn id="129069" idx="0"/>
            </p:cNvCxnSpPr>
            <p:nvPr/>
          </p:nvCxnSpPr>
          <p:spPr bwMode="auto">
            <a:xfrm flipH="1">
              <a:off x="3165" y="2363"/>
              <a:ext cx="69" cy="341"/>
            </a:xfrm>
            <a:prstGeom prst="straightConnector1">
              <a:avLst/>
            </a:prstGeom>
            <a:noFill/>
            <a:ln w="19050">
              <a:solidFill>
                <a:srgbClr val="800080"/>
              </a:solidFill>
              <a:round/>
              <a:headEnd/>
              <a:tailEnd/>
            </a:ln>
            <a:effectLst/>
          </p:spPr>
        </p:cxnSp>
        <p:cxnSp>
          <p:nvCxnSpPr>
            <p:cNvPr id="129037" name="AutoShape 13"/>
            <p:cNvCxnSpPr>
              <a:cxnSpLocks noChangeShapeType="1"/>
              <a:stCxn id="129056" idx="5"/>
              <a:endCxn id="129067" idx="0"/>
            </p:cNvCxnSpPr>
            <p:nvPr/>
          </p:nvCxnSpPr>
          <p:spPr bwMode="auto">
            <a:xfrm>
              <a:off x="3695" y="2401"/>
              <a:ext cx="59" cy="66"/>
            </a:xfrm>
            <a:prstGeom prst="straightConnector1">
              <a:avLst/>
            </a:prstGeom>
            <a:noFill/>
            <a:ln w="19050">
              <a:solidFill>
                <a:srgbClr val="800080"/>
              </a:solidFill>
              <a:round/>
              <a:headEnd/>
              <a:tailEnd/>
            </a:ln>
            <a:effectLst/>
          </p:spPr>
        </p:cxnSp>
        <p:cxnSp>
          <p:nvCxnSpPr>
            <p:cNvPr id="129038" name="AutoShape 14"/>
            <p:cNvCxnSpPr>
              <a:cxnSpLocks noChangeShapeType="1"/>
              <a:stCxn id="129062" idx="5"/>
              <a:endCxn id="129053" idx="2"/>
            </p:cNvCxnSpPr>
            <p:nvPr/>
          </p:nvCxnSpPr>
          <p:spPr bwMode="auto">
            <a:xfrm>
              <a:off x="2558" y="2923"/>
              <a:ext cx="230" cy="57"/>
            </a:xfrm>
            <a:prstGeom prst="straightConnector1">
              <a:avLst/>
            </a:prstGeom>
            <a:noFill/>
            <a:ln w="19050">
              <a:solidFill>
                <a:srgbClr val="800080"/>
              </a:solidFill>
              <a:round/>
              <a:headEnd/>
              <a:tailEnd/>
            </a:ln>
            <a:effectLst/>
          </p:spPr>
        </p:cxnSp>
        <p:cxnSp>
          <p:nvCxnSpPr>
            <p:cNvPr id="129039" name="AutoShape 15"/>
            <p:cNvCxnSpPr>
              <a:cxnSpLocks noChangeShapeType="1"/>
              <a:stCxn id="129055" idx="6"/>
              <a:endCxn id="129053" idx="2"/>
            </p:cNvCxnSpPr>
            <p:nvPr/>
          </p:nvCxnSpPr>
          <p:spPr bwMode="auto">
            <a:xfrm flipV="1">
              <a:off x="2489" y="2980"/>
              <a:ext cx="299" cy="108"/>
            </a:xfrm>
            <a:prstGeom prst="straightConnector1">
              <a:avLst/>
            </a:prstGeom>
            <a:noFill/>
            <a:ln w="19050">
              <a:solidFill>
                <a:srgbClr val="800080"/>
              </a:solidFill>
              <a:round/>
              <a:headEnd/>
              <a:tailEnd/>
            </a:ln>
            <a:effectLst/>
          </p:spPr>
        </p:cxnSp>
        <p:cxnSp>
          <p:nvCxnSpPr>
            <p:cNvPr id="129040" name="AutoShape 16"/>
            <p:cNvCxnSpPr>
              <a:cxnSpLocks noChangeShapeType="1"/>
              <a:stCxn id="129060" idx="6"/>
              <a:endCxn id="129071" idx="2"/>
            </p:cNvCxnSpPr>
            <p:nvPr/>
          </p:nvCxnSpPr>
          <p:spPr bwMode="auto">
            <a:xfrm flipV="1">
              <a:off x="2788" y="3238"/>
              <a:ext cx="76" cy="27"/>
            </a:xfrm>
            <a:prstGeom prst="straightConnector1">
              <a:avLst/>
            </a:prstGeom>
            <a:noFill/>
            <a:ln w="19050">
              <a:solidFill>
                <a:srgbClr val="800080"/>
              </a:solidFill>
              <a:round/>
              <a:headEnd/>
              <a:tailEnd/>
            </a:ln>
            <a:effectLst/>
          </p:spPr>
        </p:cxnSp>
        <p:cxnSp>
          <p:nvCxnSpPr>
            <p:cNvPr id="129041" name="AutoShape 17"/>
            <p:cNvCxnSpPr>
              <a:cxnSpLocks noChangeShapeType="1"/>
              <a:stCxn id="129070" idx="0"/>
              <a:endCxn id="129067" idx="3"/>
            </p:cNvCxnSpPr>
            <p:nvPr/>
          </p:nvCxnSpPr>
          <p:spPr bwMode="auto">
            <a:xfrm flipV="1">
              <a:off x="3392" y="2612"/>
              <a:ext cx="252" cy="276"/>
            </a:xfrm>
            <a:prstGeom prst="straightConnector1">
              <a:avLst/>
            </a:prstGeom>
            <a:noFill/>
            <a:ln w="19050">
              <a:solidFill>
                <a:srgbClr val="800080"/>
              </a:solidFill>
              <a:round/>
              <a:headEnd/>
              <a:tailEnd/>
            </a:ln>
            <a:effectLst/>
          </p:spPr>
        </p:cxnSp>
        <p:cxnSp>
          <p:nvCxnSpPr>
            <p:cNvPr id="129042" name="AutoShape 18"/>
            <p:cNvCxnSpPr>
              <a:cxnSpLocks noChangeShapeType="1"/>
              <a:endCxn id="129064" idx="2"/>
            </p:cNvCxnSpPr>
            <p:nvPr/>
          </p:nvCxnSpPr>
          <p:spPr bwMode="auto">
            <a:xfrm>
              <a:off x="3340" y="3003"/>
              <a:ext cx="527" cy="85"/>
            </a:xfrm>
            <a:prstGeom prst="straightConnector1">
              <a:avLst/>
            </a:prstGeom>
            <a:noFill/>
            <a:ln w="19050">
              <a:solidFill>
                <a:srgbClr val="800080"/>
              </a:solidFill>
              <a:round/>
              <a:headEnd/>
              <a:tailEnd/>
            </a:ln>
            <a:effectLst/>
          </p:spPr>
        </p:cxnSp>
        <p:cxnSp>
          <p:nvCxnSpPr>
            <p:cNvPr id="129043" name="AutoShape 19"/>
            <p:cNvCxnSpPr>
              <a:cxnSpLocks noChangeShapeType="1"/>
              <a:stCxn id="129072" idx="6"/>
              <a:endCxn id="129054" idx="2"/>
            </p:cNvCxnSpPr>
            <p:nvPr/>
          </p:nvCxnSpPr>
          <p:spPr bwMode="auto">
            <a:xfrm flipV="1">
              <a:off x="3476" y="3221"/>
              <a:ext cx="91" cy="17"/>
            </a:xfrm>
            <a:prstGeom prst="straightConnector1">
              <a:avLst/>
            </a:prstGeom>
            <a:noFill/>
            <a:ln w="19050">
              <a:solidFill>
                <a:srgbClr val="800080"/>
              </a:solidFill>
              <a:round/>
              <a:headEnd/>
              <a:tailEnd/>
            </a:ln>
            <a:effectLst/>
          </p:spPr>
        </p:cxnSp>
        <p:cxnSp>
          <p:nvCxnSpPr>
            <p:cNvPr id="129044" name="AutoShape 20"/>
            <p:cNvCxnSpPr>
              <a:cxnSpLocks noChangeShapeType="1"/>
              <a:stCxn id="129074" idx="0"/>
            </p:cNvCxnSpPr>
            <p:nvPr/>
          </p:nvCxnSpPr>
          <p:spPr bwMode="auto">
            <a:xfrm flipV="1">
              <a:off x="2753" y="3567"/>
              <a:ext cx="38" cy="58"/>
            </a:xfrm>
            <a:prstGeom prst="straightConnector1">
              <a:avLst/>
            </a:prstGeom>
            <a:noFill/>
            <a:ln w="19050">
              <a:solidFill>
                <a:srgbClr val="800080"/>
              </a:solidFill>
              <a:round/>
              <a:headEnd/>
              <a:tailEnd/>
            </a:ln>
            <a:effectLst/>
          </p:spPr>
        </p:cxnSp>
        <p:cxnSp>
          <p:nvCxnSpPr>
            <p:cNvPr id="129045" name="AutoShape 21"/>
            <p:cNvCxnSpPr>
              <a:cxnSpLocks noChangeShapeType="1"/>
              <a:endCxn id="129073" idx="0"/>
            </p:cNvCxnSpPr>
            <p:nvPr/>
          </p:nvCxnSpPr>
          <p:spPr bwMode="auto">
            <a:xfrm>
              <a:off x="2791" y="3567"/>
              <a:ext cx="225" cy="135"/>
            </a:xfrm>
            <a:prstGeom prst="straightConnector1">
              <a:avLst/>
            </a:prstGeom>
            <a:noFill/>
            <a:ln w="19050">
              <a:solidFill>
                <a:srgbClr val="800080"/>
              </a:solidFill>
              <a:round/>
              <a:headEnd/>
              <a:tailEnd/>
            </a:ln>
            <a:effectLst/>
          </p:spPr>
        </p:cxnSp>
        <p:cxnSp>
          <p:nvCxnSpPr>
            <p:cNvPr id="129046" name="AutoShape 22"/>
            <p:cNvCxnSpPr>
              <a:cxnSpLocks noChangeShapeType="1"/>
              <a:stCxn id="129060" idx="5"/>
            </p:cNvCxnSpPr>
            <p:nvPr/>
          </p:nvCxnSpPr>
          <p:spPr bwMode="auto">
            <a:xfrm>
              <a:off x="2736" y="3327"/>
              <a:ext cx="55" cy="26"/>
            </a:xfrm>
            <a:prstGeom prst="straightConnector1">
              <a:avLst/>
            </a:prstGeom>
            <a:noFill/>
            <a:ln w="19050">
              <a:solidFill>
                <a:srgbClr val="800080"/>
              </a:solidFill>
              <a:round/>
              <a:headEnd/>
              <a:tailEnd/>
            </a:ln>
            <a:effectLst/>
          </p:spPr>
        </p:cxnSp>
        <p:cxnSp>
          <p:nvCxnSpPr>
            <p:cNvPr id="129047" name="AutoShape 23"/>
            <p:cNvCxnSpPr>
              <a:cxnSpLocks noChangeShapeType="1"/>
              <a:endCxn id="129058" idx="0"/>
            </p:cNvCxnSpPr>
            <p:nvPr/>
          </p:nvCxnSpPr>
          <p:spPr bwMode="auto">
            <a:xfrm flipH="1">
              <a:off x="3373" y="3544"/>
              <a:ext cx="207" cy="143"/>
            </a:xfrm>
            <a:prstGeom prst="straightConnector1">
              <a:avLst/>
            </a:prstGeom>
            <a:noFill/>
            <a:ln w="19050">
              <a:solidFill>
                <a:srgbClr val="800080"/>
              </a:solidFill>
              <a:round/>
              <a:headEnd/>
              <a:tailEnd/>
            </a:ln>
            <a:effectLst/>
          </p:spPr>
        </p:cxnSp>
        <p:cxnSp>
          <p:nvCxnSpPr>
            <p:cNvPr id="129048" name="AutoShape 24"/>
            <p:cNvCxnSpPr>
              <a:cxnSpLocks noChangeShapeType="1"/>
              <a:endCxn id="129059" idx="1"/>
            </p:cNvCxnSpPr>
            <p:nvPr/>
          </p:nvCxnSpPr>
          <p:spPr bwMode="auto">
            <a:xfrm>
              <a:off x="3580" y="3544"/>
              <a:ext cx="19" cy="79"/>
            </a:xfrm>
            <a:prstGeom prst="straightConnector1">
              <a:avLst/>
            </a:prstGeom>
            <a:noFill/>
            <a:ln w="19050">
              <a:solidFill>
                <a:srgbClr val="800080"/>
              </a:solidFill>
              <a:round/>
              <a:headEnd/>
              <a:tailEnd/>
            </a:ln>
            <a:effectLst/>
          </p:spPr>
        </p:cxnSp>
        <p:cxnSp>
          <p:nvCxnSpPr>
            <p:cNvPr id="129049" name="AutoShape 25"/>
            <p:cNvCxnSpPr>
              <a:cxnSpLocks noChangeShapeType="1"/>
              <a:endCxn id="129054" idx="3"/>
            </p:cNvCxnSpPr>
            <p:nvPr/>
          </p:nvCxnSpPr>
          <p:spPr bwMode="auto">
            <a:xfrm flipV="1">
              <a:off x="3580" y="3274"/>
              <a:ext cx="33" cy="56"/>
            </a:xfrm>
            <a:prstGeom prst="straightConnector1">
              <a:avLst/>
            </a:prstGeom>
            <a:noFill/>
            <a:ln w="19050">
              <a:solidFill>
                <a:srgbClr val="800080"/>
              </a:solidFill>
              <a:round/>
              <a:headEnd/>
              <a:tailEnd/>
            </a:ln>
            <a:effectLst/>
          </p:spPr>
        </p:cxnSp>
        <p:sp>
          <p:nvSpPr>
            <p:cNvPr id="129050" name="Text Box 26"/>
            <p:cNvSpPr txBox="1">
              <a:spLocks noChangeArrowheads="1"/>
            </p:cNvSpPr>
            <p:nvPr/>
          </p:nvSpPr>
          <p:spPr bwMode="auto">
            <a:xfrm>
              <a:off x="3139" y="3426"/>
              <a:ext cx="450" cy="1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3333FF"/>
                  </a:solidFill>
                  <a:effectLst/>
                  <a:latin typeface="Arial Narrow" pitchFamily="34" charset="0"/>
                </a:rPr>
                <a:t>Satellite Dissemination</a:t>
              </a:r>
              <a:endParaRPr kumimoji="0" lang="it-IT" sz="2400" b="0" i="0" u="none" strike="noStrike" cap="none" normalizeH="0" baseline="0" smtClean="0">
                <a:ln>
                  <a:noFill/>
                </a:ln>
                <a:solidFill>
                  <a:schemeClr val="tx1"/>
                </a:solidFill>
                <a:effectLst/>
                <a:latin typeface="Times" pitchFamily="18" charset="0"/>
              </a:endParaRPr>
            </a:p>
          </p:txBody>
        </p:sp>
        <p:sp>
          <p:nvSpPr>
            <p:cNvPr id="129051" name="Text Box 27"/>
            <p:cNvSpPr txBox="1">
              <a:spLocks noChangeArrowheads="1"/>
            </p:cNvSpPr>
            <p:nvPr/>
          </p:nvSpPr>
          <p:spPr bwMode="auto">
            <a:xfrm>
              <a:off x="2913" y="3855"/>
              <a:ext cx="458" cy="144"/>
            </a:xfrm>
            <a:prstGeom prst="rect">
              <a:avLst/>
            </a:prstGeom>
            <a:noFill/>
            <a:ln w="9525" algn="ctr">
              <a:noFill/>
              <a:miter lim="800000"/>
              <a:headEnd/>
              <a:tailEnd/>
            </a:ln>
            <a:effectLst/>
          </p:spPr>
          <p:txBody>
            <a:bodyPr vert="horz" wrap="square" lIns="91431" tIns="45715" rIns="91431" bIns="4571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CH" sz="900" b="1" i="1" u="none" strike="noStrike" cap="none" normalizeH="0" baseline="0" smtClean="0">
                  <a:ln>
                    <a:noFill/>
                  </a:ln>
                  <a:solidFill>
                    <a:srgbClr val="000000"/>
                  </a:solidFill>
                  <a:effectLst/>
                  <a:latin typeface="Arial Narrow" pitchFamily="34" charset="0"/>
                </a:rPr>
                <a:t>Internet</a:t>
              </a:r>
              <a:endParaRPr kumimoji="0" lang="it-IT" sz="2400" b="0" i="0" u="none" strike="noStrike" cap="none" normalizeH="0" baseline="0" smtClean="0">
                <a:ln>
                  <a:noFill/>
                </a:ln>
                <a:solidFill>
                  <a:schemeClr val="tx1"/>
                </a:solidFill>
                <a:effectLst/>
                <a:latin typeface="Times" pitchFamily="18" charset="0"/>
              </a:endParaRPr>
            </a:p>
          </p:txBody>
        </p:sp>
        <p:sp>
          <p:nvSpPr>
            <p:cNvPr id="129052" name="Text Box 28"/>
            <p:cNvSpPr txBox="1">
              <a:spLocks noChangeArrowheads="1"/>
            </p:cNvSpPr>
            <p:nvPr/>
          </p:nvSpPr>
          <p:spPr bwMode="auto">
            <a:xfrm>
              <a:off x="2823" y="3437"/>
              <a:ext cx="385" cy="188"/>
            </a:xfrm>
            <a:prstGeom prst="rect">
              <a:avLst/>
            </a:prstGeom>
            <a:noFill/>
            <a:ln w="9525">
              <a:noFill/>
              <a:miter lim="800000"/>
              <a:headEnd/>
              <a:tailEnd/>
            </a:ln>
          </p:spPr>
          <p:txBody>
            <a:bodyPr vert="horz" wrap="square" lIns="54032" tIns="27016" rIns="54032" bIns="2701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3333FF"/>
                  </a:solidFill>
                  <a:effectLst/>
                  <a:latin typeface="Arial Narrow" pitchFamily="34" charset="0"/>
                </a:rPr>
                <a:t>Satellite</a:t>
              </a:r>
              <a:br>
                <a:rPr kumimoji="0" lang="it-IT" sz="800" b="1" i="0" u="none" strike="noStrike" cap="none" normalizeH="0" baseline="0" smtClean="0">
                  <a:ln>
                    <a:noFill/>
                  </a:ln>
                  <a:solidFill>
                    <a:srgbClr val="3333FF"/>
                  </a:solidFill>
                  <a:effectLst/>
                  <a:latin typeface="Arial Narrow" pitchFamily="34" charset="0"/>
                </a:rPr>
              </a:br>
              <a:r>
                <a:rPr kumimoji="0" lang="it-IT" sz="800" b="1" i="0" u="none" strike="noStrike" cap="none" normalizeH="0" baseline="0" smtClean="0">
                  <a:ln>
                    <a:noFill/>
                  </a:ln>
                  <a:solidFill>
                    <a:srgbClr val="3333FF"/>
                  </a:solidFill>
                  <a:effectLst/>
                  <a:latin typeface="Arial Narrow" pitchFamily="34" charset="0"/>
                </a:rPr>
                <a:t>Two-Way</a:t>
              </a:r>
              <a:endParaRPr kumimoji="0" lang="it-IT" sz="2400" b="0" i="0" u="none" strike="noStrike" cap="none" normalizeH="0" baseline="0" smtClean="0">
                <a:ln>
                  <a:noFill/>
                </a:ln>
                <a:solidFill>
                  <a:schemeClr val="tx1"/>
                </a:solidFill>
                <a:effectLst/>
                <a:latin typeface="Times" pitchFamily="18" charset="0"/>
              </a:endParaRPr>
            </a:p>
          </p:txBody>
        </p:sp>
        <p:sp>
          <p:nvSpPr>
            <p:cNvPr id="129053" name="Oval 29"/>
            <p:cNvSpPr>
              <a:spLocks noChangeArrowheads="1"/>
            </p:cNvSpPr>
            <p:nvPr/>
          </p:nvSpPr>
          <p:spPr bwMode="auto">
            <a:xfrm>
              <a:off x="2788" y="2888"/>
              <a:ext cx="284" cy="184"/>
            </a:xfrm>
            <a:prstGeom prst="ellipse">
              <a:avLst/>
            </a:prstGeom>
            <a:solidFill>
              <a:srgbClr val="BEDCFF"/>
            </a:solidFill>
            <a:ln w="3175">
              <a:solidFill>
                <a:srgbClr val="000080"/>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GISC</a:t>
              </a:r>
              <a:endParaRPr kumimoji="0" lang="it-IT" sz="2400" b="0" i="0" u="none" strike="noStrike" cap="none" normalizeH="0" baseline="0" smtClean="0">
                <a:ln>
                  <a:noFill/>
                </a:ln>
                <a:solidFill>
                  <a:schemeClr val="tx1"/>
                </a:solidFill>
                <a:effectLst/>
                <a:latin typeface="Times" pitchFamily="18" charset="0"/>
              </a:endParaRPr>
            </a:p>
          </p:txBody>
        </p:sp>
        <p:sp>
          <p:nvSpPr>
            <p:cNvPr id="129054" name="Oval 30"/>
            <p:cNvSpPr>
              <a:spLocks noChangeArrowheads="1"/>
            </p:cNvSpPr>
            <p:nvPr/>
          </p:nvSpPr>
          <p:spPr bwMode="auto">
            <a:xfrm>
              <a:off x="3567" y="3146"/>
              <a:ext cx="312" cy="150"/>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DCPC</a:t>
              </a:r>
              <a:endParaRPr kumimoji="0" lang="it-IT" sz="2400" b="0" i="0" u="none" strike="noStrike" cap="none" normalizeH="0" baseline="0" smtClean="0">
                <a:ln>
                  <a:noFill/>
                </a:ln>
                <a:solidFill>
                  <a:schemeClr val="tx1"/>
                </a:solidFill>
                <a:effectLst/>
                <a:latin typeface="Times" pitchFamily="18" charset="0"/>
              </a:endParaRPr>
            </a:p>
          </p:txBody>
        </p:sp>
        <p:sp>
          <p:nvSpPr>
            <p:cNvPr id="129055" name="Oval 31"/>
            <p:cNvSpPr>
              <a:spLocks noChangeArrowheads="1"/>
            </p:cNvSpPr>
            <p:nvPr/>
          </p:nvSpPr>
          <p:spPr bwMode="auto">
            <a:xfrm>
              <a:off x="2222" y="2999"/>
              <a:ext cx="267" cy="178"/>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NCs</a:t>
              </a:r>
              <a:endParaRPr kumimoji="0" lang="it-IT" sz="2400" b="0" i="0" u="none" strike="noStrike" cap="none" normalizeH="0" baseline="0" smtClean="0">
                <a:ln>
                  <a:noFill/>
                </a:ln>
                <a:solidFill>
                  <a:schemeClr val="tx1"/>
                </a:solidFill>
                <a:effectLst/>
                <a:latin typeface="Times" pitchFamily="18" charset="0"/>
              </a:endParaRPr>
            </a:p>
          </p:txBody>
        </p:sp>
        <p:sp>
          <p:nvSpPr>
            <p:cNvPr id="129056" name="Oval 32"/>
            <p:cNvSpPr>
              <a:spLocks noChangeArrowheads="1"/>
            </p:cNvSpPr>
            <p:nvPr/>
          </p:nvSpPr>
          <p:spPr bwMode="auto">
            <a:xfrm>
              <a:off x="3460" y="2249"/>
              <a:ext cx="275" cy="178"/>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NCs</a:t>
              </a:r>
              <a:endParaRPr kumimoji="0" lang="it-IT" sz="2400" b="0" i="0" u="none" strike="noStrike" cap="none" normalizeH="0" baseline="0" smtClean="0">
                <a:ln>
                  <a:noFill/>
                </a:ln>
                <a:solidFill>
                  <a:schemeClr val="tx1"/>
                </a:solidFill>
                <a:effectLst/>
                <a:latin typeface="Times" pitchFamily="18" charset="0"/>
              </a:endParaRPr>
            </a:p>
          </p:txBody>
        </p:sp>
        <p:sp>
          <p:nvSpPr>
            <p:cNvPr id="129057" name="Oval 33"/>
            <p:cNvSpPr>
              <a:spLocks noChangeArrowheads="1"/>
            </p:cNvSpPr>
            <p:nvPr/>
          </p:nvSpPr>
          <p:spPr bwMode="auto">
            <a:xfrm>
              <a:off x="2436" y="2523"/>
              <a:ext cx="272" cy="176"/>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NCs</a:t>
              </a:r>
              <a:endParaRPr kumimoji="0" lang="it-IT" sz="2400" b="0" i="0" u="none" strike="noStrike" cap="none" normalizeH="0" baseline="0" smtClean="0">
                <a:ln>
                  <a:noFill/>
                </a:ln>
                <a:solidFill>
                  <a:schemeClr val="tx1"/>
                </a:solidFill>
                <a:effectLst/>
                <a:latin typeface="Times" pitchFamily="18" charset="0"/>
              </a:endParaRPr>
            </a:p>
          </p:txBody>
        </p:sp>
        <p:sp>
          <p:nvSpPr>
            <p:cNvPr id="129058" name="Oval 34"/>
            <p:cNvSpPr>
              <a:spLocks noChangeArrowheads="1"/>
            </p:cNvSpPr>
            <p:nvPr/>
          </p:nvSpPr>
          <p:spPr bwMode="auto">
            <a:xfrm>
              <a:off x="3208" y="3687"/>
              <a:ext cx="330" cy="176"/>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DCPCs</a:t>
              </a:r>
              <a:endParaRPr kumimoji="0" lang="it-IT" sz="2400" b="0" i="0" u="none" strike="noStrike" cap="none" normalizeH="0" baseline="0" smtClean="0">
                <a:ln>
                  <a:noFill/>
                </a:ln>
                <a:solidFill>
                  <a:schemeClr val="tx1"/>
                </a:solidFill>
                <a:effectLst/>
                <a:latin typeface="Times" pitchFamily="18" charset="0"/>
              </a:endParaRPr>
            </a:p>
          </p:txBody>
        </p:sp>
        <p:sp>
          <p:nvSpPr>
            <p:cNvPr id="129059" name="Oval 35"/>
            <p:cNvSpPr>
              <a:spLocks noChangeArrowheads="1"/>
            </p:cNvSpPr>
            <p:nvPr/>
          </p:nvSpPr>
          <p:spPr bwMode="auto">
            <a:xfrm>
              <a:off x="3567" y="3597"/>
              <a:ext cx="219" cy="178"/>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NCs</a:t>
              </a:r>
              <a:endParaRPr kumimoji="0" lang="it-IT" sz="2400" b="0" i="0" u="none" strike="noStrike" cap="none" normalizeH="0" baseline="0" smtClean="0">
                <a:ln>
                  <a:noFill/>
                </a:ln>
                <a:solidFill>
                  <a:schemeClr val="tx1"/>
                </a:solidFill>
                <a:effectLst/>
                <a:latin typeface="Times" pitchFamily="18" charset="0"/>
              </a:endParaRPr>
            </a:p>
          </p:txBody>
        </p:sp>
        <p:sp>
          <p:nvSpPr>
            <p:cNvPr id="129060" name="Oval 36"/>
            <p:cNvSpPr>
              <a:spLocks noChangeArrowheads="1"/>
            </p:cNvSpPr>
            <p:nvPr/>
          </p:nvSpPr>
          <p:spPr bwMode="auto">
            <a:xfrm>
              <a:off x="2436" y="3177"/>
              <a:ext cx="352" cy="176"/>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DCPC</a:t>
              </a:r>
              <a:endParaRPr kumimoji="0" lang="it-IT" sz="2400" b="0" i="0" u="none" strike="noStrike" cap="none" normalizeH="0" baseline="0" smtClean="0">
                <a:ln>
                  <a:noFill/>
                </a:ln>
                <a:solidFill>
                  <a:schemeClr val="tx1"/>
                </a:solidFill>
                <a:effectLst/>
                <a:latin typeface="Times" pitchFamily="18" charset="0"/>
              </a:endParaRPr>
            </a:p>
          </p:txBody>
        </p:sp>
        <p:sp>
          <p:nvSpPr>
            <p:cNvPr id="129061" name="Oval 37"/>
            <p:cNvSpPr>
              <a:spLocks noChangeArrowheads="1"/>
            </p:cNvSpPr>
            <p:nvPr/>
          </p:nvSpPr>
          <p:spPr bwMode="auto">
            <a:xfrm>
              <a:off x="3065" y="2136"/>
              <a:ext cx="337" cy="227"/>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DCPCs</a:t>
              </a:r>
              <a:endParaRPr kumimoji="0" lang="it-IT" sz="2400" b="0" i="0" u="none" strike="noStrike" cap="none" normalizeH="0" baseline="0" smtClean="0">
                <a:ln>
                  <a:noFill/>
                </a:ln>
                <a:solidFill>
                  <a:schemeClr val="tx1"/>
                </a:solidFill>
                <a:effectLst/>
                <a:latin typeface="Times" pitchFamily="18" charset="0"/>
              </a:endParaRPr>
            </a:p>
          </p:txBody>
        </p:sp>
        <p:sp>
          <p:nvSpPr>
            <p:cNvPr id="129062" name="Oval 38"/>
            <p:cNvSpPr>
              <a:spLocks noChangeArrowheads="1"/>
            </p:cNvSpPr>
            <p:nvPr/>
          </p:nvSpPr>
          <p:spPr bwMode="auto">
            <a:xfrm>
              <a:off x="2262" y="2765"/>
              <a:ext cx="347" cy="185"/>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DCPCs</a:t>
              </a:r>
              <a:endParaRPr kumimoji="0" lang="it-IT" sz="2400" b="0" i="0" u="none" strike="noStrike" cap="none" normalizeH="0" baseline="0" smtClean="0">
                <a:ln>
                  <a:noFill/>
                </a:ln>
                <a:solidFill>
                  <a:schemeClr val="tx1"/>
                </a:solidFill>
                <a:effectLst/>
                <a:latin typeface="Times" pitchFamily="18" charset="0"/>
              </a:endParaRPr>
            </a:p>
          </p:txBody>
        </p:sp>
        <p:pic>
          <p:nvPicPr>
            <p:cNvPr id="129063" name="Picture 39" descr="Satellite-left"/>
            <p:cNvPicPr>
              <a:picLocks noChangeAspect="1" noChangeArrowheads="1"/>
            </p:cNvPicPr>
            <p:nvPr/>
          </p:nvPicPr>
          <p:blipFill>
            <a:blip r:embed="rId4" cstate="print">
              <a:lum bright="4000" contrast="18000"/>
              <a:extLst>
                <a:ext uri="{28A0092B-C50C-407E-A947-70E740481C1C}">
                  <a14:useLocalDpi xmlns:a14="http://schemas.microsoft.com/office/drawing/2010/main"/>
                </a:ext>
              </a:extLst>
            </a:blip>
            <a:srcRect/>
            <a:stretch>
              <a:fillRect/>
            </a:stretch>
          </p:blipFill>
          <p:spPr bwMode="auto">
            <a:xfrm>
              <a:off x="2674" y="3353"/>
              <a:ext cx="234" cy="214"/>
            </a:xfrm>
            <a:prstGeom prst="rect">
              <a:avLst/>
            </a:prstGeom>
            <a:noFill/>
            <a:ln w="1270">
              <a:noFill/>
              <a:miter lim="800000"/>
              <a:headEnd/>
              <a:tailEnd/>
            </a:ln>
          </p:spPr>
        </p:pic>
        <p:sp>
          <p:nvSpPr>
            <p:cNvPr id="129064" name="Oval 40"/>
            <p:cNvSpPr>
              <a:spLocks noChangeArrowheads="1"/>
            </p:cNvSpPr>
            <p:nvPr/>
          </p:nvSpPr>
          <p:spPr bwMode="auto">
            <a:xfrm>
              <a:off x="3867" y="3003"/>
              <a:ext cx="324" cy="170"/>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DCPCs</a:t>
              </a:r>
              <a:endParaRPr kumimoji="0" lang="it-IT" sz="2400" b="0" i="0" u="none" strike="noStrike" cap="none" normalizeH="0" baseline="0" smtClean="0">
                <a:ln>
                  <a:noFill/>
                </a:ln>
                <a:solidFill>
                  <a:schemeClr val="tx1"/>
                </a:solidFill>
                <a:effectLst/>
                <a:latin typeface="Times" pitchFamily="18" charset="0"/>
              </a:endParaRPr>
            </a:p>
          </p:txBody>
        </p:sp>
        <p:sp>
          <p:nvSpPr>
            <p:cNvPr id="129065" name="AutoShape 41"/>
            <p:cNvSpPr>
              <a:spLocks noChangeArrowheads="1"/>
            </p:cNvSpPr>
            <p:nvPr/>
          </p:nvSpPr>
          <p:spPr bwMode="auto">
            <a:xfrm>
              <a:off x="3843" y="3303"/>
              <a:ext cx="502" cy="157"/>
            </a:xfrm>
            <a:prstGeom prst="wedgeRoundRectCallout">
              <a:avLst>
                <a:gd name="adj1" fmla="val -66134"/>
                <a:gd name="adj2" fmla="val -60190"/>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0" i="0" u="none" strike="noStrike" cap="none" normalizeH="0" baseline="0" smtClean="0">
                  <a:ln>
                    <a:noFill/>
                  </a:ln>
                  <a:solidFill>
                    <a:srgbClr val="000000"/>
                  </a:solidFill>
                  <a:effectLst/>
                  <a:latin typeface="Calibri" pitchFamily="34" charset="0"/>
                </a:rPr>
                <a:t>EUMETSAT</a:t>
              </a:r>
              <a:endParaRPr kumimoji="0" lang="it-IT" sz="2400" b="0" i="0" u="none" strike="noStrike" cap="none" normalizeH="0" baseline="0" smtClean="0">
                <a:ln>
                  <a:noFill/>
                </a:ln>
                <a:solidFill>
                  <a:schemeClr val="tx1"/>
                </a:solidFill>
                <a:effectLst/>
                <a:latin typeface="Times" pitchFamily="18" charset="0"/>
              </a:endParaRPr>
            </a:p>
          </p:txBody>
        </p:sp>
        <p:sp>
          <p:nvSpPr>
            <p:cNvPr id="129066" name="AutoShape 42"/>
            <p:cNvSpPr>
              <a:spLocks noChangeArrowheads="1"/>
            </p:cNvSpPr>
            <p:nvPr/>
          </p:nvSpPr>
          <p:spPr bwMode="auto">
            <a:xfrm>
              <a:off x="3609" y="2020"/>
              <a:ext cx="736" cy="231"/>
            </a:xfrm>
            <a:prstGeom prst="wedgeRoundRectCallout">
              <a:avLst>
                <a:gd name="adj1" fmla="val -82745"/>
                <a:gd name="adj2" fmla="val 24894"/>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800" b="0" i="0" u="none" strike="noStrike" cap="none" normalizeH="0" baseline="0" smtClean="0">
                  <a:ln>
                    <a:noFill/>
                  </a:ln>
                  <a:solidFill>
                    <a:srgbClr val="000000"/>
                  </a:solidFill>
                  <a:effectLst/>
                  <a:latin typeface="Calibri" pitchFamily="34" charset="0"/>
                </a:rPr>
                <a:t>Numerical Weather Prediction Centres</a:t>
              </a:r>
              <a:endParaRPr kumimoji="0" lang="it-IT" sz="2400" b="0" i="0" u="none" strike="noStrike" cap="none" normalizeH="0" baseline="0" smtClean="0">
                <a:ln>
                  <a:noFill/>
                </a:ln>
                <a:solidFill>
                  <a:schemeClr val="tx1"/>
                </a:solidFill>
                <a:effectLst/>
                <a:latin typeface="Times" pitchFamily="18" charset="0"/>
              </a:endParaRPr>
            </a:p>
          </p:txBody>
        </p:sp>
        <p:sp>
          <p:nvSpPr>
            <p:cNvPr id="129067" name="Oval 43"/>
            <p:cNvSpPr>
              <a:spLocks noChangeArrowheads="1"/>
            </p:cNvSpPr>
            <p:nvPr/>
          </p:nvSpPr>
          <p:spPr bwMode="auto">
            <a:xfrm>
              <a:off x="3598" y="2467"/>
              <a:ext cx="312" cy="170"/>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DCPC</a:t>
              </a:r>
              <a:endParaRPr kumimoji="0" lang="it-IT" sz="2400" b="0" i="0" u="none" strike="noStrike" cap="none" normalizeH="0" baseline="0" smtClean="0">
                <a:ln>
                  <a:noFill/>
                </a:ln>
                <a:solidFill>
                  <a:schemeClr val="tx1"/>
                </a:solidFill>
                <a:effectLst/>
                <a:latin typeface="Times" pitchFamily="18" charset="0"/>
              </a:endParaRPr>
            </a:p>
          </p:txBody>
        </p:sp>
        <p:sp>
          <p:nvSpPr>
            <p:cNvPr id="129068" name="AutoShape 44"/>
            <p:cNvSpPr>
              <a:spLocks noChangeArrowheads="1"/>
            </p:cNvSpPr>
            <p:nvPr/>
          </p:nvSpPr>
          <p:spPr bwMode="auto">
            <a:xfrm>
              <a:off x="1968" y="2016"/>
              <a:ext cx="1097" cy="507"/>
            </a:xfrm>
            <a:prstGeom prst="wedgeRoundRectCallout">
              <a:avLst>
                <a:gd name="adj1" fmla="val -10713"/>
                <a:gd name="adj2" fmla="val 100097"/>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800" b="0" i="0" u="none" strike="noStrike" cap="none" normalizeH="0" baseline="0" smtClean="0">
                  <a:ln>
                    <a:noFill/>
                  </a:ln>
                  <a:solidFill>
                    <a:srgbClr val="000000"/>
                  </a:solidFill>
                  <a:effectLst/>
                  <a:latin typeface="Calibri" pitchFamily="34" charset="0"/>
                </a:rPr>
                <a:t>Telecommunication Centres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800" b="0" i="0" u="none" strike="noStrike" cap="none" normalizeH="0" baseline="0" smtClean="0">
                  <a:ln>
                    <a:noFill/>
                  </a:ln>
                  <a:solidFill>
                    <a:srgbClr val="000000"/>
                  </a:solidFill>
                  <a:effectLst/>
                  <a:latin typeface="Calibri" pitchFamily="34" charset="0"/>
                </a:rPr>
                <a:t>Volcanic Ash Advisory Centres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800" b="0" i="0" u="none" strike="noStrike" cap="none" normalizeH="0" baseline="0" smtClean="0">
                  <a:ln>
                    <a:noFill/>
                  </a:ln>
                  <a:solidFill>
                    <a:srgbClr val="000000"/>
                  </a:solidFill>
                  <a:effectLst/>
                  <a:latin typeface="Calibri" pitchFamily="34" charset="0"/>
                </a:rPr>
                <a:t>Tropical Cyclone Centres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800" b="0" i="0" u="none" strike="noStrike" cap="none" normalizeH="0" baseline="0" smtClean="0">
                  <a:ln>
                    <a:noFill/>
                  </a:ln>
                  <a:solidFill>
                    <a:srgbClr val="000000"/>
                  </a:solidFill>
                  <a:effectLst/>
                  <a:latin typeface="Calibri" pitchFamily="34" charset="0"/>
                </a:rPr>
                <a:t>Tsunami Warning Service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800" b="0" i="0" u="none" strike="noStrike" cap="none" normalizeH="0" baseline="0" smtClean="0">
                  <a:ln>
                    <a:noFill/>
                  </a:ln>
                  <a:solidFill>
                    <a:srgbClr val="000000"/>
                  </a:solidFill>
                  <a:effectLst/>
                  <a:latin typeface="Calibri" pitchFamily="34" charset="0"/>
                </a:rPr>
                <a:t>Regional Ozone Centres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pitchFamily="18" charset="0"/>
              </a:endParaRPr>
            </a:p>
          </p:txBody>
        </p:sp>
        <p:sp>
          <p:nvSpPr>
            <p:cNvPr id="129069" name="Oval 45"/>
            <p:cNvSpPr>
              <a:spLocks noChangeArrowheads="1"/>
            </p:cNvSpPr>
            <p:nvPr/>
          </p:nvSpPr>
          <p:spPr bwMode="auto">
            <a:xfrm>
              <a:off x="3023" y="2704"/>
              <a:ext cx="284" cy="184"/>
            </a:xfrm>
            <a:prstGeom prst="ellipse">
              <a:avLst/>
            </a:prstGeom>
            <a:solidFill>
              <a:srgbClr val="BEDCFF"/>
            </a:solidFill>
            <a:ln w="3175">
              <a:solidFill>
                <a:srgbClr val="000080"/>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GISC</a:t>
              </a:r>
              <a:endParaRPr kumimoji="0" lang="it-IT" sz="2400" b="0" i="0" u="none" strike="noStrike" cap="none" normalizeH="0" baseline="0" smtClean="0">
                <a:ln>
                  <a:noFill/>
                </a:ln>
                <a:solidFill>
                  <a:schemeClr val="tx1"/>
                </a:solidFill>
                <a:effectLst/>
                <a:latin typeface="Times" pitchFamily="18" charset="0"/>
              </a:endParaRPr>
            </a:p>
          </p:txBody>
        </p:sp>
        <p:sp>
          <p:nvSpPr>
            <p:cNvPr id="129070" name="Oval 46"/>
            <p:cNvSpPr>
              <a:spLocks noChangeArrowheads="1"/>
            </p:cNvSpPr>
            <p:nvPr/>
          </p:nvSpPr>
          <p:spPr bwMode="auto">
            <a:xfrm>
              <a:off x="3250" y="2888"/>
              <a:ext cx="284" cy="184"/>
            </a:xfrm>
            <a:prstGeom prst="ellipse">
              <a:avLst/>
            </a:prstGeom>
            <a:solidFill>
              <a:srgbClr val="BEDCFF"/>
            </a:solidFill>
            <a:ln w="3175">
              <a:solidFill>
                <a:srgbClr val="000080"/>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GISC</a:t>
              </a:r>
              <a:endParaRPr kumimoji="0" lang="it-IT" sz="2400" b="0" i="0" u="none" strike="noStrike" cap="none" normalizeH="0" baseline="0" smtClean="0">
                <a:ln>
                  <a:noFill/>
                </a:ln>
                <a:solidFill>
                  <a:schemeClr val="tx1"/>
                </a:solidFill>
                <a:effectLst/>
                <a:latin typeface="Times" pitchFamily="18" charset="0"/>
              </a:endParaRPr>
            </a:p>
          </p:txBody>
        </p:sp>
        <p:sp>
          <p:nvSpPr>
            <p:cNvPr id="129071" name="Oval 47"/>
            <p:cNvSpPr>
              <a:spLocks noChangeArrowheads="1"/>
            </p:cNvSpPr>
            <p:nvPr/>
          </p:nvSpPr>
          <p:spPr bwMode="auto">
            <a:xfrm>
              <a:off x="2864" y="3146"/>
              <a:ext cx="284" cy="184"/>
            </a:xfrm>
            <a:prstGeom prst="ellipse">
              <a:avLst/>
            </a:prstGeom>
            <a:solidFill>
              <a:srgbClr val="BEDCFF"/>
            </a:solidFill>
            <a:ln w="3175">
              <a:solidFill>
                <a:srgbClr val="000080"/>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GISC</a:t>
              </a:r>
              <a:endParaRPr kumimoji="0" lang="it-IT" sz="2400" b="0" i="0" u="none" strike="noStrike" cap="none" normalizeH="0" baseline="0" smtClean="0">
                <a:ln>
                  <a:noFill/>
                </a:ln>
                <a:solidFill>
                  <a:schemeClr val="tx1"/>
                </a:solidFill>
                <a:effectLst/>
                <a:latin typeface="Times" pitchFamily="18" charset="0"/>
              </a:endParaRPr>
            </a:p>
          </p:txBody>
        </p:sp>
        <p:sp>
          <p:nvSpPr>
            <p:cNvPr id="129072" name="Oval 48"/>
            <p:cNvSpPr>
              <a:spLocks noChangeArrowheads="1"/>
            </p:cNvSpPr>
            <p:nvPr/>
          </p:nvSpPr>
          <p:spPr bwMode="auto">
            <a:xfrm>
              <a:off x="3192" y="3146"/>
              <a:ext cx="284" cy="184"/>
            </a:xfrm>
            <a:prstGeom prst="ellipse">
              <a:avLst/>
            </a:prstGeom>
            <a:solidFill>
              <a:srgbClr val="BEDCFF"/>
            </a:solidFill>
            <a:ln w="3175">
              <a:solidFill>
                <a:srgbClr val="000080"/>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GISC</a:t>
              </a:r>
              <a:endParaRPr kumimoji="0" lang="it-IT" sz="2400" b="0" i="0" u="none" strike="noStrike" cap="none" normalizeH="0" baseline="0" smtClean="0">
                <a:ln>
                  <a:noFill/>
                </a:ln>
                <a:solidFill>
                  <a:schemeClr val="tx1"/>
                </a:solidFill>
                <a:effectLst/>
                <a:latin typeface="Times" pitchFamily="18" charset="0"/>
              </a:endParaRPr>
            </a:p>
          </p:txBody>
        </p:sp>
        <p:sp>
          <p:nvSpPr>
            <p:cNvPr id="129073" name="Oval 49"/>
            <p:cNvSpPr>
              <a:spLocks noChangeArrowheads="1"/>
            </p:cNvSpPr>
            <p:nvPr/>
          </p:nvSpPr>
          <p:spPr bwMode="auto">
            <a:xfrm>
              <a:off x="2906" y="3702"/>
              <a:ext cx="219" cy="178"/>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NCs</a:t>
              </a:r>
              <a:endParaRPr kumimoji="0" lang="it-IT" sz="2400" b="0" i="0" u="none" strike="noStrike" cap="none" normalizeH="0" baseline="0" smtClean="0">
                <a:ln>
                  <a:noFill/>
                </a:ln>
                <a:solidFill>
                  <a:schemeClr val="tx1"/>
                </a:solidFill>
                <a:effectLst/>
                <a:latin typeface="Times" pitchFamily="18" charset="0"/>
              </a:endParaRPr>
            </a:p>
          </p:txBody>
        </p:sp>
        <p:sp>
          <p:nvSpPr>
            <p:cNvPr id="129074" name="Oval 50"/>
            <p:cNvSpPr>
              <a:spLocks noChangeArrowheads="1"/>
            </p:cNvSpPr>
            <p:nvPr/>
          </p:nvSpPr>
          <p:spPr bwMode="auto">
            <a:xfrm>
              <a:off x="2643" y="3625"/>
              <a:ext cx="219" cy="178"/>
            </a:xfrm>
            <a:prstGeom prst="ellipse">
              <a:avLst/>
            </a:prstGeom>
            <a:solidFill>
              <a:srgbClr val="FFE6E6"/>
            </a:solidFill>
            <a:ln w="3175">
              <a:solidFill>
                <a:srgbClr val="FF5757"/>
              </a:solidFill>
              <a:round/>
              <a:headEnd/>
              <a:tailEnd/>
            </a:ln>
          </p:spPr>
          <p:txBody>
            <a:bodyPr vert="horz" wrap="square" lIns="54032" tIns="27016" rIns="54032" bIns="27016"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it-IT" sz="800" b="1" i="0" u="none" strike="noStrike" cap="none" normalizeH="0" baseline="0" smtClean="0">
                  <a:ln>
                    <a:noFill/>
                  </a:ln>
                  <a:solidFill>
                    <a:srgbClr val="000000"/>
                  </a:solidFill>
                  <a:effectLst/>
                  <a:latin typeface="Arial Narrow" pitchFamily="34" charset="0"/>
                </a:rPr>
                <a:t>NCs</a:t>
              </a:r>
              <a:endParaRPr kumimoji="0" lang="it-IT" sz="2400" b="0" i="0" u="none" strike="noStrike" cap="none" normalizeH="0" baseline="0" smtClean="0">
                <a:ln>
                  <a:noFill/>
                </a:ln>
                <a:solidFill>
                  <a:schemeClr val="tx1"/>
                </a:solidFill>
                <a:effectLst/>
                <a:latin typeface="Times" pitchFamily="18" charset="0"/>
              </a:endParaRPr>
            </a:p>
          </p:txBody>
        </p:sp>
        <p:sp>
          <p:nvSpPr>
            <p:cNvPr id="129075" name="AutoShape 51"/>
            <p:cNvSpPr>
              <a:spLocks noChangeArrowheads="1"/>
            </p:cNvSpPr>
            <p:nvPr/>
          </p:nvSpPr>
          <p:spPr bwMode="auto">
            <a:xfrm>
              <a:off x="3424" y="2658"/>
              <a:ext cx="953" cy="300"/>
            </a:xfrm>
            <a:prstGeom prst="wedgeRoundRectCallout">
              <a:avLst>
                <a:gd name="adj1" fmla="val 19463"/>
                <a:gd name="adj2" fmla="val 77000"/>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it-IT" sz="800" b="0" i="0" u="none" strike="noStrike" cap="none" normalizeH="0" baseline="0" smtClean="0">
                  <a:ln>
                    <a:noFill/>
                  </a:ln>
                  <a:solidFill>
                    <a:srgbClr val="000000"/>
                  </a:solidFill>
                  <a:effectLst/>
                  <a:latin typeface="Calibri" pitchFamily="34" charset="0"/>
                </a:rPr>
                <a:t>World Data Centres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800" b="0" i="0" u="none" strike="noStrike" cap="none" normalizeH="0" baseline="0" smtClean="0">
                  <a:ln>
                    <a:noFill/>
                  </a:ln>
                  <a:solidFill>
                    <a:srgbClr val="000000"/>
                  </a:solidFill>
                  <a:effectLst/>
                  <a:latin typeface="Calibri" pitchFamily="34" charset="0"/>
                </a:rPr>
                <a:t>Aviation Weather Centres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it-IT" sz="800" b="0" i="0" u="none" strike="noStrike" cap="none" normalizeH="0" baseline="0" smtClean="0">
                  <a:ln>
                    <a:noFill/>
                  </a:ln>
                  <a:solidFill>
                    <a:srgbClr val="000000"/>
                  </a:solidFill>
                  <a:effectLst/>
                  <a:latin typeface="Calibri" pitchFamily="34" charset="0"/>
                </a:rPr>
                <a:t>Radar Centres</a:t>
              </a:r>
              <a:endParaRPr kumimoji="0" lang="it-IT" sz="2400" b="0" i="0" u="none" strike="noStrike" cap="none" normalizeH="0" baseline="0" smtClean="0">
                <a:ln>
                  <a:noFill/>
                </a:ln>
                <a:solidFill>
                  <a:schemeClr val="tx1"/>
                </a:solidFill>
                <a:effectLst/>
                <a:latin typeface="Times" pitchFamily="18" charset="0"/>
              </a:endParaRPr>
            </a:p>
          </p:txBody>
        </p:sp>
      </p:grpSp>
    </p:spTree>
    <p:extLst>
      <p:ext uri="{BB962C8B-B14F-4D97-AF65-F5344CB8AC3E}">
        <p14:creationId xmlns:p14="http://schemas.microsoft.com/office/powerpoint/2010/main" val="19821623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619673" y="188913"/>
            <a:ext cx="7200478" cy="1143000"/>
          </a:xfrm>
          <a:noFill/>
          <a:ln/>
        </p:spPr>
        <p:txBody>
          <a:bodyPr/>
          <a:lstStyle/>
          <a:p>
            <a:pPr algn="l"/>
            <a:r>
              <a:rPr lang="fr-CH" sz="3200" b="1" dirty="0" smtClean="0">
                <a:solidFill>
                  <a:srgbClr val="000066"/>
                </a:solidFill>
                <a:effectLst>
                  <a:outerShdw blurRad="38100" dist="38100" dir="2700000" algn="tl">
                    <a:srgbClr val="C0C0C0"/>
                  </a:outerShdw>
                </a:effectLst>
                <a:latin typeface="Arial" charset="0"/>
                <a:cs typeface="Arial" charset="0"/>
              </a:rPr>
              <a:t>GEOSS and WIS</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357158" y="1618499"/>
            <a:ext cx="3571900" cy="3825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eaLnBrk="1" hangingPunct="1">
              <a:spcBef>
                <a:spcPts val="0"/>
              </a:spcBef>
            </a:pPr>
            <a:r>
              <a:rPr lang="en-US" sz="2400" b="0" kern="0" dirty="0" smtClean="0">
                <a:latin typeface="+mn-lt"/>
                <a:ea typeface="+mn-ea"/>
              </a:rPr>
              <a:t>WIS is an exemplar contributing component of the GEOSS for weather, water, climate and disaster. WMO users can discover information in GEOSS via their GISC. Similarly, GEOSS can discover information in WIS via the GISC catalogues through the GEOSS common infrastructure</a:t>
            </a:r>
            <a:endParaRPr kumimoji="0" lang="it-IT" sz="2400" b="1" i="0" u="none" strike="noStrike" kern="0" cap="none" spc="0" normalizeH="0" baseline="0" noProof="0" dirty="0" smtClean="0">
              <a:ln>
                <a:noFill/>
              </a:ln>
              <a:solidFill>
                <a:schemeClr val="tx1"/>
              </a:solidFill>
              <a:effectLst/>
              <a:uLnTx/>
              <a:uFillTx/>
              <a:latin typeface="Arial" charset="0"/>
              <a:ea typeface="+mn-ea"/>
              <a:cs typeface="Arial" charset="0"/>
            </a:endParaRPr>
          </a:p>
        </p:txBody>
      </p:sp>
      <p:pic>
        <p:nvPicPr>
          <p:cNvPr id="148482" name="Picture 2" descr="ϡ°"/>
          <p:cNvPicPr>
            <a:picLocks noChangeAspect="1" noChangeArrowheads="1"/>
          </p:cNvPicPr>
          <p:nvPr/>
        </p:nvPicPr>
        <p:blipFill>
          <a:blip r:embed="rId2" cstate="print"/>
          <a:srcRect/>
          <a:stretch>
            <a:fillRect/>
          </a:stretch>
        </p:blipFill>
        <p:spPr bwMode="auto">
          <a:xfrm>
            <a:off x="3954394" y="1857364"/>
            <a:ext cx="4935545" cy="3643338"/>
          </a:xfrm>
          <a:prstGeom prst="rect">
            <a:avLst/>
          </a:prstGeom>
          <a:noFill/>
          <a:ln w="9525">
            <a:noFill/>
            <a:miter lim="800000"/>
            <a:headEnd/>
            <a:tailEnd/>
          </a:ln>
        </p:spPr>
      </p:pic>
    </p:spTree>
    <p:extLst>
      <p:ext uri="{BB962C8B-B14F-4D97-AF65-F5344CB8AC3E}">
        <p14:creationId xmlns:p14="http://schemas.microsoft.com/office/powerpoint/2010/main" val="9294941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2124075" y="188913"/>
            <a:ext cx="6696075" cy="1143000"/>
          </a:xfrm>
          <a:noFill/>
          <a:ln/>
        </p:spPr>
        <p:txBody>
          <a:bodyPr/>
          <a:lstStyle/>
          <a:p>
            <a:pPr algn="l"/>
            <a:r>
              <a:rPr lang="fr-CH" sz="3200" b="1" dirty="0" smtClean="0">
                <a:solidFill>
                  <a:srgbClr val="000066"/>
                </a:solidFill>
                <a:effectLst>
                  <a:outerShdw blurRad="38100" dist="38100" dir="2700000" algn="tl">
                    <a:srgbClr val="C0C0C0"/>
                  </a:outerShdw>
                </a:effectLst>
                <a:latin typeface="Arial" charset="0"/>
                <a:cs typeface="Arial" charset="0"/>
              </a:rPr>
              <a:t>HYCOS</a:t>
            </a:r>
            <a:br>
              <a:rPr lang="fr-CH" sz="3200" b="1" dirty="0" smtClean="0">
                <a:solidFill>
                  <a:srgbClr val="000066"/>
                </a:solidFill>
                <a:effectLst>
                  <a:outerShdw blurRad="38100" dist="38100" dir="2700000" algn="tl">
                    <a:srgbClr val="C0C0C0"/>
                  </a:outerShdw>
                </a:effectLst>
                <a:latin typeface="Arial" charset="0"/>
                <a:cs typeface="Arial" charset="0"/>
              </a:rPr>
            </a:br>
            <a:r>
              <a:rPr lang="fr-CH" sz="2000" b="1" dirty="0" err="1" smtClean="0">
                <a:solidFill>
                  <a:srgbClr val="000066"/>
                </a:solidFill>
                <a:effectLst>
                  <a:outerShdw blurRad="38100" dist="38100" dir="2700000" algn="tl">
                    <a:srgbClr val="C0C0C0"/>
                  </a:outerShdw>
                </a:effectLst>
                <a:latin typeface="Arial" charset="0"/>
                <a:cs typeface="Arial" charset="0"/>
              </a:rPr>
              <a:t>HYdrological</a:t>
            </a:r>
            <a:r>
              <a:rPr lang="fr-CH" sz="2000" b="1" dirty="0" smtClean="0">
                <a:solidFill>
                  <a:srgbClr val="000066"/>
                </a:solidFill>
                <a:effectLst>
                  <a:outerShdw blurRad="38100" dist="38100" dir="2700000" algn="tl">
                    <a:srgbClr val="C0C0C0"/>
                  </a:outerShdw>
                </a:effectLst>
                <a:latin typeface="Arial" charset="0"/>
                <a:cs typeface="Arial" charset="0"/>
              </a:rPr>
              <a:t> Cycle </a:t>
            </a:r>
            <a:r>
              <a:rPr lang="fr-CH" sz="2000" b="1" dirty="0" err="1" smtClean="0">
                <a:solidFill>
                  <a:srgbClr val="000066"/>
                </a:solidFill>
                <a:effectLst>
                  <a:outerShdw blurRad="38100" dist="38100" dir="2700000" algn="tl">
                    <a:srgbClr val="C0C0C0"/>
                  </a:outerShdw>
                </a:effectLst>
                <a:latin typeface="Arial" charset="0"/>
                <a:cs typeface="Arial" charset="0"/>
              </a:rPr>
              <a:t>Observing</a:t>
            </a:r>
            <a:r>
              <a:rPr lang="fr-CH" sz="2000" b="1" dirty="0" smtClean="0">
                <a:solidFill>
                  <a:srgbClr val="000066"/>
                </a:solidFill>
                <a:effectLst>
                  <a:outerShdw blurRad="38100" dist="38100" dir="2700000" algn="tl">
                    <a:srgbClr val="C0C0C0"/>
                  </a:outerShdw>
                </a:effectLst>
                <a:latin typeface="Arial" charset="0"/>
                <a:cs typeface="Arial" charset="0"/>
              </a:rPr>
              <a:t> System</a:t>
            </a:r>
            <a:endParaRPr lang="en-US" sz="2000" b="1" dirty="0">
              <a:solidFill>
                <a:srgbClr val="000066"/>
              </a:solidFill>
              <a:effectLst>
                <a:outerShdw blurRad="38100" dist="38100" dir="2700000" algn="tl">
                  <a:srgbClr val="C0C0C0"/>
                </a:outerShdw>
              </a:effectLst>
              <a:latin typeface="Arial" charset="0"/>
              <a:cs typeface="Arial" charset="0"/>
            </a:endParaRPr>
          </a:p>
        </p:txBody>
      </p:sp>
      <p:sp>
        <p:nvSpPr>
          <p:cNvPr id="6" name="Rectangle 3"/>
          <p:cNvSpPr txBox="1">
            <a:spLocks noChangeArrowheads="1"/>
          </p:cNvSpPr>
          <p:nvPr/>
        </p:nvSpPr>
        <p:spPr bwMode="auto">
          <a:xfrm>
            <a:off x="1695566" y="1829192"/>
            <a:ext cx="7086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fr-CH" altLang="zh-CN" sz="2800" b="0" i="0" u="none" strike="noStrike" kern="0" cap="none" spc="0" normalizeH="0" baseline="0" noProof="0" dirty="0" smtClean="0">
                <a:ln>
                  <a:noFill/>
                </a:ln>
                <a:solidFill>
                  <a:schemeClr val="tx1"/>
                </a:solidFill>
                <a:effectLst/>
                <a:uLnTx/>
                <a:uFillTx/>
                <a:latin typeface="+mn-lt"/>
                <a:ea typeface="SimSun" pitchFamily="2" charset="-122"/>
                <a:cs typeface="+mn-cs"/>
              </a:rPr>
              <a:t>  </a:t>
            </a:r>
            <a:r>
              <a:rPr kumimoji="0" lang="en-GB" altLang="zh-CN" sz="2400" b="1" i="0" u="none" strike="noStrike" kern="0" cap="none" spc="0" normalizeH="0" baseline="0" noProof="0" dirty="0" smtClean="0">
                <a:ln>
                  <a:noFill/>
                </a:ln>
                <a:solidFill>
                  <a:schemeClr val="tx1"/>
                </a:solidFill>
                <a:effectLst/>
                <a:uLnTx/>
                <a:uFillTx/>
                <a:latin typeface="+mn-lt"/>
                <a:ea typeface="SimSun" pitchFamily="2" charset="-122"/>
                <a:cs typeface="+mn-cs"/>
              </a:rPr>
              <a:t>Project Initiation Stages</a:t>
            </a:r>
            <a:endParaRPr kumimoji="0" lang="fr-CH" altLang="zh-CN" sz="2400" b="1" i="0" u="none" strike="noStrike" kern="0" cap="none" spc="0" normalizeH="0" baseline="0" noProof="0" dirty="0" smtClean="0">
              <a:ln>
                <a:noFill/>
              </a:ln>
              <a:solidFill>
                <a:schemeClr val="tx1"/>
              </a:solidFill>
              <a:effectLst/>
              <a:uLnTx/>
              <a:uFillTx/>
              <a:latin typeface="+mn-lt"/>
              <a:ea typeface="SimSun" pitchFamily="2" charset="-122"/>
              <a:cs typeface="+mn-cs"/>
            </a:endParaRPr>
          </a:p>
          <a:p>
            <a:pPr marL="858838" marR="0" lvl="1" indent="-376238" algn="l" defTabSz="914400" rtl="0" eaLnBrk="1" fontAlgn="base" latinLnBrk="0" hangingPunct="1">
              <a:lnSpc>
                <a:spcPct val="100000"/>
              </a:lnSpc>
              <a:spcBef>
                <a:spcPct val="20000"/>
              </a:spcBef>
              <a:spcAft>
                <a:spcPct val="0"/>
              </a:spcAft>
              <a:buClrTx/>
              <a:buSzTx/>
              <a:buFontTx/>
              <a:buChar char="–"/>
              <a:tabLst/>
              <a:defRPr/>
            </a:pP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cs typeface="Arial" pitchFamily="34" charset="0"/>
              </a:rPr>
              <a:t>Stage A:</a:t>
            </a:r>
            <a:r>
              <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cs typeface="Arial" pitchFamily="34" charset="0"/>
              </a:rPr>
              <a:t> </a:t>
            </a: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cs typeface="Arial" pitchFamily="34" charset="0"/>
              </a:rPr>
              <a:t>Request stag</a:t>
            </a:r>
            <a:r>
              <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cs typeface="Arial" pitchFamily="34" charset="0"/>
              </a:rPr>
              <a:t>e</a:t>
            </a:r>
          </a:p>
          <a:p>
            <a:pPr marL="858838" marR="0" lvl="1" indent="-376238" algn="l" defTabSz="914400" rtl="0" eaLnBrk="1" fontAlgn="base" latinLnBrk="0" hangingPunct="1">
              <a:lnSpc>
                <a:spcPct val="100000"/>
              </a:lnSpc>
              <a:spcBef>
                <a:spcPct val="20000"/>
              </a:spcBef>
              <a:spcAft>
                <a:spcPct val="0"/>
              </a:spcAft>
              <a:buClrTx/>
              <a:buSzTx/>
              <a:buFontTx/>
              <a:buChar char="–"/>
              <a:tabLst/>
              <a:defRPr/>
            </a:pP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cs typeface="Arial" pitchFamily="34" charset="0"/>
              </a:rPr>
              <a:t>Stage B:</a:t>
            </a:r>
            <a:r>
              <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cs typeface="Arial" pitchFamily="34" charset="0"/>
              </a:rPr>
              <a:t> </a:t>
            </a: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cs typeface="Arial" pitchFamily="34" charset="0"/>
              </a:rPr>
              <a:t>Concept stage</a:t>
            </a:r>
            <a:endPar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cs typeface="Arial" pitchFamily="34" charset="0"/>
            </a:endParaRPr>
          </a:p>
          <a:p>
            <a:pPr marL="858838" marR="0" lvl="1" indent="-376238" algn="l" defTabSz="914400" rtl="0" eaLnBrk="1" fontAlgn="base" latinLnBrk="0" hangingPunct="1">
              <a:lnSpc>
                <a:spcPct val="100000"/>
              </a:lnSpc>
              <a:spcBef>
                <a:spcPct val="20000"/>
              </a:spcBef>
              <a:spcAft>
                <a:spcPct val="0"/>
              </a:spcAft>
              <a:buClrTx/>
              <a:buSzTx/>
              <a:buFontTx/>
              <a:buChar char="–"/>
              <a:tabLst/>
              <a:defRPr/>
            </a:pP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rPr>
              <a:t>Stage C:</a:t>
            </a:r>
            <a:r>
              <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rPr>
              <a:t> </a:t>
            </a: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rPr>
              <a:t>Project proposal stage</a:t>
            </a:r>
            <a:endPar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endParaRP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fr-CH" altLang="zh-CN" sz="2800" b="0" i="0" u="none" strike="noStrike" kern="0" cap="none" spc="0" normalizeH="0" baseline="0" noProof="0" dirty="0" smtClean="0">
                <a:ln>
                  <a:noFill/>
                </a:ln>
                <a:solidFill>
                  <a:schemeClr val="tx1"/>
                </a:solidFill>
                <a:effectLst/>
                <a:uLnTx/>
                <a:uFillTx/>
                <a:latin typeface="+mn-lt"/>
                <a:ea typeface="SimSun" pitchFamily="2" charset="-122"/>
                <a:cs typeface="+mn-cs"/>
              </a:rPr>
              <a:t>  </a:t>
            </a:r>
            <a:r>
              <a:rPr kumimoji="0" lang="en-GB" altLang="zh-CN" sz="2400" b="1" i="0" u="none" strike="noStrike" kern="0" cap="none" spc="0" normalizeH="0" baseline="0" noProof="0" dirty="0" smtClean="0">
                <a:ln>
                  <a:noFill/>
                </a:ln>
                <a:solidFill>
                  <a:schemeClr val="tx1"/>
                </a:solidFill>
                <a:effectLst/>
                <a:uLnTx/>
                <a:uFillTx/>
                <a:latin typeface="+mn-lt"/>
                <a:ea typeface="SimSun" pitchFamily="2" charset="-122"/>
                <a:cs typeface="+mn-cs"/>
              </a:rPr>
              <a:t>Project Implementation Stages</a:t>
            </a:r>
            <a:r>
              <a:rPr kumimoji="0" lang="en-GB" altLang="zh-CN" sz="2800" b="0" i="0" u="none" strike="noStrike" kern="0" cap="none" spc="0" normalizeH="0" baseline="0" noProof="0" dirty="0" smtClean="0">
                <a:ln>
                  <a:noFill/>
                </a:ln>
                <a:solidFill>
                  <a:schemeClr val="tx1"/>
                </a:solidFill>
                <a:effectLst/>
                <a:uLnTx/>
                <a:uFillTx/>
                <a:latin typeface="+mn-lt"/>
                <a:ea typeface="SimSun" pitchFamily="2" charset="-122"/>
                <a:cs typeface="+mn-cs"/>
              </a:rPr>
              <a:t> </a:t>
            </a:r>
            <a:endParaRPr kumimoji="0" lang="fr-CH" altLang="zh-CN" sz="2800" b="0" i="0" u="none" strike="noStrike" kern="0" cap="none" spc="0" normalizeH="0" baseline="0" noProof="0" dirty="0" smtClean="0">
              <a:ln>
                <a:noFill/>
              </a:ln>
              <a:solidFill>
                <a:schemeClr val="tx1"/>
              </a:solidFill>
              <a:effectLst/>
              <a:uLnTx/>
              <a:uFillTx/>
              <a:latin typeface="+mn-lt"/>
              <a:ea typeface="SimSun" pitchFamily="2" charset="-122"/>
              <a:cs typeface="+mn-cs"/>
            </a:endParaRPr>
          </a:p>
          <a:p>
            <a:pPr marL="858838" marR="0" lvl="1" indent="-376238" algn="l" defTabSz="914400" rtl="0" eaLnBrk="1" fontAlgn="base" latinLnBrk="0" hangingPunct="1">
              <a:lnSpc>
                <a:spcPct val="100000"/>
              </a:lnSpc>
              <a:spcBef>
                <a:spcPct val="20000"/>
              </a:spcBef>
              <a:spcAft>
                <a:spcPct val="0"/>
              </a:spcAft>
              <a:buClrTx/>
              <a:buSzTx/>
              <a:buFontTx/>
              <a:buChar char="–"/>
              <a:tabLst/>
              <a:defRPr/>
            </a:pP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rPr>
              <a:t>Stage D:</a:t>
            </a:r>
            <a:r>
              <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rPr>
              <a:t> </a:t>
            </a: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rPr>
              <a:t>Preparatory implementation stage</a:t>
            </a:r>
            <a:endPar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endParaRPr>
          </a:p>
          <a:p>
            <a:pPr marL="858838" marR="0" lvl="1" indent="-376238" algn="l" defTabSz="914400" rtl="0" eaLnBrk="1" fontAlgn="base" latinLnBrk="0" hangingPunct="1">
              <a:lnSpc>
                <a:spcPct val="100000"/>
              </a:lnSpc>
              <a:spcBef>
                <a:spcPct val="20000"/>
              </a:spcBef>
              <a:spcAft>
                <a:spcPct val="0"/>
              </a:spcAft>
              <a:buClrTx/>
              <a:buSzTx/>
              <a:buFontTx/>
              <a:buChar char="–"/>
              <a:tabLst/>
              <a:defRPr/>
            </a:pP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rPr>
              <a:t>Stage E:</a:t>
            </a:r>
            <a:r>
              <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rPr>
              <a:t> </a:t>
            </a: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rPr>
              <a:t>Field implementation stage</a:t>
            </a:r>
            <a:endPar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endParaRPr>
          </a:p>
          <a:p>
            <a:pPr marL="280988" marR="0" lvl="0" indent="-280988" algn="l" defTabSz="914400" rtl="0" eaLnBrk="1" fontAlgn="base" latinLnBrk="0" hangingPunct="1">
              <a:lnSpc>
                <a:spcPct val="100000"/>
              </a:lnSpc>
              <a:spcBef>
                <a:spcPct val="20000"/>
              </a:spcBef>
              <a:spcAft>
                <a:spcPct val="0"/>
              </a:spcAft>
              <a:buClrTx/>
              <a:buSzTx/>
              <a:buFontTx/>
              <a:buChar char="•"/>
              <a:tabLst/>
              <a:defRPr/>
            </a:pPr>
            <a:r>
              <a:rPr kumimoji="0" lang="fr-CH" altLang="zh-CN" sz="2800" b="0" i="0" u="none" strike="noStrike" kern="0" cap="none" spc="0" normalizeH="0" baseline="0" noProof="0" dirty="0" smtClean="0">
                <a:ln>
                  <a:noFill/>
                </a:ln>
                <a:solidFill>
                  <a:schemeClr val="tx1"/>
                </a:solidFill>
                <a:effectLst/>
                <a:uLnTx/>
                <a:uFillTx/>
                <a:latin typeface="+mn-lt"/>
                <a:ea typeface="SimSun" pitchFamily="2" charset="-122"/>
                <a:cs typeface="+mn-cs"/>
              </a:rPr>
              <a:t>  </a:t>
            </a:r>
            <a:r>
              <a:rPr kumimoji="0" lang="en-GB" altLang="zh-CN" sz="2400" b="1" i="0" u="none" strike="noStrike" kern="0" cap="none" spc="0" normalizeH="0" baseline="0" noProof="0" dirty="0" smtClean="0">
                <a:ln>
                  <a:noFill/>
                </a:ln>
                <a:solidFill>
                  <a:schemeClr val="tx1"/>
                </a:solidFill>
                <a:effectLst/>
                <a:uLnTx/>
                <a:uFillTx/>
                <a:latin typeface="+mn-lt"/>
                <a:ea typeface="SimSun" pitchFamily="2" charset="-122"/>
                <a:cs typeface="+mn-cs"/>
              </a:rPr>
              <a:t>Post Project Stage</a:t>
            </a:r>
            <a:endParaRPr kumimoji="0" lang="fr-CH" altLang="zh-CN" sz="2400" b="1" i="0" u="none" strike="noStrike" kern="0" cap="none" spc="0" normalizeH="0" baseline="0" noProof="0" dirty="0" smtClean="0">
              <a:ln>
                <a:noFill/>
              </a:ln>
              <a:solidFill>
                <a:schemeClr val="tx1"/>
              </a:solidFill>
              <a:effectLst/>
              <a:uLnTx/>
              <a:uFillTx/>
              <a:latin typeface="+mn-lt"/>
              <a:ea typeface="SimSun" pitchFamily="2" charset="-122"/>
              <a:cs typeface="+mn-cs"/>
            </a:endParaRPr>
          </a:p>
          <a:p>
            <a:pPr marL="858838" marR="0" lvl="1" indent="-376238" algn="l" defTabSz="914400" rtl="0" eaLnBrk="1" fontAlgn="base" latinLnBrk="0" hangingPunct="1">
              <a:lnSpc>
                <a:spcPct val="100000"/>
              </a:lnSpc>
              <a:spcBef>
                <a:spcPct val="20000"/>
              </a:spcBef>
              <a:spcAft>
                <a:spcPct val="0"/>
              </a:spcAft>
              <a:buClrTx/>
              <a:buSzTx/>
              <a:buFontTx/>
              <a:buChar char="–"/>
              <a:tabLst/>
              <a:defRPr/>
            </a:pP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rPr>
              <a:t>Stage F:</a:t>
            </a:r>
            <a:r>
              <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rPr>
              <a:t> </a:t>
            </a: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rPr>
              <a:t>Project </a:t>
            </a:r>
            <a:r>
              <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rPr>
              <a:t>m</a:t>
            </a:r>
            <a:r>
              <a:rPr kumimoji="0" lang="en-GB" altLang="zh-CN" sz="2400" b="0" i="0" u="none" strike="noStrike" kern="0" cap="none" spc="0" normalizeH="0" baseline="0" noProof="0" dirty="0" err="1" smtClean="0">
                <a:ln>
                  <a:noFill/>
                </a:ln>
                <a:solidFill>
                  <a:schemeClr val="tx1"/>
                </a:solidFill>
                <a:effectLst/>
                <a:uLnTx/>
                <a:uFillTx/>
                <a:latin typeface="+mn-lt"/>
                <a:ea typeface="SimSun" pitchFamily="2" charset="-122"/>
              </a:rPr>
              <a:t>aintenance</a:t>
            </a:r>
            <a:r>
              <a:rPr kumimoji="0" lang="en-GB" altLang="zh-CN" sz="2400" b="0" i="0" u="none" strike="noStrike" kern="0" cap="none" spc="0" normalizeH="0" baseline="0" noProof="0" dirty="0" smtClean="0">
                <a:ln>
                  <a:noFill/>
                </a:ln>
                <a:solidFill>
                  <a:schemeClr val="tx1"/>
                </a:solidFill>
                <a:effectLst/>
                <a:uLnTx/>
                <a:uFillTx/>
                <a:latin typeface="+mn-lt"/>
                <a:ea typeface="SimSun" pitchFamily="2" charset="-122"/>
              </a:rPr>
              <a:t> </a:t>
            </a:r>
            <a:r>
              <a:rPr kumimoji="0" lang="fr-CH" altLang="zh-CN" sz="2400" b="0" i="0" u="none" strike="noStrike" kern="0" cap="none" spc="0" normalizeH="0" baseline="0" noProof="0" dirty="0" smtClean="0">
                <a:ln>
                  <a:noFill/>
                </a:ln>
                <a:solidFill>
                  <a:schemeClr val="tx1"/>
                </a:solidFill>
                <a:effectLst/>
                <a:uLnTx/>
                <a:uFillTx/>
                <a:latin typeface="+mn-lt"/>
                <a:ea typeface="SimSun" pitchFamily="2" charset="-122"/>
              </a:rPr>
              <a:t>s</a:t>
            </a:r>
            <a:r>
              <a:rPr kumimoji="0" lang="en-GB" altLang="zh-CN" sz="2400" b="0" i="0" u="none" strike="noStrike" kern="0" cap="none" spc="0" normalizeH="0" baseline="0" noProof="0" dirty="0" err="1" smtClean="0">
                <a:ln>
                  <a:noFill/>
                </a:ln>
                <a:solidFill>
                  <a:schemeClr val="tx1"/>
                </a:solidFill>
                <a:effectLst/>
                <a:uLnTx/>
                <a:uFillTx/>
                <a:latin typeface="+mn-lt"/>
                <a:ea typeface="SimSun" pitchFamily="2" charset="-122"/>
              </a:rPr>
              <a:t>tage</a:t>
            </a:r>
            <a:endParaRPr kumimoji="0" lang="fr-CH" altLang="zh-CN" sz="2400" b="0" i="0" u="none" strike="noStrike" kern="0" cap="none" spc="0" normalizeH="0" baseline="0" noProof="0" dirty="0">
              <a:ln>
                <a:noFill/>
              </a:ln>
              <a:solidFill>
                <a:schemeClr val="tx1"/>
              </a:solidFill>
              <a:effectLst/>
              <a:uLnTx/>
              <a:uFillTx/>
              <a:latin typeface="+mn-lt"/>
              <a:ea typeface="SimSun" pitchFamily="2" charset="-122"/>
            </a:endParaRPr>
          </a:p>
        </p:txBody>
      </p:sp>
      <p:pic>
        <p:nvPicPr>
          <p:cNvPr id="5" name="Picture 13" descr="S:\WHYCOS\maps\Hycosmap2006transparent.gif"/>
          <p:cNvPicPr>
            <a:picLocks noGrp="1" noChangeAspect="1" noChangeArrowheads="1"/>
          </p:cNvPicPr>
          <p:nvPr>
            <p:ph idx="1"/>
          </p:nvPr>
        </p:nvPicPr>
        <p:blipFill>
          <a:blip r:embed="rId2" cstate="print"/>
          <a:srcRect/>
          <a:stretch>
            <a:fillRect/>
          </a:stretch>
        </p:blipFill>
        <p:spPr>
          <a:xfrm>
            <a:off x="115911" y="1493131"/>
            <a:ext cx="8952321" cy="4580174"/>
          </a:xfrm>
          <a:noFill/>
          <a:ln/>
        </p:spPr>
      </p:pic>
    </p:spTree>
    <p:extLst>
      <p:ext uri="{BB962C8B-B14F-4D97-AF65-F5344CB8AC3E}">
        <p14:creationId xmlns:p14="http://schemas.microsoft.com/office/powerpoint/2010/main" val="1218572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547664" y="188640"/>
            <a:ext cx="6696075" cy="1143000"/>
          </a:xfrm>
          <a:noFill/>
          <a:ln/>
        </p:spPr>
        <p:txBody>
          <a:bodyPr/>
          <a:lstStyle/>
          <a:p>
            <a:pPr algn="l"/>
            <a:r>
              <a:rPr lang="en-US" sz="3200" b="1" dirty="0" smtClean="0">
                <a:solidFill>
                  <a:srgbClr val="000066"/>
                </a:solidFill>
                <a:effectLst>
                  <a:outerShdw blurRad="38100" dist="38100" dir="2700000" algn="tl">
                    <a:srgbClr val="C0C0C0"/>
                  </a:outerShdw>
                </a:effectLst>
                <a:latin typeface="Arial" charset="0"/>
                <a:cs typeface="Arial" charset="0"/>
              </a:rPr>
              <a:t>ICG-WIGOS – Task Team on WIGOS Metadata (TT-WMD)</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179512" y="1556792"/>
            <a:ext cx="857256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eaLnBrk="1" hangingPunct="1">
              <a:spcBef>
                <a:spcPts val="0"/>
              </a:spcBef>
              <a:buFont typeface="Arial"/>
              <a:buChar char="•"/>
            </a:pPr>
            <a:r>
              <a:rPr lang="en-US" sz="2000" b="0" kern="0" dirty="0" smtClean="0">
                <a:latin typeface="+mn-lt"/>
                <a:ea typeface="+mn-ea"/>
              </a:rPr>
              <a:t>Terms of reference:</a:t>
            </a:r>
          </a:p>
          <a:p>
            <a:pPr marL="742950" lvl="1" indent="-285750">
              <a:buFont typeface="Arial"/>
              <a:buChar char="•"/>
            </a:pPr>
            <a:r>
              <a:rPr lang="en-US" sz="1600" dirty="0"/>
              <a:t>To </a:t>
            </a:r>
            <a:r>
              <a:rPr lang="en-US" sz="1600" b="1" u="sng" dirty="0"/>
              <a:t>identify the information that is needed to allow the majority of users to use WIGOS observations</a:t>
            </a:r>
            <a:r>
              <a:rPr lang="en-US" sz="1600" b="1" dirty="0"/>
              <a:t> </a:t>
            </a:r>
            <a:r>
              <a:rPr lang="en-US" sz="1600" dirty="0"/>
              <a:t>in appropriate contexts and in a defensible </a:t>
            </a:r>
            <a:r>
              <a:rPr lang="en-US" sz="1600" dirty="0" smtClean="0"/>
              <a:t>way.</a:t>
            </a:r>
            <a:endParaRPr lang="en-US" sz="1600" dirty="0"/>
          </a:p>
          <a:p>
            <a:pPr marL="742950" lvl="1" indent="-285750">
              <a:buFont typeface="Arial"/>
              <a:buChar char="•"/>
            </a:pPr>
            <a:r>
              <a:rPr lang="en-US" sz="1600" dirty="0"/>
              <a:t>To </a:t>
            </a:r>
            <a:r>
              <a:rPr lang="en-US" sz="1600" b="1" u="sng" dirty="0"/>
              <a:t>create the WIGOS Core Metadata Standard </a:t>
            </a:r>
            <a:r>
              <a:rPr lang="en-US" sz="1600" dirty="0"/>
              <a:t>that allows the essential information to be exchanged unambiguously, regardless of the format used for the </a:t>
            </a:r>
            <a:r>
              <a:rPr lang="en-US" sz="1600" dirty="0" smtClean="0"/>
              <a:t>transfer…</a:t>
            </a:r>
          </a:p>
          <a:p>
            <a:pPr marL="285750" indent="-285750">
              <a:buFont typeface="Arial"/>
              <a:buChar char="•"/>
            </a:pPr>
            <a:r>
              <a:rPr lang="en-US" sz="2000" dirty="0" smtClean="0">
                <a:latin typeface="+mn-lt"/>
              </a:rPr>
              <a:t>Principles</a:t>
            </a:r>
            <a:r>
              <a:rPr lang="en-US" sz="1600" dirty="0" smtClean="0">
                <a:latin typeface="+mn-lt"/>
              </a:rPr>
              <a:t>:</a:t>
            </a:r>
          </a:p>
          <a:p>
            <a:pPr marL="742950" lvl="1" indent="-285750">
              <a:buFont typeface="Arial"/>
              <a:buChar char="•"/>
            </a:pPr>
            <a:r>
              <a:rPr lang="en-US" sz="1600" dirty="0" smtClean="0">
                <a:latin typeface="+mn-lt"/>
                <a:cs typeface="Arial"/>
              </a:rPr>
              <a:t>Include </a:t>
            </a:r>
            <a:r>
              <a:rPr lang="en-US" sz="1600" dirty="0">
                <a:latin typeface="+mn-lt"/>
                <a:cs typeface="Arial"/>
              </a:rPr>
              <a:t>the information that enables users to make adequate use of observational data </a:t>
            </a:r>
            <a:r>
              <a:rPr lang="en-US" sz="1600" i="1" dirty="0">
                <a:latin typeface="+mn-lt"/>
                <a:cs typeface="Arial"/>
              </a:rPr>
              <a:t>[also for climate applications] </a:t>
            </a:r>
            <a:endParaRPr lang="en-US" sz="1600" dirty="0">
              <a:latin typeface="+mn-lt"/>
              <a:cs typeface="Arial"/>
            </a:endParaRPr>
          </a:p>
          <a:p>
            <a:pPr marL="742950" lvl="1" indent="-285750">
              <a:buFont typeface="Arial"/>
              <a:buChar char="•"/>
            </a:pPr>
            <a:r>
              <a:rPr lang="en-US" sz="1600" dirty="0" smtClean="0">
                <a:latin typeface="+mn-lt"/>
                <a:cs typeface="Arial"/>
              </a:rPr>
              <a:t>Every </a:t>
            </a:r>
            <a:r>
              <a:rPr lang="en-US" sz="1600" dirty="0">
                <a:latin typeface="+mn-lt"/>
                <a:cs typeface="Arial"/>
              </a:rPr>
              <a:t>piece of metadata </a:t>
            </a:r>
            <a:r>
              <a:rPr lang="en-US" sz="1600" i="1" dirty="0">
                <a:latin typeface="+mn-lt"/>
                <a:cs typeface="Arial"/>
              </a:rPr>
              <a:t>shall </a:t>
            </a:r>
            <a:r>
              <a:rPr lang="en-US" sz="1600" dirty="0">
                <a:latin typeface="+mn-lt"/>
                <a:cs typeface="Arial"/>
              </a:rPr>
              <a:t>have date/time information associated with it </a:t>
            </a:r>
            <a:endParaRPr lang="en-US" sz="1600" dirty="0" smtClean="0">
              <a:latin typeface="+mn-lt"/>
              <a:cs typeface="Arial"/>
            </a:endParaRPr>
          </a:p>
          <a:p>
            <a:pPr marL="742950" lvl="1" indent="-285750">
              <a:buFont typeface="Arial"/>
              <a:buChar char="•"/>
            </a:pPr>
            <a:r>
              <a:rPr lang="en-US" sz="1600" dirty="0" smtClean="0">
                <a:latin typeface="+mn-lt"/>
                <a:cs typeface="Arial"/>
              </a:rPr>
              <a:t>All </a:t>
            </a:r>
            <a:r>
              <a:rPr lang="en-US" sz="1600" dirty="0">
                <a:latin typeface="+mn-lt"/>
                <a:cs typeface="Arial"/>
              </a:rPr>
              <a:t>metadata associated with internationally exchanged data </a:t>
            </a:r>
            <a:r>
              <a:rPr lang="en-US" sz="1600" i="1" dirty="0">
                <a:latin typeface="+mn-lt"/>
                <a:cs typeface="Arial"/>
              </a:rPr>
              <a:t>shall </a:t>
            </a:r>
            <a:r>
              <a:rPr lang="en-US" sz="1600" dirty="0">
                <a:latin typeface="+mn-lt"/>
                <a:cs typeface="Arial"/>
              </a:rPr>
              <a:t>be made available </a:t>
            </a:r>
            <a:endParaRPr lang="en-US" sz="1600" dirty="0" smtClean="0">
              <a:latin typeface="+mn-lt"/>
              <a:cs typeface="Arial"/>
            </a:endParaRPr>
          </a:p>
          <a:p>
            <a:pPr marL="742950" lvl="1" indent="-285750">
              <a:buFont typeface="Arial"/>
              <a:buChar char="•"/>
            </a:pPr>
            <a:r>
              <a:rPr lang="en-US" sz="1600" dirty="0" smtClean="0">
                <a:latin typeface="+mn-lt"/>
                <a:cs typeface="Arial"/>
              </a:rPr>
              <a:t>Metadata </a:t>
            </a:r>
            <a:r>
              <a:rPr lang="en-US" sz="1600" i="1" dirty="0">
                <a:latin typeface="+mn-lt"/>
                <a:cs typeface="Arial"/>
              </a:rPr>
              <a:t>shall </a:t>
            </a:r>
            <a:r>
              <a:rPr lang="en-US" sz="1600" dirty="0">
                <a:latin typeface="+mn-lt"/>
                <a:cs typeface="Arial"/>
              </a:rPr>
              <a:t>be updated in a timely manner to support adequate interpretation of data </a:t>
            </a:r>
            <a:endParaRPr lang="en-US" sz="1600" dirty="0" smtClean="0">
              <a:latin typeface="+mn-lt"/>
              <a:cs typeface="Arial"/>
            </a:endParaRPr>
          </a:p>
          <a:p>
            <a:pPr marL="742950" lvl="1" indent="-285750">
              <a:buFont typeface="Arial"/>
              <a:buChar char="•"/>
            </a:pPr>
            <a:r>
              <a:rPr lang="en-US" sz="1600" dirty="0" smtClean="0">
                <a:latin typeface="+mn-lt"/>
                <a:cs typeface="Arial"/>
              </a:rPr>
              <a:t>Standard </a:t>
            </a:r>
            <a:r>
              <a:rPr lang="en-US" sz="1600" i="1" dirty="0">
                <a:latin typeface="+mn-lt"/>
                <a:cs typeface="Arial"/>
              </a:rPr>
              <a:t>should </a:t>
            </a:r>
            <a:r>
              <a:rPr lang="en-US" sz="1600" dirty="0">
                <a:latin typeface="+mn-lt"/>
                <a:cs typeface="Arial"/>
              </a:rPr>
              <a:t>be applicable to all disciplines </a:t>
            </a:r>
            <a:r>
              <a:rPr lang="en-US" sz="1600" dirty="0" smtClean="0">
                <a:latin typeface="+mn-lt"/>
                <a:cs typeface="Arial"/>
              </a:rPr>
              <a:t>forward</a:t>
            </a:r>
            <a:r>
              <a:rPr lang="en-US" sz="1600" dirty="0">
                <a:latin typeface="+mn-lt"/>
                <a:cs typeface="Arial"/>
              </a:rPr>
              <a:t>-looking but also respect legacy (e.g., Vol. A) </a:t>
            </a:r>
            <a:endParaRPr lang="en-US" sz="1600" dirty="0" smtClean="0">
              <a:latin typeface="+mn-lt"/>
              <a:cs typeface="Arial"/>
            </a:endParaRPr>
          </a:p>
          <a:p>
            <a:pPr marL="742950" lvl="1" indent="-285750">
              <a:buFont typeface="Arial"/>
              <a:buChar char="•"/>
            </a:pPr>
            <a:r>
              <a:rPr lang="en-US" sz="1600" dirty="0" smtClean="0">
                <a:latin typeface="+mn-lt"/>
                <a:cs typeface="Arial"/>
              </a:rPr>
              <a:t>Standard </a:t>
            </a:r>
            <a:r>
              <a:rPr lang="en-US" sz="1600" i="1" dirty="0">
                <a:latin typeface="+mn-lt"/>
                <a:cs typeface="Arial"/>
              </a:rPr>
              <a:t>should </a:t>
            </a:r>
            <a:r>
              <a:rPr lang="en-US" sz="1600" dirty="0">
                <a:latin typeface="+mn-lt"/>
                <a:cs typeface="Arial"/>
              </a:rPr>
              <a:t>be acceptable </a:t>
            </a:r>
            <a:r>
              <a:rPr lang="en-US" sz="1600" dirty="0" smtClean="0">
                <a:latin typeface="+mn-lt"/>
                <a:cs typeface="Arial"/>
              </a:rPr>
              <a:t>and applicable to </a:t>
            </a:r>
            <a:r>
              <a:rPr lang="en-US" sz="1600" dirty="0">
                <a:latin typeface="+mn-lt"/>
                <a:cs typeface="Arial"/>
              </a:rPr>
              <a:t>all </a:t>
            </a:r>
            <a:r>
              <a:rPr lang="en-US" sz="1600" dirty="0" smtClean="0">
                <a:latin typeface="+mn-lt"/>
                <a:cs typeface="Arial"/>
              </a:rPr>
              <a:t>Members</a:t>
            </a:r>
            <a:endParaRPr lang="en-US" sz="1600" dirty="0" smtClean="0">
              <a:latin typeface="+mn-lt"/>
            </a:endParaRPr>
          </a:p>
          <a:p>
            <a:pPr marL="285750" indent="-285750">
              <a:buFont typeface="Arial"/>
              <a:buChar char="•"/>
            </a:pPr>
            <a:endParaRPr lang="en-US" sz="1600" dirty="0"/>
          </a:p>
          <a:p>
            <a:pPr marL="800100" lvl="1" indent="-342900" eaLnBrk="1" hangingPunct="1">
              <a:spcBef>
                <a:spcPts val="0"/>
              </a:spcBef>
              <a:buFont typeface="Arial"/>
              <a:buChar char="•"/>
            </a:pPr>
            <a:endParaRPr lang="en-US" sz="2000" b="0" kern="0" dirty="0" smtClean="0">
              <a:latin typeface="+mn-lt"/>
              <a:ea typeface="+mn-ea"/>
            </a:endParaRPr>
          </a:p>
          <a:p>
            <a:pPr lvl="0" algn="l" eaLnBrk="1" hangingPunct="1">
              <a:spcBef>
                <a:spcPts val="0"/>
              </a:spcBef>
            </a:pPr>
            <a:r>
              <a:rPr lang="en-US" sz="2000" kern="0" dirty="0">
                <a:latin typeface="+mn-lt"/>
              </a:rPr>
              <a:t>	</a:t>
            </a:r>
            <a:endParaRPr lang="en-US" sz="2000" b="0" kern="0" dirty="0" smtClean="0">
              <a:latin typeface="+mn-lt"/>
              <a:ea typeface="+mn-ea"/>
            </a:endParaRPr>
          </a:p>
        </p:txBody>
      </p:sp>
    </p:spTree>
    <p:extLst>
      <p:ext uri="{BB962C8B-B14F-4D97-AF65-F5344CB8AC3E}">
        <p14:creationId xmlns:p14="http://schemas.microsoft.com/office/powerpoint/2010/main" val="11614427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547664" y="188640"/>
            <a:ext cx="6696075" cy="1143000"/>
          </a:xfrm>
          <a:noFill/>
          <a:ln/>
        </p:spPr>
        <p:txBody>
          <a:bodyPr/>
          <a:lstStyle/>
          <a:p>
            <a:pPr algn="l"/>
            <a:r>
              <a:rPr lang="en-US" sz="3200" b="1" dirty="0" smtClean="0">
                <a:solidFill>
                  <a:srgbClr val="000066"/>
                </a:solidFill>
                <a:effectLst>
                  <a:outerShdw blurRad="38100" dist="38100" dir="2700000" algn="tl">
                    <a:srgbClr val="C0C0C0"/>
                  </a:outerShdw>
                </a:effectLst>
                <a:latin typeface="Arial" charset="0"/>
                <a:cs typeface="Arial" charset="0"/>
              </a:rPr>
              <a:t>Draft WIGOS metadata categories</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251520" y="1628800"/>
            <a:ext cx="857256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eaLnBrk="1" hangingPunct="1">
              <a:spcBef>
                <a:spcPts val="0"/>
              </a:spcBef>
            </a:pPr>
            <a:endParaRPr lang="en-US" sz="2000" b="0" kern="0" dirty="0" smtClean="0">
              <a:latin typeface="+mn-lt"/>
              <a:ea typeface="+mn-ea"/>
            </a:endParaRPr>
          </a:p>
        </p:txBody>
      </p:sp>
      <p:pic>
        <p:nvPicPr>
          <p:cNvPr id="2" name="Picture 1"/>
          <p:cNvPicPr>
            <a:picLocks noChangeAspect="1"/>
          </p:cNvPicPr>
          <p:nvPr/>
        </p:nvPicPr>
        <p:blipFill>
          <a:blip r:embed="rId2"/>
          <a:stretch>
            <a:fillRect/>
          </a:stretch>
        </p:blipFill>
        <p:spPr>
          <a:xfrm>
            <a:off x="0" y="1556792"/>
            <a:ext cx="9144000" cy="5328592"/>
          </a:xfrm>
          <a:prstGeom prst="rect">
            <a:avLst/>
          </a:prstGeom>
        </p:spPr>
      </p:pic>
    </p:spTree>
    <p:extLst>
      <p:ext uri="{BB962C8B-B14F-4D97-AF65-F5344CB8AC3E}">
        <p14:creationId xmlns:p14="http://schemas.microsoft.com/office/powerpoint/2010/main" val="10760836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331640" y="188640"/>
            <a:ext cx="8352928" cy="1143000"/>
          </a:xfrm>
          <a:noFill/>
          <a:ln/>
        </p:spPr>
        <p:txBody>
          <a:bodyPr/>
          <a:lstStyle/>
          <a:p>
            <a:pPr algn="l"/>
            <a:r>
              <a:rPr lang="en-US" sz="3200" b="1" dirty="0" smtClean="0">
                <a:solidFill>
                  <a:srgbClr val="000066"/>
                </a:solidFill>
                <a:effectLst>
                  <a:outerShdw blurRad="38100" dist="38100" dir="2700000" algn="tl">
                    <a:srgbClr val="C0C0C0"/>
                  </a:outerShdw>
                </a:effectLst>
                <a:latin typeface="Arial" charset="0"/>
                <a:cs typeface="Arial" charset="0"/>
              </a:rPr>
              <a:t>Draft WIGOS Metadata Standard ‘model’</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251520" y="1628800"/>
            <a:ext cx="857256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eaLnBrk="1" hangingPunct="1">
              <a:spcBef>
                <a:spcPts val="0"/>
              </a:spcBef>
            </a:pPr>
            <a:endParaRPr lang="en-US" sz="2000" b="0" kern="0" dirty="0" smtClean="0">
              <a:latin typeface="+mn-lt"/>
              <a:ea typeface="+mn-ea"/>
            </a:endParaRPr>
          </a:p>
        </p:txBody>
      </p:sp>
      <p:pic>
        <p:nvPicPr>
          <p:cNvPr id="2" name="Picture 1"/>
          <p:cNvPicPr>
            <a:picLocks noChangeAspect="1"/>
          </p:cNvPicPr>
          <p:nvPr/>
        </p:nvPicPr>
        <p:blipFill>
          <a:blip r:embed="rId3">
            <a:alphaModFix/>
          </a:blip>
          <a:stretch>
            <a:fillRect/>
          </a:stretch>
        </p:blipFill>
        <p:spPr>
          <a:xfrm>
            <a:off x="0" y="1556792"/>
            <a:ext cx="9144000" cy="5272644"/>
          </a:xfrm>
          <a:prstGeom prst="rect">
            <a:avLst/>
          </a:prstGeom>
          <a:solidFill>
            <a:schemeClr val="bg1"/>
          </a:solidFill>
        </p:spPr>
      </p:pic>
    </p:spTree>
    <p:extLst>
      <p:ext uri="{BB962C8B-B14F-4D97-AF65-F5344CB8AC3E}">
        <p14:creationId xmlns:p14="http://schemas.microsoft.com/office/powerpoint/2010/main" val="10760836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547664" y="188640"/>
            <a:ext cx="6696075" cy="1143000"/>
          </a:xfrm>
          <a:noFill/>
          <a:ln/>
        </p:spPr>
        <p:txBody>
          <a:bodyPr/>
          <a:lstStyle/>
          <a:p>
            <a:pPr algn="l"/>
            <a:r>
              <a:rPr lang="en-US" sz="3200" b="1" dirty="0" err="1" smtClean="0">
                <a:solidFill>
                  <a:srgbClr val="000066"/>
                </a:solidFill>
                <a:effectLst>
                  <a:outerShdw blurRad="38100" dist="38100" dir="2700000" algn="tl">
                    <a:srgbClr val="C0C0C0"/>
                  </a:outerShdw>
                </a:effectLst>
                <a:latin typeface="Arial" charset="0"/>
                <a:cs typeface="Arial" charset="0"/>
              </a:rPr>
              <a:t>TimeSeriesML</a:t>
            </a:r>
            <a:r>
              <a:rPr lang="en-US" sz="3200" b="1" dirty="0" smtClean="0">
                <a:solidFill>
                  <a:srgbClr val="000066"/>
                </a:solidFill>
                <a:effectLst>
                  <a:outerShdw blurRad="38100" dist="38100" dir="2700000" algn="tl">
                    <a:srgbClr val="C0C0C0"/>
                  </a:outerShdw>
                </a:effectLst>
                <a:latin typeface="Arial" charset="0"/>
                <a:cs typeface="Arial" charset="0"/>
              </a:rPr>
              <a:t> proposal</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251520" y="1628800"/>
            <a:ext cx="857256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eaLnBrk="1" hangingPunct="1">
              <a:spcBef>
                <a:spcPts val="0"/>
              </a:spcBef>
              <a:buFont typeface="Arial"/>
              <a:buChar char="•"/>
            </a:pPr>
            <a:r>
              <a:rPr lang="en-US" sz="2000" kern="0" dirty="0" smtClean="0">
                <a:latin typeface="+mn-lt"/>
              </a:rPr>
              <a:t>2012 – </a:t>
            </a:r>
            <a:r>
              <a:rPr lang="en-US" sz="2000" kern="0" dirty="0" err="1" smtClean="0">
                <a:latin typeface="+mn-lt"/>
              </a:rPr>
              <a:t>CHy</a:t>
            </a:r>
            <a:r>
              <a:rPr lang="en-US" sz="2000" kern="0" dirty="0" smtClean="0">
                <a:latin typeface="+mn-lt"/>
              </a:rPr>
              <a:t> recommends testing of WaterML2: Part 1 for data exchange and progress towards adoption as a WMO/ISO standard</a:t>
            </a:r>
          </a:p>
          <a:p>
            <a:pPr marL="342900" lvl="0" indent="-342900" algn="l" eaLnBrk="1" hangingPunct="1">
              <a:spcBef>
                <a:spcPts val="0"/>
              </a:spcBef>
              <a:buFont typeface="Arial"/>
              <a:buChar char="•"/>
            </a:pPr>
            <a:endParaRPr lang="en-US" sz="2000" kern="0" dirty="0" smtClean="0">
              <a:latin typeface="+mn-lt"/>
            </a:endParaRPr>
          </a:p>
          <a:p>
            <a:pPr marL="342900" lvl="0" indent="-342900" algn="l" eaLnBrk="1" hangingPunct="1">
              <a:spcBef>
                <a:spcPts val="0"/>
              </a:spcBef>
              <a:buFont typeface="Arial"/>
              <a:buChar char="•"/>
            </a:pPr>
            <a:r>
              <a:rPr lang="en-US" sz="2000" b="0" kern="0" dirty="0" smtClean="0">
                <a:latin typeface="+mn-lt"/>
                <a:ea typeface="+mn-ea"/>
              </a:rPr>
              <a:t>2013 – CBS IPET-MDRD is tasked with carriage of the </a:t>
            </a:r>
            <a:r>
              <a:rPr lang="en-US" sz="2000" b="0" kern="0" dirty="0" err="1" smtClean="0">
                <a:latin typeface="+mn-lt"/>
                <a:ea typeface="+mn-ea"/>
              </a:rPr>
              <a:t>standardisation</a:t>
            </a:r>
            <a:r>
              <a:rPr lang="en-US" sz="2000" b="0" kern="0" dirty="0" smtClean="0">
                <a:latin typeface="+mn-lt"/>
                <a:ea typeface="+mn-ea"/>
              </a:rPr>
              <a:t> process</a:t>
            </a:r>
          </a:p>
          <a:p>
            <a:pPr marL="342900" lvl="0" indent="-342900" algn="l" eaLnBrk="1" hangingPunct="1">
              <a:spcBef>
                <a:spcPts val="0"/>
              </a:spcBef>
              <a:buFont typeface="Arial"/>
              <a:buChar char="•"/>
            </a:pPr>
            <a:endParaRPr lang="en-US" sz="2000" b="0" kern="0" dirty="0" smtClean="0">
              <a:latin typeface="+mn-lt"/>
              <a:ea typeface="+mn-ea"/>
            </a:endParaRPr>
          </a:p>
          <a:p>
            <a:pPr marL="342900" lvl="0" indent="-342900" algn="l" eaLnBrk="1" hangingPunct="1">
              <a:spcBef>
                <a:spcPts val="0"/>
              </a:spcBef>
              <a:buFont typeface="Arial"/>
              <a:buChar char="•"/>
            </a:pPr>
            <a:r>
              <a:rPr lang="en-US" sz="2000" kern="0" dirty="0" smtClean="0">
                <a:latin typeface="+mn-lt"/>
              </a:rPr>
              <a:t>2013-14 – IPET-MDRD </a:t>
            </a:r>
            <a:r>
              <a:rPr lang="en-US" sz="2000" kern="0" dirty="0" err="1" smtClean="0">
                <a:latin typeface="+mn-lt"/>
              </a:rPr>
              <a:t>recognised</a:t>
            </a:r>
            <a:r>
              <a:rPr lang="en-US" sz="2000" kern="0" dirty="0" smtClean="0">
                <a:latin typeface="+mn-lt"/>
              </a:rPr>
              <a:t> benefits of a generic time series model for weather, climate, water… (observational) data</a:t>
            </a:r>
          </a:p>
          <a:p>
            <a:pPr marL="342900" lvl="0" indent="-342900" algn="l" eaLnBrk="1" hangingPunct="1">
              <a:spcBef>
                <a:spcPts val="0"/>
              </a:spcBef>
              <a:buFont typeface="Arial"/>
              <a:buChar char="•"/>
            </a:pPr>
            <a:endParaRPr lang="en-US" sz="2000" kern="0" dirty="0" smtClean="0">
              <a:latin typeface="+mn-lt"/>
            </a:endParaRPr>
          </a:p>
          <a:p>
            <a:pPr marL="800100" lvl="1" indent="-342900" eaLnBrk="1" hangingPunct="1">
              <a:spcBef>
                <a:spcPts val="0"/>
              </a:spcBef>
              <a:buFont typeface="Arial"/>
              <a:buChar char="•"/>
            </a:pPr>
            <a:r>
              <a:rPr lang="en-US" sz="2000" b="0" kern="0" dirty="0" smtClean="0">
                <a:latin typeface="+mn-lt"/>
                <a:ea typeface="+mn-ea"/>
              </a:rPr>
              <a:t>March 2014 – IPET-MDRD proposes development of </a:t>
            </a:r>
            <a:r>
              <a:rPr lang="en-US" sz="2000" b="0" kern="0" dirty="0" err="1" smtClean="0">
                <a:latin typeface="+mn-lt"/>
                <a:ea typeface="+mn-ea"/>
              </a:rPr>
              <a:t>TimeSeries</a:t>
            </a:r>
            <a:r>
              <a:rPr lang="en-US" sz="2000" kern="0" dirty="0" err="1" smtClean="0">
                <a:latin typeface="+mn-lt"/>
              </a:rPr>
              <a:t>ML</a:t>
            </a:r>
            <a:r>
              <a:rPr lang="en-US" sz="2000" kern="0" dirty="0" smtClean="0">
                <a:latin typeface="+mn-lt"/>
              </a:rPr>
              <a:t> based on WaterML2: Part 1</a:t>
            </a:r>
          </a:p>
          <a:p>
            <a:pPr marL="342900" lvl="0" indent="-342900" algn="l" eaLnBrk="1" hangingPunct="1">
              <a:spcBef>
                <a:spcPts val="0"/>
              </a:spcBef>
              <a:buFont typeface="Arial"/>
              <a:buChar char="•"/>
            </a:pPr>
            <a:endParaRPr lang="en-US" sz="2000" b="0" kern="0" dirty="0">
              <a:latin typeface="+mn-lt"/>
              <a:ea typeface="+mn-ea"/>
            </a:endParaRPr>
          </a:p>
          <a:p>
            <a:pPr marL="800100" lvl="1" indent="-342900" eaLnBrk="1" hangingPunct="1">
              <a:spcBef>
                <a:spcPts val="0"/>
              </a:spcBef>
              <a:buFont typeface="Arial"/>
              <a:buChar char="•"/>
            </a:pPr>
            <a:r>
              <a:rPr lang="en-US" sz="2000" kern="0" dirty="0" smtClean="0">
                <a:latin typeface="+mn-lt"/>
              </a:rPr>
              <a:t>June 2014 – Initial scoping work: BoM, CSIRO, Met Office. </a:t>
            </a:r>
            <a:r>
              <a:rPr lang="en-US" sz="2000" kern="0" dirty="0" err="1" smtClean="0">
                <a:latin typeface="+mn-lt"/>
              </a:rPr>
              <a:t>CHy</a:t>
            </a:r>
            <a:r>
              <a:rPr lang="en-US" sz="2000" kern="0" dirty="0" smtClean="0">
                <a:latin typeface="+mn-lt"/>
              </a:rPr>
              <a:t> consulted</a:t>
            </a:r>
          </a:p>
          <a:p>
            <a:pPr marL="342900" lvl="0" indent="-342900" algn="l" eaLnBrk="1" hangingPunct="1">
              <a:spcBef>
                <a:spcPts val="0"/>
              </a:spcBef>
              <a:buFont typeface="Arial"/>
              <a:buChar char="•"/>
            </a:pPr>
            <a:endParaRPr lang="en-US" sz="2000" kern="0" dirty="0">
              <a:latin typeface="+mn-lt"/>
            </a:endParaRPr>
          </a:p>
          <a:p>
            <a:pPr marL="342900" lvl="0" indent="-342900" algn="l" eaLnBrk="1" hangingPunct="1">
              <a:spcBef>
                <a:spcPts val="0"/>
              </a:spcBef>
              <a:buFont typeface="Arial"/>
              <a:buChar char="•"/>
            </a:pPr>
            <a:r>
              <a:rPr lang="en-US" sz="2000" kern="0" dirty="0" smtClean="0">
                <a:latin typeface="+mn-lt"/>
              </a:rPr>
              <a:t>To be further discussed on Thursday</a:t>
            </a:r>
            <a:endParaRPr lang="en-US" sz="2000" b="0" kern="0" dirty="0" smtClean="0">
              <a:latin typeface="+mn-lt"/>
              <a:ea typeface="+mn-ea"/>
            </a:endParaRPr>
          </a:p>
        </p:txBody>
      </p:sp>
    </p:spTree>
    <p:extLst>
      <p:ext uri="{BB962C8B-B14F-4D97-AF65-F5344CB8AC3E}">
        <p14:creationId xmlns:p14="http://schemas.microsoft.com/office/powerpoint/2010/main" val="26617112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547664" y="188640"/>
            <a:ext cx="6696075" cy="1143000"/>
          </a:xfrm>
          <a:noFill/>
          <a:ln/>
        </p:spPr>
        <p:txBody>
          <a:bodyPr/>
          <a:lstStyle/>
          <a:p>
            <a:pPr algn="l"/>
            <a:r>
              <a:rPr lang="en-US" sz="3200" b="1" dirty="0" smtClean="0">
                <a:solidFill>
                  <a:srgbClr val="000066"/>
                </a:solidFill>
                <a:effectLst>
                  <a:outerShdw blurRad="38100" dist="38100" dir="2700000" algn="tl">
                    <a:srgbClr val="C0C0C0"/>
                  </a:outerShdw>
                </a:effectLst>
                <a:latin typeface="Arial" charset="0"/>
                <a:cs typeface="Arial" charset="0"/>
              </a:rPr>
              <a:t>WaterML2 adoption</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251520" y="1628800"/>
            <a:ext cx="857256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800100" lvl="1" indent="-342900" eaLnBrk="1" hangingPunct="1">
              <a:spcBef>
                <a:spcPts val="0"/>
              </a:spcBef>
              <a:buFont typeface="Arial"/>
              <a:buChar char="•"/>
            </a:pPr>
            <a:r>
              <a:rPr lang="en-US" sz="2000" kern="0" dirty="0" smtClean="0"/>
              <a:t>Architecture</a:t>
            </a:r>
            <a:endParaRPr lang="en-US" sz="2000" kern="0" dirty="0"/>
          </a:p>
          <a:p>
            <a:pPr marL="800100" lvl="1" indent="-342900" eaLnBrk="1" hangingPunct="1">
              <a:spcBef>
                <a:spcPts val="0"/>
              </a:spcBef>
              <a:buFont typeface="Arial"/>
              <a:buChar char="•"/>
            </a:pPr>
            <a:r>
              <a:rPr lang="en-US" sz="2000" kern="0" dirty="0"/>
              <a:t>Documentation</a:t>
            </a:r>
          </a:p>
          <a:p>
            <a:pPr marL="800100" lvl="1" indent="-342900" eaLnBrk="1" hangingPunct="1">
              <a:spcBef>
                <a:spcPts val="0"/>
              </a:spcBef>
              <a:buFont typeface="Arial"/>
              <a:buChar char="•"/>
            </a:pPr>
            <a:r>
              <a:rPr lang="en-US" sz="2000" kern="0" dirty="0"/>
              <a:t>Pilot regions</a:t>
            </a:r>
          </a:p>
          <a:p>
            <a:pPr marL="1257300" lvl="2" indent="-342900" eaLnBrk="1" hangingPunct="1">
              <a:spcBef>
                <a:spcPts val="0"/>
              </a:spcBef>
              <a:buFont typeface="Arial"/>
              <a:buChar char="•"/>
            </a:pPr>
            <a:r>
              <a:rPr lang="en-US" sz="2000" kern="0" dirty="0"/>
              <a:t>Sava River </a:t>
            </a:r>
            <a:r>
              <a:rPr lang="en-US" sz="2000" kern="0" dirty="0" smtClean="0"/>
              <a:t>Basin</a:t>
            </a:r>
          </a:p>
          <a:p>
            <a:pPr marL="1257300" lvl="2" indent="-342900" eaLnBrk="1" hangingPunct="1">
              <a:spcBef>
                <a:spcPts val="0"/>
              </a:spcBef>
              <a:buFont typeface="Arial"/>
              <a:buChar char="•"/>
            </a:pPr>
            <a:r>
              <a:rPr lang="en-US" sz="2000" kern="0" dirty="0" smtClean="0"/>
              <a:t>Latin America</a:t>
            </a:r>
            <a:endParaRPr lang="en-US" sz="2000" kern="0" dirty="0"/>
          </a:p>
          <a:p>
            <a:pPr marL="800100" lvl="1" indent="-342900" eaLnBrk="1" hangingPunct="1">
              <a:spcBef>
                <a:spcPts val="0"/>
              </a:spcBef>
              <a:buFont typeface="Arial"/>
              <a:buChar char="•"/>
            </a:pPr>
            <a:r>
              <a:rPr lang="en-US" sz="2000" kern="0" dirty="0"/>
              <a:t>WMO Hydrological Observing System (WHOS</a:t>
            </a:r>
            <a:r>
              <a:rPr lang="en-US" sz="2000" kern="0" dirty="0" smtClean="0"/>
              <a:t>)</a:t>
            </a:r>
          </a:p>
        </p:txBody>
      </p:sp>
    </p:spTree>
    <p:extLst>
      <p:ext uri="{BB962C8B-B14F-4D97-AF65-F5344CB8AC3E}">
        <p14:creationId xmlns:p14="http://schemas.microsoft.com/office/powerpoint/2010/main" val="2277065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547664" y="188640"/>
            <a:ext cx="6696075" cy="1143000"/>
          </a:xfrm>
          <a:noFill/>
          <a:ln/>
        </p:spPr>
        <p:txBody>
          <a:bodyPr/>
          <a:lstStyle/>
          <a:p>
            <a:pPr algn="l"/>
            <a:r>
              <a:rPr lang="en-US" sz="3200" b="1" dirty="0" smtClean="0">
                <a:solidFill>
                  <a:srgbClr val="000066"/>
                </a:solidFill>
                <a:effectLst>
                  <a:outerShdw blurRad="38100" dist="38100" dir="2700000" algn="tl">
                    <a:srgbClr val="C0C0C0"/>
                  </a:outerShdw>
                </a:effectLst>
                <a:latin typeface="Arial" charset="0"/>
                <a:cs typeface="Arial" charset="0"/>
              </a:rPr>
              <a:t>‘Architecture’ to support international water data sharing</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251520" y="1628800"/>
            <a:ext cx="857256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eaLnBrk="1" hangingPunct="1">
              <a:spcBef>
                <a:spcPts val="0"/>
              </a:spcBef>
              <a:buFont typeface="Arial"/>
              <a:buChar char="•"/>
            </a:pPr>
            <a:r>
              <a:rPr lang="en-US" b="0" kern="0" dirty="0" smtClean="0">
                <a:latin typeface="+mn-lt"/>
              </a:rPr>
              <a:t>Agreed data exchange formats (WaterML2: Part 1, 2, …)</a:t>
            </a:r>
          </a:p>
          <a:p>
            <a:pPr marL="342900" lvl="0" indent="-342900" algn="l" eaLnBrk="1" hangingPunct="1">
              <a:spcBef>
                <a:spcPts val="0"/>
              </a:spcBef>
              <a:buFont typeface="Arial"/>
              <a:buChar char="•"/>
            </a:pPr>
            <a:r>
              <a:rPr lang="en-US" kern="0" dirty="0" smtClean="0">
                <a:latin typeface="+mn-lt"/>
              </a:rPr>
              <a:t>Agreed web service endpoints (WMS, WFS, SOS) and configurations</a:t>
            </a:r>
          </a:p>
          <a:p>
            <a:pPr marL="342900" lvl="0" indent="-342900" algn="l" eaLnBrk="1" hangingPunct="1">
              <a:spcBef>
                <a:spcPts val="0"/>
              </a:spcBef>
              <a:buFont typeface="Arial"/>
              <a:buChar char="•"/>
            </a:pPr>
            <a:r>
              <a:rPr lang="en-US" b="0" kern="0" dirty="0" smtClean="0">
                <a:latin typeface="+mn-lt"/>
              </a:rPr>
              <a:t>Documentation of commercial and non-commercial systems supporting agreed implementation architecture on WMO web site</a:t>
            </a:r>
          </a:p>
          <a:p>
            <a:pPr marL="342900" lvl="0" indent="-342900" algn="l" eaLnBrk="1" hangingPunct="1">
              <a:spcBef>
                <a:spcPts val="0"/>
              </a:spcBef>
              <a:buFont typeface="Arial"/>
              <a:buChar char="•"/>
            </a:pPr>
            <a:r>
              <a:rPr lang="en-US" kern="0" dirty="0" smtClean="0">
                <a:latin typeface="+mn-lt"/>
              </a:rPr>
              <a:t>Pilot implementations using a variety of systems in a variety of countries</a:t>
            </a:r>
          </a:p>
          <a:p>
            <a:pPr marL="342900" indent="-342900" eaLnBrk="1" hangingPunct="1">
              <a:spcBef>
                <a:spcPts val="0"/>
              </a:spcBef>
              <a:buFont typeface="Arial"/>
              <a:buChar char="•"/>
            </a:pPr>
            <a:r>
              <a:rPr lang="it-IT" kern="0" dirty="0" smtClean="0">
                <a:latin typeface="+mn-lt"/>
              </a:rPr>
              <a:t>Training on water </a:t>
            </a:r>
            <a:r>
              <a:rPr lang="it-IT" kern="0" dirty="0">
                <a:latin typeface="+mn-lt"/>
              </a:rPr>
              <a:t>data </a:t>
            </a:r>
            <a:r>
              <a:rPr lang="it-IT" kern="0" dirty="0" err="1">
                <a:latin typeface="+mn-lt"/>
              </a:rPr>
              <a:t>sharing</a:t>
            </a:r>
            <a:r>
              <a:rPr lang="it-IT" kern="0" dirty="0">
                <a:latin typeface="+mn-lt"/>
              </a:rPr>
              <a:t> </a:t>
            </a:r>
            <a:r>
              <a:rPr lang="it-IT" kern="0" dirty="0" err="1" smtClean="0">
                <a:latin typeface="+mn-lt"/>
              </a:rPr>
              <a:t>using</a:t>
            </a:r>
            <a:r>
              <a:rPr lang="it-IT" kern="0" dirty="0" smtClean="0">
                <a:latin typeface="+mn-lt"/>
              </a:rPr>
              <a:t> </a:t>
            </a:r>
            <a:r>
              <a:rPr lang="it-IT" kern="0" dirty="0" err="1">
                <a:latin typeface="+mn-lt"/>
              </a:rPr>
              <a:t>standardized</a:t>
            </a:r>
            <a:r>
              <a:rPr lang="it-IT" kern="0" dirty="0">
                <a:latin typeface="+mn-lt"/>
              </a:rPr>
              <a:t> data formats and service </a:t>
            </a:r>
            <a:r>
              <a:rPr lang="it-IT" kern="0" dirty="0" err="1" smtClean="0">
                <a:latin typeface="+mn-lt"/>
              </a:rPr>
              <a:t>endpoints</a:t>
            </a:r>
            <a:endParaRPr lang="it-IT" kern="0" dirty="0" smtClean="0">
              <a:latin typeface="+mn-lt"/>
            </a:endParaRPr>
          </a:p>
          <a:p>
            <a:pPr marL="342900" indent="-342900" eaLnBrk="1" hangingPunct="1">
              <a:spcBef>
                <a:spcPts val="0"/>
              </a:spcBef>
              <a:buFont typeface="Arial"/>
              <a:buChar char="•"/>
            </a:pPr>
            <a:r>
              <a:rPr lang="it-IT" kern="0" dirty="0" err="1">
                <a:latin typeface="+mn-lt"/>
              </a:rPr>
              <a:t>Support</a:t>
            </a:r>
            <a:r>
              <a:rPr lang="it-IT" kern="0" dirty="0">
                <a:latin typeface="+mn-lt"/>
              </a:rPr>
              <a:t> in the </a:t>
            </a:r>
            <a:r>
              <a:rPr lang="it-IT" kern="0" dirty="0" err="1">
                <a:latin typeface="+mn-lt"/>
              </a:rPr>
              <a:t>development</a:t>
            </a:r>
            <a:r>
              <a:rPr lang="it-IT" kern="0" dirty="0">
                <a:latin typeface="+mn-lt"/>
              </a:rPr>
              <a:t> of </a:t>
            </a:r>
            <a:r>
              <a:rPr lang="it-IT" kern="0" dirty="0" smtClean="0">
                <a:latin typeface="+mn-lt"/>
              </a:rPr>
              <a:t>Central </a:t>
            </a:r>
            <a:r>
              <a:rPr lang="it-IT" kern="0" dirty="0">
                <a:latin typeface="+mn-lt"/>
              </a:rPr>
              <a:t>Web Service </a:t>
            </a:r>
            <a:r>
              <a:rPr lang="it-IT" kern="0" dirty="0" err="1">
                <a:latin typeface="+mn-lt"/>
              </a:rPr>
              <a:t>Registries</a:t>
            </a:r>
            <a:r>
              <a:rPr lang="it-IT" kern="0" dirty="0">
                <a:latin typeface="+mn-lt"/>
              </a:rPr>
              <a:t> for National </a:t>
            </a:r>
            <a:r>
              <a:rPr lang="it-IT" kern="0" dirty="0" err="1">
                <a:latin typeface="+mn-lt"/>
              </a:rPr>
              <a:t>Hydrological</a:t>
            </a:r>
            <a:r>
              <a:rPr lang="it-IT" kern="0" dirty="0">
                <a:latin typeface="+mn-lt"/>
              </a:rPr>
              <a:t> </a:t>
            </a:r>
            <a:r>
              <a:rPr lang="it-IT" kern="0" dirty="0" smtClean="0">
                <a:latin typeface="+mn-lt"/>
              </a:rPr>
              <a:t>Services </a:t>
            </a:r>
            <a:r>
              <a:rPr lang="it-IT" kern="0" dirty="0" err="1" smtClean="0">
                <a:latin typeface="+mn-lt"/>
              </a:rPr>
              <a:t>shared</a:t>
            </a:r>
            <a:r>
              <a:rPr lang="it-IT" kern="0" dirty="0" smtClean="0">
                <a:latin typeface="+mn-lt"/>
              </a:rPr>
              <a:t> </a:t>
            </a:r>
            <a:r>
              <a:rPr lang="it-IT" kern="0" dirty="0" err="1" smtClean="0">
                <a:latin typeface="+mn-lt"/>
              </a:rPr>
              <a:t>globally</a:t>
            </a:r>
            <a:r>
              <a:rPr lang="it-IT" kern="0" dirty="0" smtClean="0">
                <a:latin typeface="+mn-lt"/>
              </a:rPr>
              <a:t> </a:t>
            </a:r>
            <a:r>
              <a:rPr lang="it-IT" kern="0" dirty="0" err="1" smtClean="0">
                <a:latin typeface="+mn-lt"/>
              </a:rPr>
              <a:t>through</a:t>
            </a:r>
            <a:r>
              <a:rPr lang="it-IT" kern="0" dirty="0" smtClean="0">
                <a:latin typeface="+mn-lt"/>
              </a:rPr>
              <a:t> the WMO Information System</a:t>
            </a:r>
          </a:p>
          <a:p>
            <a:pPr marL="342900" lvl="0" indent="-342900" eaLnBrk="1" hangingPunct="1">
              <a:spcBef>
                <a:spcPts val="0"/>
              </a:spcBef>
              <a:buFont typeface="Arial"/>
              <a:buChar char="•"/>
            </a:pPr>
            <a:r>
              <a:rPr lang="it-IT" kern="0" dirty="0" smtClean="0">
                <a:latin typeface="+mn-lt"/>
              </a:rPr>
              <a:t>Promotion </a:t>
            </a:r>
            <a:r>
              <a:rPr lang="it-IT" kern="0" dirty="0" err="1" smtClean="0">
                <a:latin typeface="+mn-lt"/>
              </a:rPr>
              <a:t>as</a:t>
            </a:r>
            <a:r>
              <a:rPr lang="it-IT" kern="0" dirty="0">
                <a:latin typeface="+mn-lt"/>
              </a:rPr>
              <a:t> </a:t>
            </a:r>
            <a:r>
              <a:rPr lang="it-IT" kern="0" dirty="0" smtClean="0">
                <a:latin typeface="+mn-lt"/>
              </a:rPr>
              <a:t>WHOS</a:t>
            </a:r>
            <a:r>
              <a:rPr lang="en-US" kern="0" dirty="0" smtClean="0">
                <a:latin typeface="+mn-lt"/>
              </a:rPr>
              <a:t>, </a:t>
            </a:r>
            <a:r>
              <a:rPr lang="en-US" kern="0" dirty="0">
                <a:latin typeface="+mn-lt"/>
              </a:rPr>
              <a:t>the WMO Hydrological Observing System</a:t>
            </a:r>
          </a:p>
          <a:p>
            <a:pPr marL="342900" indent="-342900" eaLnBrk="1" hangingPunct="1">
              <a:spcBef>
                <a:spcPts val="0"/>
              </a:spcBef>
              <a:buFont typeface="Arial"/>
              <a:buChar char="•"/>
            </a:pPr>
            <a:endParaRPr lang="it-IT" sz="2000" kern="0" dirty="0" smtClean="0">
              <a:latin typeface="+mn-lt"/>
            </a:endParaRPr>
          </a:p>
          <a:p>
            <a:pPr marL="342900" indent="-342900" eaLnBrk="1" hangingPunct="1">
              <a:spcBef>
                <a:spcPts val="0"/>
              </a:spcBef>
              <a:buFont typeface="Arial"/>
              <a:buChar char="•"/>
            </a:pPr>
            <a:endParaRPr lang="it-IT" sz="2000" kern="0" dirty="0">
              <a:latin typeface="+mn-lt"/>
            </a:endParaRPr>
          </a:p>
          <a:p>
            <a:pPr marL="342900" indent="-342900" eaLnBrk="1" hangingPunct="1">
              <a:spcBef>
                <a:spcPts val="0"/>
              </a:spcBef>
              <a:buFont typeface="Arial"/>
              <a:buChar char="•"/>
            </a:pPr>
            <a:endParaRPr lang="it-IT" sz="2000" kern="0" dirty="0" smtClean="0">
              <a:latin typeface="+mn-lt"/>
            </a:endParaRPr>
          </a:p>
          <a:p>
            <a:pPr marL="342900" indent="-342900" eaLnBrk="1" hangingPunct="1">
              <a:spcBef>
                <a:spcPts val="0"/>
              </a:spcBef>
              <a:buFont typeface="Arial"/>
              <a:buChar char="•"/>
            </a:pPr>
            <a:endParaRPr lang="it-IT" sz="2000" kern="0" dirty="0">
              <a:latin typeface="+mn-lt"/>
            </a:endParaRPr>
          </a:p>
          <a:p>
            <a:pPr marL="342900" lvl="0" indent="-342900" algn="l" eaLnBrk="1" hangingPunct="1">
              <a:spcBef>
                <a:spcPts val="0"/>
              </a:spcBef>
              <a:buFont typeface="Arial"/>
              <a:buChar char="•"/>
            </a:pPr>
            <a:endParaRPr lang="en-US" sz="2000" kern="0" dirty="0" smtClean="0">
              <a:latin typeface="+mn-lt"/>
            </a:endParaRPr>
          </a:p>
          <a:p>
            <a:pPr marL="342900" lvl="0" indent="-342900" algn="l" eaLnBrk="1" hangingPunct="1">
              <a:spcBef>
                <a:spcPts val="0"/>
              </a:spcBef>
              <a:buFont typeface="Arial"/>
              <a:buChar char="•"/>
            </a:pPr>
            <a:endParaRPr lang="en-US" sz="2000" b="0" kern="0" dirty="0" smtClean="0">
              <a:latin typeface="+mn-lt"/>
            </a:endParaRPr>
          </a:p>
        </p:txBody>
      </p:sp>
    </p:spTree>
    <p:extLst>
      <p:ext uri="{BB962C8B-B14F-4D97-AF65-F5344CB8AC3E}">
        <p14:creationId xmlns:p14="http://schemas.microsoft.com/office/powerpoint/2010/main" val="114261476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547664" y="188640"/>
            <a:ext cx="6696075" cy="1143000"/>
          </a:xfrm>
          <a:noFill/>
          <a:ln/>
        </p:spPr>
        <p:txBody>
          <a:bodyPr/>
          <a:lstStyle/>
          <a:p>
            <a:pPr algn="l"/>
            <a:r>
              <a:rPr lang="en-US" sz="3200" b="1" dirty="0" smtClean="0">
                <a:solidFill>
                  <a:srgbClr val="000066"/>
                </a:solidFill>
                <a:effectLst>
                  <a:outerShdw blurRad="38100" dist="38100" dir="2700000" algn="tl">
                    <a:srgbClr val="C0C0C0"/>
                  </a:outerShdw>
                </a:effectLst>
                <a:latin typeface="Arial" charset="0"/>
                <a:cs typeface="Arial" charset="0"/>
              </a:rPr>
              <a:t>Documentation on WMO website</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251520" y="1628800"/>
            <a:ext cx="857256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eaLnBrk="1" hangingPunct="1">
              <a:spcBef>
                <a:spcPts val="0"/>
              </a:spcBef>
            </a:pPr>
            <a:endParaRPr lang="en-US" sz="2000" b="0" kern="0" dirty="0" smtClean="0">
              <a:latin typeface="+mn-lt"/>
              <a:ea typeface="+mn-ea"/>
            </a:endParaRPr>
          </a:p>
        </p:txBody>
      </p:sp>
      <p:pic>
        <p:nvPicPr>
          <p:cNvPr id="2" name="Picture 1" descr="Screen Shot 2014-08-06 at 5.59.29 PM.png"/>
          <p:cNvPicPr>
            <a:picLocks noChangeAspect="1"/>
          </p:cNvPicPr>
          <p:nvPr/>
        </p:nvPicPr>
        <p:blipFill rotWithShape="1">
          <a:blip r:embed="rId2" cstate="print">
            <a:extLst>
              <a:ext uri="{28A0092B-C50C-407E-A947-70E740481C1C}">
                <a14:useLocalDpi xmlns:a14="http://schemas.microsoft.com/office/drawing/2010/main"/>
              </a:ext>
            </a:extLst>
          </a:blip>
          <a:srcRect l="5402" t="4301" r="5826" b="2428"/>
          <a:stretch/>
        </p:blipFill>
        <p:spPr>
          <a:xfrm>
            <a:off x="107504" y="1661388"/>
            <a:ext cx="5128295" cy="4147507"/>
          </a:xfrm>
          <a:prstGeom prst="rect">
            <a:avLst/>
          </a:prstGeom>
        </p:spPr>
      </p:pic>
      <p:pic>
        <p:nvPicPr>
          <p:cNvPr id="3" name="Picture 2" descr="Screen Shot 2014-08-06 at 6.03.34 P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00262" y="1772816"/>
            <a:ext cx="3843738" cy="1584176"/>
          </a:xfrm>
          <a:prstGeom prst="rect">
            <a:avLst/>
          </a:prstGeom>
        </p:spPr>
      </p:pic>
      <p:pic>
        <p:nvPicPr>
          <p:cNvPr id="5" name="Picture 4" descr="Screen Shot 2014-08-06 at 6.02.58 PM.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724128" y="3717032"/>
            <a:ext cx="3056283" cy="1890545"/>
          </a:xfrm>
          <a:prstGeom prst="rect">
            <a:avLst/>
          </a:prstGeom>
        </p:spPr>
      </p:pic>
    </p:spTree>
    <p:extLst>
      <p:ext uri="{BB962C8B-B14F-4D97-AF65-F5344CB8AC3E}">
        <p14:creationId xmlns:p14="http://schemas.microsoft.com/office/powerpoint/2010/main" val="2277065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547664" y="188640"/>
            <a:ext cx="6696075" cy="1143000"/>
          </a:xfrm>
          <a:noFill/>
          <a:ln/>
        </p:spPr>
        <p:txBody>
          <a:bodyPr/>
          <a:lstStyle/>
          <a:p>
            <a:pPr algn="l"/>
            <a:r>
              <a:rPr lang="en-US" sz="3200" b="1" dirty="0" smtClean="0">
                <a:solidFill>
                  <a:srgbClr val="000066"/>
                </a:solidFill>
                <a:effectLst>
                  <a:outerShdw blurRad="38100" dist="38100" dir="2700000" algn="tl">
                    <a:srgbClr val="C0C0C0"/>
                  </a:outerShdw>
                </a:effectLst>
                <a:latin typeface="Arial" charset="0"/>
                <a:cs typeface="Arial" charset="0"/>
              </a:rPr>
              <a:t>Outline</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251520" y="1628800"/>
            <a:ext cx="857256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eaLnBrk="1" hangingPunct="1">
              <a:spcBef>
                <a:spcPts val="0"/>
              </a:spcBef>
              <a:buFont typeface="Arial"/>
              <a:buChar char="•"/>
            </a:pPr>
            <a:r>
              <a:rPr lang="en-US" sz="2000" b="0" kern="0" dirty="0" smtClean="0">
                <a:latin typeface="+mn-lt"/>
                <a:ea typeface="+mn-ea"/>
              </a:rPr>
              <a:t>WMO and Commission for Hydrology (</a:t>
            </a:r>
            <a:r>
              <a:rPr lang="en-US" sz="2000" b="0" kern="0" dirty="0" err="1" smtClean="0">
                <a:latin typeface="+mn-lt"/>
                <a:ea typeface="+mn-ea"/>
              </a:rPr>
              <a:t>CHy</a:t>
            </a:r>
            <a:r>
              <a:rPr lang="en-US" sz="2000" b="0" kern="0" dirty="0" smtClean="0">
                <a:latin typeface="+mn-lt"/>
                <a:ea typeface="+mn-ea"/>
              </a:rPr>
              <a:t>) background</a:t>
            </a:r>
          </a:p>
          <a:p>
            <a:pPr marL="342900" lvl="0" indent="-342900" algn="l" eaLnBrk="1" hangingPunct="1">
              <a:spcBef>
                <a:spcPts val="0"/>
              </a:spcBef>
              <a:buFont typeface="Arial"/>
              <a:buChar char="•"/>
            </a:pPr>
            <a:r>
              <a:rPr lang="en-US" sz="2000" kern="0" dirty="0" smtClean="0">
                <a:latin typeface="+mn-lt"/>
              </a:rPr>
              <a:t>WMO information systems; and global data sharing</a:t>
            </a:r>
            <a:endParaRPr lang="en-US" sz="2000" b="0" kern="0" dirty="0" smtClean="0">
              <a:latin typeface="+mn-lt"/>
              <a:ea typeface="+mn-ea"/>
            </a:endParaRPr>
          </a:p>
          <a:p>
            <a:pPr marL="342900" lvl="0" indent="-342900" algn="l" eaLnBrk="1" hangingPunct="1">
              <a:spcBef>
                <a:spcPts val="0"/>
              </a:spcBef>
              <a:buFont typeface="Arial"/>
              <a:buChar char="•"/>
            </a:pPr>
            <a:r>
              <a:rPr lang="en-US" sz="2000" kern="0" dirty="0" smtClean="0">
                <a:latin typeface="+mn-lt"/>
              </a:rPr>
              <a:t>Projects relevant to HDWG:</a:t>
            </a:r>
          </a:p>
          <a:p>
            <a:pPr marL="800100" lvl="1" indent="-342900" eaLnBrk="1" hangingPunct="1">
              <a:spcBef>
                <a:spcPts val="0"/>
              </a:spcBef>
              <a:buFont typeface="Arial"/>
              <a:buChar char="•"/>
            </a:pPr>
            <a:r>
              <a:rPr lang="en-US" sz="2000" b="0" kern="0" dirty="0" smtClean="0">
                <a:latin typeface="+mn-lt"/>
                <a:ea typeface="+mn-ea"/>
              </a:rPr>
              <a:t>WIGOS metadata standard</a:t>
            </a:r>
          </a:p>
          <a:p>
            <a:pPr marL="800100" lvl="1" indent="-342900" eaLnBrk="1" hangingPunct="1">
              <a:spcBef>
                <a:spcPts val="0"/>
              </a:spcBef>
              <a:buFont typeface="Arial"/>
              <a:buChar char="•"/>
            </a:pPr>
            <a:r>
              <a:rPr lang="en-US" sz="2000" kern="0" dirty="0" err="1" smtClean="0">
                <a:latin typeface="+mn-lt"/>
              </a:rPr>
              <a:t>TimeSeriesML</a:t>
            </a:r>
            <a:r>
              <a:rPr lang="en-US" sz="2000" kern="0" dirty="0" smtClean="0">
                <a:latin typeface="+mn-lt"/>
              </a:rPr>
              <a:t> proposal</a:t>
            </a:r>
          </a:p>
          <a:p>
            <a:pPr marL="800100" lvl="1" indent="-342900" eaLnBrk="1" hangingPunct="1">
              <a:spcBef>
                <a:spcPts val="0"/>
              </a:spcBef>
              <a:buFont typeface="Arial"/>
              <a:buChar char="•"/>
            </a:pPr>
            <a:r>
              <a:rPr lang="en-US" sz="2000" kern="0" dirty="0" smtClean="0">
                <a:latin typeface="+mn-lt"/>
              </a:rPr>
              <a:t>WaterML2 adoption</a:t>
            </a:r>
          </a:p>
          <a:p>
            <a:pPr marL="800100" lvl="1" indent="-342900" eaLnBrk="1" hangingPunct="1">
              <a:spcBef>
                <a:spcPts val="0"/>
              </a:spcBef>
              <a:buFont typeface="Arial"/>
              <a:buChar char="•"/>
            </a:pPr>
            <a:r>
              <a:rPr lang="en-US" sz="2000" kern="0" dirty="0" smtClean="0">
                <a:latin typeface="+mn-lt"/>
              </a:rPr>
              <a:t>WMO Hydrological Observing System (WHOS)</a:t>
            </a:r>
          </a:p>
          <a:p>
            <a:pPr marL="342900" indent="-342900" eaLnBrk="1" hangingPunct="1">
              <a:spcBef>
                <a:spcPts val="0"/>
              </a:spcBef>
              <a:buFont typeface="Arial"/>
              <a:buChar char="•"/>
            </a:pPr>
            <a:r>
              <a:rPr lang="en-US" sz="2000" kern="0" dirty="0" smtClean="0">
                <a:latin typeface="+mn-lt"/>
              </a:rPr>
              <a:t>HDWG challenges</a:t>
            </a:r>
          </a:p>
          <a:p>
            <a:pPr marL="342900" indent="-342900" eaLnBrk="1" hangingPunct="1">
              <a:spcBef>
                <a:spcPts val="0"/>
              </a:spcBef>
              <a:buFont typeface="Arial"/>
              <a:buChar char="•"/>
            </a:pPr>
            <a:r>
              <a:rPr lang="en-US" sz="2000" kern="0" dirty="0" smtClean="0">
                <a:latin typeface="+mn-lt"/>
              </a:rPr>
              <a:t>Conclusions</a:t>
            </a:r>
          </a:p>
          <a:p>
            <a:pPr marL="800100" lvl="1" indent="-342900" eaLnBrk="1" hangingPunct="1">
              <a:spcBef>
                <a:spcPts val="0"/>
              </a:spcBef>
              <a:buFont typeface="Arial"/>
              <a:buChar char="•"/>
            </a:pPr>
            <a:endParaRPr lang="en-US" sz="2000" b="0" kern="0" dirty="0" smtClean="0">
              <a:latin typeface="+mn-lt"/>
              <a:ea typeface="+mn-ea"/>
            </a:endParaRPr>
          </a:p>
          <a:p>
            <a:pPr lvl="0" algn="l" eaLnBrk="1" hangingPunct="1">
              <a:spcBef>
                <a:spcPts val="0"/>
              </a:spcBef>
            </a:pPr>
            <a:endParaRPr lang="en-US" sz="2000" b="0" kern="0" dirty="0" smtClean="0">
              <a:latin typeface="+mn-lt"/>
              <a:ea typeface="+mn-ea"/>
            </a:endParaRPr>
          </a:p>
        </p:txBody>
      </p:sp>
    </p:spTree>
    <p:extLst>
      <p:ext uri="{BB962C8B-B14F-4D97-AF65-F5344CB8AC3E}">
        <p14:creationId xmlns:p14="http://schemas.microsoft.com/office/powerpoint/2010/main" val="191591064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547664" y="188640"/>
            <a:ext cx="6696075" cy="1143000"/>
          </a:xfrm>
          <a:noFill/>
          <a:ln/>
        </p:spPr>
        <p:txBody>
          <a:bodyPr/>
          <a:lstStyle/>
          <a:p>
            <a:pPr algn="l"/>
            <a:r>
              <a:rPr lang="en-US" sz="3200" b="1" dirty="0" smtClean="0">
                <a:solidFill>
                  <a:srgbClr val="000066"/>
                </a:solidFill>
                <a:effectLst>
                  <a:outerShdw blurRad="38100" dist="38100" dir="2700000" algn="tl">
                    <a:srgbClr val="C0C0C0"/>
                  </a:outerShdw>
                </a:effectLst>
                <a:latin typeface="Arial" charset="0"/>
                <a:cs typeface="Arial" charset="0"/>
              </a:rPr>
              <a:t>Demonstrations of water data sharing</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251520" y="1628800"/>
            <a:ext cx="857256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l" eaLnBrk="1" hangingPunct="1">
              <a:spcBef>
                <a:spcPts val="0"/>
              </a:spcBef>
              <a:buFont typeface="Arial"/>
              <a:buChar char="•"/>
            </a:pPr>
            <a:r>
              <a:rPr lang="en-US" sz="2000" b="0" kern="0" dirty="0" err="1" smtClean="0">
                <a:latin typeface="+mn-lt"/>
                <a:ea typeface="+mn-ea"/>
              </a:rPr>
              <a:t>CHy</a:t>
            </a:r>
            <a:r>
              <a:rPr lang="en-US" sz="2000" b="0" kern="0" dirty="0" smtClean="0">
                <a:latin typeface="+mn-lt"/>
                <a:ea typeface="+mn-ea"/>
              </a:rPr>
              <a:t> has identified priority regions for demonstration services:</a:t>
            </a:r>
          </a:p>
          <a:p>
            <a:pPr marL="800100" lvl="1" indent="-342900" eaLnBrk="1" hangingPunct="1">
              <a:spcBef>
                <a:spcPts val="0"/>
              </a:spcBef>
              <a:buFont typeface="Arial"/>
              <a:buChar char="•"/>
            </a:pPr>
            <a:r>
              <a:rPr lang="en-US" sz="2000" kern="0" dirty="0" smtClean="0">
                <a:latin typeface="+mn-lt"/>
              </a:rPr>
              <a:t>Sava Basin, Europe</a:t>
            </a:r>
          </a:p>
          <a:p>
            <a:pPr marL="800100" lvl="1" indent="-342900" eaLnBrk="1" hangingPunct="1">
              <a:spcBef>
                <a:spcPts val="0"/>
              </a:spcBef>
              <a:buFont typeface="Arial"/>
              <a:buChar char="•"/>
            </a:pPr>
            <a:r>
              <a:rPr lang="en-US" sz="2000" kern="0" dirty="0" smtClean="0">
                <a:latin typeface="+mn-lt"/>
              </a:rPr>
              <a:t>Latin America</a:t>
            </a:r>
          </a:p>
          <a:p>
            <a:pPr marL="800100" lvl="1" indent="-342900" eaLnBrk="1" hangingPunct="1">
              <a:spcBef>
                <a:spcPts val="0"/>
              </a:spcBef>
              <a:buFont typeface="Arial"/>
              <a:buChar char="•"/>
            </a:pPr>
            <a:r>
              <a:rPr lang="en-US" sz="2000" b="0" kern="0" dirty="0" smtClean="0">
                <a:latin typeface="+mn-lt"/>
              </a:rPr>
              <a:t>Arctic-HYCOS</a:t>
            </a:r>
          </a:p>
          <a:p>
            <a:pPr marL="800100" lvl="1" indent="-342900" eaLnBrk="1" hangingPunct="1">
              <a:spcBef>
                <a:spcPts val="0"/>
              </a:spcBef>
              <a:buFont typeface="Arial"/>
              <a:buChar char="•"/>
            </a:pPr>
            <a:r>
              <a:rPr lang="en-US" sz="2000" kern="0" dirty="0" smtClean="0">
                <a:latin typeface="+mn-lt"/>
              </a:rPr>
              <a:t>Niger-HYCOS, Africa</a:t>
            </a:r>
          </a:p>
          <a:p>
            <a:pPr marL="800100" lvl="1" indent="-342900" eaLnBrk="1" hangingPunct="1">
              <a:spcBef>
                <a:spcPts val="0"/>
              </a:spcBef>
              <a:buFont typeface="Arial"/>
              <a:buChar char="•"/>
            </a:pPr>
            <a:r>
              <a:rPr lang="en-US" sz="2000" kern="0" dirty="0" smtClean="0">
                <a:latin typeface="+mn-lt"/>
              </a:rPr>
              <a:t>SADC-HYCOS, Africa</a:t>
            </a:r>
          </a:p>
          <a:p>
            <a:pPr marL="800100" lvl="1" indent="-342900" eaLnBrk="1" hangingPunct="1">
              <a:spcBef>
                <a:spcPts val="0"/>
              </a:spcBef>
              <a:buFont typeface="Arial"/>
              <a:buChar char="•"/>
            </a:pPr>
            <a:r>
              <a:rPr lang="en-US" sz="2000" kern="0" dirty="0">
                <a:latin typeface="+mn-lt"/>
              </a:rPr>
              <a:t>New Zealand</a:t>
            </a:r>
          </a:p>
          <a:p>
            <a:pPr marL="800100" lvl="1" indent="-342900" eaLnBrk="1" hangingPunct="1">
              <a:spcBef>
                <a:spcPts val="0"/>
              </a:spcBef>
              <a:buFont typeface="Arial"/>
              <a:buChar char="•"/>
            </a:pPr>
            <a:r>
              <a:rPr lang="en-US" sz="2000" b="0" kern="0" dirty="0" smtClean="0">
                <a:latin typeface="+mn-lt"/>
                <a:ea typeface="+mn-ea"/>
              </a:rPr>
              <a:t>China</a:t>
            </a:r>
          </a:p>
          <a:p>
            <a:pPr marL="342900" indent="-342900" eaLnBrk="1" hangingPunct="1">
              <a:spcBef>
                <a:spcPts val="0"/>
              </a:spcBef>
              <a:buFont typeface="Arial"/>
              <a:buChar char="•"/>
            </a:pPr>
            <a:endParaRPr lang="en-US" sz="2000" kern="0" dirty="0" smtClean="0">
              <a:latin typeface="+mn-lt"/>
            </a:endParaRPr>
          </a:p>
          <a:p>
            <a:pPr marL="342900" indent="-342900" eaLnBrk="1" hangingPunct="1">
              <a:spcBef>
                <a:spcPts val="0"/>
              </a:spcBef>
              <a:buFont typeface="Arial"/>
              <a:buChar char="•"/>
            </a:pPr>
            <a:r>
              <a:rPr lang="en-US" sz="2000" kern="0" dirty="0" smtClean="0">
                <a:latin typeface="+mn-lt"/>
              </a:rPr>
              <a:t>Other areas implementing sharing through water data services include:</a:t>
            </a:r>
          </a:p>
          <a:p>
            <a:pPr marL="800100" lvl="1" indent="-342900" eaLnBrk="1" hangingPunct="1">
              <a:spcBef>
                <a:spcPts val="0"/>
              </a:spcBef>
              <a:buFont typeface="Arial"/>
              <a:buChar char="•"/>
            </a:pPr>
            <a:r>
              <a:rPr lang="en-US" sz="2000" kern="0" dirty="0" smtClean="0">
                <a:latin typeface="+mn-lt"/>
              </a:rPr>
              <a:t>USA</a:t>
            </a:r>
          </a:p>
          <a:p>
            <a:pPr marL="800100" lvl="1" indent="-342900" eaLnBrk="1" hangingPunct="1">
              <a:spcBef>
                <a:spcPts val="0"/>
              </a:spcBef>
              <a:buFont typeface="Arial"/>
              <a:buChar char="•"/>
            </a:pPr>
            <a:r>
              <a:rPr lang="en-US" sz="2000" kern="0" dirty="0" smtClean="0">
                <a:latin typeface="+mn-lt"/>
              </a:rPr>
              <a:t>Italy</a:t>
            </a:r>
          </a:p>
          <a:p>
            <a:pPr marL="800100" lvl="1" indent="-342900" eaLnBrk="1" hangingPunct="1">
              <a:spcBef>
                <a:spcPts val="0"/>
              </a:spcBef>
              <a:buFont typeface="Arial"/>
              <a:buChar char="•"/>
            </a:pPr>
            <a:r>
              <a:rPr lang="en-US" sz="2000" kern="0" dirty="0" smtClean="0">
                <a:latin typeface="+mn-lt"/>
              </a:rPr>
              <a:t>Canada</a:t>
            </a:r>
          </a:p>
          <a:p>
            <a:pPr marL="800100" lvl="1" indent="-342900" eaLnBrk="1" hangingPunct="1">
              <a:spcBef>
                <a:spcPts val="0"/>
              </a:spcBef>
              <a:buFont typeface="Arial"/>
              <a:buChar char="•"/>
            </a:pPr>
            <a:r>
              <a:rPr lang="en-US" sz="2000" kern="0" dirty="0" smtClean="0">
                <a:latin typeface="+mn-lt"/>
              </a:rPr>
              <a:t>Australia</a:t>
            </a:r>
          </a:p>
          <a:p>
            <a:pPr marL="800100" lvl="1" indent="-342900" eaLnBrk="1" hangingPunct="1">
              <a:spcBef>
                <a:spcPts val="0"/>
              </a:spcBef>
              <a:buFont typeface="Arial"/>
              <a:buChar char="•"/>
            </a:pPr>
            <a:r>
              <a:rPr lang="en-US" sz="2000" kern="0" dirty="0" smtClean="0">
                <a:latin typeface="+mn-lt"/>
              </a:rPr>
              <a:t>...</a:t>
            </a:r>
          </a:p>
          <a:p>
            <a:pPr lvl="1" eaLnBrk="1" hangingPunct="1">
              <a:spcBef>
                <a:spcPts val="0"/>
              </a:spcBef>
            </a:pPr>
            <a:endParaRPr lang="en-US" sz="2000" kern="0" dirty="0" smtClean="0">
              <a:latin typeface="+mn-lt"/>
            </a:endParaRPr>
          </a:p>
          <a:p>
            <a:pPr marL="342900" indent="-342900" eaLnBrk="1" hangingPunct="1">
              <a:spcBef>
                <a:spcPts val="0"/>
              </a:spcBef>
              <a:buFont typeface="Arial"/>
              <a:buChar char="•"/>
            </a:pPr>
            <a:endParaRPr lang="en-US" sz="2000" b="0" kern="0" dirty="0" smtClean="0">
              <a:latin typeface="+mn-lt"/>
              <a:ea typeface="+mn-ea"/>
            </a:endParaRPr>
          </a:p>
        </p:txBody>
      </p:sp>
    </p:spTree>
    <p:extLst>
      <p:ext uri="{BB962C8B-B14F-4D97-AF65-F5344CB8AC3E}">
        <p14:creationId xmlns:p14="http://schemas.microsoft.com/office/powerpoint/2010/main" val="11426147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48" y="357166"/>
            <a:ext cx="7312991" cy="484632"/>
          </a:xfrm>
        </p:spPr>
        <p:txBody>
          <a:bodyPr/>
          <a:lstStyle/>
          <a:p>
            <a:r>
              <a:rPr lang="it-IT" sz="2400" dirty="0"/>
              <a:t>HIS in the SAVA River </a:t>
            </a:r>
            <a:r>
              <a:rPr lang="it-IT" sz="2400" dirty="0" err="1"/>
              <a:t>Basin</a:t>
            </a:r>
            <a:endParaRPr lang="en-US" sz="2400" dirty="0"/>
          </a:p>
        </p:txBody>
      </p:sp>
      <p:pic>
        <p:nvPicPr>
          <p:cNvPr id="25602" name="Picture 2"/>
          <p:cNvPicPr>
            <a:picLocks noChangeAspect="1" noChangeArrowheads="1"/>
          </p:cNvPicPr>
          <p:nvPr/>
        </p:nvPicPr>
        <p:blipFill>
          <a:blip r:embed="rId2" cstate="print"/>
          <a:srcRect/>
          <a:stretch>
            <a:fillRect/>
          </a:stretch>
        </p:blipFill>
        <p:spPr bwMode="auto">
          <a:xfrm>
            <a:off x="685800" y="941832"/>
            <a:ext cx="7605091" cy="5703818"/>
          </a:xfrm>
          <a:prstGeom prst="rect">
            <a:avLst/>
          </a:prstGeom>
          <a:noFill/>
          <a:ln w="9525">
            <a:noFill/>
            <a:miter lim="800000"/>
            <a:headEnd/>
            <a:tailEnd/>
          </a:ln>
          <a:effectLst/>
        </p:spPr>
      </p:pic>
    </p:spTree>
    <p:extLst>
      <p:ext uri="{BB962C8B-B14F-4D97-AF65-F5344CB8AC3E}">
        <p14:creationId xmlns:p14="http://schemas.microsoft.com/office/powerpoint/2010/main" val="399732305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22</a:t>
            </a:fld>
            <a:endParaRPr lang="en-US">
              <a:latin typeface="Arial"/>
              <a:ea typeface="ＭＳ Ｐゴシック"/>
              <a:cs typeface="ＭＳ Ｐゴシック"/>
            </a:endParaRPr>
          </a:p>
        </p:txBody>
      </p:sp>
      <p:pic>
        <p:nvPicPr>
          <p:cNvPr id="3074" name="Picture 2"/>
          <p:cNvPicPr>
            <a:picLocks noChangeAspect="1" noChangeArrowheads="1"/>
          </p:cNvPicPr>
          <p:nvPr/>
        </p:nvPicPr>
        <p:blipFill>
          <a:blip r:embed="rId2" cstate="print"/>
          <a:srcRect/>
          <a:stretch>
            <a:fillRect/>
          </a:stretch>
        </p:blipFill>
        <p:spPr bwMode="auto">
          <a:xfrm>
            <a:off x="241300" y="142875"/>
            <a:ext cx="8686800" cy="65151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241300" y="142875"/>
            <a:ext cx="8686800" cy="65151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241301" y="142875"/>
            <a:ext cx="8686800" cy="65151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cstate="print"/>
          <a:srcRect/>
          <a:stretch>
            <a:fillRect/>
          </a:stretch>
        </p:blipFill>
        <p:spPr bwMode="auto">
          <a:xfrm>
            <a:off x="241301" y="142875"/>
            <a:ext cx="8686800" cy="6515100"/>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cstate="print"/>
          <a:srcRect/>
          <a:stretch>
            <a:fillRect/>
          </a:stretch>
        </p:blipFill>
        <p:spPr bwMode="auto">
          <a:xfrm>
            <a:off x="241301" y="142875"/>
            <a:ext cx="8686800" cy="6515100"/>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cstate="print"/>
          <a:srcRect/>
          <a:stretch>
            <a:fillRect/>
          </a:stretch>
        </p:blipFill>
        <p:spPr bwMode="auto">
          <a:xfrm>
            <a:off x="241301" y="142875"/>
            <a:ext cx="8686800" cy="6515100"/>
          </a:xfrm>
          <a:prstGeom prst="rect">
            <a:avLst/>
          </a:prstGeom>
          <a:noFill/>
          <a:ln w="9525">
            <a:noFill/>
            <a:miter lim="800000"/>
            <a:headEnd/>
            <a:tailEnd/>
          </a:ln>
          <a:effectLst/>
        </p:spPr>
      </p:pic>
      <p:pic>
        <p:nvPicPr>
          <p:cNvPr id="3080" name="Picture 8"/>
          <p:cNvPicPr>
            <a:picLocks noChangeAspect="1" noChangeArrowheads="1"/>
          </p:cNvPicPr>
          <p:nvPr/>
        </p:nvPicPr>
        <p:blipFill>
          <a:blip r:embed="rId8" cstate="print"/>
          <a:srcRect/>
          <a:stretch>
            <a:fillRect/>
          </a:stretch>
        </p:blipFill>
        <p:spPr bwMode="auto">
          <a:xfrm>
            <a:off x="241300" y="136744"/>
            <a:ext cx="8694975" cy="6521231"/>
          </a:xfrm>
          <a:prstGeom prst="rect">
            <a:avLst/>
          </a:prstGeom>
          <a:noFill/>
          <a:ln w="9525">
            <a:noFill/>
            <a:miter lim="800000"/>
            <a:headEnd/>
            <a:tailEnd/>
          </a:ln>
          <a:effectLst/>
        </p:spPr>
      </p:pic>
    </p:spTree>
    <p:extLst>
      <p:ext uri="{BB962C8B-B14F-4D97-AF65-F5344CB8AC3E}">
        <p14:creationId xmlns:p14="http://schemas.microsoft.com/office/powerpoint/2010/main" val="382918493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1+#ppt_w/2"/>
                                          </p:val>
                                        </p:tav>
                                        <p:tav tm="100000">
                                          <p:val>
                                            <p:strVal val="#ppt_x"/>
                                          </p:val>
                                        </p:tav>
                                      </p:tavLst>
                                    </p:anim>
                                    <p:anim calcmode="lin" valueType="num">
                                      <p:cBhvr additive="base">
                                        <p:cTn id="8"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0-#ppt_w/2"/>
                                          </p:val>
                                        </p:tav>
                                        <p:tav tm="100000">
                                          <p:val>
                                            <p:strVal val="#ppt_x"/>
                                          </p:val>
                                        </p:tav>
                                      </p:tavLst>
                                    </p:anim>
                                    <p:anim calcmode="lin" valueType="num">
                                      <p:cBhvr additive="base">
                                        <p:cTn id="20"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3078"/>
                                        </p:tgtEl>
                                        <p:attrNameLst>
                                          <p:attrName>style.visibility</p:attrName>
                                        </p:attrNameLst>
                                      </p:cBhvr>
                                      <p:to>
                                        <p:strVal val="visible"/>
                                      </p:to>
                                    </p:set>
                                    <p:anim calcmode="lin" valueType="num">
                                      <p:cBhvr additive="base">
                                        <p:cTn id="25" dur="500" fill="hold"/>
                                        <p:tgtEl>
                                          <p:spTgt spid="3078"/>
                                        </p:tgtEl>
                                        <p:attrNameLst>
                                          <p:attrName>ppt_x</p:attrName>
                                        </p:attrNameLst>
                                      </p:cBhvr>
                                      <p:tavLst>
                                        <p:tav tm="0">
                                          <p:val>
                                            <p:strVal val="#ppt_x"/>
                                          </p:val>
                                        </p:tav>
                                        <p:tav tm="100000">
                                          <p:val>
                                            <p:strVal val="#ppt_x"/>
                                          </p:val>
                                        </p:tav>
                                      </p:tavLst>
                                    </p:anim>
                                    <p:anim calcmode="lin" valueType="num">
                                      <p:cBhvr additive="base">
                                        <p:cTn id="26" dur="500" fill="hold"/>
                                        <p:tgtEl>
                                          <p:spTgt spid="307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500" fill="hold"/>
                                        <p:tgtEl>
                                          <p:spTgt spid="3079"/>
                                        </p:tgtEl>
                                        <p:attrNameLst>
                                          <p:attrName>ppt_x</p:attrName>
                                        </p:attrNameLst>
                                      </p:cBhvr>
                                      <p:tavLst>
                                        <p:tav tm="0">
                                          <p:val>
                                            <p:strVal val="1+#ppt_w/2"/>
                                          </p:val>
                                        </p:tav>
                                        <p:tav tm="100000">
                                          <p:val>
                                            <p:strVal val="#ppt_x"/>
                                          </p:val>
                                        </p:tav>
                                      </p:tavLst>
                                    </p:anim>
                                    <p:anim calcmode="lin" valueType="num">
                                      <p:cBhvr additive="base">
                                        <p:cTn id="32" dur="500" fill="hold"/>
                                        <p:tgtEl>
                                          <p:spTgt spid="307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 calcmode="lin" valueType="num">
                                      <p:cBhvr additive="base">
                                        <p:cTn id="37" dur="500" fill="hold"/>
                                        <p:tgtEl>
                                          <p:spTgt spid="3080"/>
                                        </p:tgtEl>
                                        <p:attrNameLst>
                                          <p:attrName>ppt_x</p:attrName>
                                        </p:attrNameLst>
                                      </p:cBhvr>
                                      <p:tavLst>
                                        <p:tav tm="0">
                                          <p:val>
                                            <p:strVal val="#ppt_x"/>
                                          </p:val>
                                        </p:tav>
                                        <p:tav tm="100000">
                                          <p:val>
                                            <p:strVal val="#ppt_x"/>
                                          </p:val>
                                        </p:tav>
                                      </p:tavLst>
                                    </p:anim>
                                    <p:anim calcmode="lin" valueType="num">
                                      <p:cBhvr additive="base">
                                        <p:cTn id="38"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srcRect/>
          <a:stretch>
            <a:fillRect/>
          </a:stretch>
        </p:blipFill>
        <p:spPr bwMode="auto">
          <a:xfrm>
            <a:off x="901700" y="864616"/>
            <a:ext cx="7592391" cy="5694293"/>
          </a:xfrm>
          <a:prstGeom prst="rect">
            <a:avLst/>
          </a:prstGeom>
          <a:noFill/>
          <a:ln w="9525">
            <a:noFill/>
            <a:miter lim="800000"/>
            <a:headEnd/>
            <a:tailEnd/>
          </a:ln>
          <a:effectLst/>
        </p:spPr>
      </p:pic>
      <p:sp>
        <p:nvSpPr>
          <p:cNvPr id="5" name="Titolo 1"/>
          <p:cNvSpPr>
            <a:spLocks noGrp="1"/>
          </p:cNvSpPr>
          <p:nvPr>
            <p:ph type="title"/>
          </p:nvPr>
        </p:nvSpPr>
        <p:spPr>
          <a:xfrm>
            <a:off x="714348" y="357166"/>
            <a:ext cx="7312991" cy="484632"/>
          </a:xfrm>
        </p:spPr>
        <p:txBody>
          <a:bodyPr/>
          <a:lstStyle/>
          <a:p>
            <a:r>
              <a:rPr lang="it-IT" sz="2400" dirty="0"/>
              <a:t>HIS in the SAVA River </a:t>
            </a:r>
            <a:r>
              <a:rPr lang="it-IT" sz="2400" dirty="0" err="1"/>
              <a:t>Basin</a:t>
            </a:r>
            <a:endParaRPr lang="en-US" sz="2400" dirty="0"/>
          </a:p>
        </p:txBody>
      </p:sp>
    </p:spTree>
    <p:extLst>
      <p:ext uri="{BB962C8B-B14F-4D97-AF65-F5344CB8AC3E}">
        <p14:creationId xmlns:p14="http://schemas.microsoft.com/office/powerpoint/2010/main" val="217816876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fld id="{947CD9D8-4C11-4D56-84AC-F9003AC5D8FC}" type="slidenum">
              <a:rPr lang="en-US" smtClean="0">
                <a:latin typeface="Arial"/>
                <a:ea typeface="ＭＳ Ｐゴシック"/>
                <a:cs typeface="ＭＳ Ｐゴシック"/>
              </a:rPr>
              <a:pPr/>
              <a:t>24</a:t>
            </a:fld>
            <a:endParaRPr lang="en-US">
              <a:latin typeface="Arial"/>
              <a:ea typeface="ＭＳ Ｐゴシック"/>
              <a:cs typeface="ＭＳ Ｐゴシック"/>
            </a:endParaRPr>
          </a:p>
        </p:txBody>
      </p:sp>
      <p:pic>
        <p:nvPicPr>
          <p:cNvPr id="4098" name="Picture 2"/>
          <p:cNvPicPr>
            <a:picLocks noChangeAspect="1" noChangeArrowheads="1"/>
          </p:cNvPicPr>
          <p:nvPr/>
        </p:nvPicPr>
        <p:blipFill>
          <a:blip r:embed="rId2" cstate="print"/>
          <a:srcRect/>
          <a:stretch>
            <a:fillRect/>
          </a:stretch>
        </p:blipFill>
        <p:spPr bwMode="auto">
          <a:xfrm>
            <a:off x="283780" y="226082"/>
            <a:ext cx="8660524" cy="6495393"/>
          </a:xfrm>
          <a:prstGeom prst="rect">
            <a:avLst/>
          </a:prstGeom>
          <a:noFill/>
          <a:ln w="9525">
            <a:noFill/>
            <a:miter lim="800000"/>
            <a:headEnd/>
            <a:tailEnd/>
          </a:ln>
          <a:effectLst/>
        </p:spPr>
      </p:pic>
    </p:spTree>
    <p:extLst>
      <p:ext uri="{BB962C8B-B14F-4D97-AF65-F5344CB8AC3E}">
        <p14:creationId xmlns:p14="http://schemas.microsoft.com/office/powerpoint/2010/main" val="29914223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42910" y="357166"/>
            <a:ext cx="7312991" cy="484632"/>
          </a:xfrm>
        </p:spPr>
        <p:txBody>
          <a:bodyPr/>
          <a:lstStyle/>
          <a:p>
            <a:r>
              <a:rPr lang="it-IT" sz="2400" dirty="0"/>
              <a:t>HIS in the Ibero-American </a:t>
            </a:r>
            <a:r>
              <a:rPr lang="it-IT" sz="2400" dirty="0" err="1"/>
              <a:t>Countries</a:t>
            </a:r>
            <a:endParaRPr lang="en-US" sz="2400" dirty="0"/>
          </a:p>
        </p:txBody>
      </p:sp>
      <p:pic>
        <p:nvPicPr>
          <p:cNvPr id="27650" name="Picture 2"/>
          <p:cNvPicPr>
            <a:picLocks noChangeAspect="1" noChangeArrowheads="1"/>
          </p:cNvPicPr>
          <p:nvPr/>
        </p:nvPicPr>
        <p:blipFill>
          <a:blip r:embed="rId2" cstate="print"/>
          <a:srcRect/>
          <a:stretch>
            <a:fillRect/>
          </a:stretch>
        </p:blipFill>
        <p:spPr bwMode="auto">
          <a:xfrm>
            <a:off x="685800" y="857232"/>
            <a:ext cx="7788503" cy="5841377"/>
          </a:xfrm>
          <a:prstGeom prst="rect">
            <a:avLst/>
          </a:prstGeom>
          <a:noFill/>
          <a:ln w="9525">
            <a:noFill/>
            <a:miter lim="800000"/>
            <a:headEnd/>
            <a:tailEnd/>
          </a:ln>
          <a:effectLst/>
        </p:spPr>
      </p:pic>
    </p:spTree>
    <p:extLst>
      <p:ext uri="{BB962C8B-B14F-4D97-AF65-F5344CB8AC3E}">
        <p14:creationId xmlns:p14="http://schemas.microsoft.com/office/powerpoint/2010/main" val="32758149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850900" y="890016"/>
            <a:ext cx="7659455" cy="5744591"/>
          </a:xfrm>
          <a:prstGeom prst="rect">
            <a:avLst/>
          </a:prstGeom>
          <a:noFill/>
          <a:ln w="9525">
            <a:noFill/>
            <a:miter lim="800000"/>
            <a:headEnd/>
            <a:tailEnd/>
          </a:ln>
          <a:effectLst/>
        </p:spPr>
      </p:pic>
      <p:sp>
        <p:nvSpPr>
          <p:cNvPr id="5" name="Titolo 1"/>
          <p:cNvSpPr>
            <a:spLocks noGrp="1"/>
          </p:cNvSpPr>
          <p:nvPr>
            <p:ph type="title"/>
          </p:nvPr>
        </p:nvSpPr>
        <p:spPr>
          <a:xfrm>
            <a:off x="642910" y="357166"/>
            <a:ext cx="7312991" cy="484632"/>
          </a:xfrm>
        </p:spPr>
        <p:txBody>
          <a:bodyPr/>
          <a:lstStyle/>
          <a:p>
            <a:r>
              <a:rPr lang="it-IT" sz="2400" dirty="0"/>
              <a:t>HIS in the Ibero-American </a:t>
            </a:r>
            <a:r>
              <a:rPr lang="it-IT" sz="2400" dirty="0" err="1"/>
              <a:t>Countries</a:t>
            </a:r>
            <a:endParaRPr lang="en-US" sz="2400" dirty="0"/>
          </a:p>
        </p:txBody>
      </p:sp>
    </p:spTree>
    <p:extLst>
      <p:ext uri="{BB962C8B-B14F-4D97-AF65-F5344CB8AC3E}">
        <p14:creationId xmlns:p14="http://schemas.microsoft.com/office/powerpoint/2010/main" val="1334347125"/>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763689" y="188913"/>
            <a:ext cx="7056462" cy="1143000"/>
          </a:xfrm>
          <a:noFill/>
          <a:ln/>
        </p:spPr>
        <p:txBody>
          <a:bodyPr/>
          <a:lstStyle/>
          <a:p>
            <a:pPr algn="l"/>
            <a:r>
              <a:rPr lang="fr-CH" sz="3200" b="1" dirty="0" smtClean="0">
                <a:solidFill>
                  <a:srgbClr val="000066"/>
                </a:solidFill>
                <a:effectLst>
                  <a:outerShdw blurRad="38100" dist="38100" dir="2700000" algn="tl">
                    <a:srgbClr val="C0C0C0"/>
                  </a:outerShdw>
                </a:effectLst>
                <a:latin typeface="Arial" charset="0"/>
                <a:cs typeface="Arial" charset="0"/>
              </a:rPr>
              <a:t>WHOS</a:t>
            </a:r>
            <a:br>
              <a:rPr lang="fr-CH" sz="3200" b="1" dirty="0" smtClean="0">
                <a:solidFill>
                  <a:srgbClr val="000066"/>
                </a:solidFill>
                <a:effectLst>
                  <a:outerShdw blurRad="38100" dist="38100" dir="2700000" algn="tl">
                    <a:srgbClr val="C0C0C0"/>
                  </a:outerShdw>
                </a:effectLst>
                <a:latin typeface="Arial" charset="0"/>
                <a:cs typeface="Arial" charset="0"/>
              </a:rPr>
            </a:br>
            <a:r>
              <a:rPr lang="fr-CH" sz="2000" b="1" dirty="0" smtClean="0">
                <a:solidFill>
                  <a:srgbClr val="000066"/>
                </a:solidFill>
                <a:effectLst>
                  <a:outerShdw blurRad="38100" dist="38100" dir="2700000" algn="tl">
                    <a:srgbClr val="C0C0C0"/>
                  </a:outerShdw>
                </a:effectLst>
                <a:latin typeface="Arial" charset="0"/>
                <a:cs typeface="Arial" charset="0"/>
              </a:rPr>
              <a:t>WMO </a:t>
            </a:r>
            <a:r>
              <a:rPr lang="fr-CH" sz="2000" b="1" dirty="0" err="1" smtClean="0">
                <a:solidFill>
                  <a:srgbClr val="000066"/>
                </a:solidFill>
                <a:effectLst>
                  <a:outerShdw blurRad="38100" dist="38100" dir="2700000" algn="tl">
                    <a:srgbClr val="C0C0C0"/>
                  </a:outerShdw>
                </a:effectLst>
                <a:latin typeface="Arial" charset="0"/>
                <a:cs typeface="Arial" charset="0"/>
              </a:rPr>
              <a:t>Hydrological</a:t>
            </a:r>
            <a:r>
              <a:rPr lang="fr-CH" sz="2000" b="1" dirty="0" smtClean="0">
                <a:solidFill>
                  <a:srgbClr val="000066"/>
                </a:solidFill>
                <a:effectLst>
                  <a:outerShdw blurRad="38100" dist="38100" dir="2700000" algn="tl">
                    <a:srgbClr val="C0C0C0"/>
                  </a:outerShdw>
                </a:effectLst>
                <a:latin typeface="Arial" charset="0"/>
                <a:cs typeface="Arial" charset="0"/>
              </a:rPr>
              <a:t> </a:t>
            </a:r>
            <a:r>
              <a:rPr lang="fr-CH" sz="2000" b="1" dirty="0" err="1" smtClean="0">
                <a:solidFill>
                  <a:srgbClr val="000066"/>
                </a:solidFill>
                <a:effectLst>
                  <a:outerShdw blurRad="38100" dist="38100" dir="2700000" algn="tl">
                    <a:srgbClr val="C0C0C0"/>
                  </a:outerShdw>
                </a:effectLst>
                <a:latin typeface="Arial" charset="0"/>
                <a:cs typeface="Arial" charset="0"/>
              </a:rPr>
              <a:t>Observing</a:t>
            </a:r>
            <a:r>
              <a:rPr lang="fr-CH" sz="2000" b="1" dirty="0" smtClean="0">
                <a:solidFill>
                  <a:srgbClr val="000066"/>
                </a:solidFill>
                <a:effectLst>
                  <a:outerShdw blurRad="38100" dist="38100" dir="2700000" algn="tl">
                    <a:srgbClr val="C0C0C0"/>
                  </a:outerShdw>
                </a:effectLst>
                <a:latin typeface="Arial" charset="0"/>
                <a:cs typeface="Arial" charset="0"/>
              </a:rPr>
              <a:t> System </a:t>
            </a:r>
            <a:endParaRPr lang="en-US" sz="20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357158" y="1571612"/>
            <a:ext cx="8607330" cy="3825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eaLnBrk="1" hangingPunct="1">
              <a:spcBef>
                <a:spcPts val="0"/>
              </a:spcBef>
            </a:pPr>
            <a:r>
              <a:rPr lang="en-US" kern="0" dirty="0" smtClean="0">
                <a:latin typeface="+mn-lt"/>
              </a:rPr>
              <a:t>In 2013 a</a:t>
            </a:r>
            <a:r>
              <a:rPr lang="en-US" sz="2400" b="0" kern="0" dirty="0" smtClean="0">
                <a:latin typeface="+mn-lt"/>
                <a:ea typeface="+mn-ea"/>
              </a:rPr>
              <a:t> </a:t>
            </a:r>
            <a:r>
              <a:rPr lang="en-US" sz="2400" kern="0" dirty="0" smtClean="0">
                <a:latin typeface="+mn-lt"/>
                <a:ea typeface="+mn-ea"/>
              </a:rPr>
              <a:t>WMO Hydrological Observing System </a:t>
            </a:r>
            <a:r>
              <a:rPr lang="en-US" sz="2400" b="0" kern="0" dirty="0" smtClean="0">
                <a:latin typeface="+mn-lt"/>
                <a:ea typeface="+mn-ea"/>
              </a:rPr>
              <a:t>(WHOS) was proposed by the </a:t>
            </a:r>
            <a:r>
              <a:rPr lang="en-US" sz="2400" b="0" kern="0" dirty="0" err="1" smtClean="0">
                <a:latin typeface="+mn-lt"/>
                <a:ea typeface="+mn-ea"/>
              </a:rPr>
              <a:t>CHy</a:t>
            </a:r>
            <a:r>
              <a:rPr lang="en-US" sz="2400" b="0" kern="0" dirty="0" smtClean="0">
                <a:latin typeface="+mn-lt"/>
                <a:ea typeface="+mn-ea"/>
              </a:rPr>
              <a:t> Advisory Working Group as the means to provide the most comprehensive hydrological component in fulfillment of the WIGOS objective of  “an integrated, comprehensive, and coordinated system which is comprised of the present WMO global observing systems”.</a:t>
            </a:r>
          </a:p>
          <a:p>
            <a:pPr lvl="0" algn="l" eaLnBrk="1" hangingPunct="1">
              <a:spcBef>
                <a:spcPts val="0"/>
              </a:spcBef>
            </a:pPr>
            <a:endParaRPr lang="en-US" sz="2400" b="0" kern="0" dirty="0" smtClean="0">
              <a:latin typeface="+mn-lt"/>
              <a:ea typeface="+mn-ea"/>
            </a:endParaRPr>
          </a:p>
          <a:p>
            <a:pPr lvl="0" algn="l" eaLnBrk="1" hangingPunct="1">
              <a:spcBef>
                <a:spcPts val="0"/>
              </a:spcBef>
            </a:pPr>
            <a:r>
              <a:rPr lang="en-US" sz="2400" kern="0" dirty="0" smtClean="0">
                <a:latin typeface="+mn-lt"/>
                <a:ea typeface="+mn-ea"/>
              </a:rPr>
              <a:t>WHOS</a:t>
            </a:r>
            <a:r>
              <a:rPr lang="en-US" sz="2400" b="0" kern="0" dirty="0" smtClean="0">
                <a:latin typeface="+mn-lt"/>
                <a:ea typeface="+mn-ea"/>
              </a:rPr>
              <a:t> is conceived as a portal to facilitate access to already available on-line real-time and historical data, drawing from the water information systems of countries around the world that make their data freely and openly available, including HYCOS projects.</a:t>
            </a:r>
            <a:endParaRPr lang="it-IT" sz="2400" b="0" kern="0" dirty="0" smtClean="0">
              <a:latin typeface="+mn-lt"/>
              <a:ea typeface="+mn-ea"/>
            </a:endParaRPr>
          </a:p>
        </p:txBody>
      </p:sp>
    </p:spTree>
    <p:extLst>
      <p:ext uri="{BB962C8B-B14F-4D97-AF65-F5344CB8AC3E}">
        <p14:creationId xmlns:p14="http://schemas.microsoft.com/office/powerpoint/2010/main" val="346401154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1547663" y="304800"/>
            <a:ext cx="7416949" cy="792162"/>
          </a:xfrm>
        </p:spPr>
        <p:txBody>
          <a:bodyPr/>
          <a:lstStyle/>
          <a:p>
            <a:r>
              <a:rPr lang="en-GB" b="1" dirty="0" smtClean="0">
                <a:solidFill>
                  <a:srgbClr val="000090"/>
                </a:solidFill>
              </a:rPr>
              <a:t>Commission for Hydrology (</a:t>
            </a:r>
            <a:r>
              <a:rPr lang="en-GB" b="1" dirty="0" err="1" smtClean="0">
                <a:solidFill>
                  <a:srgbClr val="000090"/>
                </a:solidFill>
              </a:rPr>
              <a:t>CHy</a:t>
            </a:r>
            <a:r>
              <a:rPr lang="en-GB" b="1" dirty="0" smtClean="0">
                <a:solidFill>
                  <a:srgbClr val="000090"/>
                </a:solidFill>
              </a:rPr>
              <a:t>)</a:t>
            </a:r>
            <a:endParaRPr lang="en-US" b="1" dirty="0">
              <a:solidFill>
                <a:srgbClr val="000090"/>
              </a:solidFill>
            </a:endParaRPr>
          </a:p>
        </p:txBody>
      </p:sp>
      <p:sp>
        <p:nvSpPr>
          <p:cNvPr id="10" name="TextBox 9"/>
          <p:cNvSpPr txBox="1"/>
          <p:nvPr/>
        </p:nvSpPr>
        <p:spPr>
          <a:xfrm>
            <a:off x="1143000" y="1459140"/>
            <a:ext cx="7036602" cy="461665"/>
          </a:xfrm>
          <a:prstGeom prst="rect">
            <a:avLst/>
          </a:prstGeom>
          <a:noFill/>
        </p:spPr>
        <p:txBody>
          <a:bodyPr wrap="none" rtlCol="0">
            <a:spAutoFit/>
          </a:bodyPr>
          <a:lstStyle/>
          <a:p>
            <a:r>
              <a:rPr lang="en-US" b="1" dirty="0" smtClean="0">
                <a:solidFill>
                  <a:srgbClr val="000090"/>
                </a:solidFill>
              </a:rPr>
              <a:t>World Hydrological Observing System (WHOS)</a:t>
            </a:r>
            <a:endParaRPr lang="en-US" b="1" dirty="0">
              <a:solidFill>
                <a:srgbClr val="000090"/>
              </a:solidFill>
            </a:endParaRPr>
          </a:p>
        </p:txBody>
      </p:sp>
      <p:sp>
        <p:nvSpPr>
          <p:cNvPr id="12" name="Rectangle 11"/>
          <p:cNvSpPr/>
          <p:nvPr/>
        </p:nvSpPr>
        <p:spPr>
          <a:xfrm>
            <a:off x="0" y="6019800"/>
            <a:ext cx="91440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269559" y="1988840"/>
            <a:ext cx="8694929" cy="4869160"/>
          </a:xfrm>
          <a:prstGeom prst="rect">
            <a:avLst/>
          </a:prstGeom>
        </p:spPr>
      </p:pic>
      <p:pic>
        <p:nvPicPr>
          <p:cNvPr id="3" name="Picture 2" descr="WorldWaterOnline-AIP-6.bmp"/>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1520" y="1960407"/>
            <a:ext cx="8712968" cy="4897593"/>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547664" y="188640"/>
            <a:ext cx="7596336" cy="1143000"/>
          </a:xfrm>
          <a:noFill/>
          <a:ln/>
        </p:spPr>
        <p:txBody>
          <a:bodyPr/>
          <a:lstStyle/>
          <a:p>
            <a:pPr algn="l"/>
            <a:r>
              <a:rPr lang="en-US" sz="3200" b="1" dirty="0" smtClean="0">
                <a:solidFill>
                  <a:srgbClr val="000066"/>
                </a:solidFill>
                <a:effectLst>
                  <a:outerShdw blurRad="38100" dist="38100" dir="2700000" algn="tl">
                    <a:srgbClr val="C0C0C0"/>
                  </a:outerShdw>
                </a:effectLst>
                <a:latin typeface="Arial" charset="0"/>
                <a:cs typeface="Arial" charset="0"/>
              </a:rPr>
              <a:t>A couple of challenges for the HDWG</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251520" y="1628800"/>
            <a:ext cx="8572560" cy="4248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1" hangingPunct="1">
              <a:spcBef>
                <a:spcPts val="0"/>
              </a:spcBef>
              <a:buFont typeface="Arial"/>
              <a:buChar char="•"/>
            </a:pPr>
            <a:r>
              <a:rPr lang="en-US" sz="2000" kern="0" dirty="0" smtClean="0">
                <a:latin typeface="+mn-lt"/>
              </a:rPr>
              <a:t>Does HDWG have </a:t>
            </a:r>
            <a:r>
              <a:rPr lang="en-US" sz="2000" kern="0" dirty="0">
                <a:latin typeface="+mn-lt"/>
              </a:rPr>
              <a:t>a framework for future standards development?</a:t>
            </a:r>
          </a:p>
          <a:p>
            <a:pPr marL="342900" lvl="0" indent="-342900" algn="l" eaLnBrk="1" hangingPunct="1">
              <a:spcBef>
                <a:spcPts val="0"/>
              </a:spcBef>
              <a:buFont typeface="Arial"/>
              <a:buChar char="•"/>
            </a:pPr>
            <a:endParaRPr lang="en-US" sz="2000" b="0" kern="0" dirty="0" smtClean="0">
              <a:latin typeface="+mn-lt"/>
              <a:ea typeface="+mn-ea"/>
            </a:endParaRPr>
          </a:p>
          <a:p>
            <a:pPr marL="800100" lvl="1" indent="-342900" eaLnBrk="1" hangingPunct="1">
              <a:spcBef>
                <a:spcPts val="0"/>
              </a:spcBef>
              <a:buFont typeface="Arial"/>
              <a:buChar char="•"/>
            </a:pPr>
            <a:r>
              <a:rPr lang="en-US" sz="2000" b="0" kern="0" dirty="0" smtClean="0">
                <a:latin typeface="+mn-lt"/>
                <a:ea typeface="+mn-ea"/>
              </a:rPr>
              <a:t>What </a:t>
            </a:r>
            <a:r>
              <a:rPr lang="en-US" sz="2000" kern="0" dirty="0" smtClean="0">
                <a:latin typeface="+mn-lt"/>
              </a:rPr>
              <a:t>does our suite of water data standards look like in a few years time?</a:t>
            </a:r>
          </a:p>
          <a:p>
            <a:pPr marL="342900" lvl="0" indent="-342900" algn="l" eaLnBrk="1" hangingPunct="1">
              <a:spcBef>
                <a:spcPts val="0"/>
              </a:spcBef>
              <a:buFont typeface="Arial"/>
              <a:buChar char="•"/>
            </a:pPr>
            <a:endParaRPr lang="en-US" sz="2000" kern="0" dirty="0" smtClean="0">
              <a:latin typeface="+mn-lt"/>
            </a:endParaRPr>
          </a:p>
          <a:p>
            <a:pPr marL="1257300" lvl="2" indent="-342900" eaLnBrk="1" hangingPunct="1">
              <a:spcBef>
                <a:spcPts val="0"/>
              </a:spcBef>
              <a:buFont typeface="Arial"/>
              <a:buChar char="•"/>
            </a:pPr>
            <a:r>
              <a:rPr lang="en-US" sz="2000" b="0" kern="0" dirty="0" smtClean="0">
                <a:latin typeface="+mn-lt"/>
                <a:ea typeface="+mn-ea"/>
              </a:rPr>
              <a:t>WaterML2: Part 1, 2, 3, …N?</a:t>
            </a:r>
          </a:p>
          <a:p>
            <a:pPr lvl="0" algn="l" eaLnBrk="1" hangingPunct="1">
              <a:spcBef>
                <a:spcPts val="0"/>
              </a:spcBef>
            </a:pPr>
            <a:endParaRPr lang="en-US" sz="2000" kern="0" dirty="0">
              <a:latin typeface="+mn-lt"/>
            </a:endParaRPr>
          </a:p>
          <a:p>
            <a:pPr marL="342900" lvl="0" indent="-342900" algn="l" eaLnBrk="1" hangingPunct="1">
              <a:spcBef>
                <a:spcPts val="0"/>
              </a:spcBef>
              <a:buFont typeface="Arial"/>
              <a:buChar char="•"/>
            </a:pPr>
            <a:r>
              <a:rPr lang="en-US" sz="2000" kern="0" dirty="0" smtClean="0">
                <a:latin typeface="+mn-lt"/>
              </a:rPr>
              <a:t>How c</a:t>
            </a:r>
            <a:r>
              <a:rPr lang="en-US" sz="2000" b="0" kern="0" dirty="0" smtClean="0">
                <a:latin typeface="+mn-lt"/>
                <a:ea typeface="+mn-ea"/>
              </a:rPr>
              <a:t>an HDWG influence take-up of developed standards?</a:t>
            </a:r>
          </a:p>
          <a:p>
            <a:pPr marL="342900" lvl="0" indent="-342900" algn="l" eaLnBrk="1" hangingPunct="1">
              <a:spcBef>
                <a:spcPts val="0"/>
              </a:spcBef>
              <a:buFont typeface="Arial"/>
              <a:buChar char="•"/>
            </a:pPr>
            <a:endParaRPr lang="en-US" sz="2000" kern="0" dirty="0">
              <a:latin typeface="+mn-lt"/>
            </a:endParaRPr>
          </a:p>
          <a:p>
            <a:pPr marL="800100" lvl="1" indent="-342900" eaLnBrk="1" hangingPunct="1">
              <a:spcBef>
                <a:spcPts val="0"/>
              </a:spcBef>
              <a:buFont typeface="Arial"/>
              <a:buChar char="•"/>
            </a:pPr>
            <a:r>
              <a:rPr lang="en-US" sz="2000" b="0" kern="0" dirty="0" smtClean="0">
                <a:latin typeface="+mn-lt"/>
                <a:ea typeface="+mn-ea"/>
              </a:rPr>
              <a:t>Can we assist with capacity building and implementation of standards-compliant technologies for hydrological data sharing in countries around the world?</a:t>
            </a:r>
          </a:p>
          <a:p>
            <a:pPr lvl="0" algn="l" eaLnBrk="1" hangingPunct="1">
              <a:spcBef>
                <a:spcPts val="0"/>
              </a:spcBef>
            </a:pPr>
            <a:endParaRPr lang="en-US" sz="2000" b="0" kern="0" dirty="0" smtClean="0">
              <a:latin typeface="+mn-lt"/>
              <a:ea typeface="+mn-ea"/>
            </a:endParaRPr>
          </a:p>
          <a:p>
            <a:pPr lvl="0" algn="l" eaLnBrk="1" hangingPunct="1">
              <a:spcBef>
                <a:spcPts val="0"/>
              </a:spcBef>
            </a:pPr>
            <a:endParaRPr lang="en-US" sz="2000" b="0" kern="0" dirty="0" smtClean="0">
              <a:latin typeface="+mn-lt"/>
              <a:ea typeface="+mn-ea"/>
            </a:endParaRPr>
          </a:p>
          <a:p>
            <a:pPr marL="342900" lvl="0" indent="-342900" algn="l" eaLnBrk="1" hangingPunct="1">
              <a:spcBef>
                <a:spcPts val="0"/>
              </a:spcBef>
              <a:buFont typeface="Arial"/>
              <a:buChar char="•"/>
            </a:pPr>
            <a:r>
              <a:rPr lang="en-US" sz="2000" b="0" kern="0" dirty="0" smtClean="0">
                <a:latin typeface="+mn-lt"/>
                <a:ea typeface="+mn-ea"/>
              </a:rPr>
              <a:t>For discussion during the workshop…</a:t>
            </a:r>
          </a:p>
          <a:p>
            <a:pPr marL="342900" lvl="0" indent="-342900" algn="l" eaLnBrk="1" hangingPunct="1">
              <a:spcBef>
                <a:spcPts val="0"/>
              </a:spcBef>
              <a:buFont typeface="Arial"/>
              <a:buChar char="•"/>
            </a:pPr>
            <a:endParaRPr lang="en-US" sz="2000" b="0" kern="0" dirty="0" smtClean="0">
              <a:latin typeface="+mn-lt"/>
              <a:ea typeface="+mn-ea"/>
            </a:endParaRPr>
          </a:p>
        </p:txBody>
      </p:sp>
    </p:spTree>
    <p:extLst>
      <p:ext uri="{BB962C8B-B14F-4D97-AF65-F5344CB8AC3E}">
        <p14:creationId xmlns:p14="http://schemas.microsoft.com/office/powerpoint/2010/main" val="405084108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1676401" y="381000"/>
            <a:ext cx="7467600" cy="792162"/>
          </a:xfrm>
        </p:spPr>
        <p:txBody>
          <a:bodyPr/>
          <a:lstStyle/>
          <a:p>
            <a:r>
              <a:rPr lang="en-GB" sz="2800" b="1" dirty="0" smtClean="0"/>
              <a:t>World Meteorological Organization (WMO)</a:t>
            </a:r>
            <a:endParaRPr lang="en-US" sz="2800" b="1" dirty="0"/>
          </a:p>
        </p:txBody>
      </p:sp>
      <p:sp>
        <p:nvSpPr>
          <p:cNvPr id="29702" name="Text Box 6"/>
          <p:cNvSpPr txBox="1">
            <a:spLocks noChangeArrowheads="1"/>
          </p:cNvSpPr>
          <p:nvPr/>
        </p:nvSpPr>
        <p:spPr bwMode="auto">
          <a:xfrm>
            <a:off x="1619250" y="2420938"/>
            <a:ext cx="3960813" cy="457200"/>
          </a:xfrm>
          <a:prstGeom prst="rect">
            <a:avLst/>
          </a:prstGeom>
          <a:noFill/>
          <a:ln w="9525">
            <a:noFill/>
            <a:miter lim="800000"/>
            <a:headEnd/>
            <a:tailEnd/>
          </a:ln>
          <a:effectLst/>
        </p:spPr>
        <p:txBody>
          <a:bodyPr>
            <a:prstTxWarp prst="textNoShape">
              <a:avLst/>
            </a:prstTxWarp>
            <a:spAutoFit/>
          </a:bodyPr>
          <a:lstStyle/>
          <a:p>
            <a:pPr>
              <a:buFont typeface="Wingdings" charset="2"/>
              <a:buChar char="§"/>
            </a:pPr>
            <a:endParaRPr lang="en-US"/>
          </a:p>
        </p:txBody>
      </p:sp>
      <p:sp>
        <p:nvSpPr>
          <p:cNvPr id="4" name="TextBox 3"/>
          <p:cNvSpPr txBox="1"/>
          <p:nvPr/>
        </p:nvSpPr>
        <p:spPr>
          <a:xfrm>
            <a:off x="2667000" y="908720"/>
            <a:ext cx="4900500" cy="461665"/>
          </a:xfrm>
          <a:prstGeom prst="rect">
            <a:avLst/>
          </a:prstGeom>
          <a:noFill/>
        </p:spPr>
        <p:txBody>
          <a:bodyPr wrap="none" rtlCol="0">
            <a:spAutoFit/>
          </a:bodyPr>
          <a:lstStyle/>
          <a:p>
            <a:r>
              <a:rPr lang="en-US" dirty="0" smtClean="0"/>
              <a:t>191 Member States and Territories</a:t>
            </a:r>
            <a:endParaRPr lang="en-US" dirty="0"/>
          </a:p>
        </p:txBody>
      </p:sp>
      <p:sp>
        <p:nvSpPr>
          <p:cNvPr id="5" name="TextBox 4"/>
          <p:cNvSpPr txBox="1"/>
          <p:nvPr/>
        </p:nvSpPr>
        <p:spPr>
          <a:xfrm>
            <a:off x="251520" y="1556792"/>
            <a:ext cx="3536695" cy="461665"/>
          </a:xfrm>
          <a:prstGeom prst="rect">
            <a:avLst/>
          </a:prstGeom>
          <a:noFill/>
        </p:spPr>
        <p:txBody>
          <a:bodyPr wrap="none" rtlCol="0">
            <a:spAutoFit/>
          </a:bodyPr>
          <a:lstStyle/>
          <a:p>
            <a:r>
              <a:rPr lang="en-US" b="1" dirty="0" smtClean="0"/>
              <a:t>Mission (</a:t>
            </a:r>
            <a:r>
              <a:rPr lang="en-US" b="1" dirty="0" err="1" smtClean="0"/>
              <a:t>summarised</a:t>
            </a:r>
            <a:r>
              <a:rPr lang="en-US" b="1" dirty="0" smtClean="0"/>
              <a:t>):</a:t>
            </a:r>
            <a:endParaRPr lang="en-US" b="1" dirty="0"/>
          </a:p>
        </p:txBody>
      </p:sp>
      <p:sp>
        <p:nvSpPr>
          <p:cNvPr id="7" name="TextBox 6"/>
          <p:cNvSpPr txBox="1"/>
          <p:nvPr/>
        </p:nvSpPr>
        <p:spPr>
          <a:xfrm>
            <a:off x="23815" y="1959304"/>
            <a:ext cx="9144000" cy="5647699"/>
          </a:xfrm>
          <a:prstGeom prst="rect">
            <a:avLst/>
          </a:prstGeom>
          <a:noFill/>
        </p:spPr>
        <p:txBody>
          <a:bodyPr wrap="square" rtlCol="0">
            <a:spAutoFit/>
          </a:bodyPr>
          <a:lstStyle/>
          <a:p>
            <a:pPr marL="205200">
              <a:spcBef>
                <a:spcPts val="0"/>
              </a:spcBef>
              <a:spcAft>
                <a:spcPts val="300"/>
              </a:spcAft>
            </a:pPr>
            <a:r>
              <a:rPr lang="en-US" dirty="0" smtClean="0"/>
              <a:t>To facilitate worldwide cooperation in meteorology, hydrology and related fields by:</a:t>
            </a:r>
          </a:p>
          <a:p>
            <a:pPr marL="800100" lvl="1" indent="-342900">
              <a:spcBef>
                <a:spcPts val="0"/>
              </a:spcBef>
              <a:spcAft>
                <a:spcPts val="300"/>
              </a:spcAft>
              <a:buFont typeface="Arial"/>
              <a:buChar char="•"/>
            </a:pPr>
            <a:r>
              <a:rPr lang="en-US" dirty="0"/>
              <a:t>e</a:t>
            </a:r>
            <a:r>
              <a:rPr lang="en-US" dirty="0" smtClean="0"/>
              <a:t>stablishing networks of observing stations</a:t>
            </a:r>
          </a:p>
          <a:p>
            <a:pPr marL="800100" lvl="1" indent="-342900">
              <a:spcBef>
                <a:spcPts val="0"/>
              </a:spcBef>
              <a:spcAft>
                <a:spcPts val="300"/>
              </a:spcAft>
              <a:buFont typeface="Arial"/>
              <a:buChar char="•"/>
            </a:pPr>
            <a:r>
              <a:rPr lang="en-US" dirty="0"/>
              <a:t>m</a:t>
            </a:r>
            <a:r>
              <a:rPr lang="en-US" dirty="0" smtClean="0"/>
              <a:t>aintaining </a:t>
            </a:r>
            <a:r>
              <a:rPr lang="en-US" dirty="0" err="1" smtClean="0"/>
              <a:t>centres</a:t>
            </a:r>
            <a:r>
              <a:rPr lang="en-US" dirty="0" smtClean="0"/>
              <a:t> providing meteorological and related services</a:t>
            </a:r>
          </a:p>
          <a:p>
            <a:pPr marL="800100" lvl="1" indent="-342900">
              <a:spcBef>
                <a:spcPts val="0"/>
              </a:spcBef>
              <a:spcAft>
                <a:spcPts val="300"/>
              </a:spcAft>
              <a:buFont typeface="Arial"/>
              <a:buChar char="•"/>
            </a:pPr>
            <a:r>
              <a:rPr lang="en-US" dirty="0"/>
              <a:t>e</a:t>
            </a:r>
            <a:r>
              <a:rPr lang="en-US" dirty="0" smtClean="0"/>
              <a:t>stablishing systems for data exchange</a:t>
            </a:r>
          </a:p>
          <a:p>
            <a:pPr marL="800100" lvl="1" indent="-342900">
              <a:spcBef>
                <a:spcPts val="0"/>
              </a:spcBef>
              <a:spcAft>
                <a:spcPts val="300"/>
              </a:spcAft>
              <a:buFont typeface="Arial"/>
              <a:buChar char="•"/>
            </a:pPr>
            <a:r>
              <a:rPr lang="en-US" dirty="0"/>
              <a:t>d</a:t>
            </a:r>
            <a:r>
              <a:rPr lang="en-US" dirty="0" smtClean="0"/>
              <a:t>efining standards for observational data and its publication</a:t>
            </a:r>
          </a:p>
          <a:p>
            <a:pPr marL="800100" lvl="1" indent="-342900">
              <a:spcBef>
                <a:spcPts val="0"/>
              </a:spcBef>
              <a:spcAft>
                <a:spcPts val="300"/>
              </a:spcAft>
              <a:buFont typeface="Arial"/>
              <a:buChar char="•"/>
            </a:pPr>
            <a:r>
              <a:rPr lang="en-US" dirty="0" smtClean="0"/>
              <a:t>application of meteorology to aviation, water issues, agriculture, shipping and other human activities</a:t>
            </a:r>
          </a:p>
          <a:p>
            <a:pPr marL="800100" lvl="1" indent="-342900">
              <a:spcBef>
                <a:spcPts val="0"/>
              </a:spcBef>
              <a:spcAft>
                <a:spcPts val="300"/>
              </a:spcAft>
              <a:buFont typeface="Arial"/>
              <a:buChar char="•"/>
            </a:pPr>
            <a:r>
              <a:rPr lang="en-US" dirty="0"/>
              <a:t>p</a:t>
            </a:r>
            <a:r>
              <a:rPr lang="en-US" dirty="0" smtClean="0"/>
              <a:t>romotion of operational hydrology and cooperation</a:t>
            </a:r>
          </a:p>
          <a:p>
            <a:pPr marL="800100" lvl="1" indent="-342900">
              <a:spcBef>
                <a:spcPts val="0"/>
              </a:spcBef>
              <a:spcAft>
                <a:spcPts val="300"/>
              </a:spcAft>
              <a:buFont typeface="Arial"/>
              <a:buChar char="•"/>
            </a:pPr>
            <a:r>
              <a:rPr lang="en-US" dirty="0" smtClean="0"/>
              <a:t>encouraging research, training and coordination</a:t>
            </a:r>
          </a:p>
          <a:p>
            <a:pPr marL="800100" lvl="1" indent="-342900">
              <a:spcBef>
                <a:spcPts val="0"/>
              </a:spcBef>
              <a:spcAft>
                <a:spcPts val="300"/>
              </a:spcAft>
              <a:buFont typeface="Arial"/>
              <a:buChar char="•"/>
            </a:pPr>
            <a:endParaRPr lang="en-US" dirty="0" smtClean="0"/>
          </a:p>
          <a:p>
            <a:pPr marL="800100" lvl="1" indent="-342900">
              <a:spcBef>
                <a:spcPts val="0"/>
              </a:spcBef>
              <a:spcAft>
                <a:spcPts val="300"/>
              </a:spcAft>
              <a:buFont typeface="Arial"/>
              <a:buChar char="•"/>
            </a:pPr>
            <a:endParaRPr lang="en-US" dirty="0"/>
          </a:p>
          <a:p>
            <a:pPr marL="342900" indent="-342900">
              <a:spcBef>
                <a:spcPts val="0"/>
              </a:spcBef>
              <a:spcAft>
                <a:spcPts val="300"/>
              </a:spcAft>
              <a:buFont typeface="Arial"/>
              <a:buChar cha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371600" y="188913"/>
            <a:ext cx="7772400" cy="1143000"/>
          </a:xfrm>
        </p:spPr>
        <p:txBody>
          <a:bodyPr/>
          <a:lstStyle/>
          <a:p>
            <a:r>
              <a:rPr lang="fr-CH" sz="2800" b="1" dirty="0" smtClean="0">
                <a:solidFill>
                  <a:srgbClr val="000066"/>
                </a:solidFill>
                <a:effectLst>
                  <a:outerShdw blurRad="38100" dist="38100" dir="2700000" algn="tl">
                    <a:srgbClr val="C0C0C0"/>
                  </a:outerShdw>
                </a:effectLst>
                <a:latin typeface="Arial" charset="0"/>
                <a:cs typeface="Arial" charset="0"/>
              </a:rPr>
              <a:t>Conclusions</a:t>
            </a:r>
            <a:endParaRPr lang="en-US" sz="2800" b="1" dirty="0">
              <a:solidFill>
                <a:srgbClr val="000066"/>
              </a:solidFill>
              <a:effectLst>
                <a:outerShdw blurRad="38100" dist="38100" dir="2700000" algn="tl">
                  <a:srgbClr val="C0C0C0"/>
                </a:outerShdw>
              </a:effectLst>
              <a:latin typeface="Arial" charset="0"/>
              <a:cs typeface="Arial" charset="0"/>
            </a:endParaRPr>
          </a:p>
        </p:txBody>
      </p:sp>
      <p:sp>
        <p:nvSpPr>
          <p:cNvPr id="199683" name="Rectangle 3"/>
          <p:cNvSpPr>
            <a:spLocks noGrp="1" noChangeArrowheads="1"/>
          </p:cNvSpPr>
          <p:nvPr>
            <p:ph type="body" idx="1"/>
          </p:nvPr>
        </p:nvSpPr>
        <p:spPr>
          <a:xfrm>
            <a:off x="539750" y="1700213"/>
            <a:ext cx="8135938" cy="4321175"/>
          </a:xfrm>
        </p:spPr>
        <p:txBody>
          <a:bodyPr/>
          <a:lstStyle/>
          <a:p>
            <a:pPr marL="533400" indent="-533400">
              <a:lnSpc>
                <a:spcPct val="80000"/>
              </a:lnSpc>
              <a:spcBef>
                <a:spcPct val="40000"/>
              </a:spcBef>
            </a:pPr>
            <a:r>
              <a:rPr lang="en-GB" altLang="ja-JP" sz="2000" dirty="0" smtClean="0">
                <a:latin typeface="Arial" charset="0"/>
                <a:ea typeface="ＭＳ Ｐゴシック" pitchFamily="34" charset="-128"/>
                <a:cs typeface="Arial" charset="0"/>
              </a:rPr>
              <a:t>Water data sharing </a:t>
            </a:r>
            <a:r>
              <a:rPr lang="en-GB" altLang="ja-JP" sz="2000" dirty="0">
                <a:latin typeface="Arial" charset="0"/>
                <a:ea typeface="ＭＳ Ｐゴシック" pitchFamily="34" charset="-128"/>
                <a:cs typeface="Arial" charset="0"/>
              </a:rPr>
              <a:t>is essential for improved </a:t>
            </a:r>
            <a:r>
              <a:rPr lang="en-GB" altLang="ja-JP" sz="2000" dirty="0" smtClean="0">
                <a:latin typeface="Arial" charset="0"/>
                <a:ea typeface="ＭＳ Ｐゴシック" pitchFamily="34" charset="-128"/>
                <a:cs typeface="Arial" charset="0"/>
              </a:rPr>
              <a:t>and more transparent water </a:t>
            </a:r>
            <a:r>
              <a:rPr lang="en-GB" altLang="ja-JP" sz="2000" dirty="0">
                <a:latin typeface="Arial" charset="0"/>
                <a:ea typeface="ＭＳ Ｐゴシック" pitchFamily="34" charset="-128"/>
                <a:cs typeface="Arial" charset="0"/>
              </a:rPr>
              <a:t>resources management</a:t>
            </a:r>
          </a:p>
          <a:p>
            <a:pPr>
              <a:lnSpc>
                <a:spcPct val="80000"/>
              </a:lnSpc>
              <a:spcBef>
                <a:spcPct val="40000"/>
              </a:spcBef>
            </a:pPr>
            <a:r>
              <a:rPr lang="en-GB" altLang="ja-JP" sz="2000" dirty="0" smtClean="0">
                <a:latin typeface="Arial" charset="0"/>
                <a:ea typeface="ＭＳ Ｐゴシック" pitchFamily="34" charset="-128"/>
                <a:cs typeface="Arial" charset="0"/>
              </a:rPr>
              <a:t>The </a:t>
            </a:r>
            <a:r>
              <a:rPr lang="en-US" altLang="ja-JP" sz="2000" dirty="0" smtClean="0">
                <a:ea typeface="ＭＳ Ｐゴシック" pitchFamily="34" charset="-128"/>
                <a:cs typeface="Arial" charset="0"/>
              </a:rPr>
              <a:t>exchange </a:t>
            </a:r>
            <a:r>
              <a:rPr lang="en-US" altLang="ja-JP" sz="2000" dirty="0">
                <a:ea typeface="ＭＳ Ｐゴシック" pitchFamily="34" charset="-128"/>
                <a:cs typeface="Arial" charset="0"/>
              </a:rPr>
              <a:t>of hydrological and related data </a:t>
            </a:r>
            <a:r>
              <a:rPr lang="en-US" altLang="ja-JP" sz="2000" dirty="0" smtClean="0">
                <a:ea typeface="ＭＳ Ｐゴシック" pitchFamily="34" charset="-128"/>
                <a:cs typeface="Arial" charset="0"/>
              </a:rPr>
              <a:t>needs to be </a:t>
            </a:r>
            <a:r>
              <a:rPr lang="en-US" altLang="ja-JP" sz="2000" dirty="0">
                <a:ea typeface="ＭＳ Ｐゴシック" pitchFamily="34" charset="-128"/>
                <a:cs typeface="Arial" charset="0"/>
              </a:rPr>
              <a:t>increased at national, regional and international </a:t>
            </a:r>
            <a:r>
              <a:rPr lang="en-US" altLang="ja-JP" sz="2000" dirty="0" smtClean="0">
                <a:ea typeface="ＭＳ Ｐゴシック" pitchFamily="34" charset="-128"/>
                <a:cs typeface="Arial" charset="0"/>
              </a:rPr>
              <a:t>levels</a:t>
            </a:r>
            <a:endParaRPr lang="en-GB" altLang="ja-JP" sz="2000" dirty="0" smtClean="0">
              <a:latin typeface="Arial" charset="0"/>
              <a:ea typeface="ＭＳ Ｐゴシック" pitchFamily="34" charset="-128"/>
              <a:cs typeface="Arial" charset="0"/>
            </a:endParaRPr>
          </a:p>
          <a:p>
            <a:pPr marL="533400" indent="-533400">
              <a:lnSpc>
                <a:spcPct val="80000"/>
              </a:lnSpc>
              <a:spcBef>
                <a:spcPct val="40000"/>
              </a:spcBef>
            </a:pPr>
            <a:r>
              <a:rPr lang="en-US" altLang="ja-JP" sz="2000" dirty="0" smtClean="0">
                <a:latin typeface="Arial" charset="0"/>
                <a:ea typeface="ＭＳ Ｐゴシック" pitchFamily="34" charset="-128"/>
                <a:cs typeface="Arial" charset="0"/>
              </a:rPr>
              <a:t>Tools and techniques need to be made available for the optimization of hydrological data collection and related networks of National Meteorological and Hydrological Services</a:t>
            </a:r>
            <a:endParaRPr lang="en-GB" altLang="ja-JP" sz="2000" dirty="0">
              <a:latin typeface="Arial" charset="0"/>
              <a:ea typeface="ＭＳ Ｐゴシック" pitchFamily="34" charset="-128"/>
              <a:cs typeface="Arial" charset="0"/>
            </a:endParaRPr>
          </a:p>
          <a:p>
            <a:pPr marL="533400" indent="-533400">
              <a:lnSpc>
                <a:spcPct val="80000"/>
              </a:lnSpc>
              <a:spcBef>
                <a:spcPct val="40000"/>
              </a:spcBef>
            </a:pPr>
            <a:r>
              <a:rPr lang="en-US" altLang="ja-JP" sz="2000" dirty="0" smtClean="0">
                <a:latin typeface="Arial" charset="0"/>
                <a:ea typeface="ＭＳ Ｐゴシック" pitchFamily="34" charset="-128"/>
                <a:cs typeface="Arial" charset="0"/>
              </a:rPr>
              <a:t>Internationally agreed standards, formats and protocols will be adopted by WMO to underpin the transfer of hydrological data and information</a:t>
            </a:r>
            <a:endParaRPr lang="en-GB" altLang="ja-JP" sz="2000" dirty="0">
              <a:latin typeface="Arial" charset="0"/>
              <a:ea typeface="ＭＳ Ｐゴシック" pitchFamily="34" charset="-128"/>
              <a:cs typeface="Arial" charset="0"/>
            </a:endParaRPr>
          </a:p>
          <a:p>
            <a:pPr marL="533400" indent="-533400">
              <a:lnSpc>
                <a:spcPct val="80000"/>
              </a:lnSpc>
              <a:spcBef>
                <a:spcPct val="40000"/>
              </a:spcBef>
            </a:pPr>
            <a:r>
              <a:rPr lang="en-GB" altLang="ja-JP" sz="2000" dirty="0" smtClean="0">
                <a:latin typeface="Arial" charset="0"/>
                <a:ea typeface="ＭＳ Ｐゴシック" pitchFamily="34" charset="-128"/>
                <a:cs typeface="Arial" charset="0"/>
              </a:rPr>
              <a:t>Increased hydrological data availability will support more value </a:t>
            </a:r>
            <a:r>
              <a:rPr lang="en-GB" altLang="ja-JP" sz="2000" dirty="0">
                <a:latin typeface="Arial" charset="0"/>
                <a:ea typeface="ＭＳ Ｐゴシック" pitchFamily="34" charset="-128"/>
                <a:cs typeface="Arial" charset="0"/>
              </a:rPr>
              <a:t>added products and </a:t>
            </a:r>
            <a:r>
              <a:rPr lang="en-GB" altLang="ja-JP" sz="2000" dirty="0" smtClean="0">
                <a:latin typeface="Arial" charset="0"/>
                <a:ea typeface="ＭＳ Ｐゴシック" pitchFamily="34" charset="-128"/>
                <a:cs typeface="Arial" charset="0"/>
              </a:rPr>
              <a:t>services</a:t>
            </a:r>
            <a:endParaRPr lang="en-GB" altLang="ja-JP" sz="2000"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396657005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51520" y="4005064"/>
            <a:ext cx="8713788" cy="719137"/>
          </a:xfrm>
        </p:spPr>
        <p:txBody>
          <a:bodyPr/>
          <a:lstStyle/>
          <a:p>
            <a:r>
              <a:rPr lang="en-GB" dirty="0"/>
              <a:t>Thank you for your attention</a:t>
            </a:r>
            <a:endParaRPr lang="en-US" dirty="0"/>
          </a:p>
        </p:txBody>
      </p:sp>
      <p:sp>
        <p:nvSpPr>
          <p:cNvPr id="7171" name="Rectangle 3"/>
          <p:cNvSpPr>
            <a:spLocks noGrp="1" noChangeArrowheads="1"/>
          </p:cNvSpPr>
          <p:nvPr>
            <p:ph type="body" idx="1"/>
          </p:nvPr>
        </p:nvSpPr>
        <p:spPr>
          <a:xfrm>
            <a:off x="179388" y="5157191"/>
            <a:ext cx="8785225" cy="935633"/>
          </a:xfrm>
        </p:spPr>
        <p:txBody>
          <a:bodyPr/>
          <a:lstStyle/>
          <a:p>
            <a:endParaRPr lang="en-US" sz="1800"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ext Box 6"/>
          <p:cNvSpPr txBox="1">
            <a:spLocks noChangeArrowheads="1"/>
          </p:cNvSpPr>
          <p:nvPr/>
        </p:nvSpPr>
        <p:spPr bwMode="auto">
          <a:xfrm>
            <a:off x="1619250" y="2420938"/>
            <a:ext cx="3960813" cy="457200"/>
          </a:xfrm>
          <a:prstGeom prst="rect">
            <a:avLst/>
          </a:prstGeom>
          <a:noFill/>
          <a:ln w="9525">
            <a:noFill/>
            <a:miter lim="800000"/>
            <a:headEnd/>
            <a:tailEnd/>
          </a:ln>
          <a:effectLst/>
        </p:spPr>
        <p:txBody>
          <a:bodyPr>
            <a:prstTxWarp prst="textNoShape">
              <a:avLst/>
            </a:prstTxWarp>
            <a:spAutoFit/>
          </a:bodyPr>
          <a:lstStyle/>
          <a:p>
            <a:pPr>
              <a:buFont typeface="Wingdings" charset="2"/>
              <a:buChar char="§"/>
            </a:pPr>
            <a:endParaRPr lang="en-US"/>
          </a:p>
        </p:txBody>
      </p:sp>
      <p:pic>
        <p:nvPicPr>
          <p:cNvPr id="19" name="Picture 18" descr="structure_WMO_en.gif"/>
          <p:cNvPicPr>
            <a:picLocks noChangeAspect="1"/>
          </p:cNvPicPr>
          <p:nvPr/>
        </p:nvPicPr>
        <p:blipFill>
          <a:blip r:embed="rId2"/>
          <a:stretch>
            <a:fillRect/>
          </a:stretch>
        </p:blipFill>
        <p:spPr>
          <a:xfrm>
            <a:off x="1405672" y="0"/>
            <a:ext cx="7270784" cy="6858000"/>
          </a:xfrm>
          <a:prstGeom prst="rect">
            <a:avLst/>
          </a:prstGeom>
        </p:spPr>
      </p:pic>
      <p:sp>
        <p:nvSpPr>
          <p:cNvPr id="20" name="Left Arrow 19"/>
          <p:cNvSpPr/>
          <p:nvPr/>
        </p:nvSpPr>
        <p:spPr>
          <a:xfrm>
            <a:off x="8244408" y="2085038"/>
            <a:ext cx="759336" cy="388075"/>
          </a:xfrm>
          <a:prstGeom prst="leftArrow">
            <a:avLst>
              <a:gd name="adj1" fmla="val 50000"/>
              <a:gd name="adj2" fmla="val 51378"/>
            </a:avLst>
          </a:prstGeom>
          <a:solidFill>
            <a:srgbClr val="FFFF00"/>
          </a:solidFill>
          <a:ln/>
          <a:effectLst>
            <a:outerShdw blurRad="40000" dist="23000" dir="5400000" rotWithShape="0">
              <a:schemeClr val="tx1">
                <a:alpha val="35000"/>
              </a:schemeClr>
            </a:outerShdw>
          </a:effectLst>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1763688" y="538882"/>
            <a:ext cx="7200924" cy="792162"/>
          </a:xfrm>
        </p:spPr>
        <p:txBody>
          <a:bodyPr/>
          <a:lstStyle/>
          <a:p>
            <a:r>
              <a:rPr lang="en-GB" b="1" dirty="0" smtClean="0">
                <a:solidFill>
                  <a:srgbClr val="000090"/>
                </a:solidFill>
              </a:rPr>
              <a:t>Commission for Hydrology (</a:t>
            </a:r>
            <a:r>
              <a:rPr lang="en-GB" b="1" dirty="0" err="1" smtClean="0">
                <a:solidFill>
                  <a:srgbClr val="000090"/>
                </a:solidFill>
              </a:rPr>
              <a:t>CHy</a:t>
            </a:r>
            <a:r>
              <a:rPr lang="en-GB" b="1" dirty="0" smtClean="0">
                <a:solidFill>
                  <a:srgbClr val="000090"/>
                </a:solidFill>
              </a:rPr>
              <a:t>)</a:t>
            </a:r>
            <a:endParaRPr lang="en-US" b="1" dirty="0">
              <a:solidFill>
                <a:srgbClr val="000090"/>
              </a:solidFill>
            </a:endParaRPr>
          </a:p>
        </p:txBody>
      </p:sp>
      <p:sp>
        <p:nvSpPr>
          <p:cNvPr id="7" name="TextBox 6"/>
          <p:cNvSpPr txBox="1"/>
          <p:nvPr/>
        </p:nvSpPr>
        <p:spPr>
          <a:xfrm>
            <a:off x="381000" y="1828801"/>
            <a:ext cx="8333381" cy="3062377"/>
          </a:xfrm>
          <a:prstGeom prst="rect">
            <a:avLst/>
          </a:prstGeom>
          <a:noFill/>
        </p:spPr>
        <p:txBody>
          <a:bodyPr wrap="square" rtlCol="0">
            <a:spAutoFit/>
          </a:bodyPr>
          <a:lstStyle/>
          <a:p>
            <a:pPr>
              <a:spcBef>
                <a:spcPts val="0"/>
              </a:spcBef>
              <a:spcAft>
                <a:spcPts val="1000"/>
              </a:spcAft>
            </a:pPr>
            <a:r>
              <a:rPr lang="en-US" b="1" dirty="0" smtClean="0"/>
              <a:t>Mission:</a:t>
            </a:r>
          </a:p>
          <a:p>
            <a:pPr>
              <a:spcBef>
                <a:spcPts val="0"/>
              </a:spcBef>
              <a:spcAft>
                <a:spcPts val="400"/>
              </a:spcAft>
            </a:pPr>
            <a:r>
              <a:rPr lang="en-US" dirty="0" smtClean="0"/>
              <a:t>  To design and execute the water related activities of WMO, </a:t>
            </a:r>
          </a:p>
          <a:p>
            <a:pPr>
              <a:spcBef>
                <a:spcPts val="0"/>
              </a:spcBef>
              <a:spcAft>
                <a:spcPts val="400"/>
              </a:spcAft>
            </a:pPr>
            <a:r>
              <a:rPr lang="en-US" dirty="0" smtClean="0"/>
              <a:t>  including promoting the exchange of technology and</a:t>
            </a:r>
          </a:p>
          <a:p>
            <a:pPr>
              <a:spcBef>
                <a:spcPts val="0"/>
              </a:spcBef>
              <a:spcAft>
                <a:spcPts val="400"/>
              </a:spcAft>
            </a:pPr>
            <a:r>
              <a:rPr lang="en-US" dirty="0" smtClean="0"/>
              <a:t>  capacity building.  In particular, </a:t>
            </a:r>
            <a:r>
              <a:rPr lang="en-US" dirty="0" err="1" smtClean="0"/>
              <a:t>CHy</a:t>
            </a:r>
            <a:r>
              <a:rPr lang="en-US" dirty="0" smtClean="0"/>
              <a:t> provides guidance</a:t>
            </a:r>
          </a:p>
          <a:p>
            <a:pPr>
              <a:spcBef>
                <a:spcPts val="0"/>
              </a:spcBef>
              <a:spcAft>
                <a:spcPts val="400"/>
              </a:spcAft>
            </a:pPr>
            <a:r>
              <a:rPr lang="en-US" dirty="0" smtClean="0"/>
              <a:t>  to WMO Member countries and the WMO Secretariat for </a:t>
            </a:r>
          </a:p>
          <a:p>
            <a:pPr>
              <a:spcBef>
                <a:spcPts val="0"/>
              </a:spcBef>
              <a:spcAft>
                <a:spcPts val="400"/>
              </a:spcAft>
            </a:pPr>
            <a:r>
              <a:rPr lang="en-US" dirty="0" smtClean="0"/>
              <a:t>  the implementation of the Hydrology and Water Resources </a:t>
            </a:r>
          </a:p>
          <a:p>
            <a:pPr>
              <a:spcBef>
                <a:spcPts val="0"/>
              </a:spcBef>
              <a:spcAft>
                <a:spcPts val="400"/>
              </a:spcAft>
            </a:pPr>
            <a:r>
              <a:rPr lang="en-US" dirty="0" smtClean="0"/>
              <a:t>  Program of WMO.</a:t>
            </a:r>
          </a:p>
        </p:txBody>
      </p:sp>
      <p:sp>
        <p:nvSpPr>
          <p:cNvPr id="9" name="Rectangle 8"/>
          <p:cNvSpPr/>
          <p:nvPr/>
        </p:nvSpPr>
        <p:spPr>
          <a:xfrm>
            <a:off x="381000" y="5284113"/>
            <a:ext cx="8458200" cy="430887"/>
          </a:xfrm>
          <a:prstGeom prst="rect">
            <a:avLst/>
          </a:prstGeom>
        </p:spPr>
        <p:txBody>
          <a:bodyPr wrap="square">
            <a:spAutoFit/>
          </a:bodyPr>
          <a:lstStyle/>
          <a:p>
            <a:pPr>
              <a:spcBef>
                <a:spcPts val="0"/>
              </a:spcBef>
              <a:spcAft>
                <a:spcPts val="1000"/>
              </a:spcAft>
            </a:pPr>
            <a:r>
              <a:rPr lang="en-US" sz="2200" b="1" dirty="0" smtClean="0">
                <a:solidFill>
                  <a:srgbClr val="E03D4F"/>
                </a:solidFill>
              </a:rPr>
              <a:t>Website:  </a:t>
            </a:r>
            <a:r>
              <a:rPr lang="en-US" sz="2200" b="1" i="1" dirty="0" smtClean="0">
                <a:solidFill>
                  <a:srgbClr val="E03D4F"/>
                </a:solidFill>
                <a:hlinkClick r:id="rId2"/>
              </a:rPr>
              <a:t>http://www.wmo.int/pages/prog/hwrp/chy/</a:t>
            </a:r>
            <a:r>
              <a:rPr lang="en-US" sz="2200" b="1" i="1" dirty="0">
                <a:solidFill>
                  <a:srgbClr val="E03D4F"/>
                </a:solidFill>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250891"/>
            <a:ext cx="9108504" cy="6607109"/>
            <a:chOff x="-72864" y="250891"/>
            <a:chExt cx="9216864" cy="6607109"/>
          </a:xfrm>
        </p:grpSpPr>
        <p:grpSp>
          <p:nvGrpSpPr>
            <p:cNvPr id="14" name="Group 13"/>
            <p:cNvGrpSpPr/>
            <p:nvPr/>
          </p:nvGrpSpPr>
          <p:grpSpPr>
            <a:xfrm>
              <a:off x="381000" y="250891"/>
              <a:ext cx="8362757" cy="6607109"/>
              <a:chOff x="914400" y="250891"/>
              <a:chExt cx="8362757" cy="6607109"/>
            </a:xfrm>
          </p:grpSpPr>
          <p:pic>
            <p:nvPicPr>
              <p:cNvPr id="9" name="Picture 8" descr="Screen Shot 2014-02-17 at 2.38.06 PM.png"/>
              <p:cNvPicPr>
                <a:picLocks noChangeAspect="1"/>
              </p:cNvPicPr>
              <p:nvPr/>
            </p:nvPicPr>
            <p:blipFill>
              <a:blip r:embed="rId2"/>
              <a:stretch>
                <a:fillRect/>
              </a:stretch>
            </p:blipFill>
            <p:spPr>
              <a:xfrm>
                <a:off x="1813391" y="250891"/>
                <a:ext cx="7463766" cy="6455588"/>
              </a:xfrm>
              <a:prstGeom prst="rect">
                <a:avLst/>
              </a:prstGeom>
            </p:spPr>
          </p:pic>
          <p:sp>
            <p:nvSpPr>
              <p:cNvPr id="11" name="Rectangle 10"/>
              <p:cNvSpPr/>
              <p:nvPr/>
            </p:nvSpPr>
            <p:spPr>
              <a:xfrm>
                <a:off x="8382000" y="6028588"/>
                <a:ext cx="747623" cy="7532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914400" y="6104788"/>
                <a:ext cx="747623" cy="7532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p:nvSpPr>
          <p:spPr>
            <a:xfrm>
              <a:off x="-72864" y="5805264"/>
              <a:ext cx="1493211"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8229600" y="6019800"/>
              <a:ext cx="9144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p:cNvSpPr txBox="1"/>
          <p:nvPr/>
        </p:nvSpPr>
        <p:spPr>
          <a:xfrm>
            <a:off x="6144013" y="762000"/>
            <a:ext cx="2771387" cy="553998"/>
          </a:xfrm>
          <a:prstGeom prst="rect">
            <a:avLst/>
          </a:prstGeom>
          <a:noFill/>
        </p:spPr>
        <p:txBody>
          <a:bodyPr wrap="none" rtlCol="0">
            <a:spAutoFit/>
          </a:bodyPr>
          <a:lstStyle/>
          <a:p>
            <a:r>
              <a:rPr lang="en-US" sz="3000" b="1" dirty="0" err="1" smtClean="0">
                <a:effectLst>
                  <a:outerShdw blurRad="50800" dist="38100" dir="2700000" algn="tl" rotWithShape="0">
                    <a:schemeClr val="accent2">
                      <a:alpha val="43000"/>
                    </a:schemeClr>
                  </a:outerShdw>
                </a:effectLst>
              </a:rPr>
              <a:t>CHy</a:t>
            </a:r>
            <a:r>
              <a:rPr lang="en-US" sz="3000" b="1" dirty="0" smtClean="0">
                <a:effectLst>
                  <a:outerShdw blurRad="50800" dist="38100" dir="2700000" algn="tl" rotWithShape="0">
                    <a:schemeClr val="accent2">
                      <a:alpha val="43000"/>
                    </a:schemeClr>
                  </a:outerShdw>
                </a:effectLst>
              </a:rPr>
              <a:t> Structure</a:t>
            </a:r>
            <a:endParaRPr lang="en-US" sz="3000" b="1" dirty="0">
              <a:effectLst>
                <a:outerShdw blurRad="50800" dist="38100" dir="2700000" algn="tl" rotWithShape="0">
                  <a:schemeClr val="accent2">
                    <a:alpha val="43000"/>
                  </a:schemeClr>
                </a:outerShdw>
              </a:effectLst>
            </a:endParaRPr>
          </a:p>
        </p:txBody>
      </p:sp>
      <p:sp>
        <p:nvSpPr>
          <p:cNvPr id="2" name="Oval 1"/>
          <p:cNvSpPr/>
          <p:nvPr/>
        </p:nvSpPr>
        <p:spPr>
          <a:xfrm>
            <a:off x="2656979" y="2708920"/>
            <a:ext cx="1224136" cy="223224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type="title"/>
          </p:nvPr>
        </p:nvSpPr>
        <p:spPr>
          <a:xfrm>
            <a:off x="1835696" y="304800"/>
            <a:ext cx="7128916" cy="792162"/>
          </a:xfrm>
        </p:spPr>
        <p:txBody>
          <a:bodyPr/>
          <a:lstStyle/>
          <a:p>
            <a:r>
              <a:rPr lang="en-GB" b="1" dirty="0" smtClean="0">
                <a:solidFill>
                  <a:srgbClr val="000090"/>
                </a:solidFill>
              </a:rPr>
              <a:t>Commission for Hydrology (</a:t>
            </a:r>
            <a:r>
              <a:rPr lang="en-GB" b="1" dirty="0" err="1" smtClean="0">
                <a:solidFill>
                  <a:srgbClr val="000090"/>
                </a:solidFill>
              </a:rPr>
              <a:t>CHy</a:t>
            </a:r>
            <a:r>
              <a:rPr lang="en-GB" b="1" dirty="0" smtClean="0">
                <a:solidFill>
                  <a:srgbClr val="000090"/>
                </a:solidFill>
              </a:rPr>
              <a:t>)</a:t>
            </a:r>
            <a:endParaRPr lang="en-US" b="1" dirty="0">
              <a:solidFill>
                <a:srgbClr val="000090"/>
              </a:solidFill>
            </a:endParaRPr>
          </a:p>
        </p:txBody>
      </p:sp>
      <p:sp>
        <p:nvSpPr>
          <p:cNvPr id="6" name="TextBox 5"/>
          <p:cNvSpPr txBox="1"/>
          <p:nvPr/>
        </p:nvSpPr>
        <p:spPr>
          <a:xfrm>
            <a:off x="1931248" y="1038225"/>
            <a:ext cx="5161389" cy="461665"/>
          </a:xfrm>
          <a:prstGeom prst="rect">
            <a:avLst/>
          </a:prstGeom>
          <a:noFill/>
        </p:spPr>
        <p:txBody>
          <a:bodyPr wrap="none" rtlCol="0">
            <a:spAutoFit/>
          </a:bodyPr>
          <a:lstStyle/>
          <a:p>
            <a:pPr algn="ctr"/>
            <a:r>
              <a:rPr lang="en-US" b="1" dirty="0" smtClean="0"/>
              <a:t>Data Operations and Management</a:t>
            </a:r>
            <a:endParaRPr lang="en-US" b="1" dirty="0"/>
          </a:p>
        </p:txBody>
      </p:sp>
      <p:sp>
        <p:nvSpPr>
          <p:cNvPr id="7" name="Rectangle 6"/>
          <p:cNvSpPr/>
          <p:nvPr/>
        </p:nvSpPr>
        <p:spPr>
          <a:xfrm>
            <a:off x="228600" y="1633329"/>
            <a:ext cx="8915400" cy="1785104"/>
          </a:xfrm>
          <a:prstGeom prst="rect">
            <a:avLst/>
          </a:prstGeom>
        </p:spPr>
        <p:txBody>
          <a:bodyPr wrap="square">
            <a:spAutoFit/>
          </a:bodyPr>
          <a:lstStyle/>
          <a:p>
            <a:pPr>
              <a:spcBef>
                <a:spcPts val="0"/>
              </a:spcBef>
              <a:buFont typeface="Arial"/>
              <a:buChar char="•"/>
            </a:pPr>
            <a:r>
              <a:rPr lang="en-US" sz="2200" dirty="0" smtClean="0">
                <a:solidFill>
                  <a:srgbClr val="000090"/>
                </a:solidFill>
              </a:rPr>
              <a:t>  Guide the implementation of CHy-14 Resolution 7/1 that began “a</a:t>
            </a:r>
          </a:p>
          <a:p>
            <a:pPr>
              <a:spcBef>
                <a:spcPts val="0"/>
              </a:spcBef>
            </a:pPr>
            <a:r>
              <a:rPr lang="en-US" sz="2200" dirty="0" smtClean="0">
                <a:solidFill>
                  <a:srgbClr val="000090"/>
                </a:solidFill>
              </a:rPr>
              <a:t>    process, including testing, that could see the potential adoption of</a:t>
            </a:r>
          </a:p>
          <a:p>
            <a:pPr>
              <a:spcBef>
                <a:spcPts val="0"/>
              </a:spcBef>
            </a:pPr>
            <a:r>
              <a:rPr lang="en-US" sz="2200" dirty="0" smtClean="0">
                <a:solidFill>
                  <a:srgbClr val="000090"/>
                </a:solidFill>
              </a:rPr>
              <a:t>    the </a:t>
            </a:r>
            <a:r>
              <a:rPr lang="en-US" sz="2200" dirty="0" err="1" smtClean="0">
                <a:solidFill>
                  <a:srgbClr val="000090"/>
                </a:solidFill>
              </a:rPr>
              <a:t>WaterML</a:t>
            </a:r>
            <a:r>
              <a:rPr lang="en-US" sz="2200" dirty="0" smtClean="0">
                <a:solidFill>
                  <a:srgbClr val="000090"/>
                </a:solidFill>
              </a:rPr>
              <a:t> 2.0 as a WMO standard for information exchange</a:t>
            </a:r>
          </a:p>
          <a:p>
            <a:pPr>
              <a:spcBef>
                <a:spcPts val="0"/>
              </a:spcBef>
            </a:pPr>
            <a:r>
              <a:rPr lang="en-US" sz="2200" dirty="0" smtClean="0">
                <a:solidFill>
                  <a:srgbClr val="000090"/>
                </a:solidFill>
              </a:rPr>
              <a:t>    managed by WMO (supported by the WMO/OGC MOU) and to</a:t>
            </a:r>
          </a:p>
          <a:p>
            <a:pPr>
              <a:spcBef>
                <a:spcPts val="0"/>
              </a:spcBef>
            </a:pPr>
            <a:r>
              <a:rPr lang="en-US" sz="2200" dirty="0" smtClean="0">
                <a:solidFill>
                  <a:srgbClr val="000090"/>
                </a:solidFill>
              </a:rPr>
              <a:t>    register this standard as a joint WMO/ISO standard”; </a:t>
            </a:r>
            <a:endParaRPr lang="en-US" sz="2200" dirty="0">
              <a:solidFill>
                <a:srgbClr val="000090"/>
              </a:solidFill>
            </a:endParaRPr>
          </a:p>
        </p:txBody>
      </p:sp>
      <p:sp>
        <p:nvSpPr>
          <p:cNvPr id="10" name="Rectangle 9"/>
          <p:cNvSpPr/>
          <p:nvPr/>
        </p:nvSpPr>
        <p:spPr>
          <a:xfrm>
            <a:off x="228600" y="3581400"/>
            <a:ext cx="8915400" cy="1107996"/>
          </a:xfrm>
          <a:prstGeom prst="rect">
            <a:avLst/>
          </a:prstGeom>
        </p:spPr>
        <p:txBody>
          <a:bodyPr wrap="square">
            <a:spAutoFit/>
          </a:bodyPr>
          <a:lstStyle/>
          <a:p>
            <a:pPr>
              <a:spcBef>
                <a:spcPts val="0"/>
              </a:spcBef>
              <a:buFont typeface="Arial"/>
              <a:buChar char="•"/>
            </a:pPr>
            <a:r>
              <a:rPr lang="en-US" sz="2200" dirty="0" smtClean="0"/>
              <a:t>  Monitor and report on new developments dealing with data</a:t>
            </a:r>
          </a:p>
          <a:p>
            <a:pPr>
              <a:spcBef>
                <a:spcPts val="0"/>
              </a:spcBef>
            </a:pPr>
            <a:r>
              <a:rPr lang="en-US" sz="2200" dirty="0" smtClean="0"/>
              <a:t>    management issues, such as observations, data exchange and</a:t>
            </a:r>
          </a:p>
          <a:p>
            <a:pPr>
              <a:spcBef>
                <a:spcPts val="0"/>
              </a:spcBef>
            </a:pPr>
            <a:r>
              <a:rPr lang="en-US" sz="2200" dirty="0" smtClean="0"/>
              <a:t>    protocols, data transfer formats, and WIS and WIGOS; </a:t>
            </a:r>
          </a:p>
        </p:txBody>
      </p:sp>
      <p:sp>
        <p:nvSpPr>
          <p:cNvPr id="12" name="Rectangle 11"/>
          <p:cNvSpPr/>
          <p:nvPr/>
        </p:nvSpPr>
        <p:spPr>
          <a:xfrm>
            <a:off x="228600" y="4876800"/>
            <a:ext cx="8915400" cy="1107996"/>
          </a:xfrm>
          <a:prstGeom prst="rect">
            <a:avLst/>
          </a:prstGeom>
        </p:spPr>
        <p:txBody>
          <a:bodyPr wrap="square">
            <a:spAutoFit/>
          </a:bodyPr>
          <a:lstStyle/>
          <a:p>
            <a:pPr>
              <a:spcBef>
                <a:spcPts val="0"/>
              </a:spcBef>
              <a:buFont typeface="Arial"/>
              <a:buChar char="•"/>
            </a:pPr>
            <a:r>
              <a:rPr lang="en-US" sz="2200" dirty="0" smtClean="0">
                <a:solidFill>
                  <a:srgbClr val="000090"/>
                </a:solidFill>
              </a:rPr>
              <a:t>  Review progress with respect to the exchange of hydrological data</a:t>
            </a:r>
          </a:p>
          <a:p>
            <a:pPr>
              <a:spcBef>
                <a:spcPts val="0"/>
              </a:spcBef>
            </a:pPr>
            <a:r>
              <a:rPr lang="en-US" sz="2200" dirty="0" smtClean="0">
                <a:solidFill>
                  <a:srgbClr val="000090"/>
                </a:solidFill>
              </a:rPr>
              <a:t>    and products, and propose additional guidance on data that should</a:t>
            </a:r>
          </a:p>
          <a:p>
            <a:pPr>
              <a:spcBef>
                <a:spcPts val="0"/>
              </a:spcBef>
            </a:pPr>
            <a:r>
              <a:rPr lang="en-US" sz="2200" dirty="0" smtClean="0">
                <a:solidFill>
                  <a:srgbClr val="000090"/>
                </a:solidFill>
              </a:rPr>
              <a:t>    be exchanged, including harmonization of exchange practices.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547664" y="188640"/>
            <a:ext cx="6696075" cy="1143000"/>
          </a:xfrm>
          <a:noFill/>
          <a:ln/>
        </p:spPr>
        <p:txBody>
          <a:bodyPr/>
          <a:lstStyle/>
          <a:p>
            <a:pPr algn="l"/>
            <a:r>
              <a:rPr lang="en-US" sz="3200" b="1" dirty="0" smtClean="0">
                <a:solidFill>
                  <a:srgbClr val="000066"/>
                </a:solidFill>
                <a:effectLst>
                  <a:outerShdw blurRad="38100" dist="38100" dir="2700000" algn="tl">
                    <a:srgbClr val="C0C0C0"/>
                  </a:outerShdw>
                </a:effectLst>
                <a:latin typeface="Arial" charset="0"/>
                <a:cs typeface="Arial" charset="0"/>
              </a:rPr>
              <a:t>INTERNATIONAL RESOLUTIONS</a:t>
            </a:r>
            <a:endParaRPr lang="en-US" sz="3200" b="1" dirty="0">
              <a:solidFill>
                <a:srgbClr val="000066"/>
              </a:solidFill>
              <a:effectLst>
                <a:outerShdw blurRad="38100" dist="38100" dir="2700000" algn="tl">
                  <a:srgbClr val="C0C0C0"/>
                </a:outerShdw>
              </a:effectLst>
              <a:latin typeface="Arial" charset="0"/>
              <a:cs typeface="Arial" charset="0"/>
            </a:endParaRPr>
          </a:p>
        </p:txBody>
      </p:sp>
      <p:sp>
        <p:nvSpPr>
          <p:cNvPr id="4" name="Rectangle 3"/>
          <p:cNvSpPr txBox="1">
            <a:spLocks noChangeArrowheads="1"/>
          </p:cNvSpPr>
          <p:nvPr/>
        </p:nvSpPr>
        <p:spPr bwMode="auto">
          <a:xfrm>
            <a:off x="285720" y="1357196"/>
            <a:ext cx="8572560" cy="3825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eaLnBrk="1" hangingPunct="1">
              <a:spcBef>
                <a:spcPts val="0"/>
              </a:spcBef>
            </a:pPr>
            <a:r>
              <a:rPr lang="en-US" sz="2000" b="0" kern="0" dirty="0" smtClean="0">
                <a:latin typeface="+mn-lt"/>
                <a:ea typeface="+mn-ea"/>
              </a:rPr>
              <a:t>WMO Res. 40 (Cg-XII) - WMO policy and practice for the exchange of meteorological and related data and products.</a:t>
            </a:r>
          </a:p>
          <a:p>
            <a:pPr lvl="0" algn="l" eaLnBrk="1" hangingPunct="1">
              <a:spcBef>
                <a:spcPts val="0"/>
              </a:spcBef>
            </a:pPr>
            <a:r>
              <a:rPr lang="en-US" sz="2000" b="0" kern="0" dirty="0" smtClean="0">
                <a:solidFill>
                  <a:srgbClr val="FF0000"/>
                </a:solidFill>
                <a:latin typeface="+mn-lt"/>
                <a:ea typeface="+mn-ea"/>
              </a:rPr>
              <a:t>Members shall provide on a free and unrestricted basis essential data and products which are necessary for the provision of services in support of the protection of life and property and the well being of all the nations…</a:t>
            </a:r>
          </a:p>
          <a:p>
            <a:pPr lvl="0" algn="l" eaLnBrk="1" hangingPunct="1">
              <a:spcBef>
                <a:spcPts val="0"/>
              </a:spcBef>
            </a:pPr>
            <a:endParaRPr lang="en-US" sz="2000" b="0" kern="0" dirty="0" smtClean="0">
              <a:latin typeface="+mn-lt"/>
              <a:ea typeface="+mn-ea"/>
            </a:endParaRPr>
          </a:p>
          <a:p>
            <a:pPr lvl="0" algn="l" eaLnBrk="1" hangingPunct="1">
              <a:spcBef>
                <a:spcPts val="0"/>
              </a:spcBef>
            </a:pPr>
            <a:r>
              <a:rPr lang="en-US" sz="2000" b="0" kern="0" dirty="0" smtClean="0">
                <a:latin typeface="+mn-lt"/>
                <a:ea typeface="+mn-ea"/>
              </a:rPr>
              <a:t>WMO Res 25 (Cg-XIII) - Exchange of hydrological data and products.</a:t>
            </a:r>
          </a:p>
          <a:p>
            <a:pPr lvl="0" algn="l" eaLnBrk="1" hangingPunct="1">
              <a:spcBef>
                <a:spcPts val="0"/>
              </a:spcBef>
            </a:pPr>
            <a:r>
              <a:rPr lang="en-US" sz="2000" b="0" kern="0" dirty="0" smtClean="0">
                <a:solidFill>
                  <a:srgbClr val="FF0000"/>
                </a:solidFill>
                <a:latin typeface="+mn-lt"/>
                <a:ea typeface="+mn-ea"/>
              </a:rPr>
              <a:t>Members shall provide on a free and unrestricted basis those hydrological data and products which are necessary for the provision of services in support of the protection of life and property and the well being of all the nations…</a:t>
            </a:r>
          </a:p>
          <a:p>
            <a:pPr lvl="0" algn="l" eaLnBrk="1" hangingPunct="1">
              <a:spcBef>
                <a:spcPts val="0"/>
              </a:spcBef>
            </a:pPr>
            <a:endParaRPr lang="en-US" sz="2000" b="0" kern="0" dirty="0" smtClean="0">
              <a:latin typeface="+mn-lt"/>
              <a:ea typeface="+mn-ea"/>
            </a:endParaRPr>
          </a:p>
          <a:p>
            <a:pPr lvl="0" algn="l" eaLnBrk="1" hangingPunct="1">
              <a:spcBef>
                <a:spcPts val="0"/>
              </a:spcBef>
            </a:pPr>
            <a:r>
              <a:rPr lang="en-US" sz="2000" b="0" kern="0" dirty="0" smtClean="0">
                <a:latin typeface="+mn-lt"/>
                <a:ea typeface="+mn-ea"/>
              </a:rPr>
              <a:t>WMO Congress of 2012 noted the considerable work being undertaken internationally with respect to the development and agreement on standards for the transfer of hydrologic data between data servers (databases) and users.</a:t>
            </a:r>
          </a:p>
          <a:p>
            <a:pPr lvl="0" algn="l" eaLnBrk="1" hangingPunct="1">
              <a:spcBef>
                <a:spcPts val="0"/>
              </a:spcBef>
            </a:pPr>
            <a:r>
              <a:rPr lang="en-US" sz="2000" b="0" kern="0" dirty="0" err="1" smtClean="0">
                <a:solidFill>
                  <a:srgbClr val="FF3300"/>
                </a:solidFill>
                <a:latin typeface="+mn-lt"/>
                <a:ea typeface="+mn-ea"/>
              </a:rPr>
              <a:t>WaterML</a:t>
            </a:r>
            <a:r>
              <a:rPr lang="en-US" sz="2000" b="0" kern="0" dirty="0" smtClean="0">
                <a:solidFill>
                  <a:srgbClr val="FF3300"/>
                </a:solidFill>
                <a:latin typeface="+mn-lt"/>
                <a:ea typeface="+mn-ea"/>
              </a:rPr>
              <a:t> 2.0 was proposed for adoption as a WMO standard  for information exchange</a:t>
            </a:r>
            <a:r>
              <a:rPr lang="en-US" sz="2000" b="0" kern="0" dirty="0" smtClean="0">
                <a:latin typeface="+mn-lt"/>
                <a:ea typeface="+mn-ea"/>
              </a:rPr>
              <a:t>.</a:t>
            </a:r>
          </a:p>
        </p:txBody>
      </p:sp>
    </p:spTree>
    <p:extLst>
      <p:ext uri="{BB962C8B-B14F-4D97-AF65-F5344CB8AC3E}">
        <p14:creationId xmlns:p14="http://schemas.microsoft.com/office/powerpoint/2010/main" val="4402232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691681" y="188913"/>
            <a:ext cx="7128470" cy="1143000"/>
          </a:xfrm>
          <a:noFill/>
          <a:ln/>
        </p:spPr>
        <p:txBody>
          <a:bodyPr/>
          <a:lstStyle/>
          <a:p>
            <a:pPr algn="l"/>
            <a:r>
              <a:rPr lang="fr-CH" sz="3200" b="1" dirty="0" smtClean="0">
                <a:solidFill>
                  <a:srgbClr val="000066"/>
                </a:solidFill>
                <a:effectLst>
                  <a:outerShdw blurRad="38100" dist="38100" dir="2700000" algn="tl">
                    <a:srgbClr val="C0C0C0"/>
                  </a:outerShdw>
                </a:effectLst>
                <a:latin typeface="Arial" charset="0"/>
                <a:cs typeface="Arial" charset="0"/>
              </a:rPr>
              <a:t>WIGOS</a:t>
            </a:r>
            <a:br>
              <a:rPr lang="fr-CH" sz="3200" b="1" dirty="0" smtClean="0">
                <a:solidFill>
                  <a:srgbClr val="000066"/>
                </a:solidFill>
                <a:effectLst>
                  <a:outerShdw blurRad="38100" dist="38100" dir="2700000" algn="tl">
                    <a:srgbClr val="C0C0C0"/>
                  </a:outerShdw>
                </a:effectLst>
                <a:latin typeface="Arial" charset="0"/>
                <a:cs typeface="Arial" charset="0"/>
              </a:rPr>
            </a:br>
            <a:r>
              <a:rPr lang="en-GB" altLang="zh-CN" sz="2000" b="1" dirty="0" smtClean="0">
                <a:solidFill>
                  <a:srgbClr val="000066"/>
                </a:solidFill>
                <a:effectLst>
                  <a:outerShdw blurRad="38100" dist="38100" dir="2700000" algn="tl">
                    <a:srgbClr val="C0C0C0"/>
                  </a:outerShdw>
                </a:effectLst>
                <a:latin typeface="Arial" charset="0"/>
                <a:cs typeface="Arial" charset="0"/>
              </a:rPr>
              <a:t>WMO Integrated Global Observing System </a:t>
            </a:r>
            <a:endParaRPr lang="en-US" sz="2000" b="1" dirty="0">
              <a:solidFill>
                <a:srgbClr val="000066"/>
              </a:solidFill>
              <a:effectLst>
                <a:outerShdw blurRad="38100" dist="38100" dir="2700000" algn="tl">
                  <a:srgbClr val="C0C0C0"/>
                </a:outerShdw>
              </a:effectLst>
              <a:latin typeface="Arial" charset="0"/>
              <a:cs typeface="Arial" charset="0"/>
            </a:endParaRPr>
          </a:p>
        </p:txBody>
      </p:sp>
      <p:sp>
        <p:nvSpPr>
          <p:cNvPr id="5" name="Rectangle 5"/>
          <p:cNvSpPr txBox="1">
            <a:spLocks noChangeArrowheads="1"/>
          </p:cNvSpPr>
          <p:nvPr/>
        </p:nvSpPr>
        <p:spPr bwMode="auto">
          <a:xfrm>
            <a:off x="77274" y="1428736"/>
            <a:ext cx="7902575" cy="639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en-GB" altLang="zh-CN" sz="3200" b="0" i="0" u="none" strike="noStrike" kern="0" cap="none" spc="0" normalizeH="0" baseline="0" noProof="0" dirty="0" smtClean="0">
                <a:ln>
                  <a:noFill/>
                </a:ln>
                <a:solidFill>
                  <a:srgbClr val="FF0000"/>
                </a:solidFill>
                <a:effectLst/>
                <a:uLnTx/>
                <a:uFillTx/>
                <a:latin typeface="+mn-lt"/>
                <a:ea typeface="SimSun" pitchFamily="2" charset="-122"/>
                <a:cs typeface="+mn-cs"/>
              </a:rPr>
              <a:t>WIGOS Global Observing Components</a:t>
            </a:r>
          </a:p>
        </p:txBody>
      </p:sp>
      <p:sp>
        <p:nvSpPr>
          <p:cNvPr id="6" name="内容占位符 5"/>
          <p:cNvSpPr>
            <a:spLocks noGrp="1"/>
          </p:cNvSpPr>
          <p:nvPr>
            <p:ph sz="half" idx="4294967295"/>
          </p:nvPr>
        </p:nvSpPr>
        <p:spPr>
          <a:xfrm>
            <a:off x="228600" y="1988840"/>
            <a:ext cx="5768975" cy="4176713"/>
          </a:xfrm>
          <a:prstGeom prst="rect">
            <a:avLst/>
          </a:prstGeom>
        </p:spPr>
        <p:txBody>
          <a:bodyPr/>
          <a:lstStyle/>
          <a:p>
            <a:pPr>
              <a:buFont typeface="Wingdings" pitchFamily="2" charset="2"/>
              <a:buChar char="Ø"/>
            </a:pPr>
            <a:r>
              <a:rPr lang="en-GB" altLang="zh-CN" sz="2000" dirty="0" smtClean="0">
                <a:ea typeface="SimSun" pitchFamily="2" charset="-122"/>
              </a:rPr>
              <a:t>Global Observing Systems (WWW/GOS)</a:t>
            </a:r>
          </a:p>
          <a:p>
            <a:pPr lvl="1">
              <a:buFont typeface="Wingdings" pitchFamily="2" charset="2"/>
              <a:buChar char="Ø"/>
            </a:pPr>
            <a:r>
              <a:rPr lang="en-GB" altLang="zh-CN" sz="1800" dirty="0" smtClean="0">
                <a:ea typeface="SimSun" pitchFamily="2" charset="-122"/>
              </a:rPr>
              <a:t>RBSN, RBCN (&gt;10,000 stations,1,000 upper-air)</a:t>
            </a:r>
          </a:p>
          <a:p>
            <a:pPr lvl="1">
              <a:buFont typeface="Wingdings" pitchFamily="2" charset="2"/>
              <a:buChar char="Ø"/>
            </a:pPr>
            <a:r>
              <a:rPr lang="en-GB" altLang="zh-CN" sz="1800" dirty="0" smtClean="0">
                <a:ea typeface="SimSun" pitchFamily="2" charset="-122"/>
              </a:rPr>
              <a:t>AMDAR (39,754/day)</a:t>
            </a:r>
          </a:p>
          <a:p>
            <a:pPr lvl="1">
              <a:buFont typeface="Wingdings" pitchFamily="2" charset="2"/>
              <a:buChar char="Ø"/>
            </a:pPr>
            <a:r>
              <a:rPr lang="en-GB" altLang="zh-CN" sz="1800" dirty="0" smtClean="0">
                <a:ea typeface="SimSun" pitchFamily="2" charset="-122"/>
              </a:rPr>
              <a:t>Ship &amp; Marine </a:t>
            </a:r>
            <a:r>
              <a:rPr lang="en-GB" altLang="zh-CN" sz="1800" dirty="0" err="1" smtClean="0">
                <a:ea typeface="SimSun" pitchFamily="2" charset="-122"/>
              </a:rPr>
              <a:t>obs</a:t>
            </a:r>
            <a:r>
              <a:rPr lang="en-GB" altLang="zh-CN" sz="1800" dirty="0" smtClean="0">
                <a:ea typeface="SimSun" pitchFamily="2" charset="-122"/>
              </a:rPr>
              <a:t> (30,417/day)</a:t>
            </a:r>
          </a:p>
          <a:p>
            <a:pPr lvl="1">
              <a:buFont typeface="Wingdings" pitchFamily="2" charset="2"/>
              <a:buChar char="Ø"/>
            </a:pPr>
            <a:r>
              <a:rPr lang="en-GB" altLang="zh-CN" sz="1800" dirty="0" smtClean="0">
                <a:ea typeface="SimSun" pitchFamily="2" charset="-122"/>
              </a:rPr>
              <a:t>Surface-based remote sensing</a:t>
            </a:r>
          </a:p>
          <a:p>
            <a:pPr lvl="1">
              <a:buFont typeface="Wingdings" pitchFamily="2" charset="2"/>
              <a:buChar char="Ø"/>
            </a:pPr>
            <a:r>
              <a:rPr lang="en-GB" altLang="zh-CN" sz="1800" dirty="0" err="1" smtClean="0">
                <a:ea typeface="SimSun" pitchFamily="2" charset="-122"/>
              </a:rPr>
              <a:t>Meso</a:t>
            </a:r>
            <a:r>
              <a:rPr lang="en-GB" altLang="zh-CN" sz="1800" dirty="0" smtClean="0">
                <a:ea typeface="SimSun" pitchFamily="2" charset="-122"/>
              </a:rPr>
              <a:t>-scale networks</a:t>
            </a:r>
          </a:p>
          <a:p>
            <a:pPr>
              <a:buFont typeface="Wingdings" pitchFamily="2" charset="2"/>
              <a:buChar char="Ø"/>
            </a:pPr>
            <a:r>
              <a:rPr lang="en-US" altLang="zh-CN" sz="2000" dirty="0" smtClean="0">
                <a:ea typeface="SimSun" pitchFamily="2" charset="-122"/>
              </a:rPr>
              <a:t>WMO Space </a:t>
            </a:r>
            <a:r>
              <a:rPr lang="en-US" altLang="zh-CN" sz="2000" dirty="0" err="1" smtClean="0">
                <a:ea typeface="SimSun" pitchFamily="2" charset="-122"/>
              </a:rPr>
              <a:t>Programme</a:t>
            </a:r>
            <a:endParaRPr lang="en-US" altLang="zh-CN" sz="2000" dirty="0" smtClean="0">
              <a:ea typeface="SimSun" pitchFamily="2" charset="-122"/>
            </a:endParaRPr>
          </a:p>
          <a:p>
            <a:pPr>
              <a:buFont typeface="Wingdings" pitchFamily="2" charset="2"/>
              <a:buChar char="Ø"/>
            </a:pPr>
            <a:r>
              <a:rPr lang="en-GB" altLang="zh-CN" sz="2000" dirty="0" smtClean="0">
                <a:ea typeface="SimSun" pitchFamily="2" charset="-122"/>
              </a:rPr>
              <a:t>Observing component of Global Atmospheric Watch (GAW)</a:t>
            </a:r>
          </a:p>
          <a:p>
            <a:pPr>
              <a:buFont typeface="Wingdings" pitchFamily="2" charset="2"/>
              <a:buChar char="Ø"/>
            </a:pPr>
            <a:r>
              <a:rPr lang="en-US" altLang="zh-CN" sz="2000" dirty="0" smtClean="0">
                <a:ea typeface="SimSun" pitchFamily="2" charset="-122"/>
              </a:rPr>
              <a:t>Hydrological Observations (including WHYCOS and WHOS) </a:t>
            </a:r>
          </a:p>
          <a:p>
            <a:pPr>
              <a:buFont typeface="Wingdings" pitchFamily="2" charset="2"/>
              <a:buChar char="Ø"/>
            </a:pPr>
            <a:r>
              <a:rPr lang="en-US" altLang="zh-CN" sz="2000" dirty="0" smtClean="0">
                <a:ea typeface="SimSun" pitchFamily="2" charset="-122"/>
              </a:rPr>
              <a:t>Observing component of Global </a:t>
            </a:r>
            <a:r>
              <a:rPr lang="en-US" altLang="zh-CN" sz="2000" dirty="0" err="1" smtClean="0">
                <a:ea typeface="SimSun" pitchFamily="2" charset="-122"/>
              </a:rPr>
              <a:t>Cryosphere</a:t>
            </a:r>
            <a:r>
              <a:rPr lang="en-US" altLang="zh-CN" sz="2000" dirty="0" smtClean="0">
                <a:ea typeface="SimSun" pitchFamily="2" charset="-122"/>
              </a:rPr>
              <a:t> Watch (GCW)</a:t>
            </a:r>
            <a:endParaRPr lang="en-GB" altLang="zh-CN" sz="2000" dirty="0" smtClean="0">
              <a:ea typeface="SimSun" pitchFamily="2" charset="-122"/>
            </a:endParaRPr>
          </a:p>
          <a:p>
            <a:endParaRPr lang="zh-CN" altLang="en-US" dirty="0" smtClean="0">
              <a:ea typeface="SimSun" pitchFamily="2" charset="-122"/>
            </a:endParaRPr>
          </a:p>
        </p:txBody>
      </p:sp>
      <p:pic>
        <p:nvPicPr>
          <p:cNvPr id="7" name="Picture 2"/>
          <p:cNvPicPr>
            <a:picLocks noChangeAspect="1" noChangeArrowheads="1"/>
          </p:cNvPicPr>
          <p:nvPr/>
        </p:nvPicPr>
        <p:blipFill>
          <a:blip r:embed="rId3" cstate="print"/>
          <a:srcRect/>
          <a:stretch>
            <a:fillRect/>
          </a:stretch>
        </p:blipFill>
        <p:spPr bwMode="auto">
          <a:xfrm>
            <a:off x="7239000" y="2362200"/>
            <a:ext cx="1643063" cy="1260475"/>
          </a:xfrm>
          <a:prstGeom prst="rect">
            <a:avLst/>
          </a:prstGeom>
          <a:noFill/>
          <a:ln w="9525">
            <a:noFill/>
            <a:miter lim="800000"/>
            <a:headEnd/>
            <a:tailEnd/>
          </a:ln>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72200" y="3276600"/>
            <a:ext cx="1693863" cy="1322388"/>
          </a:xfrm>
          <a:prstGeom prst="rect">
            <a:avLst/>
          </a:prstGeom>
          <a:noFill/>
          <a:ln w="9525">
            <a:noFill/>
            <a:miter lim="800000"/>
            <a:headEnd/>
            <a:tailEnd/>
          </a:ln>
        </p:spPr>
      </p:pic>
      <p:pic>
        <p:nvPicPr>
          <p:cNvPr id="9" name="Picture 3" descr="agmSYNOP08a_mapinfo"/>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705600" y="1158379"/>
            <a:ext cx="1990725" cy="1406525"/>
          </a:xfrm>
          <a:prstGeom prst="rect">
            <a:avLst/>
          </a:prstGeom>
          <a:noFill/>
          <a:ln w="9525">
            <a:noFill/>
            <a:miter lim="800000"/>
            <a:headEnd/>
            <a:tailEnd/>
          </a:ln>
          <a:effectLst/>
        </p:spPr>
      </p:pic>
      <p:pic>
        <p:nvPicPr>
          <p:cNvPr id="10" name="Picture 12" descr="hycosmap2007transparent"/>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356475" y="3962400"/>
            <a:ext cx="1787525" cy="1277938"/>
          </a:xfrm>
          <a:prstGeom prst="rect">
            <a:avLst/>
          </a:prstGeom>
          <a:noFill/>
          <a:ln w="9525">
            <a:noFill/>
            <a:miter lim="800000"/>
            <a:headEnd/>
            <a:tailEnd/>
          </a:ln>
        </p:spPr>
      </p:pic>
      <p:pic>
        <p:nvPicPr>
          <p:cNvPr id="11" name="Picture 16" descr="Satellites New GOS Jan 2006"/>
          <p:cNvPicPr>
            <a:picLocks noGrp="1" noChangeAspect="1" noChangeArrowheads="1"/>
          </p:cNvPicPr>
          <p:nvPr>
            <p:ph sz="quarter" idx="4294967295"/>
          </p:nvPr>
        </p:nvPicPr>
        <p:blipFill>
          <a:blip r:embed="rId7" cstate="print"/>
          <a:srcRect/>
          <a:stretch>
            <a:fillRect/>
          </a:stretch>
        </p:blipFill>
        <p:spPr>
          <a:xfrm>
            <a:off x="6012160" y="2133600"/>
            <a:ext cx="1354138" cy="987425"/>
          </a:xfrm>
          <a:prstGeom prst="rect">
            <a:avLst/>
          </a:prstGeom>
          <a:noFill/>
        </p:spPr>
      </p:pic>
      <p:pic>
        <p:nvPicPr>
          <p:cNvPr id="12" name="Picture 7" descr="wr?wodata=-3822788555285203132"/>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019800" y="4953000"/>
            <a:ext cx="2220913" cy="1412875"/>
          </a:xfrm>
          <a:prstGeom prst="rect">
            <a:avLst/>
          </a:prstGeom>
          <a:noFill/>
          <a:ln w="9525">
            <a:noFill/>
            <a:miter lim="800000"/>
            <a:headEnd/>
            <a:tailEnd/>
          </a:ln>
        </p:spPr>
      </p:pic>
    </p:spTree>
    <p:extLst>
      <p:ext uri="{BB962C8B-B14F-4D97-AF65-F5344CB8AC3E}">
        <p14:creationId xmlns:p14="http://schemas.microsoft.com/office/powerpoint/2010/main" val="17526576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MO_Powerpoint_template_en">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ptional_Corporate_PPT_Template-Arial">
  <a:themeElements>
    <a:clrScheme name="Personalizzato 1">
      <a:dk1>
        <a:sysClr val="windowText" lastClr="000000"/>
      </a:dk1>
      <a:lt1>
        <a:sysClr val="window" lastClr="FFFFFF"/>
      </a:lt1>
      <a:dk2>
        <a:srgbClr val="001446"/>
      </a:dk2>
      <a:lt2>
        <a:srgbClr val="FFFF96"/>
      </a:lt2>
      <a:accent1>
        <a:srgbClr val="A3CA4B"/>
      </a:accent1>
      <a:accent2>
        <a:srgbClr val="FAC15A"/>
      </a:accent2>
      <a:accent3>
        <a:srgbClr val="ED982D"/>
      </a:accent3>
      <a:accent4>
        <a:srgbClr val="5EB4E6"/>
      </a:accent4>
      <a:accent5>
        <a:srgbClr val="8DA3E8"/>
      </a:accent5>
      <a:accent6>
        <a:srgbClr val="B996D5"/>
      </a:accent6>
      <a:hlink>
        <a:srgbClr val="FF0000"/>
      </a:hlink>
      <a:folHlink>
        <a:srgbClr val="8C8C8C"/>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theme>
</file>

<file path=ppt/theme/theme4.xml><?xml version="1.0" encoding="utf-8"?>
<a:theme xmlns:a="http://schemas.openxmlformats.org/drawingml/2006/main" name="1_Optional_Corporate_PPT_Template-Arial">
  <a:themeElements>
    <a:clrScheme name="Personalizzato 1">
      <a:dk1>
        <a:sysClr val="windowText" lastClr="000000"/>
      </a:dk1>
      <a:lt1>
        <a:sysClr val="window" lastClr="FFFFFF"/>
      </a:lt1>
      <a:dk2>
        <a:srgbClr val="001446"/>
      </a:dk2>
      <a:lt2>
        <a:srgbClr val="FFFF96"/>
      </a:lt2>
      <a:accent1>
        <a:srgbClr val="A3CA4B"/>
      </a:accent1>
      <a:accent2>
        <a:srgbClr val="FAC15A"/>
      </a:accent2>
      <a:accent3>
        <a:srgbClr val="ED982D"/>
      </a:accent3>
      <a:accent4>
        <a:srgbClr val="5EB4E6"/>
      </a:accent4>
      <a:accent5>
        <a:srgbClr val="8DA3E8"/>
      </a:accent5>
      <a:accent6>
        <a:srgbClr val="B996D5"/>
      </a:accent6>
      <a:hlink>
        <a:srgbClr val="FF0000"/>
      </a:hlink>
      <a:folHlink>
        <a:srgbClr val="8C8C8C"/>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WMO_Powerpoint_template_en.pot</Template>
  <TotalTime>5827</TotalTime>
  <Words>1948</Words>
  <Application>Microsoft Macintosh PowerPoint</Application>
  <PresentationFormat>On-screen Show (4:3)</PresentationFormat>
  <Paragraphs>248</Paragraphs>
  <Slides>31</Slides>
  <Notes>6</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WMO_Powerpoint_template_en</vt:lpstr>
      <vt:lpstr>Closing slide</vt:lpstr>
      <vt:lpstr>Optional_Corporate_PPT_Template-Arial</vt:lpstr>
      <vt:lpstr>1_Optional_Corporate_PPT_Template-Arial</vt:lpstr>
      <vt:lpstr>WMO feedback to HDWG Workshop</vt:lpstr>
      <vt:lpstr>Outline</vt:lpstr>
      <vt:lpstr>World Meteorological Organization (WMO)</vt:lpstr>
      <vt:lpstr>PowerPoint Presentation</vt:lpstr>
      <vt:lpstr>Commission for Hydrology (CHy)</vt:lpstr>
      <vt:lpstr>PowerPoint Presentation</vt:lpstr>
      <vt:lpstr>Commission for Hydrology (CHy)</vt:lpstr>
      <vt:lpstr>INTERNATIONAL RESOLUTIONS</vt:lpstr>
      <vt:lpstr>WIGOS WMO Integrated Global Observing System </vt:lpstr>
      <vt:lpstr>WIS WMO Information System</vt:lpstr>
      <vt:lpstr>GEOSS and WIS</vt:lpstr>
      <vt:lpstr>HYCOS HYdrological Cycle Observing System</vt:lpstr>
      <vt:lpstr>ICG-WIGOS – Task Team on WIGOS Metadata (TT-WMD)</vt:lpstr>
      <vt:lpstr>Draft WIGOS metadata categories</vt:lpstr>
      <vt:lpstr>Draft WIGOS Metadata Standard ‘model’</vt:lpstr>
      <vt:lpstr>TimeSeriesML proposal</vt:lpstr>
      <vt:lpstr>WaterML2 adoption</vt:lpstr>
      <vt:lpstr>‘Architecture’ to support international water data sharing</vt:lpstr>
      <vt:lpstr>Documentation on WMO website</vt:lpstr>
      <vt:lpstr>Demonstrations of water data sharing</vt:lpstr>
      <vt:lpstr>HIS in the SAVA River Basin</vt:lpstr>
      <vt:lpstr>PowerPoint Presentation</vt:lpstr>
      <vt:lpstr>HIS in the SAVA River Basin</vt:lpstr>
      <vt:lpstr>PowerPoint Presentation</vt:lpstr>
      <vt:lpstr>HIS in the Ibero-American Countries</vt:lpstr>
      <vt:lpstr>HIS in the Ibero-American Countries</vt:lpstr>
      <vt:lpstr>WHOS WMO Hydrological Observing System </vt:lpstr>
      <vt:lpstr>Commission for Hydrology (CHy)</vt:lpstr>
      <vt:lpstr>A couple of challenges for the HDWG</vt:lpstr>
      <vt:lpstr>Conclusions</vt:lpstr>
      <vt:lpstr>Thank you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Harry Lins</dc:creator>
  <cp:lastModifiedBy>Tony Boston</cp:lastModifiedBy>
  <cp:revision>269</cp:revision>
  <cp:lastPrinted>2014-08-06T07:05:02Z</cp:lastPrinted>
  <dcterms:created xsi:type="dcterms:W3CDTF">2014-02-19T16:01:18Z</dcterms:created>
  <dcterms:modified xsi:type="dcterms:W3CDTF">2014-08-11T15:07:54Z</dcterms:modified>
</cp:coreProperties>
</file>