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62" r:id="rId3"/>
    <p:sldId id="267" r:id="rId4"/>
    <p:sldId id="269" r:id="rId5"/>
    <p:sldId id="270" r:id="rId6"/>
    <p:sldId id="266" r:id="rId7"/>
    <p:sldId id="274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8" autoAdjust="0"/>
  </p:normalViewPr>
  <p:slideViewPr>
    <p:cSldViewPr snapToGrid="0" snapToObjects="1">
      <p:cViewPr varScale="1">
        <p:scale>
          <a:sx n="93" d="100"/>
          <a:sy n="93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07C5-5868-214E-A370-7BEF8FF1437D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672C-045F-204D-B882-82E8C9D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672C-045F-204D-B882-82E8C9D29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slides are for a 5-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 presentation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our EC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BB project, given the following instructions: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 What are the overall aims of your project?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 How will your project contribute to the overall success for EarthCube?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  What are the key milestones and deliverables for your project?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presents the primary motivation and goals,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explains what we mean by the terms discrete &amp; continuous.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 for EarthCube Portfolio Workshop, Boulder CO, Feb 12-14,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672C-045F-204D-B882-82E8C9D29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web app displays a global</a:t>
            </a:r>
            <a:r>
              <a:rPr lang="en-US" baseline="0" dirty="0" smtClean="0"/>
              <a:t> soil moisture map (gridded data) with overlaid time series below for 2 selected locations. The user can change the global map by selecting a different date on the time line at bottom. Another option for the time series display is to overlay multiple years at a single location, for year-to-year comparisons.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relationships for water and atmospheric variables are analogous to physical properties in other domains, such as: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solid earth (seismic activity, soil chemistry over deep time, etc),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oceans (SST, acidification, etc),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cryosphere (ice thickness, trapped gas content, etc)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672C-045F-204D-B882-82E8C9D29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blue boxes represent</a:t>
            </a:r>
            <a:r>
              <a:rPr lang="en-US" baseline="0" dirty="0" smtClean="0"/>
              <a:t> primary tasks for our </a:t>
            </a:r>
            <a:r>
              <a:rPr lang="en-US" baseline="0" dirty="0" err="1" smtClean="0"/>
              <a:t>DisConBB</a:t>
            </a:r>
            <a:r>
              <a:rPr lang="en-US" baseline="0" dirty="0" smtClean="0"/>
              <a:t> team. The green boxes represent likely coordination with other EC BB’s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672C-045F-204D-B882-82E8C9D29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672C-045F-204D-B882-82E8C9D29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4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4698-8E66-204E-9FBF-28E33CD5E336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1D89-226F-1440-AB62-D6C149D2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867661"/>
            <a:ext cx="6636934" cy="2235668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796" tIns="45898" rIns="91796" bIns="4589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47" y="1098210"/>
            <a:ext cx="5141894" cy="1754281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3600" dirty="0" smtClean="0">
                <a:solidFill>
                  <a:srgbClr val="1F497D"/>
                </a:solidFill>
              </a:rPr>
              <a:t>EarthCube Building Block 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100" b="1" dirty="0" smtClean="0"/>
              <a:t>Integrating </a:t>
            </a:r>
            <a:r>
              <a:rPr lang="en-US" sz="4100" b="1" dirty="0"/>
              <a:t>Discrete </a:t>
            </a:r>
            <a:r>
              <a:rPr lang="en-US" sz="4100" b="1" dirty="0" smtClean="0"/>
              <a:t>and</a:t>
            </a:r>
            <a:br>
              <a:rPr lang="en-US" sz="4100" b="1" dirty="0" smtClean="0"/>
            </a:br>
            <a:r>
              <a:rPr lang="en-US" sz="4100" b="1" dirty="0" smtClean="0"/>
              <a:t>Continuous Data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 err="1" smtClean="0">
                <a:solidFill>
                  <a:schemeClr val="tx2"/>
                </a:solidFill>
              </a:rPr>
              <a:t>DisConBB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747" y="3222158"/>
            <a:ext cx="7668559" cy="312784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/>
              <a:t>David Maidment, University of Texas at Austin (Lead PI)</a:t>
            </a:r>
          </a:p>
          <a:p>
            <a:pPr algn="l"/>
            <a:r>
              <a:rPr lang="en-US" sz="2400" dirty="0" smtClean="0"/>
              <a:t>Alva Couch, Tufts University</a:t>
            </a:r>
          </a:p>
          <a:p>
            <a:pPr algn="l"/>
            <a:r>
              <a:rPr lang="en-US" sz="2400" dirty="0" smtClean="0"/>
              <a:t>Ethan Davis, Unidata</a:t>
            </a:r>
          </a:p>
          <a:p>
            <a:pPr algn="l"/>
            <a:r>
              <a:rPr lang="en-US" sz="2400" dirty="0" smtClean="0"/>
              <a:t>Dan Ames, Brigham Young University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>
                <a:solidFill>
                  <a:srgbClr val="1F497D"/>
                </a:solidFill>
              </a:rPr>
              <a:t>OGC/WMO HDWG Workshop, CCNY, August 11-15, 2014</a:t>
            </a:r>
            <a:endParaRPr lang="en-US" sz="2400" dirty="0" smtClean="0">
              <a:solidFill>
                <a:srgbClr val="1F497D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Arctur,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Texas at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Austin (Project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Manager)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19" y="2495818"/>
            <a:ext cx="996866" cy="10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55953" y="707055"/>
            <a:ext cx="3383940" cy="2800692"/>
            <a:chOff x="5555953" y="707055"/>
            <a:chExt cx="3383940" cy="2800692"/>
          </a:xfrm>
        </p:grpSpPr>
        <p:pic>
          <p:nvPicPr>
            <p:cNvPr id="23" name="Picture 22" descr="GLDAS netCDF_rect_150dpi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22" y="707055"/>
              <a:ext cx="2937571" cy="2010738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>
                <a:rot lat="1560000" lon="18540000" rev="0"/>
              </a:camera>
              <a:lightRig rig="threePt" dir="t"/>
            </a:scene3d>
          </p:spPr>
        </p:pic>
        <p:grpSp>
          <p:nvGrpSpPr>
            <p:cNvPr id="4" name="Group 3"/>
            <p:cNvGrpSpPr/>
            <p:nvPr/>
          </p:nvGrpSpPr>
          <p:grpSpPr>
            <a:xfrm>
              <a:off x="5555953" y="921232"/>
              <a:ext cx="1986390" cy="2586515"/>
              <a:chOff x="5555953" y="921232"/>
              <a:chExt cx="1986390" cy="2586515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5833350" y="1281201"/>
                <a:ext cx="0" cy="1133576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isometricOffAxis2Left"/>
                <a:lightRig rig="threePt" dir="t"/>
              </a:scene3d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5744748" y="2495818"/>
                <a:ext cx="1692868" cy="36938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isometricOffAxis2Left"/>
                <a:lightRig rig="threePt" dir="t"/>
              </a:scene3d>
            </p:spPr>
          </p:cxnSp>
          <p:sp>
            <p:nvSpPr>
              <p:cNvPr id="27" name="Oval 26"/>
              <p:cNvSpPr/>
              <p:nvPr/>
            </p:nvSpPr>
            <p:spPr bwMode="auto">
              <a:xfrm rot="351788">
                <a:off x="6443745" y="2565890"/>
                <a:ext cx="184461" cy="180325"/>
              </a:xfrm>
              <a:prstGeom prst="ellipse">
                <a:avLst/>
              </a:prstGeom>
              <a:solidFill>
                <a:srgbClr val="002060"/>
              </a:solidFill>
              <a:ln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1F497D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</p:cNvCxnSpPr>
              <p:nvPr/>
            </p:nvCxnSpPr>
            <p:spPr bwMode="auto">
              <a:xfrm flipV="1">
                <a:off x="6545186" y="2103864"/>
                <a:ext cx="0" cy="46249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scene3d>
                <a:camera prst="isometricOffAxis2Left"/>
                <a:lightRig rig="threePt" dir="t"/>
              </a:scene3d>
            </p:spPr>
          </p:cxnSp>
          <p:sp>
            <p:nvSpPr>
              <p:cNvPr id="30" name="Freeform 29"/>
              <p:cNvSpPr/>
              <p:nvPr/>
            </p:nvSpPr>
            <p:spPr bwMode="auto">
              <a:xfrm rot="351788">
                <a:off x="5784414" y="2082551"/>
                <a:ext cx="1651636" cy="488199"/>
              </a:xfrm>
              <a:custGeom>
                <a:avLst/>
                <a:gdLst>
                  <a:gd name="connsiteX0" fmla="*/ 0 w 2708031"/>
                  <a:gd name="connsiteY0" fmla="*/ 479812 h 618895"/>
                  <a:gd name="connsiteX1" fmla="*/ 175846 w 2708031"/>
                  <a:gd name="connsiteY1" fmla="*/ 339135 h 618895"/>
                  <a:gd name="connsiteX2" fmla="*/ 363415 w 2708031"/>
                  <a:gd name="connsiteY2" fmla="*/ 10889 h 618895"/>
                  <a:gd name="connsiteX3" fmla="*/ 679938 w 2708031"/>
                  <a:gd name="connsiteY3" fmla="*/ 104674 h 618895"/>
                  <a:gd name="connsiteX4" fmla="*/ 867508 w 2708031"/>
                  <a:gd name="connsiteY4" fmla="*/ 362581 h 618895"/>
                  <a:gd name="connsiteX5" fmla="*/ 1008185 w 2708031"/>
                  <a:gd name="connsiteY5" fmla="*/ 468089 h 618895"/>
                  <a:gd name="connsiteX6" fmla="*/ 1160585 w 2708031"/>
                  <a:gd name="connsiteY6" fmla="*/ 514981 h 618895"/>
                  <a:gd name="connsiteX7" fmla="*/ 1418492 w 2708031"/>
                  <a:gd name="connsiteY7" fmla="*/ 561874 h 618895"/>
                  <a:gd name="connsiteX8" fmla="*/ 1629508 w 2708031"/>
                  <a:gd name="connsiteY8" fmla="*/ 491535 h 618895"/>
                  <a:gd name="connsiteX9" fmla="*/ 1805354 w 2708031"/>
                  <a:gd name="connsiteY9" fmla="*/ 374304 h 618895"/>
                  <a:gd name="connsiteX10" fmla="*/ 2004646 w 2708031"/>
                  <a:gd name="connsiteY10" fmla="*/ 432920 h 618895"/>
                  <a:gd name="connsiteX11" fmla="*/ 2227385 w 2708031"/>
                  <a:gd name="connsiteY11" fmla="*/ 608766 h 618895"/>
                  <a:gd name="connsiteX12" fmla="*/ 2368062 w 2708031"/>
                  <a:gd name="connsiteY12" fmla="*/ 573597 h 618895"/>
                  <a:gd name="connsiteX13" fmla="*/ 2567354 w 2708031"/>
                  <a:gd name="connsiteY13" fmla="*/ 374304 h 618895"/>
                  <a:gd name="connsiteX14" fmla="*/ 2708031 w 2708031"/>
                  <a:gd name="connsiteY14" fmla="*/ 350858 h 618895"/>
                  <a:gd name="connsiteX15" fmla="*/ 2708031 w 2708031"/>
                  <a:gd name="connsiteY15" fmla="*/ 350858 h 6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08031" h="618895">
                    <a:moveTo>
                      <a:pt x="0" y="479812"/>
                    </a:moveTo>
                    <a:cubicBezTo>
                      <a:pt x="57638" y="448550"/>
                      <a:pt x="115277" y="417289"/>
                      <a:pt x="175846" y="339135"/>
                    </a:cubicBezTo>
                    <a:cubicBezTo>
                      <a:pt x="236415" y="260981"/>
                      <a:pt x="279400" y="49966"/>
                      <a:pt x="363415" y="10889"/>
                    </a:cubicBezTo>
                    <a:cubicBezTo>
                      <a:pt x="447430" y="-28188"/>
                      <a:pt x="595923" y="46059"/>
                      <a:pt x="679938" y="104674"/>
                    </a:cubicBezTo>
                    <a:cubicBezTo>
                      <a:pt x="763953" y="163289"/>
                      <a:pt x="812800" y="302012"/>
                      <a:pt x="867508" y="362581"/>
                    </a:cubicBezTo>
                    <a:cubicBezTo>
                      <a:pt x="922216" y="423150"/>
                      <a:pt x="959339" y="442689"/>
                      <a:pt x="1008185" y="468089"/>
                    </a:cubicBezTo>
                    <a:cubicBezTo>
                      <a:pt x="1057031" y="493489"/>
                      <a:pt x="1092201" y="499350"/>
                      <a:pt x="1160585" y="514981"/>
                    </a:cubicBezTo>
                    <a:cubicBezTo>
                      <a:pt x="1228969" y="530612"/>
                      <a:pt x="1340338" y="565782"/>
                      <a:pt x="1418492" y="561874"/>
                    </a:cubicBezTo>
                    <a:cubicBezTo>
                      <a:pt x="1496646" y="557966"/>
                      <a:pt x="1565031" y="522797"/>
                      <a:pt x="1629508" y="491535"/>
                    </a:cubicBezTo>
                    <a:cubicBezTo>
                      <a:pt x="1693985" y="460273"/>
                      <a:pt x="1742831" y="384073"/>
                      <a:pt x="1805354" y="374304"/>
                    </a:cubicBezTo>
                    <a:cubicBezTo>
                      <a:pt x="1867877" y="364535"/>
                      <a:pt x="1934308" y="393843"/>
                      <a:pt x="2004646" y="432920"/>
                    </a:cubicBezTo>
                    <a:cubicBezTo>
                      <a:pt x="2074984" y="471997"/>
                      <a:pt x="2166816" y="585320"/>
                      <a:pt x="2227385" y="608766"/>
                    </a:cubicBezTo>
                    <a:cubicBezTo>
                      <a:pt x="2287954" y="632212"/>
                      <a:pt x="2311401" y="612674"/>
                      <a:pt x="2368062" y="573597"/>
                    </a:cubicBezTo>
                    <a:cubicBezTo>
                      <a:pt x="2424723" y="534520"/>
                      <a:pt x="2510693" y="411427"/>
                      <a:pt x="2567354" y="374304"/>
                    </a:cubicBezTo>
                    <a:cubicBezTo>
                      <a:pt x="2624015" y="337181"/>
                      <a:pt x="2708031" y="350858"/>
                      <a:pt x="2708031" y="350858"/>
                    </a:cubicBezTo>
                    <a:lnTo>
                      <a:pt x="2708031" y="350858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555953" y="2698910"/>
                <a:ext cx="1986390" cy="808837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55953" y="921232"/>
                <a:ext cx="1986390" cy="808837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556123" y="921232"/>
                <a:ext cx="0" cy="1777678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542343" y="1730069"/>
                <a:ext cx="0" cy="1777678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 descr="NSF-DisConBB-grant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9" y="3788988"/>
            <a:ext cx="3184286" cy="12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 Arrow 28"/>
          <p:cNvSpPr/>
          <p:nvPr/>
        </p:nvSpPr>
        <p:spPr>
          <a:xfrm rot="5400000">
            <a:off x="868135" y="4308694"/>
            <a:ext cx="1389530" cy="96992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0" y="867661"/>
            <a:ext cx="8130520" cy="1537868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796" tIns="45898" rIns="91796" bIns="4589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63462" y="4829960"/>
            <a:ext cx="4810107" cy="2028039"/>
          </a:xfrm>
          <a:prstGeom prst="rect">
            <a:avLst/>
          </a:prstGeom>
        </p:spPr>
        <p:txBody>
          <a:bodyPr lIns="0" tIns="0" rIns="0" bIns="0"/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73038" indent="-173038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401638" indent="-173038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742950" indent="-17303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 smtClean="0"/>
              <a:t>Phase 1: Describe water &amp; atmospheric properties over a domain of space and time</a:t>
            </a:r>
            <a:endParaRPr lang="en-US" sz="2000" b="1" dirty="0"/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History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Current conditions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Forecasts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0286" y="1455256"/>
            <a:ext cx="8724953" cy="3371817"/>
            <a:chOff x="822454" y="1568513"/>
            <a:chExt cx="8724953" cy="3371817"/>
          </a:xfrm>
        </p:grpSpPr>
        <p:sp>
          <p:nvSpPr>
            <p:cNvPr id="43" name="Rectangle 42"/>
            <p:cNvSpPr/>
            <p:nvPr/>
          </p:nvSpPr>
          <p:spPr bwMode="auto">
            <a:xfrm>
              <a:off x="822454" y="2097409"/>
              <a:ext cx="4554522" cy="2498299"/>
            </a:xfrm>
            <a:prstGeom prst="rect">
              <a:avLst/>
            </a:prstGeom>
            <a:gradFill flip="none" rotWithShape="1">
              <a:gsLst>
                <a:gs pos="50000">
                  <a:srgbClr val="1491ED">
                    <a:alpha val="60000"/>
                  </a:srgbClr>
                </a:gs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796" tIns="45898" rIns="91796" bIns="4589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46394" y="1568513"/>
              <a:ext cx="5801013" cy="3371817"/>
              <a:chOff x="3357563" y="2000632"/>
              <a:chExt cx="5097462" cy="2962880"/>
            </a:xfrm>
          </p:grpSpPr>
          <p:pic>
            <p:nvPicPr>
              <p:cNvPr id="24" name="Picture 23" descr="GLDAS netCDF_rect_150dpi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387" y="2000632"/>
                <a:ext cx="3664638" cy="2436165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>
                  <a:rot lat="1560000" lon="18540000" rev="0"/>
                </a:camera>
                <a:lightRig rig="threePt" dir="t"/>
              </a:scene3d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3357563" y="2677512"/>
                <a:ext cx="3657600" cy="2286000"/>
                <a:chOff x="1828800" y="2438400"/>
                <a:chExt cx="3657600" cy="2286000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4" name="Rectangle 3"/>
                <p:cNvSpPr/>
                <p:nvPr/>
              </p:nvSpPr>
              <p:spPr bwMode="auto">
                <a:xfrm>
                  <a:off x="1828800" y="2438400"/>
                  <a:ext cx="3657600" cy="2286000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accent4">
                        <a:lumMod val="20000"/>
                        <a:lumOff val="80000"/>
                        <a:alpha val="10000"/>
                      </a:schemeClr>
                    </a:gs>
                    <a:gs pos="0">
                      <a:schemeClr val="accent4">
                        <a:lumMod val="20000"/>
                        <a:lumOff val="80000"/>
                        <a:alpha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p3d contourW="31750">
                  <a:bevelT w="38100" h="38100"/>
                  <a:contourClr>
                    <a:srgbClr val="6FC6FA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dirty="0">
                    <a:solidFill>
                      <a:srgbClr val="1F497D"/>
                    </a:solidFill>
                    <a:latin typeface="Arial" charset="0"/>
                    <a:ea typeface="ＭＳ Ｐゴシック" pitchFamily="16" charset="-128"/>
                    <a:cs typeface="ＭＳ Ｐゴシック" pitchFamily="-97" charset="-128"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 bwMode="auto">
                <a:xfrm flipV="1">
                  <a:off x="2133600" y="2667000"/>
                  <a:ext cx="0" cy="145303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" name="Straight Arrow Connector 9"/>
                <p:cNvCxnSpPr/>
                <p:nvPr/>
              </p:nvCxnSpPr>
              <p:spPr bwMode="auto">
                <a:xfrm>
                  <a:off x="2133600" y="4120033"/>
                  <a:ext cx="2819400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1" name="Oval 10"/>
                <p:cNvSpPr/>
                <p:nvPr/>
              </p:nvSpPr>
              <p:spPr bwMode="auto">
                <a:xfrm>
                  <a:off x="3853962" y="3982915"/>
                  <a:ext cx="228600" cy="2286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dirty="0">
                    <a:solidFill>
                      <a:srgbClr val="1F497D"/>
                    </a:solidFill>
                    <a:latin typeface="Arial" charset="0"/>
                    <a:ea typeface="ＭＳ Ｐゴシック" pitchFamily="16" charset="-128"/>
                    <a:cs typeface="ＭＳ Ｐゴシック" pitchFamily="-97" charset="-128"/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>
                  <a:off x="2133600" y="3201234"/>
                  <a:ext cx="2708031" cy="618895"/>
                </a:xfrm>
                <a:custGeom>
                  <a:avLst/>
                  <a:gdLst>
                    <a:gd name="connsiteX0" fmla="*/ 0 w 2708031"/>
                    <a:gd name="connsiteY0" fmla="*/ 479812 h 618895"/>
                    <a:gd name="connsiteX1" fmla="*/ 175846 w 2708031"/>
                    <a:gd name="connsiteY1" fmla="*/ 339135 h 618895"/>
                    <a:gd name="connsiteX2" fmla="*/ 363415 w 2708031"/>
                    <a:gd name="connsiteY2" fmla="*/ 10889 h 618895"/>
                    <a:gd name="connsiteX3" fmla="*/ 679938 w 2708031"/>
                    <a:gd name="connsiteY3" fmla="*/ 104674 h 618895"/>
                    <a:gd name="connsiteX4" fmla="*/ 867508 w 2708031"/>
                    <a:gd name="connsiteY4" fmla="*/ 362581 h 618895"/>
                    <a:gd name="connsiteX5" fmla="*/ 1008185 w 2708031"/>
                    <a:gd name="connsiteY5" fmla="*/ 468089 h 618895"/>
                    <a:gd name="connsiteX6" fmla="*/ 1160585 w 2708031"/>
                    <a:gd name="connsiteY6" fmla="*/ 514981 h 618895"/>
                    <a:gd name="connsiteX7" fmla="*/ 1418492 w 2708031"/>
                    <a:gd name="connsiteY7" fmla="*/ 561874 h 618895"/>
                    <a:gd name="connsiteX8" fmla="*/ 1629508 w 2708031"/>
                    <a:gd name="connsiteY8" fmla="*/ 491535 h 618895"/>
                    <a:gd name="connsiteX9" fmla="*/ 1805354 w 2708031"/>
                    <a:gd name="connsiteY9" fmla="*/ 374304 h 618895"/>
                    <a:gd name="connsiteX10" fmla="*/ 2004646 w 2708031"/>
                    <a:gd name="connsiteY10" fmla="*/ 432920 h 618895"/>
                    <a:gd name="connsiteX11" fmla="*/ 2227385 w 2708031"/>
                    <a:gd name="connsiteY11" fmla="*/ 608766 h 618895"/>
                    <a:gd name="connsiteX12" fmla="*/ 2368062 w 2708031"/>
                    <a:gd name="connsiteY12" fmla="*/ 573597 h 618895"/>
                    <a:gd name="connsiteX13" fmla="*/ 2567354 w 2708031"/>
                    <a:gd name="connsiteY13" fmla="*/ 374304 h 618895"/>
                    <a:gd name="connsiteX14" fmla="*/ 2708031 w 2708031"/>
                    <a:gd name="connsiteY14" fmla="*/ 350858 h 618895"/>
                    <a:gd name="connsiteX15" fmla="*/ 2708031 w 2708031"/>
                    <a:gd name="connsiteY15" fmla="*/ 350858 h 618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08031" h="618895">
                      <a:moveTo>
                        <a:pt x="0" y="479812"/>
                      </a:moveTo>
                      <a:cubicBezTo>
                        <a:pt x="57638" y="448550"/>
                        <a:pt x="115277" y="417289"/>
                        <a:pt x="175846" y="339135"/>
                      </a:cubicBezTo>
                      <a:cubicBezTo>
                        <a:pt x="236415" y="260981"/>
                        <a:pt x="279400" y="49966"/>
                        <a:pt x="363415" y="10889"/>
                      </a:cubicBezTo>
                      <a:cubicBezTo>
                        <a:pt x="447430" y="-28188"/>
                        <a:pt x="595923" y="46059"/>
                        <a:pt x="679938" y="104674"/>
                      </a:cubicBezTo>
                      <a:cubicBezTo>
                        <a:pt x="763953" y="163289"/>
                        <a:pt x="812800" y="302012"/>
                        <a:pt x="867508" y="362581"/>
                      </a:cubicBezTo>
                      <a:cubicBezTo>
                        <a:pt x="922216" y="423150"/>
                        <a:pt x="959339" y="442689"/>
                        <a:pt x="1008185" y="468089"/>
                      </a:cubicBezTo>
                      <a:cubicBezTo>
                        <a:pt x="1057031" y="493489"/>
                        <a:pt x="1092201" y="499350"/>
                        <a:pt x="1160585" y="514981"/>
                      </a:cubicBezTo>
                      <a:cubicBezTo>
                        <a:pt x="1228969" y="530612"/>
                        <a:pt x="1340338" y="565782"/>
                        <a:pt x="1418492" y="561874"/>
                      </a:cubicBezTo>
                      <a:cubicBezTo>
                        <a:pt x="1496646" y="557966"/>
                        <a:pt x="1565031" y="522797"/>
                        <a:pt x="1629508" y="491535"/>
                      </a:cubicBezTo>
                      <a:cubicBezTo>
                        <a:pt x="1693985" y="460273"/>
                        <a:pt x="1742831" y="384073"/>
                        <a:pt x="1805354" y="374304"/>
                      </a:cubicBezTo>
                      <a:cubicBezTo>
                        <a:pt x="1867877" y="364535"/>
                        <a:pt x="1934308" y="393843"/>
                        <a:pt x="2004646" y="432920"/>
                      </a:cubicBezTo>
                      <a:cubicBezTo>
                        <a:pt x="2074984" y="471997"/>
                        <a:pt x="2166816" y="585320"/>
                        <a:pt x="2227385" y="608766"/>
                      </a:cubicBezTo>
                      <a:cubicBezTo>
                        <a:pt x="2287954" y="632212"/>
                        <a:pt x="2311401" y="612674"/>
                        <a:pt x="2368062" y="573597"/>
                      </a:cubicBezTo>
                      <a:cubicBezTo>
                        <a:pt x="2424723" y="534520"/>
                        <a:pt x="2510693" y="411427"/>
                        <a:pt x="2567354" y="374304"/>
                      </a:cubicBezTo>
                      <a:cubicBezTo>
                        <a:pt x="2624015" y="337181"/>
                        <a:pt x="2708031" y="350858"/>
                        <a:pt x="2708031" y="350858"/>
                      </a:cubicBezTo>
                      <a:lnTo>
                        <a:pt x="2708031" y="350858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1" idx="0"/>
                </p:cNvCxnSpPr>
                <p:nvPr/>
              </p:nvCxnSpPr>
              <p:spPr bwMode="auto">
                <a:xfrm flipV="1">
                  <a:off x="3968262" y="3393516"/>
                  <a:ext cx="0" cy="58939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2667000" y="4211515"/>
                  <a:ext cx="495300" cy="2801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 eaLnBrk="0" hangingPunct="0">
                    <a:lnSpc>
                      <a:spcPts val="1800"/>
                    </a:lnSpc>
                  </a:pPr>
                  <a:r>
                    <a:rPr lang="en-US" sz="16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Past</a:t>
                  </a:r>
                  <a:r>
                    <a:rPr lang="en-US" sz="14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 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720612" y="4211515"/>
                  <a:ext cx="495300" cy="2801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 eaLnBrk="0" hangingPunct="0">
                    <a:lnSpc>
                      <a:spcPts val="1800"/>
                    </a:lnSpc>
                  </a:pPr>
                  <a:r>
                    <a:rPr lang="en-US" sz="16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Present</a:t>
                  </a:r>
                  <a:r>
                    <a:rPr lang="en-US" sz="14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 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705350" y="4201512"/>
                  <a:ext cx="495300" cy="2801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 eaLnBrk="0" hangingPunct="0">
                    <a:lnSpc>
                      <a:spcPts val="1800"/>
                    </a:lnSpc>
                  </a:pPr>
                  <a:r>
                    <a:rPr lang="en-US" sz="16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Future</a:t>
                  </a:r>
                  <a:endParaRPr lang="en-US" sz="1400" b="1" dirty="0" smtClean="0">
                    <a:solidFill>
                      <a:srgbClr val="1F497D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237642" y="2526928"/>
                  <a:ext cx="495300" cy="2801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 eaLnBrk="0" hangingPunct="0">
                    <a:lnSpc>
                      <a:spcPts val="1800"/>
                    </a:lnSpc>
                  </a:pPr>
                  <a:r>
                    <a:rPr lang="en-US" sz="16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Water Property</a:t>
                  </a:r>
                  <a:r>
                    <a:rPr lang="en-US" sz="1400" b="1" dirty="0" smtClean="0">
                      <a:solidFill>
                        <a:srgbClr val="1F497D"/>
                      </a:solidFill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1889695" y="2654836"/>
              <a:ext cx="1879129" cy="161112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b">
              <a:noAutofit/>
            </a:bodyPr>
            <a:lstStyle/>
            <a:p>
              <a:pPr algn="r" eaLnBrk="0" hangingPunct="0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1F497D"/>
                  </a:solidFill>
                </a:rPr>
                <a:t>Precipitation</a:t>
              </a:r>
            </a:p>
            <a:p>
              <a:pPr algn="r" eaLnBrk="0" hangingPunct="0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1F497D"/>
                  </a:solidFill>
                </a:rPr>
                <a:t>Evaporation</a:t>
              </a:r>
            </a:p>
            <a:p>
              <a:pPr algn="r" eaLnBrk="0" hangingPunct="0">
                <a:spcAft>
                  <a:spcPts val="600"/>
                </a:spcAft>
              </a:pPr>
              <a:r>
                <a:rPr lang="en-US" sz="1400" b="1" dirty="0">
                  <a:solidFill>
                    <a:srgbClr val="1F497D"/>
                  </a:solidFill>
                </a:rPr>
                <a:t>Soil Moisture</a:t>
              </a:r>
            </a:p>
            <a:p>
              <a:pPr algn="r" eaLnBrk="0" hangingPunct="0">
                <a:spcAft>
                  <a:spcPts val="600"/>
                </a:spcAft>
              </a:pPr>
              <a:r>
                <a:rPr lang="en-US" sz="1400" b="1" dirty="0">
                  <a:solidFill>
                    <a:srgbClr val="1F497D"/>
                  </a:solidFill>
                </a:rPr>
                <a:t>Streamflow</a:t>
              </a:r>
            </a:p>
            <a:p>
              <a:pPr algn="r" eaLnBrk="0" hangingPunct="0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1F497D"/>
                  </a:solidFill>
                </a:rPr>
                <a:t>Groundwater</a:t>
              </a:r>
            </a:p>
            <a:p>
              <a:pPr algn="r" eaLnBrk="0" hangingPunct="0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1F497D"/>
                  </a:solidFill>
                </a:rPr>
                <a:t>Reservoirs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5830" y="888121"/>
            <a:ext cx="875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</a:rPr>
              <a:t>Discrete spatial domains:</a:t>
            </a:r>
            <a:r>
              <a:rPr lang="en-US" sz="1600" b="1" baseline="0" dirty="0" smtClean="0">
                <a:solidFill>
                  <a:srgbClr val="1F497D"/>
                </a:solidFill>
              </a:rPr>
              <a:t> </a:t>
            </a:r>
            <a:r>
              <a:rPr lang="en-US" sz="1400" dirty="0" smtClean="0"/>
              <a:t>GIS features (point, line and area) with observations &amp;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</a:rPr>
              <a:t>Continuous spatial domains:</a:t>
            </a:r>
            <a:r>
              <a:rPr lang="en-US" sz="1600" b="1" baseline="0" dirty="0" smtClean="0">
                <a:solidFill>
                  <a:srgbClr val="1F497D"/>
                </a:solidFill>
              </a:rPr>
              <a:t> </a:t>
            </a:r>
            <a:r>
              <a:rPr lang="en-US" sz="1400" dirty="0" smtClean="0"/>
              <a:t>Grids</a:t>
            </a:r>
            <a:r>
              <a:rPr lang="en-US" sz="1400" dirty="0"/>
              <a:t> </a:t>
            </a:r>
            <a:r>
              <a:rPr lang="en-US" sz="1400" dirty="0" smtClean="0"/>
              <a:t>of measured or modeled variables in geophysical fluid sciences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Spatially discrete or continuous data </a:t>
            </a:r>
            <a:r>
              <a:rPr lang="en-US" sz="1600" b="1" dirty="0" smtClean="0">
                <a:solidFill>
                  <a:srgbClr val="1F497D"/>
                </a:solidFill>
              </a:rPr>
              <a:t>may also vary discretely or continuously in time: </a:t>
            </a:r>
            <a:br>
              <a:rPr lang="en-US" sz="1600" b="1" dirty="0" smtClean="0">
                <a:solidFill>
                  <a:srgbClr val="1F497D"/>
                </a:solidFill>
              </a:rPr>
            </a:br>
            <a:r>
              <a:rPr lang="en-US" sz="1400" b="1" i="1" dirty="0" smtClean="0">
                <a:solidFill>
                  <a:schemeClr val="tx2"/>
                </a:solidFill>
              </a:rPr>
              <a:t>one-time samples </a:t>
            </a:r>
            <a:r>
              <a:rPr lang="en-US" sz="1400" i="1" dirty="0" smtClean="0"/>
              <a:t>vs. </a:t>
            </a:r>
            <a:r>
              <a:rPr lang="en-US" sz="1400" b="1" i="1" dirty="0" smtClean="0">
                <a:solidFill>
                  <a:srgbClr val="1F497D"/>
                </a:solidFill>
              </a:rPr>
              <a:t>random points of time </a:t>
            </a:r>
            <a:r>
              <a:rPr lang="en-US" sz="1400" i="1" dirty="0" smtClean="0"/>
              <a:t>vs. </a:t>
            </a:r>
            <a:r>
              <a:rPr lang="en-US" sz="1400" b="1" i="1" dirty="0" smtClean="0">
                <a:solidFill>
                  <a:srgbClr val="1F497D"/>
                </a:solidFill>
              </a:rPr>
              <a:t>regularly spaced intervals of time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68941" y="134737"/>
            <a:ext cx="8755530" cy="662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tabLst>
                <a:tab pos="8053388" algn="r"/>
              </a:tabLst>
            </a:pPr>
            <a:r>
              <a:rPr lang="en-US" sz="3200" dirty="0" smtClean="0"/>
              <a:t>Discrete &amp; Continuous Data: Project Outline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263943" y="4977392"/>
            <a:ext cx="3612604" cy="2028039"/>
          </a:xfrm>
          <a:prstGeom prst="rect">
            <a:avLst/>
          </a:prstGeom>
        </p:spPr>
        <p:txBody>
          <a:bodyPr lIns="0" tIns="0" rIns="0" bIns="0"/>
          <a:lstStyle>
            <a:lvl1pPr marL="173736" marR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73038" indent="-173038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401638" indent="-173038" algn="l" defTabSz="4572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742950" indent="-17303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108267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 smtClean="0"/>
              <a:t>Phase 2: Apply concepts and methods in other domains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Solid Earth</a:t>
            </a:r>
            <a:endParaRPr lang="en-US" sz="2000" dirty="0">
              <a:solidFill>
                <a:srgbClr val="000000"/>
              </a:solidFill>
            </a:endParaRPr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Cryosphere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Clr>
                <a:srgbClr val="35AC4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Oceans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30" y="2664704"/>
            <a:ext cx="306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Common Information Model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Data migration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b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Server &amp; user tools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10800000">
            <a:off x="3584039" y="5491135"/>
            <a:ext cx="1389530" cy="96992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  <p:bldP spid="28" grpId="0"/>
      <p:bldP spid="7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DAS-03-Medit-2poi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576"/>
            <a:ext cx="9144000" cy="59504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893"/>
            <a:ext cx="8229600" cy="892683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Prototype: Soil Moisture Map &amp; Time Series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05944" y="2482012"/>
            <a:ext cx="634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056" y="2002092"/>
            <a:ext cx="8840944" cy="178510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This is a common pattern across geosciences –</a:t>
            </a:r>
          </a:p>
          <a:p>
            <a:pPr marL="285750" indent="-285750">
              <a:buFont typeface="Arial"/>
              <a:buChar char="•"/>
            </a:pPr>
            <a:r>
              <a:rPr lang="en-US" sz="2600" b="1" i="1" dirty="0" smtClean="0">
                <a:solidFill>
                  <a:schemeClr val="tx2">
                    <a:lumMod val="75000"/>
                  </a:schemeClr>
                </a:solidFill>
              </a:rPr>
              <a:t>Solid Earth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: s</a:t>
            </a:r>
            <a:r>
              <a:rPr lang="en-US" sz="2600" dirty="0" smtClean="0"/>
              <a:t>eismic </a:t>
            </a:r>
            <a:r>
              <a:rPr lang="en-US" sz="2600" dirty="0"/>
              <a:t>activity, soil chemistry over deep </a:t>
            </a:r>
            <a:r>
              <a:rPr lang="en-US" sz="2600" dirty="0" smtClean="0"/>
              <a:t>time, … </a:t>
            </a:r>
            <a:endParaRPr lang="en-US" sz="2600" dirty="0"/>
          </a:p>
          <a:p>
            <a:pPr marL="285750" indent="-285750">
              <a:buFont typeface="Arial"/>
              <a:buChar char="•"/>
            </a:pPr>
            <a:r>
              <a:rPr lang="en-US" sz="2600" b="1" i="1" dirty="0" smtClean="0">
                <a:solidFill>
                  <a:srgbClr val="17375E"/>
                </a:solidFill>
              </a:rPr>
              <a:t>Oceans</a:t>
            </a:r>
            <a:r>
              <a:rPr lang="en-US" sz="2600" dirty="0" smtClean="0">
                <a:solidFill>
                  <a:srgbClr val="17375E"/>
                </a:solidFill>
              </a:rPr>
              <a:t>: </a:t>
            </a:r>
            <a:r>
              <a:rPr lang="en-US" sz="2600" dirty="0" smtClean="0"/>
              <a:t>sea surface temperature, </a:t>
            </a:r>
            <a:r>
              <a:rPr lang="en-US" sz="2600" dirty="0" smtClean="0"/>
              <a:t>acidification, …</a:t>
            </a:r>
            <a:endParaRPr lang="en-US" sz="2600" dirty="0"/>
          </a:p>
          <a:p>
            <a:pPr marL="285750" indent="-285750">
              <a:buFont typeface="Arial"/>
              <a:buChar char="•"/>
            </a:pPr>
            <a:r>
              <a:rPr lang="en-US" sz="2600" b="1" i="1" dirty="0" smtClean="0">
                <a:solidFill>
                  <a:srgbClr val="17375E"/>
                </a:solidFill>
              </a:rPr>
              <a:t>Cryosphere</a:t>
            </a:r>
            <a:r>
              <a:rPr lang="en-US" sz="2600" dirty="0" smtClean="0">
                <a:solidFill>
                  <a:srgbClr val="17375E"/>
                </a:solidFill>
              </a:rPr>
              <a:t>: </a:t>
            </a:r>
            <a:r>
              <a:rPr lang="en-US" sz="2600" dirty="0" smtClean="0"/>
              <a:t>snow/ice depth, </a:t>
            </a:r>
            <a:r>
              <a:rPr lang="en-US" sz="2600" dirty="0"/>
              <a:t>trapped gas content, </a:t>
            </a:r>
            <a:r>
              <a:rPr lang="en-US" sz="26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748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/>
              <a:t>Addressing Target User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Easier visualization &amp; browsing of regional and global multidimensional geoscience data </a:t>
            </a:r>
          </a:p>
          <a:p>
            <a:r>
              <a:rPr lang="en-US" dirty="0" smtClean="0"/>
              <a:t>Improved ability to validate model results (gridded data) vs. observation (feature data)</a:t>
            </a:r>
          </a:p>
          <a:p>
            <a:r>
              <a:rPr lang="en-US" dirty="0" smtClean="0"/>
              <a:t>Improved understanding of geoscience in locations where measurements have not / cannot be made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813123" y="4557238"/>
            <a:ext cx="2656649" cy="2226546"/>
            <a:chOff x="6813123" y="4557238"/>
            <a:chExt cx="2656649" cy="2226546"/>
          </a:xfrm>
        </p:grpSpPr>
        <p:grpSp>
          <p:nvGrpSpPr>
            <p:cNvPr id="19" name="Group 18"/>
            <p:cNvGrpSpPr/>
            <p:nvPr/>
          </p:nvGrpSpPr>
          <p:grpSpPr>
            <a:xfrm>
              <a:off x="6813123" y="4557238"/>
              <a:ext cx="2656649" cy="2226546"/>
              <a:chOff x="6813123" y="4557238"/>
              <a:chExt cx="2656649" cy="2226546"/>
            </a:xfrm>
          </p:grpSpPr>
          <p:pic>
            <p:nvPicPr>
              <p:cNvPr id="5" name="Picture 4" descr="GLDAS netCDF_rect_150dpi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3556" y="4557238"/>
                <a:ext cx="2306216" cy="1598534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>
                  <a:rot lat="1560000" lon="18540000" rev="0"/>
                </a:camera>
                <a:lightRig rig="threePt" dir="t"/>
              </a:scene3d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6813123" y="4727508"/>
                <a:ext cx="1559466" cy="2056276"/>
                <a:chOff x="3287989" y="2226952"/>
                <a:chExt cx="1986390" cy="2586515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 flipV="1">
                  <a:off x="3565386" y="2586921"/>
                  <a:ext cx="0" cy="113357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cxnSp>
              <p:nvCxnSpPr>
                <p:cNvPr id="8" name="Straight Arrow Connector 7"/>
                <p:cNvCxnSpPr/>
                <p:nvPr/>
              </p:nvCxnSpPr>
              <p:spPr bwMode="auto">
                <a:xfrm>
                  <a:off x="3476784" y="3801538"/>
                  <a:ext cx="1692868" cy="36938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sp>
              <p:nvSpPr>
                <p:cNvPr id="9" name="Oval 8"/>
                <p:cNvSpPr/>
                <p:nvPr/>
              </p:nvSpPr>
              <p:spPr bwMode="auto">
                <a:xfrm rot="351788">
                  <a:off x="4175781" y="3871610"/>
                  <a:ext cx="184461" cy="18032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dirty="0">
                    <a:solidFill>
                      <a:srgbClr val="1F497D"/>
                    </a:solidFill>
                    <a:latin typeface="Arial" charset="0"/>
                    <a:ea typeface="ＭＳ Ｐゴシック" pitchFamily="16" charset="-128"/>
                    <a:cs typeface="ＭＳ Ｐゴシック" pitchFamily="-97" charset="-128"/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0"/>
                </p:cNvCxnSpPr>
                <p:nvPr/>
              </p:nvCxnSpPr>
              <p:spPr bwMode="auto">
                <a:xfrm flipV="1">
                  <a:off x="4277222" y="3409584"/>
                  <a:ext cx="0" cy="46249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sp>
              <p:nvSpPr>
                <p:cNvPr id="12" name="Freeform 11"/>
                <p:cNvSpPr/>
                <p:nvPr/>
              </p:nvSpPr>
              <p:spPr bwMode="auto">
                <a:xfrm rot="351788">
                  <a:off x="3516450" y="3388271"/>
                  <a:ext cx="1651636" cy="488199"/>
                </a:xfrm>
                <a:custGeom>
                  <a:avLst/>
                  <a:gdLst>
                    <a:gd name="connsiteX0" fmla="*/ 0 w 2708031"/>
                    <a:gd name="connsiteY0" fmla="*/ 479812 h 618895"/>
                    <a:gd name="connsiteX1" fmla="*/ 175846 w 2708031"/>
                    <a:gd name="connsiteY1" fmla="*/ 339135 h 618895"/>
                    <a:gd name="connsiteX2" fmla="*/ 363415 w 2708031"/>
                    <a:gd name="connsiteY2" fmla="*/ 10889 h 618895"/>
                    <a:gd name="connsiteX3" fmla="*/ 679938 w 2708031"/>
                    <a:gd name="connsiteY3" fmla="*/ 104674 h 618895"/>
                    <a:gd name="connsiteX4" fmla="*/ 867508 w 2708031"/>
                    <a:gd name="connsiteY4" fmla="*/ 362581 h 618895"/>
                    <a:gd name="connsiteX5" fmla="*/ 1008185 w 2708031"/>
                    <a:gd name="connsiteY5" fmla="*/ 468089 h 618895"/>
                    <a:gd name="connsiteX6" fmla="*/ 1160585 w 2708031"/>
                    <a:gd name="connsiteY6" fmla="*/ 514981 h 618895"/>
                    <a:gd name="connsiteX7" fmla="*/ 1418492 w 2708031"/>
                    <a:gd name="connsiteY7" fmla="*/ 561874 h 618895"/>
                    <a:gd name="connsiteX8" fmla="*/ 1629508 w 2708031"/>
                    <a:gd name="connsiteY8" fmla="*/ 491535 h 618895"/>
                    <a:gd name="connsiteX9" fmla="*/ 1805354 w 2708031"/>
                    <a:gd name="connsiteY9" fmla="*/ 374304 h 618895"/>
                    <a:gd name="connsiteX10" fmla="*/ 2004646 w 2708031"/>
                    <a:gd name="connsiteY10" fmla="*/ 432920 h 618895"/>
                    <a:gd name="connsiteX11" fmla="*/ 2227385 w 2708031"/>
                    <a:gd name="connsiteY11" fmla="*/ 608766 h 618895"/>
                    <a:gd name="connsiteX12" fmla="*/ 2368062 w 2708031"/>
                    <a:gd name="connsiteY12" fmla="*/ 573597 h 618895"/>
                    <a:gd name="connsiteX13" fmla="*/ 2567354 w 2708031"/>
                    <a:gd name="connsiteY13" fmla="*/ 374304 h 618895"/>
                    <a:gd name="connsiteX14" fmla="*/ 2708031 w 2708031"/>
                    <a:gd name="connsiteY14" fmla="*/ 350858 h 618895"/>
                    <a:gd name="connsiteX15" fmla="*/ 2708031 w 2708031"/>
                    <a:gd name="connsiteY15" fmla="*/ 350858 h 618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08031" h="618895">
                      <a:moveTo>
                        <a:pt x="0" y="479812"/>
                      </a:moveTo>
                      <a:cubicBezTo>
                        <a:pt x="57638" y="448550"/>
                        <a:pt x="115277" y="417289"/>
                        <a:pt x="175846" y="339135"/>
                      </a:cubicBezTo>
                      <a:cubicBezTo>
                        <a:pt x="236415" y="260981"/>
                        <a:pt x="279400" y="49966"/>
                        <a:pt x="363415" y="10889"/>
                      </a:cubicBezTo>
                      <a:cubicBezTo>
                        <a:pt x="447430" y="-28188"/>
                        <a:pt x="595923" y="46059"/>
                        <a:pt x="679938" y="104674"/>
                      </a:cubicBezTo>
                      <a:cubicBezTo>
                        <a:pt x="763953" y="163289"/>
                        <a:pt x="812800" y="302012"/>
                        <a:pt x="867508" y="362581"/>
                      </a:cubicBezTo>
                      <a:cubicBezTo>
                        <a:pt x="922216" y="423150"/>
                        <a:pt x="959339" y="442689"/>
                        <a:pt x="1008185" y="468089"/>
                      </a:cubicBezTo>
                      <a:cubicBezTo>
                        <a:pt x="1057031" y="493489"/>
                        <a:pt x="1092201" y="499350"/>
                        <a:pt x="1160585" y="514981"/>
                      </a:cubicBezTo>
                      <a:cubicBezTo>
                        <a:pt x="1228969" y="530612"/>
                        <a:pt x="1340338" y="565782"/>
                        <a:pt x="1418492" y="561874"/>
                      </a:cubicBezTo>
                      <a:cubicBezTo>
                        <a:pt x="1496646" y="557966"/>
                        <a:pt x="1565031" y="522797"/>
                        <a:pt x="1629508" y="491535"/>
                      </a:cubicBezTo>
                      <a:cubicBezTo>
                        <a:pt x="1693985" y="460273"/>
                        <a:pt x="1742831" y="384073"/>
                        <a:pt x="1805354" y="374304"/>
                      </a:cubicBezTo>
                      <a:cubicBezTo>
                        <a:pt x="1867877" y="364535"/>
                        <a:pt x="1934308" y="393843"/>
                        <a:pt x="2004646" y="432920"/>
                      </a:cubicBezTo>
                      <a:cubicBezTo>
                        <a:pt x="2074984" y="471997"/>
                        <a:pt x="2166816" y="585320"/>
                        <a:pt x="2227385" y="608766"/>
                      </a:cubicBezTo>
                      <a:cubicBezTo>
                        <a:pt x="2287954" y="632212"/>
                        <a:pt x="2311401" y="612674"/>
                        <a:pt x="2368062" y="573597"/>
                      </a:cubicBezTo>
                      <a:cubicBezTo>
                        <a:pt x="2424723" y="534520"/>
                        <a:pt x="2510693" y="411427"/>
                        <a:pt x="2567354" y="374304"/>
                      </a:cubicBezTo>
                      <a:cubicBezTo>
                        <a:pt x="2624015" y="337181"/>
                        <a:pt x="2708031" y="350858"/>
                        <a:pt x="2708031" y="350858"/>
                      </a:cubicBezTo>
                      <a:lnTo>
                        <a:pt x="2708031" y="350858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287989" y="4004630"/>
                  <a:ext cx="1986390" cy="808837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287989" y="2226952"/>
                  <a:ext cx="1986390" cy="808837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288159" y="2226952"/>
                  <a:ext cx="0" cy="1777678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5274379" y="3035789"/>
                  <a:ext cx="0" cy="1777678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036" y="5975660"/>
              <a:ext cx="706564" cy="71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9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User Needs </a:t>
            </a:r>
            <a:r>
              <a:rPr lang="en-US" i="1" dirty="0" smtClean="0"/>
              <a:t>NOT</a:t>
            </a:r>
            <a:r>
              <a:rPr lang="en-US" dirty="0" smtClean="0"/>
              <a:t>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Interpolation between observations or grid values</a:t>
            </a:r>
          </a:p>
          <a:p>
            <a:pPr lvl="1"/>
            <a:r>
              <a:rPr lang="en-US" dirty="0" smtClean="0"/>
              <a:t>Requires location-dependent understanding of environmental context and physics, e.g., </a:t>
            </a:r>
            <a:r>
              <a:rPr lang="en-US" i="1" dirty="0" smtClean="0">
                <a:solidFill>
                  <a:srgbClr val="1F497D"/>
                </a:solidFill>
              </a:rPr>
              <a:t>interpolation of precipitation between grid values in mountainous area – notoriously difficult to model</a:t>
            </a:r>
            <a:endParaRPr lang="en-US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5982981" y="1077324"/>
            <a:ext cx="2891607" cy="3506899"/>
          </a:xfrm>
          <a:prstGeom prst="rightArrowCallout">
            <a:avLst>
              <a:gd name="adj1" fmla="val 27304"/>
              <a:gd name="adj2" fmla="val 30321"/>
              <a:gd name="adj3" fmla="val 17125"/>
              <a:gd name="adj4" fmla="val 677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2014 Outreach Workshop 1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CUAHSI + Unidata Users Committees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Examine interoperability of hydrologic &amp; atmospheric data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711961"/>
          </a:xfrm>
        </p:spPr>
        <p:txBody>
          <a:bodyPr>
            <a:noAutofit/>
          </a:bodyPr>
          <a:lstStyle/>
          <a:p>
            <a:r>
              <a:rPr lang="en-US" sz="3600" dirty="0" smtClean="0"/>
              <a:t>Initial Plan for </a:t>
            </a:r>
            <a:r>
              <a:rPr lang="en-US" sz="3600" dirty="0" smtClean="0"/>
              <a:t>2014-2015</a:t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 Austin + CUAHSI + Unidata + BYU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85" y="4490728"/>
            <a:ext cx="8773266" cy="2211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2014 Deliverables:  </a:t>
            </a:r>
          </a:p>
          <a:p>
            <a:pPr lvl="1"/>
            <a:r>
              <a:rPr lang="en-US" sz="1800" dirty="0" smtClean="0"/>
              <a:t>Information model, server &amp; client tools, and web architecture documentation</a:t>
            </a:r>
          </a:p>
          <a:p>
            <a:pPr lvl="1"/>
            <a:r>
              <a:rPr lang="en-US" sz="1800" b="1" dirty="0" smtClean="0">
                <a:solidFill>
                  <a:srgbClr val="1F497D"/>
                </a:solidFill>
              </a:rPr>
              <a:t>Outreach Workshop 1 </a:t>
            </a:r>
            <a:r>
              <a:rPr lang="en-US" sz="1800" dirty="0" smtClean="0"/>
              <a:t>– Austin, </a:t>
            </a:r>
            <a:r>
              <a:rPr lang="en-US" sz="1800" dirty="0" smtClean="0"/>
              <a:t>Oct/Nov:  </a:t>
            </a:r>
            <a:r>
              <a:rPr lang="en-US" sz="1800" b="1" dirty="0" smtClean="0">
                <a:solidFill>
                  <a:schemeClr val="tx2"/>
                </a:solidFill>
              </a:rPr>
              <a:t>Hydro + Atmospheric communities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2015 Tasks:</a:t>
            </a:r>
          </a:p>
          <a:p>
            <a:pPr lvl="1"/>
            <a:r>
              <a:rPr lang="en-US" sz="1800" dirty="0" smtClean="0"/>
              <a:t>Continue development based on workshop results; what further work is needed? </a:t>
            </a:r>
          </a:p>
          <a:p>
            <a:pPr lvl="1"/>
            <a:r>
              <a:rPr lang="en-US" sz="1800" dirty="0" smtClean="0"/>
              <a:t>Coordinate with Solid Earth, Oceans, and Cryosphere domains &amp; scenarios</a:t>
            </a:r>
          </a:p>
          <a:p>
            <a:pPr lvl="1"/>
            <a:r>
              <a:rPr lang="en-US" sz="1800" b="1" dirty="0" smtClean="0">
                <a:solidFill>
                  <a:srgbClr val="1F497D"/>
                </a:solidFill>
              </a:rPr>
              <a:t>Outreach Workshop 2 </a:t>
            </a:r>
            <a:r>
              <a:rPr lang="en-US" sz="1800" dirty="0" smtClean="0"/>
              <a:t>– Boulder, summer/fall:  </a:t>
            </a:r>
            <a:r>
              <a:rPr lang="en-US" sz="1800" b="1" dirty="0" smtClean="0">
                <a:solidFill>
                  <a:srgbClr val="1F497D"/>
                </a:solidFill>
              </a:rPr>
              <a:t>All participating communities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4981" y="1077328"/>
            <a:ext cx="5775103" cy="3027833"/>
            <a:chOff x="129881" y="1077328"/>
            <a:chExt cx="5775103" cy="3027833"/>
          </a:xfrm>
        </p:grpSpPr>
        <p:sp>
          <p:nvSpPr>
            <p:cNvPr id="5" name="Right Arrow Callout 4"/>
            <p:cNvSpPr/>
            <p:nvPr/>
          </p:nvSpPr>
          <p:spPr>
            <a:xfrm>
              <a:off x="3965906" y="1077330"/>
              <a:ext cx="1939078" cy="1270104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Visualize and analyze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4" name="Right Arrow Callout 3"/>
            <p:cNvSpPr/>
            <p:nvPr/>
          </p:nvSpPr>
          <p:spPr>
            <a:xfrm>
              <a:off x="2193306" y="1077328"/>
              <a:ext cx="1939078" cy="2381443"/>
            </a:xfrm>
            <a:prstGeom prst="rightArrowCallout">
              <a:avLst>
                <a:gd name="adj1" fmla="val 18557"/>
                <a:gd name="adj2" fmla="val 21694"/>
                <a:gd name="adj3" fmla="val 19152"/>
                <a:gd name="adj4" fmla="val 7258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Store water data time series in netCDF; </a:t>
              </a:r>
            </a:p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develop server-based conversion tools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129881" y="1077329"/>
              <a:ext cx="2194753" cy="3027832"/>
            </a:xfrm>
            <a:prstGeom prst="rightArrowCallout">
              <a:avLst>
                <a:gd name="adj1" fmla="val 16752"/>
                <a:gd name="adj2" fmla="val 20876"/>
                <a:gd name="adj3" fmla="val 18545"/>
                <a:gd name="adj4" fmla="val 708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Develop common</a:t>
              </a:r>
              <a:r>
                <a:rPr lang="en-US" b="1" dirty="0" smtClean="0">
                  <a:solidFill>
                    <a:srgbClr val="800000"/>
                  </a:solidFill>
                </a:rPr>
                <a:t> Information Model:</a:t>
              </a:r>
              <a:endParaRPr lang="en-US" i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600" i="1" dirty="0" smtClean="0">
                  <a:solidFill>
                    <a:schemeClr val="tx1"/>
                  </a:solidFill>
                </a:rPr>
                <a:t>CUAHSI Ontology;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i="1" dirty="0" smtClean="0">
                  <a:solidFill>
                    <a:schemeClr val="tx1"/>
                  </a:solidFill>
                </a:rPr>
                <a:t>OGC web services &amp; WaterML2;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i="1" dirty="0" smtClean="0">
                  <a:solidFill>
                    <a:schemeClr val="tx1"/>
                  </a:solidFill>
                </a:rPr>
                <a:t>CF Conventions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4163845" y="2592973"/>
            <a:ext cx="1819136" cy="865797"/>
          </a:xfrm>
          <a:prstGeom prst="rightArrowCallout">
            <a:avLst>
              <a:gd name="adj1" fmla="val 31216"/>
              <a:gd name="adj2" fmla="val 29662"/>
              <a:gd name="adj3" fmla="val 31216"/>
              <a:gd name="adj4" fmla="val 708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A4D99E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Metadata &amp; Data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163845" y="3703048"/>
            <a:ext cx="1819136" cy="526052"/>
          </a:xfrm>
          <a:prstGeom prst="rightArrowCallout">
            <a:avLst>
              <a:gd name="adj1" fmla="val 31697"/>
              <a:gd name="adj2" fmla="val 31697"/>
              <a:gd name="adj3" fmla="val 31698"/>
              <a:gd name="adj4" fmla="val 708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A4D99E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Brokering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3845" y="3458771"/>
            <a:ext cx="1350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595959"/>
                </a:solidFill>
              </a:rPr>
              <a:t>BCube</a:t>
            </a:r>
            <a:r>
              <a:rPr lang="en-US" sz="1400" i="1" dirty="0" smtClean="0">
                <a:solidFill>
                  <a:srgbClr val="595959"/>
                </a:solidFill>
              </a:rPr>
              <a:t> / GEOSS</a:t>
            </a:r>
            <a:endParaRPr lang="en-US" sz="1400" i="1" dirty="0">
              <a:solidFill>
                <a:srgbClr val="595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3845" y="2332286"/>
            <a:ext cx="1939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 BB /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GeoSoft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364191" cy="503591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Activities</a:t>
            </a:r>
            <a:r>
              <a:rPr lang="en-US" sz="2600" dirty="0" smtClean="0"/>
              <a:t> (</a:t>
            </a:r>
            <a:r>
              <a:rPr lang="en-US" sz="2600" dirty="0"/>
              <a:t>separate workflows, not integrated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Unidata </a:t>
            </a:r>
            <a:r>
              <a:rPr lang="en-US" sz="2400" dirty="0"/>
              <a:t>converting netCDF </a:t>
            </a:r>
            <a:r>
              <a:rPr lang="en-US" sz="2400" dirty="0" smtClean="0"/>
              <a:t>content to WaterML2</a:t>
            </a:r>
          </a:p>
          <a:p>
            <a:pPr lvl="1"/>
            <a:r>
              <a:rPr lang="en-US" sz="2400" dirty="0" smtClean="0"/>
              <a:t>CUAHSI </a:t>
            </a:r>
            <a:r>
              <a:rPr lang="en-US" sz="2400" dirty="0"/>
              <a:t>converting WaterML 1.1 data to </a:t>
            </a:r>
            <a:r>
              <a:rPr lang="en-US" sz="2400" dirty="0" smtClean="0"/>
              <a:t>netCDF4 “</a:t>
            </a:r>
            <a:r>
              <a:rPr lang="en-US" sz="2400" dirty="0"/>
              <a:t>classic</a:t>
            </a:r>
            <a:r>
              <a:rPr lang="en-US" sz="2400" dirty="0" smtClean="0"/>
              <a:t>” 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using netCDF3 </a:t>
            </a:r>
            <a:r>
              <a:rPr lang="en-US" sz="2400" dirty="0" err="1"/>
              <a:t>api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BYU </a:t>
            </a:r>
            <a:r>
              <a:rPr lang="en-US" sz="2400" dirty="0"/>
              <a:t>converting between WaterML 1.1 &amp;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600" b="1" dirty="0" smtClean="0"/>
              <a:t>Tool-chain development </a:t>
            </a:r>
            <a:r>
              <a:rPr lang="en-US" sz="2600" dirty="0" smtClean="0"/>
              <a:t>for WaterML2-like data in NetCDF</a:t>
            </a:r>
          </a:p>
          <a:p>
            <a:pPr lvl="1"/>
            <a:r>
              <a:rPr lang="en-US" sz="2400" dirty="0" smtClean="0"/>
              <a:t>development of WaterML2 writing in NetCDF-Java/THREDDS</a:t>
            </a:r>
          </a:p>
          <a:p>
            <a:pPr lvl="1"/>
            <a:r>
              <a:rPr lang="en-US" sz="2400" dirty="0" smtClean="0"/>
              <a:t>IDV visualization capabilities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TBD</a:t>
            </a:r>
          </a:p>
          <a:p>
            <a:pPr lvl="1"/>
            <a:r>
              <a:rPr lang="en-US" sz="2400" dirty="0" smtClean="0"/>
              <a:t>Information models &amp; mappings documented; </a:t>
            </a:r>
            <a:br>
              <a:rPr lang="en-US" sz="2400" dirty="0" smtClean="0"/>
            </a:br>
            <a:r>
              <a:rPr lang="en-US" sz="2400" dirty="0" smtClean="0"/>
              <a:t>gaps &amp; conflicts reconciled</a:t>
            </a:r>
          </a:p>
          <a:p>
            <a:pPr lvl="1"/>
            <a:r>
              <a:rPr lang="en-US" sz="2400" dirty="0" smtClean="0"/>
              <a:t>Round-trip conversion testing</a:t>
            </a:r>
          </a:p>
          <a:p>
            <a:pPr lvl="1"/>
            <a:r>
              <a:rPr lang="en-US" sz="2400" dirty="0" smtClean="0"/>
              <a:t>Testing with GEOSS Discovery &amp; Access Broker’s converters</a:t>
            </a:r>
          </a:p>
        </p:txBody>
      </p:sp>
    </p:spTree>
    <p:extLst>
      <p:ext uri="{BB962C8B-B14F-4D97-AF65-F5344CB8AC3E}">
        <p14:creationId xmlns:p14="http://schemas.microsoft.com/office/powerpoint/2010/main" val="274136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08"/>
            <a:ext cx="8229600" cy="1143000"/>
          </a:xfrm>
        </p:spPr>
        <p:txBody>
          <a:bodyPr/>
          <a:lstStyle/>
          <a:p>
            <a:r>
              <a:rPr lang="en-US" dirty="0" smtClean="0"/>
              <a:t>And that’s just the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589"/>
            <a:ext cx="8377846" cy="428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Still need to set up and demonstrate useful scenarios, applications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(see Target User Needs slide earlier)</a:t>
            </a:r>
          </a:p>
          <a:p>
            <a:pPr lvl="1"/>
            <a:r>
              <a:rPr lang="en-US" sz="2400" dirty="0" smtClean="0"/>
              <a:t>USGS: Archiving </a:t>
            </a:r>
            <a:r>
              <a:rPr lang="en-US" sz="2400" dirty="0"/>
              <a:t>and distribution of hydrologic </a:t>
            </a:r>
            <a:r>
              <a:rPr lang="en-US" sz="2400" dirty="0" smtClean="0"/>
              <a:t>and other </a:t>
            </a:r>
            <a:r>
              <a:rPr lang="en-US" sz="2400" dirty="0"/>
              <a:t>model results</a:t>
            </a:r>
            <a:endParaRPr lang="en-US" sz="2400" dirty="0" smtClean="0"/>
          </a:p>
          <a:p>
            <a:pPr lvl="1"/>
            <a:r>
              <a:rPr lang="en-US" sz="2400" dirty="0" smtClean="0"/>
              <a:t>Validate model results (gridded data) </a:t>
            </a:r>
            <a:br>
              <a:rPr lang="en-US" sz="2400" dirty="0" smtClean="0"/>
            </a:br>
            <a:r>
              <a:rPr lang="en-US" sz="2400" dirty="0" smtClean="0"/>
              <a:t>		 vs. observations (feature data)</a:t>
            </a:r>
          </a:p>
          <a:p>
            <a:pPr lvl="1"/>
            <a:r>
              <a:rPr lang="en-US" sz="2400" dirty="0" smtClean="0"/>
              <a:t>Land surface dynamics, integrating multiple variables for cross-domain hydro-atmospheric studies</a:t>
            </a:r>
          </a:p>
          <a:p>
            <a:pPr lvl="1"/>
            <a:r>
              <a:rPr lang="en-US" sz="2400" dirty="0" smtClean="0"/>
              <a:t>National Flood Interoperability Experiment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60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362961"/>
            <a:ext cx="6636934" cy="2235668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796" tIns="45898" rIns="91796" bIns="4589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747" y="1593510"/>
            <a:ext cx="4849794" cy="175428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1F497D"/>
                </a:solidFill>
              </a:rPr>
              <a:t>For more info: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Arctur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david.arctur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utexas.edu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55953" y="1202355"/>
            <a:ext cx="3383940" cy="2800692"/>
            <a:chOff x="5555953" y="1202355"/>
            <a:chExt cx="3383940" cy="28006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719" y="2991118"/>
              <a:ext cx="996866" cy="101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5555953" y="1202355"/>
              <a:ext cx="3383940" cy="2800692"/>
              <a:chOff x="5555953" y="1202355"/>
              <a:chExt cx="3383940" cy="2800692"/>
            </a:xfrm>
          </p:grpSpPr>
          <p:pic>
            <p:nvPicPr>
              <p:cNvPr id="23" name="Picture 22" descr="GLDAS netCDF_rect_150dpi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322" y="1202355"/>
                <a:ext cx="2937571" cy="2010738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>
                  <a:rot lat="1560000" lon="18540000" rev="0"/>
                </a:camera>
                <a:lightRig rig="threePt" dir="t"/>
              </a:scene3d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5555953" y="1416532"/>
                <a:ext cx="1986390" cy="2586515"/>
                <a:chOff x="5555953" y="1416532"/>
                <a:chExt cx="1986390" cy="2586515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 bwMode="auto">
                <a:xfrm flipV="1">
                  <a:off x="5833350" y="1776501"/>
                  <a:ext cx="0" cy="113357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5744748" y="2991118"/>
                  <a:ext cx="1692868" cy="36938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sp>
              <p:nvSpPr>
                <p:cNvPr id="27" name="Oval 26"/>
                <p:cNvSpPr/>
                <p:nvPr/>
              </p:nvSpPr>
              <p:spPr bwMode="auto">
                <a:xfrm rot="351788">
                  <a:off x="6443745" y="3061190"/>
                  <a:ext cx="184461" cy="18032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dirty="0">
                    <a:solidFill>
                      <a:srgbClr val="1F497D"/>
                    </a:solidFill>
                    <a:latin typeface="Arial" charset="0"/>
                    <a:ea typeface="ＭＳ Ｐゴシック" pitchFamily="16" charset="-128"/>
                    <a:cs typeface="ＭＳ Ｐゴシック" pitchFamily="-97" charset="-128"/>
                  </a:endParaRPr>
                </a:p>
              </p:txBody>
            </p:sp>
            <p:cxnSp>
              <p:nvCxnSpPr>
                <p:cNvPr id="28" name="Straight Connector 27"/>
                <p:cNvCxnSpPr>
                  <a:stCxn id="27" idx="0"/>
                </p:cNvCxnSpPr>
                <p:nvPr/>
              </p:nvCxnSpPr>
              <p:spPr bwMode="auto">
                <a:xfrm flipV="1">
                  <a:off x="6545186" y="2599164"/>
                  <a:ext cx="0" cy="46249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OffAxis2Left"/>
                  <a:lightRig rig="threePt" dir="t"/>
                </a:scene3d>
              </p:spPr>
            </p:cxnSp>
            <p:sp>
              <p:nvSpPr>
                <p:cNvPr id="30" name="Freeform 29"/>
                <p:cNvSpPr/>
                <p:nvPr/>
              </p:nvSpPr>
              <p:spPr bwMode="auto">
                <a:xfrm rot="351788">
                  <a:off x="5784414" y="2577851"/>
                  <a:ext cx="1651636" cy="488199"/>
                </a:xfrm>
                <a:custGeom>
                  <a:avLst/>
                  <a:gdLst>
                    <a:gd name="connsiteX0" fmla="*/ 0 w 2708031"/>
                    <a:gd name="connsiteY0" fmla="*/ 479812 h 618895"/>
                    <a:gd name="connsiteX1" fmla="*/ 175846 w 2708031"/>
                    <a:gd name="connsiteY1" fmla="*/ 339135 h 618895"/>
                    <a:gd name="connsiteX2" fmla="*/ 363415 w 2708031"/>
                    <a:gd name="connsiteY2" fmla="*/ 10889 h 618895"/>
                    <a:gd name="connsiteX3" fmla="*/ 679938 w 2708031"/>
                    <a:gd name="connsiteY3" fmla="*/ 104674 h 618895"/>
                    <a:gd name="connsiteX4" fmla="*/ 867508 w 2708031"/>
                    <a:gd name="connsiteY4" fmla="*/ 362581 h 618895"/>
                    <a:gd name="connsiteX5" fmla="*/ 1008185 w 2708031"/>
                    <a:gd name="connsiteY5" fmla="*/ 468089 h 618895"/>
                    <a:gd name="connsiteX6" fmla="*/ 1160585 w 2708031"/>
                    <a:gd name="connsiteY6" fmla="*/ 514981 h 618895"/>
                    <a:gd name="connsiteX7" fmla="*/ 1418492 w 2708031"/>
                    <a:gd name="connsiteY7" fmla="*/ 561874 h 618895"/>
                    <a:gd name="connsiteX8" fmla="*/ 1629508 w 2708031"/>
                    <a:gd name="connsiteY8" fmla="*/ 491535 h 618895"/>
                    <a:gd name="connsiteX9" fmla="*/ 1805354 w 2708031"/>
                    <a:gd name="connsiteY9" fmla="*/ 374304 h 618895"/>
                    <a:gd name="connsiteX10" fmla="*/ 2004646 w 2708031"/>
                    <a:gd name="connsiteY10" fmla="*/ 432920 h 618895"/>
                    <a:gd name="connsiteX11" fmla="*/ 2227385 w 2708031"/>
                    <a:gd name="connsiteY11" fmla="*/ 608766 h 618895"/>
                    <a:gd name="connsiteX12" fmla="*/ 2368062 w 2708031"/>
                    <a:gd name="connsiteY12" fmla="*/ 573597 h 618895"/>
                    <a:gd name="connsiteX13" fmla="*/ 2567354 w 2708031"/>
                    <a:gd name="connsiteY13" fmla="*/ 374304 h 618895"/>
                    <a:gd name="connsiteX14" fmla="*/ 2708031 w 2708031"/>
                    <a:gd name="connsiteY14" fmla="*/ 350858 h 618895"/>
                    <a:gd name="connsiteX15" fmla="*/ 2708031 w 2708031"/>
                    <a:gd name="connsiteY15" fmla="*/ 350858 h 618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08031" h="618895">
                      <a:moveTo>
                        <a:pt x="0" y="479812"/>
                      </a:moveTo>
                      <a:cubicBezTo>
                        <a:pt x="57638" y="448550"/>
                        <a:pt x="115277" y="417289"/>
                        <a:pt x="175846" y="339135"/>
                      </a:cubicBezTo>
                      <a:cubicBezTo>
                        <a:pt x="236415" y="260981"/>
                        <a:pt x="279400" y="49966"/>
                        <a:pt x="363415" y="10889"/>
                      </a:cubicBezTo>
                      <a:cubicBezTo>
                        <a:pt x="447430" y="-28188"/>
                        <a:pt x="595923" y="46059"/>
                        <a:pt x="679938" y="104674"/>
                      </a:cubicBezTo>
                      <a:cubicBezTo>
                        <a:pt x="763953" y="163289"/>
                        <a:pt x="812800" y="302012"/>
                        <a:pt x="867508" y="362581"/>
                      </a:cubicBezTo>
                      <a:cubicBezTo>
                        <a:pt x="922216" y="423150"/>
                        <a:pt x="959339" y="442689"/>
                        <a:pt x="1008185" y="468089"/>
                      </a:cubicBezTo>
                      <a:cubicBezTo>
                        <a:pt x="1057031" y="493489"/>
                        <a:pt x="1092201" y="499350"/>
                        <a:pt x="1160585" y="514981"/>
                      </a:cubicBezTo>
                      <a:cubicBezTo>
                        <a:pt x="1228969" y="530612"/>
                        <a:pt x="1340338" y="565782"/>
                        <a:pt x="1418492" y="561874"/>
                      </a:cubicBezTo>
                      <a:cubicBezTo>
                        <a:pt x="1496646" y="557966"/>
                        <a:pt x="1565031" y="522797"/>
                        <a:pt x="1629508" y="491535"/>
                      </a:cubicBezTo>
                      <a:cubicBezTo>
                        <a:pt x="1693985" y="460273"/>
                        <a:pt x="1742831" y="384073"/>
                        <a:pt x="1805354" y="374304"/>
                      </a:cubicBezTo>
                      <a:cubicBezTo>
                        <a:pt x="1867877" y="364535"/>
                        <a:pt x="1934308" y="393843"/>
                        <a:pt x="2004646" y="432920"/>
                      </a:cubicBezTo>
                      <a:cubicBezTo>
                        <a:pt x="2074984" y="471997"/>
                        <a:pt x="2166816" y="585320"/>
                        <a:pt x="2227385" y="608766"/>
                      </a:cubicBezTo>
                      <a:cubicBezTo>
                        <a:pt x="2287954" y="632212"/>
                        <a:pt x="2311401" y="612674"/>
                        <a:pt x="2368062" y="573597"/>
                      </a:cubicBezTo>
                      <a:cubicBezTo>
                        <a:pt x="2424723" y="534520"/>
                        <a:pt x="2510693" y="411427"/>
                        <a:pt x="2567354" y="374304"/>
                      </a:cubicBezTo>
                      <a:cubicBezTo>
                        <a:pt x="2624015" y="337181"/>
                        <a:pt x="2708031" y="350858"/>
                        <a:pt x="2708031" y="350858"/>
                      </a:cubicBezTo>
                      <a:lnTo>
                        <a:pt x="2708031" y="350858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555953" y="3194210"/>
                  <a:ext cx="1986390" cy="808837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555953" y="1416532"/>
                  <a:ext cx="1986390" cy="808837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5556123" y="1416532"/>
                  <a:ext cx="0" cy="1777678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7542343" y="2225369"/>
                  <a:ext cx="0" cy="1777678"/>
                </a:xfrm>
                <a:prstGeom prst="line">
                  <a:avLst/>
                </a:prstGeom>
                <a:ln w="12700" cmpd="sng"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4636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666</Words>
  <Application>Microsoft Macintosh PowerPoint</Application>
  <PresentationFormat>On-screen Show (4:3)</PresentationFormat>
  <Paragraphs>107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EarthCube Building Block for  Integrating Discrete and Continuous Data (DisConBB)</vt:lpstr>
      <vt:lpstr>PowerPoint Presentation</vt:lpstr>
      <vt:lpstr>Prototype: Soil Moisture Map &amp; Time Series</vt:lpstr>
      <vt:lpstr>Addressing Target User Needs</vt:lpstr>
      <vt:lpstr>Target User Needs NOT Addressed</vt:lpstr>
      <vt:lpstr>Initial Plan for 2014-2015 UT Austin + CUAHSI + Unidata + BYU</vt:lpstr>
      <vt:lpstr>We are here…</vt:lpstr>
      <vt:lpstr>And that’s just the mechanics</vt:lpstr>
      <vt:lpstr>For more info: David Arctur david.arctur AT utexas.edu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EarthCube BB:  Integrating Discrete &amp; Continuous Data</dc:title>
  <dc:creator>David Arctur</dc:creator>
  <cp:lastModifiedBy>David Arctur</cp:lastModifiedBy>
  <cp:revision>85</cp:revision>
  <dcterms:created xsi:type="dcterms:W3CDTF">2014-02-08T23:12:56Z</dcterms:created>
  <dcterms:modified xsi:type="dcterms:W3CDTF">2014-08-13T04:39:38Z</dcterms:modified>
</cp:coreProperties>
</file>