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4" r:id="rId1"/>
  </p:sldMasterIdLst>
  <p:notesMasterIdLst>
    <p:notesMasterId r:id="rId12"/>
  </p:notesMasterIdLst>
  <p:handoutMasterIdLst>
    <p:handoutMasterId r:id="rId13"/>
  </p:handoutMasterIdLst>
  <p:sldIdLst>
    <p:sldId id="256" r:id="rId2"/>
    <p:sldId id="392" r:id="rId3"/>
    <p:sldId id="404" r:id="rId4"/>
    <p:sldId id="358" r:id="rId5"/>
    <p:sldId id="391" r:id="rId6"/>
    <p:sldId id="389" r:id="rId7"/>
    <p:sldId id="346" r:id="rId8"/>
    <p:sldId id="390" r:id="rId9"/>
    <p:sldId id="356" r:id="rId10"/>
    <p:sldId id="396" r:id="rId11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CG Times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CG Times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CG Times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CG Times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CG Times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000" b="1" kern="1200">
        <a:solidFill>
          <a:schemeClr val="tx1"/>
        </a:solidFill>
        <a:latin typeface="CG Times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000" b="1" kern="1200">
        <a:solidFill>
          <a:schemeClr val="tx1"/>
        </a:solidFill>
        <a:latin typeface="CG Times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000" b="1" kern="1200">
        <a:solidFill>
          <a:schemeClr val="tx1"/>
        </a:solidFill>
        <a:latin typeface="CG Times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000" b="1" kern="1200">
        <a:solidFill>
          <a:schemeClr val="tx1"/>
        </a:solidFill>
        <a:latin typeface="CG Times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0000FF"/>
    <a:srgbClr val="0000CC"/>
    <a:srgbClr val="C3DBF9"/>
    <a:srgbClr val="FFFFFF"/>
    <a:srgbClr val="FFCCFF"/>
    <a:srgbClr val="CC9900"/>
    <a:srgbClr val="092E5C"/>
    <a:srgbClr val="00CC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8" autoAdjust="0"/>
    <p:restoredTop sz="93622" autoAdjust="0"/>
  </p:normalViewPr>
  <p:slideViewPr>
    <p:cSldViewPr showGuides="1">
      <p:cViewPr>
        <p:scale>
          <a:sx n="100" d="100"/>
          <a:sy n="100" d="100"/>
        </p:scale>
        <p:origin x="-1074" y="4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6337" cy="495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defTabSz="920750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4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339" y="1"/>
            <a:ext cx="2946337" cy="495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4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2498"/>
            <a:ext cx="2946337" cy="495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defTabSz="920750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4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339" y="9432498"/>
            <a:ext cx="2946337" cy="495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algn="r" defTabSz="920750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E172AEAA-A912-41BA-91FC-FF7763BC90F3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950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6337" cy="495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defTabSz="920750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339" y="1"/>
            <a:ext cx="2946337" cy="495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0937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565" y="4716250"/>
            <a:ext cx="4984545" cy="446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2498"/>
            <a:ext cx="2946337" cy="495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defTabSz="920750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339" y="9432498"/>
            <a:ext cx="2946337" cy="495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algn="r" defTabSz="920750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0C123297-CA6C-48F9-94E3-71CDB3C52E89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8273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123297-CA6C-48F9-94E3-71CDB3C52E8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5347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123297-CA6C-48F9-94E3-71CDB3C52E8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7005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123297-CA6C-48F9-94E3-71CDB3C52E8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7005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123297-CA6C-48F9-94E3-71CDB3C52E8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8018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123297-CA6C-48F9-94E3-71CDB3C52E8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7005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123297-CA6C-48F9-94E3-71CDB3C52E8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7005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123297-CA6C-48F9-94E3-71CDB3C52E8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7005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123297-CA6C-48F9-94E3-71CDB3C52E8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7005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123297-CA6C-48F9-94E3-71CDB3C52E8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7005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123297-CA6C-48F9-94E3-71CDB3C52E8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700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8"/>
          <p:cNvSpPr txBox="1">
            <a:spLocks noChangeArrowheads="1"/>
          </p:cNvSpPr>
          <p:nvPr/>
        </p:nvSpPr>
        <p:spPr bwMode="auto">
          <a:xfrm>
            <a:off x="8739188" y="214313"/>
            <a:ext cx="74612" cy="21431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rIns="0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800" dirty="0" smtClean="0">
                <a:solidFill>
                  <a:srgbClr val="FFFFFF"/>
                </a:solidFill>
                <a:latin typeface="Arial" pitchFamily="34" charset="0"/>
              </a:rPr>
              <a:t>®</a:t>
            </a:r>
          </a:p>
        </p:txBody>
      </p:sp>
      <p:pic>
        <p:nvPicPr>
          <p:cNvPr id="5" name="Picture 10" descr="OGC header 20101220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38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3276600"/>
            <a:ext cx="7772400" cy="1143000"/>
          </a:xfrm>
        </p:spPr>
        <p:txBody>
          <a:bodyPr/>
          <a:lstStyle>
            <a:lvl1pPr>
              <a:defRPr sz="3200"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638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4572000"/>
            <a:ext cx="6400800" cy="1371600"/>
          </a:xfrm>
        </p:spPr>
        <p:txBody>
          <a:bodyPr/>
          <a:lstStyle>
            <a:lvl1pPr marL="0" indent="0" algn="ctr">
              <a:buFontTx/>
              <a:buNone/>
              <a:defRPr sz="1800">
                <a:solidFill>
                  <a:srgbClr val="092E5C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3009900" y="6400800"/>
            <a:ext cx="3276600" cy="3048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r>
              <a:rPr lang="en-GB" smtClean="0"/>
              <a:t>5th, Workshop of OGC Hydro DWG, New York, 11-15 Aug 2014</a:t>
            </a:r>
            <a:endParaRPr lang="en-US" dirty="0"/>
          </a:p>
        </p:txBody>
      </p:sp>
      <p:pic>
        <p:nvPicPr>
          <p:cNvPr id="7" name="Picture 11" descr="Picture 7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6115050"/>
            <a:ext cx="13811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7138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5th, Workshop of OGC Hydro DWG, New York, 11-15 Aug 2014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16C38-7E66-41AF-931A-501F5F45D453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004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5288" y="136525"/>
            <a:ext cx="2170112" cy="60340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1775" y="136525"/>
            <a:ext cx="6361113" cy="60340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5th, Workshop of OGC Hydro DWG, New York, 11-15 Aug 2014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D134C2-33D7-4F0D-85DC-CBD7B3525529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508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2667000" y="6553200"/>
            <a:ext cx="4495800" cy="228600"/>
          </a:xfrm>
          <a:ln/>
        </p:spPr>
        <p:txBody>
          <a:bodyPr/>
          <a:lstStyle>
            <a:lvl1pPr>
              <a:defRPr sz="900"/>
            </a:lvl1pPr>
          </a:lstStyle>
          <a:p>
            <a:r>
              <a:rPr lang="en-GB" altLang="en-US" kern="0" smtClean="0">
                <a:cs typeface="Arial" pitchFamily="34" charset="0"/>
              </a:rPr>
              <a:t>5th, Workshop of OGC Hydro DWG, New York, 11-15 Aug 2014</a:t>
            </a:r>
            <a:endParaRPr lang="en-US" altLang="en-US" kern="0" dirty="0" smtClean="0">
              <a:cs typeface="Arial" pitchFamily="34" charset="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D129D0-DFFA-44F8-BA3B-A4FAE77A70BA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963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5th, Workshop of OGC Hydro DWG, New York, 11-15 Aug 2014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4E36BA-EB45-43BA-8973-92FEFA06CE3A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534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6075" y="1279525"/>
            <a:ext cx="4152900" cy="4891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375" y="1279525"/>
            <a:ext cx="4152900" cy="4891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5th, Workshop of OGC Hydro DWG, New York, 11-15 Aug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031678-7CCE-4001-AE80-C0DA3761CC30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198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5th, Workshop of OGC Hydro DWG, New York, 11-15 Aug 2014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68557-3EC0-4E40-BD03-BD918E1CDD05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452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5th, Workshop of OGC Hydro DWG, New York, 11-15 Aug 2014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CCDBE2-DD47-41F3-8579-D8E533D95D6F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276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5th, Workshop of OGC Hydro DWG, New York, 11-15 Aug 2014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12E1BE-8CDA-4433-BFF1-BAA91AEA66D9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367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5th, Workshop of OGC Hydro DWG, New York, 11-15 Aug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38BDE7-1BD4-413C-B8BF-A4EA12E83AD7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178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5th, Workshop of OGC Hydro DWG, New York, 11-15 Aug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7C245E-A03E-4E42-9FEE-C11F743D1CCF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845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5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5" y="776288"/>
            <a:ext cx="8455025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28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1775" y="136525"/>
            <a:ext cx="86836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6075" y="1279525"/>
            <a:ext cx="8458200" cy="489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46285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3388" y="6515100"/>
            <a:ext cx="3579812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900" b="0">
                <a:solidFill>
                  <a:srgbClr val="092E5C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GB" dirty="0" smtClean="0"/>
              <a:t>5th, Workshop of OGC Hydro DWG, New York, 11-15 Aug 2014</a:t>
            </a:r>
            <a:endParaRPr lang="en-US" dirty="0"/>
          </a:p>
        </p:txBody>
      </p:sp>
      <p:sp>
        <p:nvSpPr>
          <p:cNvPr id="4628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96100" y="65532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900" b="0">
                <a:solidFill>
                  <a:srgbClr val="092E5C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7E725F1A-1E3F-4657-9D4B-5DCBC0B76A54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  <p:sp>
        <p:nvSpPr>
          <p:cNvPr id="1031" name="Text Box 16"/>
          <p:cNvSpPr txBox="1">
            <a:spLocks noChangeArrowheads="1"/>
          </p:cNvSpPr>
          <p:nvPr/>
        </p:nvSpPr>
        <p:spPr bwMode="auto">
          <a:xfrm>
            <a:off x="333375" y="6219825"/>
            <a:ext cx="1157288" cy="6096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9pPr>
          </a:lstStyle>
          <a:p>
            <a:pPr>
              <a:defRPr/>
            </a:pPr>
            <a:r>
              <a:rPr lang="en-US" sz="4000" dirty="0" smtClean="0">
                <a:solidFill>
                  <a:schemeClr val="tx2"/>
                </a:solidFill>
                <a:latin typeface="Times New Roman" charset="0"/>
              </a:rPr>
              <a:t>OGC</a:t>
            </a:r>
          </a:p>
        </p:txBody>
      </p:sp>
      <p:sp>
        <p:nvSpPr>
          <p:cNvPr id="1032" name="Text Box 20"/>
          <p:cNvSpPr txBox="1">
            <a:spLocks noChangeArrowheads="1"/>
          </p:cNvSpPr>
          <p:nvPr/>
        </p:nvSpPr>
        <p:spPr bwMode="auto">
          <a:xfrm>
            <a:off x="1498600" y="6270625"/>
            <a:ext cx="93663" cy="24447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rIns="0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chemeClr val="tx2"/>
                </a:solidFill>
                <a:latin typeface="Arial" pitchFamily="34" charset="0"/>
              </a:rPr>
              <a:t>®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MS PGothic" pitchFamily="34" charset="-128"/>
          <a:cs typeface="MS PGothic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MS PGothic" pitchFamily="34" charset="-128"/>
          <a:cs typeface="MS PGothic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MS PGothic" pitchFamily="34" charset="-128"/>
          <a:cs typeface="MS PGothic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233363" indent="-233363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•"/>
        <a:defRPr sz="2400">
          <a:solidFill>
            <a:schemeClr val="tx2"/>
          </a:solidFill>
          <a:latin typeface="+mn-lt"/>
          <a:ea typeface="MS PGothic" pitchFamily="34" charset="-128"/>
          <a:cs typeface="MS PGothic" charset="0"/>
        </a:defRPr>
      </a:lvl1pPr>
      <a:lvl2pPr marL="569913" indent="-22225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–"/>
        <a:defRPr sz="2000">
          <a:solidFill>
            <a:schemeClr val="tx2"/>
          </a:solidFill>
          <a:latin typeface="+mn-lt"/>
          <a:ea typeface="MS PGothic" pitchFamily="34" charset="-128"/>
          <a:cs typeface="MS PGothic" charset="0"/>
        </a:defRPr>
      </a:lvl2pPr>
      <a:lvl3pPr marL="9128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•"/>
        <a:defRPr>
          <a:solidFill>
            <a:schemeClr val="tx2"/>
          </a:solidFill>
          <a:latin typeface="+mn-lt"/>
          <a:ea typeface="MS PGothic" pitchFamily="34" charset="-128"/>
          <a:cs typeface="MS PGothic" charset="0"/>
        </a:defRPr>
      </a:lvl3pPr>
      <a:lvl4pPr marL="12557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–"/>
        <a:defRPr sz="1600">
          <a:solidFill>
            <a:schemeClr val="tx2"/>
          </a:solidFill>
          <a:latin typeface="+mn-lt"/>
          <a:ea typeface="MS PGothic" pitchFamily="34" charset="-128"/>
          <a:cs typeface="MS PGothic" charset="0"/>
        </a:defRPr>
      </a:lvl4pPr>
      <a:lvl5pPr marL="15986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2"/>
          </a:solidFill>
          <a:latin typeface="+mn-lt"/>
          <a:ea typeface="MS PGothic" pitchFamily="34" charset="-128"/>
          <a:cs typeface="MS PGothic" charset="0"/>
        </a:defRPr>
      </a:lvl5pPr>
      <a:lvl6pPr marL="20558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2"/>
          </a:solidFill>
          <a:latin typeface="+mn-lt"/>
        </a:defRPr>
      </a:lvl6pPr>
      <a:lvl7pPr marL="25130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2"/>
          </a:solidFill>
          <a:latin typeface="+mn-lt"/>
        </a:defRPr>
      </a:lvl7pPr>
      <a:lvl8pPr marL="29702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2"/>
          </a:solidFill>
          <a:latin typeface="+mn-lt"/>
        </a:defRPr>
      </a:lvl8pPr>
      <a:lvl9pPr marL="34274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ortal.opengeospatial.org/files/?artifact_id=58944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portal.opengeospatial.org/files/?artifact_id=58944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ortal.opengeospatial.org/files/?artifact_id=59556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aterp-fp7.eu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hyperlink" Target="http://environment.data.gov.au/water/id/catchment/100862" TargetMode="External"/><Relationship Id="rId7" Type="http://schemas.openxmlformats.org/officeDocument/2006/relationships/hyperlink" Target="http://.../riverregion/9400299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.../containingCatchment" TargetMode="External"/><Relationship Id="rId11" Type="http://schemas.openxmlformats.org/officeDocument/2006/relationships/hyperlink" Target="https://wiki.csiro.au/display/SIRF/The+SIRF+API" TargetMode="External"/><Relationship Id="rId5" Type="http://schemas.openxmlformats.org/officeDocument/2006/relationships/hyperlink" Target="http://../AHGFContractedCatchment" TargetMode="External"/><Relationship Id="rId10" Type="http://schemas.openxmlformats.org/officeDocument/2006/relationships/hyperlink" Target="http://www.bom.gov.au/water/geofabric/index.shtml" TargetMode="External"/><Relationship Id="rId4" Type="http://schemas.openxmlformats.org/officeDocument/2006/relationships/hyperlink" Target="http://.../HY_Basin" TargetMode="External"/><Relationship Id="rId9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hyperlink" Target="http://environment.data.gov.au/water/id/catchment/100862" TargetMode="External"/><Relationship Id="rId7" Type="http://schemas.openxmlformats.org/officeDocument/2006/relationships/hyperlink" Target="http://.../riverregion/9400299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.../containingCatchment" TargetMode="External"/><Relationship Id="rId11" Type="http://schemas.openxmlformats.org/officeDocument/2006/relationships/hyperlink" Target="https://wiki.csiro.au/display/SIRF/The+SIRF+API" TargetMode="External"/><Relationship Id="rId5" Type="http://schemas.openxmlformats.org/officeDocument/2006/relationships/hyperlink" Target="http://../AHGFContractedCatchment" TargetMode="External"/><Relationship Id="rId10" Type="http://schemas.openxmlformats.org/officeDocument/2006/relationships/hyperlink" Target="http://www.bom.gov.au/water/geofabric/index.shtml" TargetMode="External"/><Relationship Id="rId4" Type="http://schemas.openxmlformats.org/officeDocument/2006/relationships/hyperlink" Target="http://.../HY_Basin" TargetMode="External"/><Relationship Id="rId9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portal.opengeospatial.org/files/?artifact_id=55157" TargetMode="External"/><Relationship Id="rId7" Type="http://schemas.openxmlformats.org/officeDocument/2006/relationships/hyperlink" Target="https://svnserv.csiro.au/svn/SIRF/public/def/schema/hy_features/abstracthydrofeature.rdf#HY_Basin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emo.sirf.net/def/schema/hy_features/abstracthydrofeature/HY_Basin" TargetMode="External"/><Relationship Id="rId5" Type="http://schemas.openxmlformats.org/officeDocument/2006/relationships/hyperlink" Target="http://demo.sirf.net/def/schema/hydrology/%7bschemafilename%7d/%7bconcept" TargetMode="External"/><Relationship Id="rId4" Type="http://schemas.openxmlformats.org/officeDocument/2006/relationships/hyperlink" Target="http://www.bafg.de/GRDC/EN/02_srvcs/24_rprtsrs/report_43r1.html?nn=20157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445448"/>
            <a:ext cx="8382000" cy="1315296"/>
          </a:xfr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 smtClean="0"/>
              <a:t>OGC </a:t>
            </a:r>
            <a:r>
              <a:rPr lang="en-US" sz="2800" i="1" dirty="0"/>
              <a:t>HY_Features</a:t>
            </a:r>
            <a:r>
              <a:rPr lang="en-US" sz="2800" dirty="0" smtClean="0"/>
              <a:t> model </a:t>
            </a:r>
            <a:br>
              <a:rPr lang="en-US" sz="2800" dirty="0" smtClean="0"/>
            </a:br>
            <a:r>
              <a:rPr lang="en-US" sz="2800" dirty="0" smtClean="0"/>
              <a:t>- </a:t>
            </a:r>
            <a:r>
              <a:rPr lang="en-US" sz="2800" smtClean="0"/>
              <a:t>progress report, next </a:t>
            </a:r>
            <a:r>
              <a:rPr lang="en-US" sz="2800" dirty="0" smtClean="0"/>
              <a:t>steps - 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19600"/>
            <a:ext cx="6400800" cy="1371600"/>
          </a:xfrm>
        </p:spPr>
        <p:txBody>
          <a:bodyPr/>
          <a:lstStyle/>
          <a:p>
            <a:r>
              <a:rPr lang="en-US" altLang="en-US" dirty="0" smtClean="0">
                <a:cs typeface="Arial" pitchFamily="34" charset="0"/>
              </a:rPr>
              <a:t>5</a:t>
            </a:r>
            <a:r>
              <a:rPr lang="en-US" altLang="en-US" baseline="30000" dirty="0" smtClean="0">
                <a:cs typeface="Arial" pitchFamily="34" charset="0"/>
              </a:rPr>
              <a:t>th</a:t>
            </a:r>
            <a:r>
              <a:rPr lang="en-US" altLang="en-US" dirty="0" smtClean="0">
                <a:cs typeface="Arial" pitchFamily="34" charset="0"/>
              </a:rPr>
              <a:t>, </a:t>
            </a:r>
            <a:r>
              <a:rPr lang="en-US" altLang="en-US" dirty="0">
                <a:cs typeface="Arial" pitchFamily="34" charset="0"/>
              </a:rPr>
              <a:t>WMO/OGC Hydrology </a:t>
            </a:r>
            <a:r>
              <a:rPr lang="en-US" altLang="en-US" dirty="0" smtClean="0">
                <a:cs typeface="Arial" pitchFamily="34" charset="0"/>
              </a:rPr>
              <a:t>DWG</a:t>
            </a:r>
          </a:p>
          <a:p>
            <a:r>
              <a:rPr lang="en-US" altLang="en-US" dirty="0" smtClean="0">
                <a:cs typeface="Arial" pitchFamily="34" charset="0"/>
              </a:rPr>
              <a:t> New York, CCNY, August 11 – 15, 2014</a:t>
            </a:r>
          </a:p>
          <a:p>
            <a:pPr>
              <a:spcBef>
                <a:spcPct val="0"/>
              </a:spcBef>
            </a:pPr>
            <a:endParaRPr lang="en-US" altLang="en-US" dirty="0">
              <a:cs typeface="Arial" pitchFamily="34" charset="0"/>
            </a:endParaRPr>
          </a:p>
          <a:p>
            <a:pPr>
              <a:spcBef>
                <a:spcPct val="0"/>
              </a:spcBef>
            </a:pPr>
            <a:r>
              <a:rPr lang="en-US" altLang="en-US" dirty="0" smtClean="0">
                <a:cs typeface="Arial" pitchFamily="34" charset="0"/>
              </a:rPr>
              <a:t>Irina Dornblut, GRDC of WMO at </a:t>
            </a:r>
            <a:r>
              <a:rPr lang="en-US" altLang="en-US" dirty="0" err="1" smtClean="0">
                <a:cs typeface="Arial" pitchFamily="34" charset="0"/>
              </a:rPr>
              <a:t>BfG</a:t>
            </a:r>
            <a:endParaRPr lang="en-US" altLang="en-US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6093230"/>
            <a:ext cx="1095375" cy="588747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399" y="5867400"/>
            <a:ext cx="990600" cy="990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Fußzeilenplatzhalt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92E5C"/>
              </a:buClr>
              <a:buChar char="•"/>
              <a:defRPr sz="24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92E5C"/>
              </a:buClr>
              <a:buChar char="–"/>
              <a:defRPr sz="20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92E5C"/>
              </a:buClr>
              <a:buChar char="•"/>
              <a:defRPr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92E5C"/>
              </a:buClr>
              <a:buChar char="–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900" smtClean="0">
                <a:solidFill>
                  <a:srgbClr val="092E5C"/>
                </a:solidFill>
              </a:rPr>
              <a:t>5th, Workshop of OGC Hydro DWG, New York, 11-15 Aug 2014</a:t>
            </a:r>
            <a:endParaRPr lang="en-US" altLang="en-US" sz="900" dirty="0" smtClean="0">
              <a:solidFill>
                <a:srgbClr val="092E5C"/>
              </a:solidFill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52400" y="331434"/>
            <a:ext cx="8837613" cy="480131"/>
          </a:xfrm>
        </p:spPr>
        <p:txBody>
          <a:bodyPr wrap="square">
            <a:spAutoFit/>
          </a:bodyPr>
          <a:lstStyle/>
          <a:p>
            <a:pPr marL="457200" indent="-457200"/>
            <a:r>
              <a:rPr lang="en-GB" sz="2800" i="1" dirty="0" smtClean="0">
                <a:solidFill>
                  <a:schemeClr val="tx2"/>
                </a:solidFill>
              </a:rPr>
              <a:t>HY_Features</a:t>
            </a:r>
            <a:r>
              <a:rPr lang="en-GB" sz="2800" dirty="0" smtClean="0">
                <a:solidFill>
                  <a:schemeClr val="tx2"/>
                </a:solidFill>
              </a:rPr>
              <a:t> – Next steps ?</a:t>
            </a:r>
            <a:endParaRPr lang="en-GB" sz="2800" i="1" dirty="0">
              <a:solidFill>
                <a:srgbClr val="002060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685800" y="997089"/>
            <a:ext cx="800100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GB" sz="2000" b="0" dirty="0" smtClean="0">
              <a:solidFill>
                <a:schemeClr val="tx2"/>
              </a:solidFill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000" b="0" dirty="0" smtClean="0">
                <a:solidFill>
                  <a:schemeClr val="tx2"/>
                </a:solidFill>
              </a:rPr>
              <a:t>Conceptual </a:t>
            </a:r>
            <a:r>
              <a:rPr lang="en-GB" sz="2000" b="0" dirty="0">
                <a:solidFill>
                  <a:schemeClr val="tx2"/>
                </a:solidFill>
              </a:rPr>
              <a:t>model </a:t>
            </a:r>
            <a:r>
              <a:rPr lang="en-GB" sz="2000" b="0" dirty="0" smtClean="0">
                <a:solidFill>
                  <a:schemeClr val="tx2"/>
                </a:solidFill>
              </a:rPr>
              <a:t>documented in 11-039r3 		(Sep 2013)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000" b="0" dirty="0" smtClean="0">
                <a:solidFill>
                  <a:schemeClr val="tx2"/>
                </a:solidFill>
              </a:rPr>
              <a:t>GML 3.1.1, GML 3.2 and OWL schemas 	 	(Sep 2013)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000" b="0" dirty="0" smtClean="0">
                <a:solidFill>
                  <a:schemeClr val="tx2"/>
                </a:solidFill>
              </a:rPr>
              <a:t>HTML documentation (OGC </a:t>
            </a:r>
            <a:r>
              <a:rPr lang="en-GB" sz="2000" b="0" dirty="0">
                <a:solidFill>
                  <a:schemeClr val="tx2"/>
                </a:solidFill>
              </a:rPr>
              <a:t>12-021r2</a:t>
            </a:r>
            <a:r>
              <a:rPr lang="en-GB" sz="2000" b="0" dirty="0" smtClean="0">
                <a:solidFill>
                  <a:schemeClr val="tx2"/>
                </a:solidFill>
              </a:rPr>
              <a:t>)		(Sep 2013)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000" b="0" dirty="0" smtClean="0">
                <a:solidFill>
                  <a:schemeClr val="tx2"/>
                </a:solidFill>
              </a:rPr>
              <a:t>GRDC Report 43 on HY_Features published		        (contains HY Features Data </a:t>
            </a:r>
            <a:r>
              <a:rPr lang="en-GB" sz="2000" b="0" dirty="0">
                <a:solidFill>
                  <a:schemeClr val="tx2"/>
                </a:solidFill>
              </a:rPr>
              <a:t>Dictionary) </a:t>
            </a:r>
            <a:r>
              <a:rPr lang="en-GB" sz="2000" b="0" dirty="0" smtClean="0">
                <a:solidFill>
                  <a:schemeClr val="tx2"/>
                </a:solidFill>
              </a:rPr>
              <a:t>		(</a:t>
            </a:r>
            <a:r>
              <a:rPr lang="en-GB" sz="2000" b="0" dirty="0">
                <a:solidFill>
                  <a:schemeClr val="tx2"/>
                </a:solidFill>
              </a:rPr>
              <a:t>Dec 2013)</a:t>
            </a:r>
            <a:endParaRPr lang="en-GB" sz="2000" b="0" dirty="0" smtClean="0">
              <a:solidFill>
                <a:schemeClr val="tx2"/>
              </a:solidFill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GB" sz="2000" b="0" dirty="0" smtClean="0">
              <a:solidFill>
                <a:schemeClr val="tx2"/>
              </a:solidFill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000" b="0" dirty="0" smtClean="0">
                <a:solidFill>
                  <a:srgbClr val="3333FF"/>
                </a:solidFill>
              </a:rPr>
              <a:t>Summing up </a:t>
            </a:r>
            <a:r>
              <a:rPr lang="en-GB" sz="2000" b="0" dirty="0">
                <a:solidFill>
                  <a:srgbClr val="3333FF"/>
                </a:solidFill>
              </a:rPr>
              <a:t>experiences and lessons learned from </a:t>
            </a:r>
            <a:r>
              <a:rPr lang="en-GB" sz="2000" b="0" dirty="0" smtClean="0">
                <a:solidFill>
                  <a:srgbClr val="3333FF"/>
                </a:solidFill>
              </a:rPr>
              <a:t>	               use cases (AHGF, OWS-10, </a:t>
            </a:r>
            <a:r>
              <a:rPr lang="en-GB" sz="2000" b="0" dirty="0" err="1" smtClean="0">
                <a:solidFill>
                  <a:srgbClr val="3333FF"/>
                </a:solidFill>
              </a:rPr>
              <a:t>WatERP</a:t>
            </a:r>
            <a:r>
              <a:rPr lang="en-GB" sz="2000" b="0" dirty="0" smtClean="0">
                <a:solidFill>
                  <a:srgbClr val="3333FF"/>
                </a:solidFill>
              </a:rPr>
              <a:t>, Water MLs) 	(</a:t>
            </a:r>
            <a:r>
              <a:rPr lang="en-GB" sz="2000" b="0" dirty="0">
                <a:solidFill>
                  <a:srgbClr val="3333FF"/>
                </a:solidFill>
              </a:rPr>
              <a:t>Nov 2014) </a:t>
            </a:r>
            <a:endParaRPr lang="en-GB" sz="2000" b="0" dirty="0" smtClean="0">
              <a:solidFill>
                <a:srgbClr val="3333FF"/>
              </a:solidFill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000" b="0" dirty="0" smtClean="0">
                <a:solidFill>
                  <a:srgbClr val="3333FF"/>
                </a:solidFill>
              </a:rPr>
              <a:t>Requirements and conformance classes 		(Nov 2014)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000" b="0" dirty="0" smtClean="0">
                <a:solidFill>
                  <a:srgbClr val="3333FF"/>
                </a:solidFill>
              </a:rPr>
              <a:t>Candidate standard document			(Dec 2014)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000" b="0" dirty="0" smtClean="0">
                <a:solidFill>
                  <a:srgbClr val="3333FF"/>
                </a:solidFill>
              </a:rPr>
              <a:t>RFC, Negotiate namespace, schema location, etc. 	        (2015)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000" b="0" dirty="0" smtClean="0">
                <a:solidFill>
                  <a:srgbClr val="3333FF"/>
                </a:solidFill>
              </a:rPr>
              <a:t>…</a:t>
            </a:r>
            <a:endParaRPr lang="en-GB" sz="2000" b="0" dirty="0">
              <a:solidFill>
                <a:srgbClr val="0000CC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b="0" dirty="0" smtClean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b="0" dirty="0">
              <a:solidFill>
                <a:schemeClr val="tx2"/>
              </a:solidFill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ED129D0-DFFA-44F8-BA3B-A4FAE77A70B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955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Fußzeilenplatzhalt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92E5C"/>
              </a:buClr>
              <a:buChar char="•"/>
              <a:defRPr sz="24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92E5C"/>
              </a:buClr>
              <a:buChar char="–"/>
              <a:defRPr sz="20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92E5C"/>
              </a:buClr>
              <a:buChar char="•"/>
              <a:defRPr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92E5C"/>
              </a:buClr>
              <a:buChar char="–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900" smtClean="0">
                <a:solidFill>
                  <a:srgbClr val="092E5C"/>
                </a:solidFill>
              </a:rPr>
              <a:t>5th, Workshop of OGC Hydro DWG, New York, 11-15 Aug 2014</a:t>
            </a:r>
            <a:endParaRPr lang="en-US" altLang="en-US" sz="900" dirty="0" smtClean="0">
              <a:solidFill>
                <a:srgbClr val="092E5C"/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809624" y="1274564"/>
            <a:ext cx="8029576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sz="2400" b="0" i="1" dirty="0" err="1" smtClean="0">
                <a:solidFill>
                  <a:schemeClr val="tx2"/>
                </a:solidFill>
              </a:rPr>
              <a:t>HY_Features</a:t>
            </a:r>
            <a:r>
              <a:rPr lang="en-GB" sz="2400" b="0" i="1" dirty="0" smtClean="0">
                <a:solidFill>
                  <a:schemeClr val="tx2"/>
                </a:solidFill>
              </a:rPr>
              <a:t> </a:t>
            </a:r>
            <a:r>
              <a:rPr lang="en-GB" sz="2400" b="0" i="1" dirty="0">
                <a:solidFill>
                  <a:schemeClr val="tx2"/>
                </a:solidFill>
              </a:rPr>
              <a:t>model:</a:t>
            </a:r>
            <a:r>
              <a:rPr lang="en-GB" sz="2400" b="0" dirty="0">
                <a:solidFill>
                  <a:schemeClr val="tx2"/>
                </a:solidFill>
              </a:rPr>
              <a:t> </a:t>
            </a:r>
            <a:r>
              <a:rPr lang="en-GB" sz="2400" b="0" dirty="0" smtClean="0">
                <a:solidFill>
                  <a:schemeClr val="tx2"/>
                </a:solidFill>
              </a:rPr>
              <a:t>implementations and use</a:t>
            </a:r>
            <a:endParaRPr lang="en-GB" sz="2400" b="0" dirty="0">
              <a:solidFill>
                <a:schemeClr val="tx2"/>
              </a:solidFill>
            </a:endParaRPr>
          </a:p>
          <a:p>
            <a:pPr marL="914400" lvl="1" indent="-457200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sz="2000" b="0" dirty="0" smtClean="0">
                <a:solidFill>
                  <a:schemeClr val="tx2"/>
                </a:solidFill>
              </a:rPr>
              <a:t>In terms of mediation (</a:t>
            </a:r>
            <a:r>
              <a:rPr lang="en-GB" sz="2000" b="0" i="1" dirty="0" smtClean="0">
                <a:solidFill>
                  <a:schemeClr val="tx2"/>
                </a:solidFill>
              </a:rPr>
              <a:t>OWS-10 CCI Hydro experience) </a:t>
            </a:r>
            <a:r>
              <a:rPr lang="en-GB" sz="2000" b="0" dirty="0" smtClean="0">
                <a:solidFill>
                  <a:schemeClr val="tx2"/>
                </a:solidFill>
              </a:rPr>
              <a:t> </a:t>
            </a:r>
            <a:endParaRPr lang="en-GB" sz="2000" b="0" dirty="0">
              <a:solidFill>
                <a:schemeClr val="tx2"/>
              </a:solidFill>
            </a:endParaRPr>
          </a:p>
          <a:p>
            <a:pPr marL="914400" lvl="1" indent="-457200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sz="2000" b="0" dirty="0" smtClean="0">
                <a:solidFill>
                  <a:schemeClr val="tx2"/>
                </a:solidFill>
              </a:rPr>
              <a:t>In terms of ontology (</a:t>
            </a:r>
            <a:r>
              <a:rPr lang="en-GB" sz="2000" b="0" i="1" dirty="0" smtClean="0">
                <a:solidFill>
                  <a:schemeClr val="tx2"/>
                </a:solidFill>
              </a:rPr>
              <a:t>AU-Geofabric</a:t>
            </a:r>
            <a:r>
              <a:rPr lang="en-GB" sz="2000" b="0" dirty="0" smtClean="0">
                <a:solidFill>
                  <a:schemeClr val="tx2"/>
                </a:solidFill>
              </a:rPr>
              <a:t> experience)</a:t>
            </a:r>
            <a:endParaRPr lang="en-GB" sz="2000" b="0" dirty="0">
              <a:solidFill>
                <a:schemeClr val="tx2"/>
              </a:solidFill>
            </a:endParaRPr>
          </a:p>
          <a:p>
            <a:pPr marL="914400" lvl="1" indent="-457200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sz="2000" b="0" dirty="0" smtClean="0">
                <a:solidFill>
                  <a:schemeClr val="tx2"/>
                </a:solidFill>
              </a:rPr>
              <a:t>In terms of reference model (</a:t>
            </a:r>
            <a:r>
              <a:rPr lang="en-GB" sz="2000" b="0" i="1" dirty="0" err="1" smtClean="0">
                <a:solidFill>
                  <a:schemeClr val="tx2"/>
                </a:solidFill>
              </a:rPr>
              <a:t>WatERP</a:t>
            </a:r>
            <a:r>
              <a:rPr lang="en-GB" sz="2000" b="0" dirty="0" smtClean="0">
                <a:solidFill>
                  <a:schemeClr val="tx2"/>
                </a:solidFill>
              </a:rPr>
              <a:t> experience)</a:t>
            </a:r>
          </a:p>
          <a:p>
            <a:pPr marL="457200" indent="-457200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sz="2000" b="0" dirty="0" smtClean="0">
                <a:solidFill>
                  <a:schemeClr val="tx2"/>
                </a:solidFill>
              </a:rPr>
              <a:t>Where to find ?  Next steps ? </a:t>
            </a:r>
            <a:endParaRPr lang="en-GB" sz="2000" b="0" dirty="0">
              <a:solidFill>
                <a:schemeClr val="tx2"/>
              </a:solidFill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53193" y="304800"/>
            <a:ext cx="8837613" cy="480131"/>
          </a:xfrm>
        </p:spPr>
        <p:txBody>
          <a:bodyPr wrap="square">
            <a:spAutoFit/>
          </a:bodyPr>
          <a:lstStyle/>
          <a:p>
            <a:pPr marL="457200" indent="-457200"/>
            <a:r>
              <a:rPr lang="en-US" sz="2800" i="1" dirty="0"/>
              <a:t>HY_Features </a:t>
            </a:r>
            <a:r>
              <a:rPr lang="en-US" sz="2800" dirty="0" smtClean="0"/>
              <a:t>in support of water </a:t>
            </a:r>
            <a:r>
              <a:rPr lang="en-US" sz="2800" dirty="0"/>
              <a:t>information</a:t>
            </a:r>
            <a:endParaRPr lang="en-GB" sz="2800" i="1" dirty="0">
              <a:solidFill>
                <a:srgbClr val="002060"/>
              </a:solidFill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ED129D0-DFFA-44F8-BA3B-A4FAE77A70B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013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0187" y="152400"/>
            <a:ext cx="8683625" cy="685800"/>
          </a:xfrm>
        </p:spPr>
        <p:txBody>
          <a:bodyPr/>
          <a:lstStyle/>
          <a:p>
            <a:pPr>
              <a:defRPr/>
            </a:pPr>
            <a:r>
              <a:rPr lang="en-GB" sz="2800" i="1" dirty="0" smtClean="0">
                <a:solidFill>
                  <a:schemeClr val="tx2"/>
                </a:solidFill>
              </a:rPr>
              <a:t>HY_Features, </a:t>
            </a:r>
            <a:r>
              <a:rPr lang="en-GB" sz="2800" dirty="0" smtClean="0">
                <a:solidFill>
                  <a:schemeClr val="tx2"/>
                </a:solidFill>
              </a:rPr>
              <a:t>implementations and use</a:t>
            </a:r>
            <a:endParaRPr lang="en-GB" sz="2800" dirty="0">
              <a:cs typeface="+mj-cs"/>
            </a:endParaRPr>
          </a:p>
        </p:txBody>
      </p:sp>
      <p:sp>
        <p:nvSpPr>
          <p:cNvPr id="4100" name="Fußzeilenplatzhalt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92E5C"/>
              </a:buClr>
              <a:buChar char="•"/>
              <a:defRPr sz="24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92E5C"/>
              </a:buClr>
              <a:buChar char="–"/>
              <a:defRPr sz="20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92E5C"/>
              </a:buClr>
              <a:buChar char="•"/>
              <a:defRPr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92E5C"/>
              </a:buClr>
              <a:buChar char="–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900" smtClean="0">
                <a:solidFill>
                  <a:srgbClr val="092E5C"/>
                </a:solidFill>
              </a:rPr>
              <a:t>5th, Workshop of OGC Hydro DWG, New York, 11-15 Aug 2014</a:t>
            </a:r>
            <a:endParaRPr lang="en-US" altLang="en-US" sz="900" dirty="0" smtClean="0">
              <a:solidFill>
                <a:srgbClr val="092E5C"/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609600" y="1143000"/>
            <a:ext cx="8305800" cy="48167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b="0" dirty="0">
                <a:solidFill>
                  <a:srgbClr val="092E5C"/>
                </a:solidFill>
              </a:rPr>
              <a:t>s</a:t>
            </a:r>
            <a:r>
              <a:rPr lang="en-US" sz="2000" b="0" dirty="0" smtClean="0">
                <a:solidFill>
                  <a:srgbClr val="092E5C"/>
                </a:solidFill>
              </a:rPr>
              <a:t>et </a:t>
            </a:r>
            <a:r>
              <a:rPr lang="en-US" sz="2000" b="0" dirty="0">
                <a:solidFill>
                  <a:srgbClr val="092E5C"/>
                </a:solidFill>
              </a:rPr>
              <a:t>of inter-related Application Schemas using the GFM (ISO 19109</a:t>
            </a:r>
            <a:r>
              <a:rPr lang="en-US" sz="2000" b="0" dirty="0" smtClean="0">
                <a:solidFill>
                  <a:srgbClr val="092E5C"/>
                </a:solidFill>
              </a:rPr>
              <a:t>)</a:t>
            </a:r>
          </a:p>
          <a:p>
            <a:pPr marL="342900" lvl="1" indent="-3429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b="0" dirty="0" smtClean="0">
                <a:solidFill>
                  <a:srgbClr val="092E5C"/>
                </a:solidFill>
              </a:rPr>
              <a:t>expressed </a:t>
            </a:r>
            <a:r>
              <a:rPr lang="en-US" sz="2000" b="0" dirty="0">
                <a:solidFill>
                  <a:srgbClr val="092E5C"/>
                </a:solidFill>
              </a:rPr>
              <a:t>in UML (ISO 19103), GML (</a:t>
            </a:r>
            <a:r>
              <a:rPr lang="en-US" sz="2000" b="0" dirty="0" smtClean="0">
                <a:solidFill>
                  <a:srgbClr val="092E5C"/>
                </a:solidFill>
              </a:rPr>
              <a:t>ISO 19136</a:t>
            </a:r>
            <a:r>
              <a:rPr lang="en-US" sz="2000" b="0" dirty="0">
                <a:solidFill>
                  <a:srgbClr val="092E5C"/>
                </a:solidFill>
              </a:rPr>
              <a:t>) and OWL  </a:t>
            </a:r>
            <a:r>
              <a:rPr lang="en-US" sz="2000" b="0" dirty="0" smtClean="0">
                <a:solidFill>
                  <a:srgbClr val="092E5C"/>
                </a:solidFill>
              </a:rPr>
              <a:t>(following the rules of ISO19150 </a:t>
            </a:r>
            <a:r>
              <a:rPr lang="en-US" sz="2000" b="0" dirty="0">
                <a:solidFill>
                  <a:srgbClr val="092E5C"/>
                </a:solidFill>
              </a:rPr>
              <a:t>under development)</a:t>
            </a:r>
          </a:p>
          <a:p>
            <a:pPr marL="342900" indent="-3429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2000" b="0" i="1" dirty="0" smtClean="0">
              <a:solidFill>
                <a:srgbClr val="092E5C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000" b="0" i="1" dirty="0" smtClean="0">
                <a:solidFill>
                  <a:srgbClr val="092E5C"/>
                </a:solidFill>
              </a:rPr>
              <a:t>HY_Features</a:t>
            </a:r>
            <a:r>
              <a:rPr lang="en-US" sz="2000" b="0" dirty="0" smtClean="0">
                <a:solidFill>
                  <a:srgbClr val="092E5C"/>
                </a:solidFill>
              </a:rPr>
              <a:t>  to be used:</a:t>
            </a:r>
            <a:endParaRPr lang="en-US" sz="2000" b="0" dirty="0">
              <a:solidFill>
                <a:srgbClr val="092E5C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800" b="0" dirty="0" smtClean="0"/>
              <a:t>e.g. as “inline” references in applications to </a:t>
            </a:r>
            <a:r>
              <a:rPr lang="en-GB" sz="1800" b="0" dirty="0"/>
              <a:t>avoid introducing </a:t>
            </a:r>
            <a:r>
              <a:rPr lang="en-GB" sz="1800" b="0" dirty="0" smtClean="0"/>
              <a:t> platform-specific </a:t>
            </a:r>
            <a:r>
              <a:rPr lang="en-GB" sz="1800" b="0" dirty="0"/>
              <a:t>schemas for </a:t>
            </a:r>
            <a:r>
              <a:rPr lang="en-GB" sz="1800" b="0" dirty="0" smtClean="0"/>
              <a:t>the referenced hydrologic features </a:t>
            </a:r>
            <a:r>
              <a:rPr lang="en-GB" sz="1800" b="0" dirty="0" smtClean="0">
                <a:sym typeface="Wingdings" panose="05000000000000000000" pitchFamily="2" charset="2"/>
              </a:rPr>
              <a:t>	</a:t>
            </a:r>
          </a:p>
          <a:p>
            <a:pPr marL="342900" indent="-34290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800" b="0" dirty="0" smtClean="0"/>
              <a:t>e.g. as reference model for hydrologic </a:t>
            </a:r>
            <a:r>
              <a:rPr lang="en-GB" sz="1800" b="0" dirty="0"/>
              <a:t>features in </a:t>
            </a:r>
            <a:r>
              <a:rPr lang="en-GB" sz="1800" b="0" dirty="0" smtClean="0"/>
              <a:t>distributed contexts such as mediation between information systems</a:t>
            </a:r>
          </a:p>
          <a:p>
            <a:pPr marL="742950" lvl="1" indent="-28575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GB" sz="1800" b="0" u="sng" dirty="0" smtClean="0">
                <a:solidFill>
                  <a:schemeClr val="tx2"/>
                </a:solidFill>
              </a:rPr>
              <a:t>OWS </a:t>
            </a:r>
            <a:r>
              <a:rPr lang="en-GB" sz="1800" b="0" u="sng" dirty="0">
                <a:solidFill>
                  <a:schemeClr val="tx2"/>
                </a:solidFill>
              </a:rPr>
              <a:t>10 CCI Hydro Model Interoperability </a:t>
            </a:r>
            <a:r>
              <a:rPr lang="en-GB" sz="1800" b="0" dirty="0" smtClean="0"/>
              <a:t>(</a:t>
            </a:r>
            <a:r>
              <a:rPr lang="en-GB" sz="1800" b="0" dirty="0" smtClean="0">
                <a:solidFill>
                  <a:schemeClr val="tx2"/>
                </a:solidFill>
              </a:rPr>
              <a:t>mediation</a:t>
            </a:r>
            <a:r>
              <a:rPr lang="en-GB" sz="1800" b="0" dirty="0" smtClean="0"/>
              <a:t>)</a:t>
            </a:r>
            <a:endParaRPr lang="en-GB" sz="1800" b="0" dirty="0"/>
          </a:p>
          <a:p>
            <a:pPr marL="742950" lvl="1" indent="-28575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GB" sz="1800" b="0" u="sng" dirty="0" err="1" smtClean="0">
                <a:solidFill>
                  <a:schemeClr val="tx2"/>
                </a:solidFill>
              </a:rPr>
              <a:t>WatERP</a:t>
            </a:r>
            <a:r>
              <a:rPr lang="en-GB" sz="1800" b="0" u="sng" dirty="0" smtClean="0">
                <a:solidFill>
                  <a:schemeClr val="tx2"/>
                </a:solidFill>
              </a:rPr>
              <a:t> ontology </a:t>
            </a:r>
            <a:r>
              <a:rPr lang="en-GB" sz="1800" b="0" dirty="0" smtClean="0"/>
              <a:t>(</a:t>
            </a:r>
            <a:r>
              <a:rPr lang="en-GB" sz="1800" b="0" dirty="0" smtClean="0">
                <a:solidFill>
                  <a:schemeClr val="tx2"/>
                </a:solidFill>
              </a:rPr>
              <a:t>mediation</a:t>
            </a:r>
            <a:r>
              <a:rPr lang="en-GB" sz="1800" b="0" dirty="0" smtClean="0"/>
              <a:t>)</a:t>
            </a:r>
          </a:p>
          <a:p>
            <a:pPr marL="342900" indent="-34290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800" b="0" dirty="0"/>
              <a:t>e</a:t>
            </a:r>
            <a:r>
              <a:rPr lang="en-GB" sz="1800" b="0" dirty="0" smtClean="0"/>
              <a:t>.g. in terms of “well-known” semantics in federated contexts such as integration services aimed to retrieve and combine linked data</a:t>
            </a:r>
          </a:p>
          <a:p>
            <a:pPr marL="742950" lvl="1" indent="-28575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GB" sz="1800" b="0" u="sng" dirty="0">
                <a:solidFill>
                  <a:schemeClr val="tx2"/>
                </a:solidFill>
              </a:rPr>
              <a:t>AU Hydrological Geo </a:t>
            </a:r>
            <a:r>
              <a:rPr lang="en-GB" sz="1800" b="0" u="sng" dirty="0" smtClean="0">
                <a:solidFill>
                  <a:schemeClr val="tx2"/>
                </a:solidFill>
              </a:rPr>
              <a:t>Fabric </a:t>
            </a:r>
            <a:r>
              <a:rPr lang="en-GB" sz="1800" b="0" dirty="0" smtClean="0">
                <a:solidFill>
                  <a:schemeClr val="tx2"/>
                </a:solidFill>
              </a:rPr>
              <a:t>(feature type catalogue)</a:t>
            </a:r>
            <a:endParaRPr lang="en-GB" sz="1800" b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ED129D0-DFFA-44F8-BA3B-A4FAE77A70B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727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Fußzeilenplatzhalt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92E5C"/>
              </a:buClr>
              <a:buChar char="•"/>
              <a:defRPr sz="24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92E5C"/>
              </a:buClr>
              <a:buChar char="–"/>
              <a:defRPr sz="20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92E5C"/>
              </a:buClr>
              <a:buChar char="•"/>
              <a:defRPr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92E5C"/>
              </a:buClr>
              <a:buChar char="–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900" smtClean="0">
                <a:solidFill>
                  <a:srgbClr val="092E5C"/>
                </a:solidFill>
              </a:rPr>
              <a:t>5th, Workshop of OGC Hydro DWG, New York, 11-15 Aug 2014</a:t>
            </a:r>
            <a:endParaRPr lang="en-US" altLang="en-US" sz="900" dirty="0" smtClean="0">
              <a:solidFill>
                <a:srgbClr val="092E5C"/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533400" y="1028700"/>
            <a:ext cx="8382000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GB" sz="2000" dirty="0">
                <a:solidFill>
                  <a:schemeClr val="tx2"/>
                </a:solidFill>
              </a:rPr>
              <a:t>The </a:t>
            </a:r>
            <a:r>
              <a:rPr lang="en-GB" sz="2000" i="1" dirty="0">
                <a:solidFill>
                  <a:schemeClr val="tx2"/>
                </a:solidFill>
              </a:rPr>
              <a:t>OWS-10 </a:t>
            </a:r>
            <a:r>
              <a:rPr lang="en-GB" sz="2000" i="1" dirty="0" smtClean="0">
                <a:solidFill>
                  <a:schemeClr val="tx2"/>
                </a:solidFill>
              </a:rPr>
              <a:t>Cross Community </a:t>
            </a:r>
            <a:r>
              <a:rPr lang="en-GB" sz="2000" i="1" dirty="0">
                <a:solidFill>
                  <a:schemeClr val="tx2"/>
                </a:solidFill>
              </a:rPr>
              <a:t>I</a:t>
            </a:r>
            <a:r>
              <a:rPr lang="en-GB" sz="2000" i="1" dirty="0" smtClean="0">
                <a:solidFill>
                  <a:schemeClr val="tx2"/>
                </a:solidFill>
              </a:rPr>
              <a:t>nteroperability </a:t>
            </a:r>
            <a:r>
              <a:rPr lang="en-GB" sz="2000" dirty="0" smtClean="0">
                <a:solidFill>
                  <a:schemeClr val="tx2"/>
                </a:solidFill>
              </a:rPr>
              <a:t>experience </a:t>
            </a:r>
            <a:endParaRPr lang="en-GB" sz="2000" b="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ctr">
              <a:spcBef>
                <a:spcPts val="600"/>
              </a:spcBef>
              <a:spcAft>
                <a:spcPts val="0"/>
              </a:spcAft>
            </a:pPr>
            <a:endParaRPr lang="en-GB" sz="1800" b="0" dirty="0" smtClean="0">
              <a:solidFill>
                <a:schemeClr val="tx2"/>
              </a:solidFill>
            </a:endParaRPr>
          </a:p>
          <a:p>
            <a:r>
              <a:rPr lang="en-GB" sz="1800" b="0" u="sng" dirty="0" smtClean="0">
                <a:solidFill>
                  <a:schemeClr val="tx2"/>
                </a:solidFill>
              </a:rPr>
              <a:t>OWS 10 CCI Hydro Model Interoperability:</a:t>
            </a:r>
          </a:p>
          <a:p>
            <a:pPr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600" b="0" dirty="0" smtClean="0">
                <a:solidFill>
                  <a:schemeClr val="tx2"/>
                </a:solidFill>
              </a:rPr>
              <a:t>IE </a:t>
            </a:r>
            <a:r>
              <a:rPr lang="en-GB" sz="1600" b="0" dirty="0">
                <a:solidFill>
                  <a:schemeClr val="tx2"/>
                </a:solidFill>
              </a:rPr>
              <a:t>to explore whether </a:t>
            </a:r>
            <a:r>
              <a:rPr lang="en-GB" sz="1600" b="0" i="1" dirty="0">
                <a:solidFill>
                  <a:schemeClr val="tx2"/>
                </a:solidFill>
              </a:rPr>
              <a:t>HY_Features</a:t>
            </a:r>
            <a:r>
              <a:rPr lang="en-GB" sz="1600" b="0" dirty="0">
                <a:solidFill>
                  <a:schemeClr val="tx2"/>
                </a:solidFill>
              </a:rPr>
              <a:t> </a:t>
            </a:r>
            <a:r>
              <a:rPr lang="en-GB" sz="1600" b="0" dirty="0" smtClean="0">
                <a:solidFill>
                  <a:schemeClr val="tx2"/>
                </a:solidFill>
              </a:rPr>
              <a:t>can advance </a:t>
            </a:r>
            <a:r>
              <a:rPr lang="en-GB" sz="1600" b="0" dirty="0">
                <a:solidFill>
                  <a:schemeClr val="tx2"/>
                </a:solidFill>
              </a:rPr>
              <a:t>the interoperability among information systems in terms of mediation, here: NHN </a:t>
            </a:r>
            <a:r>
              <a:rPr lang="en-GB" sz="1600" b="0" dirty="0" smtClean="0">
                <a:solidFill>
                  <a:schemeClr val="tx2"/>
                </a:solidFill>
              </a:rPr>
              <a:t>of </a:t>
            </a:r>
            <a:r>
              <a:rPr lang="en-GB" sz="1600" b="0" dirty="0">
                <a:solidFill>
                  <a:schemeClr val="tx2"/>
                </a:solidFill>
              </a:rPr>
              <a:t>Canada and NHD+ </a:t>
            </a:r>
            <a:r>
              <a:rPr lang="en-GB" sz="1600" b="0" dirty="0" smtClean="0">
                <a:solidFill>
                  <a:schemeClr val="tx2"/>
                </a:solidFill>
              </a:rPr>
              <a:t>of </a:t>
            </a:r>
            <a:r>
              <a:rPr lang="en-GB" sz="1600" b="0" dirty="0">
                <a:solidFill>
                  <a:schemeClr val="tx2"/>
                </a:solidFill>
              </a:rPr>
              <a:t>the United States.</a:t>
            </a:r>
          </a:p>
          <a:p>
            <a:pPr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600" b="0" dirty="0" smtClean="0">
                <a:solidFill>
                  <a:schemeClr val="tx2"/>
                </a:solidFill>
              </a:rPr>
              <a:t>mapping </a:t>
            </a:r>
            <a:r>
              <a:rPr lang="en-GB" sz="1600" b="0" dirty="0">
                <a:solidFill>
                  <a:schemeClr val="tx2"/>
                </a:solidFill>
              </a:rPr>
              <a:t>approach was developed to map </a:t>
            </a:r>
            <a:r>
              <a:rPr lang="en-GB" sz="1600" b="0" dirty="0" smtClean="0">
                <a:solidFill>
                  <a:schemeClr val="tx2"/>
                </a:solidFill>
              </a:rPr>
              <a:t>the “</a:t>
            </a:r>
            <a:r>
              <a:rPr lang="en-GB" sz="1600" b="0" dirty="0" err="1" smtClean="0">
                <a:solidFill>
                  <a:schemeClr val="tx2"/>
                </a:solidFill>
              </a:rPr>
              <a:t>flowline</a:t>
            </a:r>
            <a:r>
              <a:rPr lang="en-GB" sz="1600" b="0" dirty="0">
                <a:solidFill>
                  <a:schemeClr val="tx2"/>
                </a:solidFill>
              </a:rPr>
              <a:t>” </a:t>
            </a:r>
            <a:r>
              <a:rPr lang="en-GB" sz="1600" b="0" dirty="0" smtClean="0">
                <a:solidFill>
                  <a:schemeClr val="tx2"/>
                </a:solidFill>
              </a:rPr>
              <a:t>concepts </a:t>
            </a:r>
            <a:r>
              <a:rPr lang="en-GB" sz="1600" b="0" dirty="0">
                <a:solidFill>
                  <a:schemeClr val="tx2"/>
                </a:solidFill>
              </a:rPr>
              <a:t>of both </a:t>
            </a:r>
            <a:r>
              <a:rPr lang="en-GB" sz="1600" b="0" dirty="0" smtClean="0">
                <a:solidFill>
                  <a:schemeClr val="tx2"/>
                </a:solidFill>
              </a:rPr>
              <a:t>models </a:t>
            </a:r>
            <a:r>
              <a:rPr lang="en-GB" sz="1600" b="0" dirty="0">
                <a:solidFill>
                  <a:schemeClr val="tx2"/>
                </a:solidFill>
              </a:rPr>
              <a:t>to the equivalent </a:t>
            </a:r>
            <a:r>
              <a:rPr lang="en-GB" sz="1600" b="0" dirty="0" err="1" smtClean="0">
                <a:solidFill>
                  <a:schemeClr val="tx2"/>
                </a:solidFill>
              </a:rPr>
              <a:t>HY_Flowpath</a:t>
            </a:r>
            <a:r>
              <a:rPr lang="en-GB" sz="1600" b="0" dirty="0" smtClean="0">
                <a:solidFill>
                  <a:schemeClr val="tx2"/>
                </a:solidFill>
              </a:rPr>
              <a:t> concept </a:t>
            </a:r>
            <a:r>
              <a:rPr lang="en-GB" sz="1600" b="0" dirty="0">
                <a:solidFill>
                  <a:schemeClr val="tx2"/>
                </a:solidFill>
              </a:rPr>
              <a:t>of HY_Features </a:t>
            </a:r>
            <a:r>
              <a:rPr lang="en-GB" sz="1600" b="0" dirty="0" smtClean="0">
                <a:solidFill>
                  <a:schemeClr val="tx2"/>
                </a:solidFill>
              </a:rPr>
              <a:t>common model</a:t>
            </a:r>
          </a:p>
          <a:p>
            <a:pPr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600" b="0" dirty="0" smtClean="0">
                <a:solidFill>
                  <a:schemeClr val="tx2"/>
                </a:solidFill>
              </a:rPr>
              <a:t>based </a:t>
            </a:r>
            <a:r>
              <a:rPr lang="en-GB" sz="1600" b="0" dirty="0">
                <a:solidFill>
                  <a:schemeClr val="tx2"/>
                </a:solidFill>
              </a:rPr>
              <a:t>on </a:t>
            </a:r>
            <a:r>
              <a:rPr lang="en-GB" sz="1600" b="0" dirty="0" smtClean="0">
                <a:solidFill>
                  <a:schemeClr val="tx2"/>
                </a:solidFill>
              </a:rPr>
              <a:t>these ad-hoc mappings, data from the NHN and NHD+ systems  </a:t>
            </a:r>
            <a:r>
              <a:rPr lang="en-GB" sz="1600" b="0" dirty="0">
                <a:solidFill>
                  <a:schemeClr val="tx2"/>
                </a:solidFill>
              </a:rPr>
              <a:t>were </a:t>
            </a:r>
            <a:r>
              <a:rPr lang="en-GB" sz="1600" b="0" dirty="0" smtClean="0">
                <a:solidFill>
                  <a:schemeClr val="tx2"/>
                </a:solidFill>
              </a:rPr>
              <a:t>requested, </a:t>
            </a:r>
            <a:r>
              <a:rPr lang="en-GB" sz="1600" b="0" dirty="0">
                <a:solidFill>
                  <a:schemeClr val="tx2"/>
                </a:solidFill>
              </a:rPr>
              <a:t>retrieved and </a:t>
            </a:r>
            <a:r>
              <a:rPr lang="en-GB" sz="1600" b="0" dirty="0" smtClean="0">
                <a:solidFill>
                  <a:schemeClr val="tx2"/>
                </a:solidFill>
              </a:rPr>
              <a:t>“merged” </a:t>
            </a:r>
            <a:r>
              <a:rPr lang="en-GB" sz="1600" b="0" dirty="0">
                <a:solidFill>
                  <a:schemeClr val="tx2"/>
                </a:solidFill>
              </a:rPr>
              <a:t>into a new </a:t>
            </a:r>
            <a:r>
              <a:rPr lang="en-GB" sz="1600" b="0" dirty="0" smtClean="0">
                <a:solidFill>
                  <a:schemeClr val="tx2"/>
                </a:solidFill>
              </a:rPr>
              <a:t>“</a:t>
            </a:r>
            <a:r>
              <a:rPr lang="en-GB" sz="1600" b="0" dirty="0" err="1" smtClean="0">
                <a:solidFill>
                  <a:schemeClr val="tx2"/>
                </a:solidFill>
              </a:rPr>
              <a:t>HY_Flowpath</a:t>
            </a:r>
            <a:r>
              <a:rPr lang="en-GB" sz="1600" b="0" dirty="0">
                <a:solidFill>
                  <a:schemeClr val="tx2"/>
                </a:solidFill>
              </a:rPr>
              <a:t>” dataset </a:t>
            </a:r>
          </a:p>
          <a:p>
            <a:pPr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600" b="0" dirty="0" smtClean="0">
                <a:solidFill>
                  <a:schemeClr val="tx2"/>
                </a:solidFill>
              </a:rPr>
              <a:t>prototype </a:t>
            </a:r>
            <a:r>
              <a:rPr lang="en-GB" sz="1600" b="0" dirty="0">
                <a:solidFill>
                  <a:schemeClr val="tx2"/>
                </a:solidFill>
              </a:rPr>
              <a:t>using </a:t>
            </a:r>
            <a:r>
              <a:rPr lang="en-GB" sz="1600" b="0" dirty="0" err="1">
                <a:solidFill>
                  <a:schemeClr val="tx2"/>
                </a:solidFill>
              </a:rPr>
              <a:t>xLink</a:t>
            </a:r>
            <a:r>
              <a:rPr lang="en-GB" sz="1600" b="0" dirty="0">
                <a:solidFill>
                  <a:schemeClr val="tx2"/>
                </a:solidFill>
              </a:rPr>
              <a:t> </a:t>
            </a:r>
            <a:r>
              <a:rPr lang="en-GB" sz="1600" b="0" dirty="0" smtClean="0">
                <a:solidFill>
                  <a:schemeClr val="tx2"/>
                </a:solidFill>
              </a:rPr>
              <a:t>and SPARQL to query for data, to merge data from both sources, display </a:t>
            </a:r>
            <a:r>
              <a:rPr lang="en-GB" sz="1600" b="0" dirty="0">
                <a:solidFill>
                  <a:schemeClr val="tx2"/>
                </a:solidFill>
              </a:rPr>
              <a:t>the </a:t>
            </a:r>
            <a:r>
              <a:rPr lang="en-GB" sz="1600" b="0" dirty="0" smtClean="0">
                <a:solidFill>
                  <a:schemeClr val="tx2"/>
                </a:solidFill>
              </a:rPr>
              <a:t>combined “flowpath” and return converted data (GML) to NHD+</a:t>
            </a:r>
          </a:p>
          <a:p>
            <a:pPr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GB" sz="1400" b="0" u="sng" dirty="0" smtClean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GB" sz="1800" b="0" u="sng" dirty="0" smtClean="0">
                <a:solidFill>
                  <a:schemeClr val="tx2"/>
                </a:solidFill>
              </a:rPr>
              <a:t>Recommendations</a:t>
            </a:r>
            <a:r>
              <a:rPr lang="en-GB" sz="1800" b="0" u="sng" dirty="0">
                <a:solidFill>
                  <a:schemeClr val="tx2"/>
                </a:solidFill>
              </a:rPr>
              <a:t>:</a:t>
            </a:r>
          </a:p>
          <a:p>
            <a:pPr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600" b="0" dirty="0">
                <a:solidFill>
                  <a:schemeClr val="tx2"/>
                </a:solidFill>
              </a:rPr>
              <a:t>Further explore </a:t>
            </a:r>
            <a:r>
              <a:rPr lang="en-GB" sz="1600" b="0" dirty="0" smtClean="0">
                <a:solidFill>
                  <a:schemeClr val="tx2"/>
                </a:solidFill>
              </a:rPr>
              <a:t>the conditions, limitations </a:t>
            </a:r>
            <a:r>
              <a:rPr lang="en-GB" sz="1600" b="0" dirty="0">
                <a:solidFill>
                  <a:schemeClr val="tx2"/>
                </a:solidFill>
              </a:rPr>
              <a:t>and use of </a:t>
            </a:r>
            <a:r>
              <a:rPr lang="en-GB" sz="1600" b="0" dirty="0" err="1" smtClean="0">
                <a:solidFill>
                  <a:schemeClr val="tx2"/>
                </a:solidFill>
              </a:rPr>
              <a:t>xLink</a:t>
            </a:r>
            <a:r>
              <a:rPr lang="en-GB" sz="1600" b="0" dirty="0" smtClean="0">
                <a:solidFill>
                  <a:schemeClr val="tx2"/>
                </a:solidFill>
              </a:rPr>
              <a:t> for </a:t>
            </a:r>
            <a:r>
              <a:rPr lang="en-GB" sz="1600" b="0" dirty="0">
                <a:solidFill>
                  <a:schemeClr val="tx2"/>
                </a:solidFill>
              </a:rPr>
              <a:t>a </a:t>
            </a:r>
            <a:r>
              <a:rPr lang="en-GB" sz="1600" b="0" dirty="0" smtClean="0">
                <a:solidFill>
                  <a:schemeClr val="tx2"/>
                </a:solidFill>
              </a:rPr>
              <a:t>semantic mapping </a:t>
            </a:r>
          </a:p>
          <a:p>
            <a:pPr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600" b="0" dirty="0" smtClean="0">
                <a:solidFill>
                  <a:schemeClr val="tx2"/>
                </a:solidFill>
              </a:rPr>
              <a:t>Further </a:t>
            </a:r>
            <a:r>
              <a:rPr lang="en-GB" sz="1600" b="0" dirty="0">
                <a:solidFill>
                  <a:schemeClr val="tx2"/>
                </a:solidFill>
              </a:rPr>
              <a:t>explore semantic interoperability of Web </a:t>
            </a:r>
            <a:r>
              <a:rPr lang="en-GB" sz="1600" b="0" dirty="0" smtClean="0">
                <a:solidFill>
                  <a:schemeClr val="tx2"/>
                </a:solidFill>
              </a:rPr>
              <a:t>services, particularly WFS</a:t>
            </a:r>
          </a:p>
          <a:p>
            <a:pPr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600" b="0" dirty="0" smtClean="0">
                <a:solidFill>
                  <a:schemeClr val="tx2"/>
                </a:solidFill>
              </a:rPr>
              <a:t>OGC, to explore </a:t>
            </a:r>
            <a:r>
              <a:rPr lang="en-GB" sz="1600" b="0" dirty="0">
                <a:solidFill>
                  <a:schemeClr val="tx2"/>
                </a:solidFill>
              </a:rPr>
              <a:t>the need of a Semantic </a:t>
            </a:r>
            <a:r>
              <a:rPr lang="en-GB" sz="1600" b="0" dirty="0" smtClean="0">
                <a:solidFill>
                  <a:schemeClr val="tx2"/>
                </a:solidFill>
              </a:rPr>
              <a:t>Mapping Framework conform </a:t>
            </a:r>
            <a:r>
              <a:rPr lang="en-GB" sz="1600" b="0" dirty="0">
                <a:solidFill>
                  <a:schemeClr val="tx2"/>
                </a:solidFill>
              </a:rPr>
              <a:t>to </a:t>
            </a:r>
            <a:r>
              <a:rPr lang="en-GB" sz="1600" b="0" dirty="0" smtClean="0">
                <a:solidFill>
                  <a:schemeClr val="tx2"/>
                </a:solidFill>
              </a:rPr>
              <a:t>ISO baselines</a:t>
            </a:r>
            <a:endParaRPr lang="en-GB" sz="1600" b="0" dirty="0">
              <a:solidFill>
                <a:schemeClr val="tx2"/>
              </a:solidFill>
            </a:endParaRPr>
          </a:p>
          <a:p>
            <a:endParaRPr lang="en-GB" sz="1600" b="0" dirty="0" smtClean="0">
              <a:solidFill>
                <a:schemeClr val="tx2"/>
              </a:solidFill>
            </a:endParaRPr>
          </a:p>
          <a:p>
            <a:r>
              <a:rPr lang="en-GB" sz="1600" b="0" dirty="0" smtClean="0">
                <a:solidFill>
                  <a:schemeClr val="tx2"/>
                </a:solidFill>
              </a:rPr>
              <a:t>Read more in OGC-ER 14-048: </a:t>
            </a:r>
            <a:r>
              <a:rPr lang="en-GB" sz="1600" b="0" dirty="0">
                <a:solidFill>
                  <a:schemeClr val="tx2"/>
                </a:solidFill>
                <a:hlinkClick r:id="rId3"/>
              </a:rPr>
              <a:t>https://portal.opengeospatial.org/files/?</a:t>
            </a:r>
            <a:r>
              <a:rPr lang="en-GB" sz="1600" b="0" dirty="0" smtClean="0">
                <a:solidFill>
                  <a:schemeClr val="tx2"/>
                </a:solidFill>
                <a:hlinkClick r:id="rId3"/>
              </a:rPr>
              <a:t>artifact_id=58944</a:t>
            </a:r>
            <a:endParaRPr lang="en-GB" sz="1600" b="0" dirty="0">
              <a:solidFill>
                <a:schemeClr val="tx2"/>
              </a:solidFill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52400" y="137535"/>
            <a:ext cx="8837613" cy="867930"/>
          </a:xfrm>
        </p:spPr>
        <p:txBody>
          <a:bodyPr wrap="square">
            <a:spAutoFit/>
          </a:bodyPr>
          <a:lstStyle/>
          <a:p>
            <a:pPr marL="914400" lvl="1" indent="-457200">
              <a:spcBef>
                <a:spcPts val="600"/>
              </a:spcBef>
              <a:spcAft>
                <a:spcPts val="0"/>
              </a:spcAft>
            </a:pPr>
            <a:r>
              <a:rPr lang="en-GB" sz="28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HY_Features </a:t>
            </a:r>
            <a:r>
              <a:rPr lang="en-GB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lang="en-GB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terms of </a:t>
            </a:r>
            <a:r>
              <a:rPr lang="en-GB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Mediator</a:t>
            </a:r>
            <a:br>
              <a:rPr lang="en-GB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sz="2800" dirty="0">
              <a:solidFill>
                <a:schemeClr val="tx2"/>
              </a:solidFill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ED129D0-DFFA-44F8-BA3B-A4FAE77A70B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551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Fußzeilenplatzhalt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92E5C"/>
              </a:buClr>
              <a:buChar char="•"/>
              <a:defRPr sz="24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92E5C"/>
              </a:buClr>
              <a:buChar char="–"/>
              <a:defRPr sz="20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92E5C"/>
              </a:buClr>
              <a:buChar char="•"/>
              <a:defRPr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92E5C"/>
              </a:buClr>
              <a:buChar char="–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900" smtClean="0">
                <a:solidFill>
                  <a:srgbClr val="092E5C"/>
                </a:solidFill>
              </a:rPr>
              <a:t>5th, Workshop of OGC Hydro DWG, New York, 11-15 Aug 2014</a:t>
            </a:r>
            <a:endParaRPr lang="en-US" altLang="en-US" sz="900" dirty="0" smtClean="0">
              <a:solidFill>
                <a:srgbClr val="092E5C"/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533400" y="1028700"/>
            <a:ext cx="8382000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GB" sz="2000" dirty="0">
                <a:solidFill>
                  <a:schemeClr val="tx2"/>
                </a:solidFill>
              </a:rPr>
              <a:t>The </a:t>
            </a:r>
            <a:r>
              <a:rPr lang="en-GB" sz="2000" i="1" dirty="0">
                <a:solidFill>
                  <a:schemeClr val="tx2"/>
                </a:solidFill>
              </a:rPr>
              <a:t>OWS-10 CCI Hydro Thread </a:t>
            </a:r>
            <a:r>
              <a:rPr lang="en-GB" sz="2000" dirty="0">
                <a:solidFill>
                  <a:schemeClr val="tx2"/>
                </a:solidFill>
              </a:rPr>
              <a:t>experience </a:t>
            </a:r>
            <a:endParaRPr lang="en-GB" sz="2000" b="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ctr">
              <a:spcBef>
                <a:spcPts val="600"/>
              </a:spcBef>
              <a:spcAft>
                <a:spcPts val="0"/>
              </a:spcAft>
            </a:pPr>
            <a:endParaRPr lang="en-GB" sz="1800" b="0" dirty="0" smtClean="0">
              <a:solidFill>
                <a:schemeClr val="tx2"/>
              </a:solidFill>
            </a:endParaRPr>
          </a:p>
          <a:p>
            <a:r>
              <a:rPr lang="en-GB" sz="1800" b="0" u="sng" dirty="0" smtClean="0">
                <a:solidFill>
                  <a:schemeClr val="tx2"/>
                </a:solidFill>
              </a:rPr>
              <a:t>OWS 10 CCI Hydro Model Interoperability:</a:t>
            </a:r>
          </a:p>
          <a:p>
            <a:pPr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600" b="0" dirty="0" smtClean="0">
                <a:solidFill>
                  <a:schemeClr val="tx2"/>
                </a:solidFill>
              </a:rPr>
              <a:t>IE </a:t>
            </a:r>
            <a:r>
              <a:rPr lang="en-GB" sz="1600" b="0" dirty="0">
                <a:solidFill>
                  <a:schemeClr val="tx2"/>
                </a:solidFill>
              </a:rPr>
              <a:t>to explore whether </a:t>
            </a:r>
            <a:r>
              <a:rPr lang="en-GB" sz="1600" b="0" i="1" dirty="0">
                <a:solidFill>
                  <a:schemeClr val="tx2"/>
                </a:solidFill>
              </a:rPr>
              <a:t>HY_Features</a:t>
            </a:r>
            <a:r>
              <a:rPr lang="en-GB" sz="1600" b="0" dirty="0">
                <a:solidFill>
                  <a:schemeClr val="tx2"/>
                </a:solidFill>
              </a:rPr>
              <a:t> </a:t>
            </a:r>
            <a:r>
              <a:rPr lang="en-GB" sz="1600" b="0" dirty="0" smtClean="0">
                <a:solidFill>
                  <a:schemeClr val="tx2"/>
                </a:solidFill>
              </a:rPr>
              <a:t>can advance </a:t>
            </a:r>
            <a:r>
              <a:rPr lang="en-GB" sz="1600" b="0" dirty="0">
                <a:solidFill>
                  <a:schemeClr val="tx2"/>
                </a:solidFill>
              </a:rPr>
              <a:t>the interoperability among information systems in terms of mediation, here: NHN </a:t>
            </a:r>
            <a:r>
              <a:rPr lang="en-GB" sz="1600" b="0" dirty="0" smtClean="0">
                <a:solidFill>
                  <a:schemeClr val="tx2"/>
                </a:solidFill>
              </a:rPr>
              <a:t>of </a:t>
            </a:r>
            <a:r>
              <a:rPr lang="en-GB" sz="1600" b="0" dirty="0">
                <a:solidFill>
                  <a:schemeClr val="tx2"/>
                </a:solidFill>
              </a:rPr>
              <a:t>Canada and NHD+ </a:t>
            </a:r>
            <a:r>
              <a:rPr lang="en-GB" sz="1600" b="0" dirty="0" smtClean="0">
                <a:solidFill>
                  <a:schemeClr val="tx2"/>
                </a:solidFill>
              </a:rPr>
              <a:t>of </a:t>
            </a:r>
            <a:r>
              <a:rPr lang="en-GB" sz="1600" b="0" dirty="0">
                <a:solidFill>
                  <a:schemeClr val="tx2"/>
                </a:solidFill>
              </a:rPr>
              <a:t>the United States.</a:t>
            </a:r>
          </a:p>
          <a:p>
            <a:pPr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600" b="0" dirty="0" smtClean="0">
                <a:solidFill>
                  <a:schemeClr val="tx2"/>
                </a:solidFill>
              </a:rPr>
              <a:t>mapping </a:t>
            </a:r>
            <a:r>
              <a:rPr lang="en-GB" sz="1600" b="0" dirty="0">
                <a:solidFill>
                  <a:schemeClr val="tx2"/>
                </a:solidFill>
              </a:rPr>
              <a:t>approach was developed to map </a:t>
            </a:r>
            <a:r>
              <a:rPr lang="en-GB" sz="1600" b="0" dirty="0" smtClean="0">
                <a:solidFill>
                  <a:schemeClr val="tx2"/>
                </a:solidFill>
              </a:rPr>
              <a:t>the “</a:t>
            </a:r>
            <a:r>
              <a:rPr lang="en-GB" sz="1600" b="0" dirty="0" err="1" smtClean="0">
                <a:solidFill>
                  <a:schemeClr val="tx2"/>
                </a:solidFill>
              </a:rPr>
              <a:t>flowline</a:t>
            </a:r>
            <a:r>
              <a:rPr lang="en-GB" sz="1600" b="0" dirty="0">
                <a:solidFill>
                  <a:schemeClr val="tx2"/>
                </a:solidFill>
              </a:rPr>
              <a:t>” </a:t>
            </a:r>
            <a:r>
              <a:rPr lang="en-GB" sz="1600" b="0" dirty="0" smtClean="0">
                <a:solidFill>
                  <a:schemeClr val="tx2"/>
                </a:solidFill>
              </a:rPr>
              <a:t>concepts </a:t>
            </a:r>
            <a:r>
              <a:rPr lang="en-GB" sz="1600" b="0" dirty="0">
                <a:solidFill>
                  <a:schemeClr val="tx2"/>
                </a:solidFill>
              </a:rPr>
              <a:t>of both </a:t>
            </a:r>
            <a:r>
              <a:rPr lang="en-GB" sz="1600" b="0" dirty="0" smtClean="0">
                <a:solidFill>
                  <a:schemeClr val="tx2"/>
                </a:solidFill>
              </a:rPr>
              <a:t>models </a:t>
            </a:r>
            <a:r>
              <a:rPr lang="en-GB" sz="1600" b="0" dirty="0">
                <a:solidFill>
                  <a:schemeClr val="tx2"/>
                </a:solidFill>
              </a:rPr>
              <a:t>to the equivalent concept of HY_Features (i.e. </a:t>
            </a:r>
            <a:r>
              <a:rPr lang="en-GB" sz="1600" b="0" dirty="0" err="1">
                <a:solidFill>
                  <a:schemeClr val="tx2"/>
                </a:solidFill>
              </a:rPr>
              <a:t>HY_Flowpath</a:t>
            </a:r>
            <a:r>
              <a:rPr lang="en-GB" sz="1600" b="0" dirty="0">
                <a:solidFill>
                  <a:schemeClr val="tx2"/>
                </a:solidFill>
              </a:rPr>
              <a:t>) </a:t>
            </a:r>
          </a:p>
          <a:p>
            <a:pPr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600" b="0" dirty="0">
                <a:solidFill>
                  <a:schemeClr val="tx2"/>
                </a:solidFill>
              </a:rPr>
              <a:t>b</a:t>
            </a:r>
            <a:r>
              <a:rPr lang="en-GB" sz="1600" b="0" dirty="0" smtClean="0">
                <a:solidFill>
                  <a:schemeClr val="tx2"/>
                </a:solidFill>
              </a:rPr>
              <a:t>ased </a:t>
            </a:r>
            <a:r>
              <a:rPr lang="en-GB" sz="1600" b="0" dirty="0">
                <a:solidFill>
                  <a:schemeClr val="tx2"/>
                </a:solidFill>
              </a:rPr>
              <a:t>on </a:t>
            </a:r>
            <a:r>
              <a:rPr lang="en-GB" sz="1600" b="0" dirty="0" smtClean="0">
                <a:solidFill>
                  <a:schemeClr val="tx2"/>
                </a:solidFill>
              </a:rPr>
              <a:t>a these ad-hoc mappings, data from the NHN and NHD+ systems  </a:t>
            </a:r>
            <a:r>
              <a:rPr lang="en-GB" sz="1600" b="0" dirty="0">
                <a:solidFill>
                  <a:schemeClr val="tx2"/>
                </a:solidFill>
              </a:rPr>
              <a:t>were </a:t>
            </a:r>
            <a:r>
              <a:rPr lang="en-GB" sz="1600" b="0" dirty="0" smtClean="0">
                <a:solidFill>
                  <a:schemeClr val="tx2"/>
                </a:solidFill>
              </a:rPr>
              <a:t>requested, </a:t>
            </a:r>
            <a:r>
              <a:rPr lang="en-GB" sz="1600" b="0" dirty="0">
                <a:solidFill>
                  <a:schemeClr val="tx2"/>
                </a:solidFill>
              </a:rPr>
              <a:t>retrieved and </a:t>
            </a:r>
            <a:r>
              <a:rPr lang="en-GB" sz="1600" b="0" dirty="0" smtClean="0">
                <a:solidFill>
                  <a:schemeClr val="tx2"/>
                </a:solidFill>
              </a:rPr>
              <a:t>“merged” </a:t>
            </a:r>
            <a:r>
              <a:rPr lang="en-GB" sz="1600" b="0" dirty="0">
                <a:solidFill>
                  <a:schemeClr val="tx2"/>
                </a:solidFill>
              </a:rPr>
              <a:t>into a new </a:t>
            </a:r>
            <a:r>
              <a:rPr lang="en-GB" sz="1600" b="0" dirty="0" smtClean="0">
                <a:solidFill>
                  <a:schemeClr val="tx2"/>
                </a:solidFill>
              </a:rPr>
              <a:t>“</a:t>
            </a:r>
            <a:r>
              <a:rPr lang="en-GB" sz="1600" b="0" dirty="0" err="1" smtClean="0">
                <a:solidFill>
                  <a:schemeClr val="tx2"/>
                </a:solidFill>
              </a:rPr>
              <a:t>HY_Flowpath</a:t>
            </a:r>
            <a:r>
              <a:rPr lang="en-GB" sz="1600" b="0" dirty="0">
                <a:solidFill>
                  <a:schemeClr val="tx2"/>
                </a:solidFill>
              </a:rPr>
              <a:t>” dataset </a:t>
            </a:r>
          </a:p>
          <a:p>
            <a:pPr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600" b="0" dirty="0" smtClean="0">
                <a:solidFill>
                  <a:schemeClr val="tx2"/>
                </a:solidFill>
              </a:rPr>
              <a:t>prototype </a:t>
            </a:r>
            <a:r>
              <a:rPr lang="en-GB" sz="1600" b="0" dirty="0">
                <a:solidFill>
                  <a:schemeClr val="tx2"/>
                </a:solidFill>
              </a:rPr>
              <a:t>using </a:t>
            </a:r>
            <a:r>
              <a:rPr lang="en-GB" sz="1600" b="0" dirty="0" err="1">
                <a:solidFill>
                  <a:schemeClr val="tx2"/>
                </a:solidFill>
              </a:rPr>
              <a:t>xLink</a:t>
            </a:r>
            <a:r>
              <a:rPr lang="en-GB" sz="1600" b="0" dirty="0">
                <a:solidFill>
                  <a:schemeClr val="tx2"/>
                </a:solidFill>
              </a:rPr>
              <a:t> </a:t>
            </a:r>
            <a:r>
              <a:rPr lang="en-GB" sz="1600" b="0" dirty="0" smtClean="0">
                <a:solidFill>
                  <a:schemeClr val="tx2"/>
                </a:solidFill>
              </a:rPr>
              <a:t>and SPARQL to query for data, to merge data from both sources, display </a:t>
            </a:r>
            <a:r>
              <a:rPr lang="en-GB" sz="1600" b="0" dirty="0">
                <a:solidFill>
                  <a:schemeClr val="tx2"/>
                </a:solidFill>
              </a:rPr>
              <a:t>the </a:t>
            </a:r>
            <a:r>
              <a:rPr lang="en-GB" sz="1600" b="0" dirty="0" smtClean="0">
                <a:solidFill>
                  <a:schemeClr val="tx2"/>
                </a:solidFill>
              </a:rPr>
              <a:t>combined “flowpath” and return converted data (GML) to NHD+</a:t>
            </a:r>
          </a:p>
          <a:p>
            <a:pPr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GB" sz="1400" b="0" u="sng" dirty="0" smtClean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GB" sz="1800" b="0" u="sng" dirty="0" smtClean="0">
                <a:solidFill>
                  <a:schemeClr val="tx2"/>
                </a:solidFill>
              </a:rPr>
              <a:t>Recommendations</a:t>
            </a:r>
            <a:r>
              <a:rPr lang="en-GB" sz="1800" b="0" u="sng" dirty="0">
                <a:solidFill>
                  <a:schemeClr val="tx2"/>
                </a:solidFill>
              </a:rPr>
              <a:t>:</a:t>
            </a:r>
          </a:p>
          <a:p>
            <a:pPr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600" b="0" dirty="0">
                <a:solidFill>
                  <a:schemeClr val="tx2"/>
                </a:solidFill>
              </a:rPr>
              <a:t>Further explore </a:t>
            </a:r>
            <a:r>
              <a:rPr lang="en-GB" sz="1600" b="0" dirty="0" smtClean="0">
                <a:solidFill>
                  <a:schemeClr val="tx2"/>
                </a:solidFill>
              </a:rPr>
              <a:t>the conditions, limitations </a:t>
            </a:r>
            <a:r>
              <a:rPr lang="en-GB" sz="1600" b="0" dirty="0">
                <a:solidFill>
                  <a:schemeClr val="tx2"/>
                </a:solidFill>
              </a:rPr>
              <a:t>and use of </a:t>
            </a:r>
            <a:r>
              <a:rPr lang="en-GB" sz="1600" b="0" dirty="0" err="1" smtClean="0">
                <a:solidFill>
                  <a:schemeClr val="tx2"/>
                </a:solidFill>
              </a:rPr>
              <a:t>xLink</a:t>
            </a:r>
            <a:r>
              <a:rPr lang="en-GB" sz="1600" b="0" dirty="0" smtClean="0">
                <a:solidFill>
                  <a:schemeClr val="tx2"/>
                </a:solidFill>
              </a:rPr>
              <a:t> for </a:t>
            </a:r>
            <a:r>
              <a:rPr lang="en-GB" sz="1600" b="0" dirty="0">
                <a:solidFill>
                  <a:schemeClr val="tx2"/>
                </a:solidFill>
              </a:rPr>
              <a:t>a </a:t>
            </a:r>
            <a:r>
              <a:rPr lang="en-GB" sz="1600" b="0" dirty="0" smtClean="0">
                <a:solidFill>
                  <a:schemeClr val="tx2"/>
                </a:solidFill>
              </a:rPr>
              <a:t>semantic mapping </a:t>
            </a:r>
          </a:p>
          <a:p>
            <a:pPr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600" b="0" dirty="0" smtClean="0">
                <a:solidFill>
                  <a:schemeClr val="tx2"/>
                </a:solidFill>
              </a:rPr>
              <a:t>Further </a:t>
            </a:r>
            <a:r>
              <a:rPr lang="en-GB" sz="1600" b="0" dirty="0">
                <a:solidFill>
                  <a:schemeClr val="tx2"/>
                </a:solidFill>
              </a:rPr>
              <a:t>explore semantic interoperability of Web </a:t>
            </a:r>
            <a:r>
              <a:rPr lang="en-GB" sz="1600" b="0" dirty="0" smtClean="0">
                <a:solidFill>
                  <a:schemeClr val="tx2"/>
                </a:solidFill>
              </a:rPr>
              <a:t>services, particularly WFS</a:t>
            </a:r>
          </a:p>
          <a:p>
            <a:pPr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600" b="0" dirty="0" smtClean="0">
                <a:solidFill>
                  <a:schemeClr val="tx2"/>
                </a:solidFill>
              </a:rPr>
              <a:t>OGC, to explore </a:t>
            </a:r>
            <a:r>
              <a:rPr lang="en-GB" sz="1600" b="0" dirty="0">
                <a:solidFill>
                  <a:schemeClr val="tx2"/>
                </a:solidFill>
              </a:rPr>
              <a:t>the need of a Semantic </a:t>
            </a:r>
            <a:r>
              <a:rPr lang="en-GB" sz="1600" b="0" dirty="0" smtClean="0">
                <a:solidFill>
                  <a:schemeClr val="tx2"/>
                </a:solidFill>
              </a:rPr>
              <a:t>Mapping Framework conform </a:t>
            </a:r>
            <a:r>
              <a:rPr lang="en-GB" sz="1600" b="0" dirty="0">
                <a:solidFill>
                  <a:schemeClr val="tx2"/>
                </a:solidFill>
              </a:rPr>
              <a:t>to </a:t>
            </a:r>
            <a:r>
              <a:rPr lang="en-GB" sz="1600" b="0" dirty="0" smtClean="0">
                <a:solidFill>
                  <a:schemeClr val="tx2"/>
                </a:solidFill>
              </a:rPr>
              <a:t>ISO baselines</a:t>
            </a:r>
            <a:endParaRPr lang="en-GB" sz="1600" b="0" dirty="0">
              <a:solidFill>
                <a:schemeClr val="tx2"/>
              </a:solidFill>
            </a:endParaRPr>
          </a:p>
          <a:p>
            <a:endParaRPr lang="en-GB" sz="1600" b="0" dirty="0" smtClean="0">
              <a:solidFill>
                <a:schemeClr val="tx2"/>
              </a:solidFill>
            </a:endParaRPr>
          </a:p>
          <a:p>
            <a:r>
              <a:rPr lang="en-GB" sz="1600" b="0" dirty="0" smtClean="0">
                <a:solidFill>
                  <a:schemeClr val="tx2"/>
                </a:solidFill>
              </a:rPr>
              <a:t>Read more: </a:t>
            </a:r>
            <a:r>
              <a:rPr lang="en-GB" sz="1600" b="0" dirty="0">
                <a:solidFill>
                  <a:schemeClr val="tx2"/>
                </a:solidFill>
                <a:hlinkClick r:id="rId3"/>
              </a:rPr>
              <a:t>https://portal.opengeospatial.org/files/?</a:t>
            </a:r>
            <a:r>
              <a:rPr lang="en-GB" sz="1600" b="0" dirty="0" smtClean="0">
                <a:solidFill>
                  <a:schemeClr val="tx2"/>
                </a:solidFill>
                <a:hlinkClick r:id="rId3"/>
              </a:rPr>
              <a:t>artifact_id=58944</a:t>
            </a:r>
            <a:endParaRPr lang="en-GB" sz="1600" b="0" dirty="0">
              <a:solidFill>
                <a:schemeClr val="tx2"/>
              </a:solidFill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52400" y="137535"/>
            <a:ext cx="8837613" cy="867930"/>
          </a:xfrm>
        </p:spPr>
        <p:txBody>
          <a:bodyPr wrap="square">
            <a:spAutoFit/>
          </a:bodyPr>
          <a:lstStyle/>
          <a:p>
            <a:pPr marL="914400" lvl="1" indent="-457200">
              <a:spcBef>
                <a:spcPts val="600"/>
              </a:spcBef>
              <a:spcAft>
                <a:spcPts val="0"/>
              </a:spcAft>
            </a:pPr>
            <a:r>
              <a:rPr lang="en-GB" sz="28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HY_Features </a:t>
            </a:r>
            <a:r>
              <a:rPr lang="en-GB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terms of a </a:t>
            </a:r>
            <a:r>
              <a:rPr lang="en-GB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GB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Mediator </a:t>
            </a:r>
            <a:r>
              <a:rPr lang="en-GB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sz="2800" dirty="0">
              <a:solidFill>
                <a:schemeClr val="tx2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1447800"/>
            <a:ext cx="7086600" cy="421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52424"/>
            <a:ext cx="7058025" cy="641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liennummernplatzhalt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ED129D0-DFFA-44F8-BA3B-A4FAE77A70B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127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Fußzeilenplatzhalt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92E5C"/>
              </a:buClr>
              <a:buChar char="•"/>
              <a:defRPr sz="24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92E5C"/>
              </a:buClr>
              <a:buChar char="–"/>
              <a:defRPr sz="20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92E5C"/>
              </a:buClr>
              <a:buChar char="•"/>
              <a:defRPr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92E5C"/>
              </a:buClr>
              <a:buChar char="–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900" smtClean="0">
                <a:solidFill>
                  <a:srgbClr val="092E5C"/>
                </a:solidFill>
              </a:rPr>
              <a:t>5th, Workshop of OGC Hydro DWG, New York, 11-15 Aug 2014</a:t>
            </a:r>
            <a:endParaRPr lang="en-US" altLang="en-US" sz="900" dirty="0" smtClean="0">
              <a:solidFill>
                <a:srgbClr val="092E5C"/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762000" y="990600"/>
            <a:ext cx="8077200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GB" sz="2000" dirty="0">
                <a:solidFill>
                  <a:schemeClr val="tx2"/>
                </a:solidFill>
              </a:rPr>
              <a:t>The </a:t>
            </a:r>
            <a:r>
              <a:rPr lang="en-GB" sz="2000" i="1" dirty="0" err="1">
                <a:solidFill>
                  <a:schemeClr val="tx2"/>
                </a:solidFill>
              </a:rPr>
              <a:t>WatERP</a:t>
            </a:r>
            <a:r>
              <a:rPr lang="en-GB" sz="2000" i="1" dirty="0">
                <a:solidFill>
                  <a:schemeClr val="tx2"/>
                </a:solidFill>
              </a:rPr>
              <a:t> </a:t>
            </a:r>
            <a:r>
              <a:rPr lang="en-GB" sz="2000" dirty="0" smtClean="0">
                <a:solidFill>
                  <a:schemeClr val="tx2"/>
                </a:solidFill>
              </a:rPr>
              <a:t>experience </a:t>
            </a:r>
            <a:r>
              <a:rPr lang="en-GB" sz="2000" b="0" dirty="0" smtClean="0">
                <a:solidFill>
                  <a:schemeClr val="tx2"/>
                </a:solidFill>
              </a:rPr>
              <a:t>(within EU-FP-7 project)</a:t>
            </a:r>
            <a:endParaRPr lang="en-GB" sz="2000" b="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ctr">
              <a:spcBef>
                <a:spcPts val="600"/>
              </a:spcBef>
              <a:spcAft>
                <a:spcPts val="0"/>
              </a:spcAft>
            </a:pPr>
            <a:endParaRPr lang="en-GB" sz="1600" b="0" u="sng" dirty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GB" sz="1800" b="0" u="sng" dirty="0" err="1" smtClean="0">
                <a:solidFill>
                  <a:schemeClr val="tx2"/>
                </a:solidFill>
              </a:rPr>
              <a:t>WatERP</a:t>
            </a:r>
            <a:r>
              <a:rPr lang="en-GB" sz="1800" b="0" u="sng" dirty="0" smtClean="0">
                <a:solidFill>
                  <a:schemeClr val="tx2"/>
                </a:solidFill>
              </a:rPr>
              <a:t> ontology:</a:t>
            </a:r>
            <a:endParaRPr lang="en-GB" sz="1800" b="0" u="sng" dirty="0">
              <a:solidFill>
                <a:schemeClr val="tx2"/>
              </a:solidFill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600" b="0" dirty="0">
                <a:solidFill>
                  <a:schemeClr val="tx2"/>
                </a:solidFill>
              </a:rPr>
              <a:t>knowledge base on water supplies and water usage</a:t>
            </a: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600" b="0" dirty="0" smtClean="0">
                <a:solidFill>
                  <a:schemeClr val="tx2"/>
                </a:solidFill>
              </a:rPr>
              <a:t>representing decisional </a:t>
            </a:r>
            <a:r>
              <a:rPr lang="en-GB" sz="1600" b="0" dirty="0">
                <a:solidFill>
                  <a:schemeClr val="tx2"/>
                </a:solidFill>
              </a:rPr>
              <a:t>correspondence </a:t>
            </a:r>
            <a:r>
              <a:rPr lang="en-GB" sz="1600" b="0" dirty="0" smtClean="0">
                <a:solidFill>
                  <a:schemeClr val="tx2"/>
                </a:solidFill>
              </a:rPr>
              <a:t>between hydrological features </a:t>
            </a:r>
            <a:r>
              <a:rPr lang="en-GB" sz="1600" b="0" dirty="0">
                <a:solidFill>
                  <a:schemeClr val="tx2"/>
                </a:solidFill>
              </a:rPr>
              <a:t>and how </a:t>
            </a:r>
            <a:r>
              <a:rPr lang="en-GB" sz="1600" b="0" dirty="0" smtClean="0">
                <a:solidFill>
                  <a:schemeClr val="tx2"/>
                </a:solidFill>
              </a:rPr>
              <a:t>water allocation affect them</a:t>
            </a: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600" b="0" dirty="0" smtClean="0">
                <a:solidFill>
                  <a:schemeClr val="tx2"/>
                </a:solidFill>
              </a:rPr>
              <a:t>semantic mapping of the </a:t>
            </a:r>
            <a:r>
              <a:rPr lang="en-GB" sz="1600" b="0" dirty="0" err="1" smtClean="0">
                <a:solidFill>
                  <a:schemeClr val="tx2"/>
                </a:solidFill>
              </a:rPr>
              <a:t>WatERP</a:t>
            </a:r>
            <a:r>
              <a:rPr lang="en-GB" sz="1600" b="0" dirty="0" smtClean="0">
                <a:solidFill>
                  <a:schemeClr val="tx2"/>
                </a:solidFill>
              </a:rPr>
              <a:t> ontology to HY_Features concepts by means of the Semantic Web, e.g. definition of “</a:t>
            </a:r>
            <a:r>
              <a:rPr lang="en-GB" sz="1600" b="0" i="1" dirty="0" err="1" smtClean="0">
                <a:solidFill>
                  <a:schemeClr val="tx2"/>
                </a:solidFill>
              </a:rPr>
              <a:t>owl:equivalentClass</a:t>
            </a:r>
            <a:r>
              <a:rPr lang="en-GB" sz="1600" b="0" dirty="0" smtClean="0">
                <a:solidFill>
                  <a:schemeClr val="tx2"/>
                </a:solidFill>
              </a:rPr>
              <a:t>”, “</a:t>
            </a:r>
            <a:r>
              <a:rPr lang="en-GB" sz="1600" b="0" i="1" dirty="0" err="1">
                <a:solidFill>
                  <a:schemeClr val="tx2"/>
                </a:solidFill>
              </a:rPr>
              <a:t>owl:equivalentProperty</a:t>
            </a:r>
            <a:r>
              <a:rPr lang="en-GB" sz="1600" b="0" dirty="0">
                <a:solidFill>
                  <a:schemeClr val="tx2"/>
                </a:solidFill>
              </a:rPr>
              <a:t>” </a:t>
            </a:r>
            <a:r>
              <a:rPr lang="en-GB" sz="1600" b="0" dirty="0" smtClean="0">
                <a:solidFill>
                  <a:schemeClr val="tx2"/>
                </a:solidFill>
              </a:rPr>
              <a:t>and “</a:t>
            </a:r>
            <a:r>
              <a:rPr lang="en-GB" sz="1600" b="0" i="1" dirty="0" err="1" smtClean="0">
                <a:solidFill>
                  <a:schemeClr val="tx2"/>
                </a:solidFill>
              </a:rPr>
              <a:t>owl:sameAs</a:t>
            </a:r>
            <a:r>
              <a:rPr lang="en-GB" sz="1600" b="0" dirty="0">
                <a:solidFill>
                  <a:schemeClr val="tx2"/>
                </a:solidFill>
              </a:rPr>
              <a:t>” </a:t>
            </a:r>
            <a:r>
              <a:rPr lang="en-GB" sz="1600" b="0" dirty="0" smtClean="0">
                <a:solidFill>
                  <a:schemeClr val="tx2"/>
                </a:solidFill>
              </a:rPr>
              <a:t>to capture equivalent and similar concepts </a:t>
            </a: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600" b="0" dirty="0">
                <a:solidFill>
                  <a:schemeClr val="tx2"/>
                </a:solidFill>
              </a:rPr>
              <a:t>machine-performed </a:t>
            </a:r>
            <a:r>
              <a:rPr lang="en-GB" sz="1600" b="0" dirty="0" smtClean="0">
                <a:solidFill>
                  <a:schemeClr val="tx2"/>
                </a:solidFill>
              </a:rPr>
              <a:t>reasoning by “harvesting” definitions and mappings from external conceptual models and vocabularies </a:t>
            </a:r>
          </a:p>
          <a:p>
            <a:pPr marL="742950" lvl="1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1600" b="0" dirty="0" smtClean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GB" sz="2000" b="0" dirty="0" smtClean="0">
                <a:solidFill>
                  <a:schemeClr val="tx2"/>
                </a:solidFill>
              </a:rPr>
              <a:t>Interest exists to contribute to</a:t>
            </a: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GB" sz="1600" b="0" dirty="0" smtClean="0">
                <a:solidFill>
                  <a:schemeClr val="tx2"/>
                </a:solidFill>
              </a:rPr>
              <a:t>OGC standards relevant for the hydrology domain, particularly with respect to decision-making in the water supply sector</a:t>
            </a: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GB" sz="1600" b="0" dirty="0">
                <a:solidFill>
                  <a:schemeClr val="tx2"/>
                </a:solidFill>
              </a:rPr>
              <a:t>U</a:t>
            </a:r>
            <a:r>
              <a:rPr lang="en-GB" sz="1600" b="0" dirty="0" smtClean="0">
                <a:solidFill>
                  <a:schemeClr val="tx2"/>
                </a:solidFill>
              </a:rPr>
              <a:t>tilization of Semantic Web technologies in Service-Oriented Architectures</a:t>
            </a: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GB" sz="1600" b="0" dirty="0" smtClean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GB" sz="1600" b="0" dirty="0" smtClean="0">
                <a:solidFill>
                  <a:schemeClr val="tx2"/>
                </a:solidFill>
              </a:rPr>
              <a:t>Read </a:t>
            </a:r>
            <a:r>
              <a:rPr lang="en-GB" sz="1600" b="0" dirty="0">
                <a:solidFill>
                  <a:schemeClr val="tx2"/>
                </a:solidFill>
              </a:rPr>
              <a:t>more: </a:t>
            </a:r>
            <a:r>
              <a:rPr lang="en-GB" sz="1400" b="0" dirty="0">
                <a:hlinkClick r:id="rId3"/>
              </a:rPr>
              <a:t>https://portal.opengeospatial.org/files/?</a:t>
            </a:r>
            <a:r>
              <a:rPr lang="en-GB" sz="1400" b="0" dirty="0" smtClean="0">
                <a:hlinkClick r:id="rId3"/>
              </a:rPr>
              <a:t>artifact_id=59556</a:t>
            </a:r>
            <a:r>
              <a:rPr lang="en-GB" sz="1400" b="0" dirty="0"/>
              <a:t> ; </a:t>
            </a:r>
            <a:r>
              <a:rPr lang="en-GB" sz="1400" b="0" dirty="0">
                <a:hlinkClick r:id="rId4"/>
              </a:rPr>
              <a:t>http://www.waterp-fp7.eu</a:t>
            </a:r>
            <a:r>
              <a:rPr lang="en-GB" sz="1400" b="0" dirty="0" smtClean="0">
                <a:hlinkClick r:id="rId4"/>
              </a:rPr>
              <a:t>/</a:t>
            </a:r>
            <a:r>
              <a:rPr lang="en-GB" sz="1400" b="0" dirty="0" smtClean="0"/>
              <a:t> </a:t>
            </a:r>
            <a:endParaRPr lang="en-GB" sz="2000" b="0" dirty="0" smtClean="0">
              <a:solidFill>
                <a:schemeClr val="tx2"/>
              </a:solidFill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52400" y="331434"/>
            <a:ext cx="8837613" cy="480131"/>
          </a:xfrm>
        </p:spPr>
        <p:txBody>
          <a:bodyPr wrap="square">
            <a:spAutoFit/>
          </a:bodyPr>
          <a:lstStyle/>
          <a:p>
            <a:pPr marL="457200" indent="-457200"/>
            <a:r>
              <a:rPr lang="en-GB" sz="28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HY_Features </a:t>
            </a:r>
            <a:r>
              <a:rPr lang="en-GB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terms of a reference model</a:t>
            </a:r>
            <a:endParaRPr lang="en-GB" sz="2800" i="1" dirty="0">
              <a:solidFill>
                <a:srgbClr val="002060"/>
              </a:solidFill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ED129D0-DFFA-44F8-BA3B-A4FAE77A70B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599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Fußzeilenplatzhalt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92E5C"/>
              </a:buClr>
              <a:buChar char="•"/>
              <a:defRPr sz="24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92E5C"/>
              </a:buClr>
              <a:buChar char="–"/>
              <a:defRPr sz="20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92E5C"/>
              </a:buClr>
              <a:buChar char="•"/>
              <a:defRPr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92E5C"/>
              </a:buClr>
              <a:buChar char="–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900" smtClean="0">
                <a:solidFill>
                  <a:srgbClr val="092E5C"/>
                </a:solidFill>
              </a:rPr>
              <a:t>5th, Workshop of OGC Hydro DWG, New York, 11-15 Aug 2014</a:t>
            </a:r>
            <a:endParaRPr lang="en-US" altLang="en-US" sz="900" dirty="0" smtClean="0">
              <a:solidFill>
                <a:srgbClr val="092E5C"/>
              </a:solidFill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52400" y="331434"/>
            <a:ext cx="8837613" cy="480131"/>
          </a:xfrm>
        </p:spPr>
        <p:txBody>
          <a:bodyPr wrap="square">
            <a:spAutoFit/>
          </a:bodyPr>
          <a:lstStyle/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GB" sz="28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HY_Features</a:t>
            </a:r>
            <a:r>
              <a:rPr lang="en-GB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</a:t>
            </a:r>
            <a:r>
              <a:rPr lang="en-GB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terms of an ontology</a:t>
            </a:r>
          </a:p>
        </p:txBody>
      </p:sp>
      <p:sp>
        <p:nvSpPr>
          <p:cNvPr id="2" name="Rechteck 1"/>
          <p:cNvSpPr/>
          <p:nvPr/>
        </p:nvSpPr>
        <p:spPr>
          <a:xfrm>
            <a:off x="609598" y="1028700"/>
            <a:ext cx="838200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GB" sz="2000" dirty="0">
                <a:solidFill>
                  <a:schemeClr val="tx2"/>
                </a:solidFill>
              </a:rPr>
              <a:t>The </a:t>
            </a:r>
            <a:r>
              <a:rPr lang="en-GB" sz="2000" i="1" dirty="0">
                <a:solidFill>
                  <a:schemeClr val="tx2"/>
                </a:solidFill>
              </a:rPr>
              <a:t>AU Hydrological Geo Fabric </a:t>
            </a:r>
            <a:r>
              <a:rPr lang="en-GB" sz="2000" i="1" dirty="0" smtClean="0">
                <a:solidFill>
                  <a:schemeClr val="tx2"/>
                </a:solidFill>
              </a:rPr>
              <a:t>(AHGF) </a:t>
            </a:r>
            <a:r>
              <a:rPr lang="en-GB" sz="2000" dirty="0" smtClean="0">
                <a:solidFill>
                  <a:schemeClr val="tx2"/>
                </a:solidFill>
              </a:rPr>
              <a:t>experience – </a:t>
            </a:r>
            <a:r>
              <a:rPr lang="en-GB" sz="2000" b="0" dirty="0" smtClean="0">
                <a:solidFill>
                  <a:schemeClr val="tx2"/>
                </a:solidFill>
              </a:rPr>
              <a:t>CSIRO,  BoM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endParaRPr lang="en-GB" sz="2000" b="0" dirty="0">
              <a:solidFill>
                <a:schemeClr val="tx2"/>
              </a:solidFill>
            </a:endParaRPr>
          </a:p>
          <a:p>
            <a:pPr lvl="1">
              <a:spcBef>
                <a:spcPts val="600"/>
              </a:spcBef>
              <a:spcAft>
                <a:spcPts val="0"/>
              </a:spcAft>
            </a:pPr>
            <a:endParaRPr lang="en-GB" sz="2000" b="0" dirty="0" smtClean="0">
              <a:solidFill>
                <a:schemeClr val="tx2"/>
              </a:solidFill>
            </a:endParaRPr>
          </a:p>
          <a:p>
            <a:pPr lvl="1">
              <a:spcBef>
                <a:spcPts val="600"/>
              </a:spcBef>
              <a:spcAft>
                <a:spcPts val="0"/>
              </a:spcAft>
            </a:pPr>
            <a:endParaRPr lang="en-GB" sz="2000" b="0" dirty="0">
              <a:solidFill>
                <a:schemeClr val="tx2"/>
              </a:solidFill>
            </a:endParaRPr>
          </a:p>
          <a:p>
            <a:pPr lvl="1">
              <a:spcBef>
                <a:spcPts val="600"/>
              </a:spcBef>
              <a:spcAft>
                <a:spcPts val="0"/>
              </a:spcAft>
            </a:pPr>
            <a:endParaRPr lang="en-GB" sz="2000" b="0" dirty="0" smtClean="0">
              <a:solidFill>
                <a:schemeClr val="tx2"/>
              </a:solidFill>
            </a:endParaRPr>
          </a:p>
          <a:p>
            <a:pPr lvl="1">
              <a:spcBef>
                <a:spcPts val="600"/>
              </a:spcBef>
              <a:spcAft>
                <a:spcPts val="0"/>
              </a:spcAft>
            </a:pPr>
            <a:endParaRPr lang="en-GB" sz="2000" b="0" dirty="0">
              <a:solidFill>
                <a:schemeClr val="tx2"/>
              </a:solidFill>
            </a:endParaRPr>
          </a:p>
          <a:p>
            <a:pPr lvl="1">
              <a:spcBef>
                <a:spcPts val="600"/>
              </a:spcBef>
              <a:spcAft>
                <a:spcPts val="0"/>
              </a:spcAft>
            </a:pPr>
            <a:endParaRPr lang="en-GB" sz="2000" b="0" dirty="0" smtClean="0">
              <a:solidFill>
                <a:schemeClr val="tx2"/>
              </a:solidFill>
            </a:endParaRPr>
          </a:p>
          <a:p>
            <a:pPr lvl="1">
              <a:spcBef>
                <a:spcPts val="600"/>
              </a:spcBef>
              <a:spcAft>
                <a:spcPts val="0"/>
              </a:spcAft>
            </a:pPr>
            <a:endParaRPr lang="en-GB" sz="2000" b="0" dirty="0">
              <a:solidFill>
                <a:schemeClr val="tx2"/>
              </a:solidFill>
            </a:endParaRPr>
          </a:p>
          <a:p>
            <a:pPr lvl="1">
              <a:spcBef>
                <a:spcPts val="600"/>
              </a:spcBef>
              <a:spcAft>
                <a:spcPts val="0"/>
              </a:spcAft>
            </a:pPr>
            <a:endParaRPr lang="en-GB" sz="2000" b="0" dirty="0" smtClean="0">
              <a:solidFill>
                <a:schemeClr val="tx2"/>
              </a:solidFill>
            </a:endParaRPr>
          </a:p>
          <a:p>
            <a:pPr lvl="1">
              <a:spcBef>
                <a:spcPts val="600"/>
              </a:spcBef>
              <a:spcAft>
                <a:spcPts val="0"/>
              </a:spcAft>
            </a:pPr>
            <a:endParaRPr lang="en-GB" sz="2000" b="0" dirty="0">
              <a:solidFill>
                <a:schemeClr val="tx2"/>
              </a:solidFill>
            </a:endParaRPr>
          </a:p>
          <a:p>
            <a:pPr lvl="1">
              <a:spcBef>
                <a:spcPts val="600"/>
              </a:spcBef>
              <a:spcAft>
                <a:spcPts val="0"/>
              </a:spcAft>
            </a:pPr>
            <a:endParaRPr lang="en-GB" sz="2000" b="0" dirty="0" smtClean="0">
              <a:solidFill>
                <a:schemeClr val="tx2"/>
              </a:solidFill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609600" y="1557312"/>
            <a:ext cx="5486400" cy="4355038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0" i="1" dirty="0" smtClean="0">
                <a:solidFill>
                  <a:schemeClr val="tx2"/>
                </a:solidFill>
              </a:rPr>
              <a:t>HY_Features </a:t>
            </a:r>
            <a:r>
              <a:rPr lang="en-GB" sz="1600" b="0" dirty="0" smtClean="0">
                <a:solidFill>
                  <a:schemeClr val="tx2"/>
                </a:solidFill>
              </a:rPr>
              <a:t>catchment hierarchy semantics are used </a:t>
            </a:r>
          </a:p>
          <a:p>
            <a:pPr marL="266700" lvl="1"/>
            <a:r>
              <a:rPr lang="en-GB" sz="1600" b="0" dirty="0" smtClean="0">
                <a:solidFill>
                  <a:schemeClr val="tx2"/>
                </a:solidFill>
              </a:rPr>
              <a:t>to </a:t>
            </a:r>
            <a:r>
              <a:rPr lang="en-GB" sz="1600" b="0" dirty="0">
                <a:solidFill>
                  <a:schemeClr val="tx2"/>
                </a:solidFill>
              </a:rPr>
              <a:t>handle relationships between </a:t>
            </a:r>
            <a:r>
              <a:rPr lang="en-GB" sz="1600" b="0" dirty="0" smtClean="0">
                <a:solidFill>
                  <a:schemeClr val="tx2"/>
                </a:solidFill>
              </a:rPr>
              <a:t>the AHGF objects,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sz="1600" b="0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0" dirty="0">
                <a:solidFill>
                  <a:schemeClr val="tx2"/>
                </a:solidFill>
              </a:rPr>
              <a:t>A </a:t>
            </a:r>
            <a:r>
              <a:rPr lang="en-GB" sz="1600" b="0" dirty="0" smtClean="0">
                <a:solidFill>
                  <a:schemeClr val="tx2"/>
                </a:solidFill>
              </a:rPr>
              <a:t>“Feature </a:t>
            </a:r>
            <a:r>
              <a:rPr lang="en-GB" sz="1600" b="0" dirty="0">
                <a:solidFill>
                  <a:schemeClr val="tx2"/>
                </a:solidFill>
              </a:rPr>
              <a:t>Type </a:t>
            </a:r>
            <a:r>
              <a:rPr lang="en-GB" sz="1600" b="0" dirty="0" smtClean="0">
                <a:solidFill>
                  <a:schemeClr val="tx2"/>
                </a:solidFill>
              </a:rPr>
              <a:t>Catalogue” </a:t>
            </a:r>
            <a:r>
              <a:rPr lang="en-GB" sz="1600" b="0" dirty="0">
                <a:solidFill>
                  <a:schemeClr val="tx2"/>
                </a:solidFill>
              </a:rPr>
              <a:t>service </a:t>
            </a:r>
            <a:r>
              <a:rPr lang="en-GB" sz="1600" b="0" dirty="0" smtClean="0">
                <a:solidFill>
                  <a:schemeClr val="tx2"/>
                </a:solidFill>
              </a:rPr>
              <a:t>was developed </a:t>
            </a:r>
          </a:p>
          <a:p>
            <a:pPr marL="266700" lvl="1"/>
            <a:r>
              <a:rPr lang="en-GB" sz="1600" b="0" dirty="0" smtClean="0">
                <a:solidFill>
                  <a:schemeClr val="tx2"/>
                </a:solidFill>
              </a:rPr>
              <a:t>as part of a “Spatial </a:t>
            </a:r>
            <a:r>
              <a:rPr lang="en-GB" sz="1600" b="0" dirty="0">
                <a:solidFill>
                  <a:schemeClr val="tx2"/>
                </a:solidFill>
              </a:rPr>
              <a:t>Identifier </a:t>
            </a:r>
            <a:r>
              <a:rPr lang="en-GB" sz="1600" b="0" dirty="0" smtClean="0">
                <a:solidFill>
                  <a:schemeClr val="tx2"/>
                </a:solidFill>
              </a:rPr>
              <a:t>Reference Framework” </a:t>
            </a:r>
          </a:p>
          <a:p>
            <a:pPr marL="266700" lvl="1"/>
            <a:r>
              <a:rPr lang="en-GB" sz="1600" b="0" dirty="0" smtClean="0">
                <a:solidFill>
                  <a:schemeClr val="tx2"/>
                </a:solidFill>
              </a:rPr>
              <a:t>(SIRF) to provide the AHGF with the definitions of </a:t>
            </a:r>
          </a:p>
          <a:p>
            <a:pPr marL="266700" lvl="1"/>
            <a:r>
              <a:rPr lang="en-GB" sz="1600" b="0" i="1" dirty="0" smtClean="0">
                <a:solidFill>
                  <a:schemeClr val="tx2"/>
                </a:solidFill>
              </a:rPr>
              <a:t>HY_Features</a:t>
            </a:r>
            <a:r>
              <a:rPr lang="en-GB" sz="1600" b="0" dirty="0" smtClean="0">
                <a:solidFill>
                  <a:schemeClr val="tx2"/>
                </a:solidFill>
              </a:rPr>
              <a:t>, </a:t>
            </a:r>
            <a:r>
              <a:rPr lang="en-GB" sz="1600" b="0" dirty="0">
                <a:solidFill>
                  <a:schemeClr val="tx2"/>
                </a:solidFill>
              </a:rPr>
              <a:t>and </a:t>
            </a:r>
            <a:r>
              <a:rPr lang="en-GB" sz="1600" b="0" dirty="0" smtClean="0">
                <a:solidFill>
                  <a:schemeClr val="tx2"/>
                </a:solidFill>
              </a:rPr>
              <a:t>mappings between the </a:t>
            </a:r>
            <a:r>
              <a:rPr lang="en-GB" sz="1600" b="0" i="1" dirty="0" smtClean="0">
                <a:solidFill>
                  <a:schemeClr val="tx2"/>
                </a:solidFill>
              </a:rPr>
              <a:t>HY_Features  </a:t>
            </a:r>
          </a:p>
          <a:p>
            <a:pPr marL="266700" lvl="1"/>
            <a:r>
              <a:rPr lang="en-GB" sz="1600" b="0" dirty="0" smtClean="0">
                <a:solidFill>
                  <a:schemeClr val="tx2"/>
                </a:solidFill>
              </a:rPr>
              <a:t>and multiple implementation models</a:t>
            </a:r>
            <a:r>
              <a:rPr lang="en-GB" sz="1600" b="0" dirty="0">
                <a:solidFill>
                  <a:schemeClr val="tx2"/>
                </a:solidFill>
              </a:rPr>
              <a:t>. </a:t>
            </a:r>
            <a:endParaRPr lang="en-GB" sz="1600" b="0" dirty="0" smtClean="0">
              <a:solidFill>
                <a:schemeClr val="tx2"/>
              </a:solidFill>
            </a:endParaRPr>
          </a:p>
          <a:p>
            <a:pPr marL="95250" indent="-285750">
              <a:buFont typeface="Arial" panose="020B0604020202020204" pitchFamily="34" charset="0"/>
              <a:buChar char="•"/>
            </a:pPr>
            <a:endParaRPr lang="en-GB" sz="1600" b="0" u="sng" dirty="0" smtClean="0"/>
          </a:p>
          <a:p>
            <a:pPr>
              <a:spcAft>
                <a:spcPts val="600"/>
              </a:spcAft>
              <a:tabLst>
                <a:tab pos="266700" algn="l"/>
              </a:tabLst>
            </a:pPr>
            <a:r>
              <a:rPr lang="en-GB" sz="1600" b="0" dirty="0" smtClean="0"/>
              <a:t>Example: Catchment 100862</a:t>
            </a:r>
          </a:p>
          <a:p>
            <a:pPr>
              <a:tabLst>
                <a:tab pos="266700" algn="l"/>
              </a:tabLst>
            </a:pPr>
            <a:r>
              <a:rPr lang="en-GB" sz="1600" b="0" u="sng" dirty="0" smtClean="0">
                <a:solidFill>
                  <a:schemeClr val="tx2"/>
                </a:solidFill>
                <a:hlinkClick r:id="rId3"/>
              </a:rPr>
              <a:t>http</a:t>
            </a:r>
            <a:r>
              <a:rPr lang="en-GB" sz="1600" b="0" u="sng" dirty="0">
                <a:solidFill>
                  <a:schemeClr val="tx2"/>
                </a:solidFill>
                <a:hlinkClick r:id="rId3"/>
              </a:rPr>
              <a:t>://</a:t>
            </a:r>
            <a:r>
              <a:rPr lang="en-GB" sz="1600" b="0" u="sng" dirty="0" smtClean="0">
                <a:solidFill>
                  <a:schemeClr val="tx2"/>
                </a:solidFill>
                <a:hlinkClick r:id="rId3"/>
              </a:rPr>
              <a:t>environment.data.gov.au/water/id/catchment/100862</a:t>
            </a:r>
            <a:r>
              <a:rPr lang="en-GB" sz="1600" b="0" dirty="0" smtClean="0">
                <a:solidFill>
                  <a:schemeClr val="tx2"/>
                </a:solidFill>
              </a:rPr>
              <a:t> </a:t>
            </a:r>
          </a:p>
          <a:p>
            <a:pPr>
              <a:tabLst>
                <a:tab pos="266700" algn="l"/>
              </a:tabLst>
            </a:pPr>
            <a:r>
              <a:rPr lang="en-GB" sz="1600" b="0" dirty="0" smtClean="0">
                <a:solidFill>
                  <a:schemeClr val="tx2"/>
                </a:solidFill>
              </a:rPr>
              <a:t>is resolved to alternative representations of “100862”: </a:t>
            </a:r>
          </a:p>
          <a:p>
            <a:pPr>
              <a:tabLst>
                <a:tab pos="628650" algn="l"/>
              </a:tabLst>
            </a:pPr>
            <a:r>
              <a:rPr lang="en-GB" sz="1600" b="0" dirty="0" smtClean="0">
                <a:solidFill>
                  <a:schemeClr val="tx2"/>
                </a:solidFill>
              </a:rPr>
              <a:t>[is a] </a:t>
            </a:r>
            <a:r>
              <a:rPr lang="en-GB" sz="1600" b="0" dirty="0" smtClean="0"/>
              <a:t>	</a:t>
            </a:r>
            <a:r>
              <a:rPr lang="en-GB" sz="1600" b="0" u="sng" dirty="0" smtClean="0">
                <a:solidFill>
                  <a:schemeClr val="tx2"/>
                </a:solidFill>
                <a:hlinkClick r:id="rId4"/>
              </a:rPr>
              <a:t>http://../</a:t>
            </a:r>
            <a:r>
              <a:rPr lang="en-GB" sz="1600" b="0" dirty="0" err="1" smtClean="0">
                <a:solidFill>
                  <a:schemeClr val="tx2"/>
                </a:solidFill>
                <a:hlinkClick r:id="rId4"/>
              </a:rPr>
              <a:t>HY_Basin</a:t>
            </a:r>
            <a:r>
              <a:rPr lang="en-GB" sz="1600" b="0" dirty="0">
                <a:solidFill>
                  <a:schemeClr val="tx2"/>
                </a:solidFill>
              </a:rPr>
              <a:t> </a:t>
            </a:r>
            <a:r>
              <a:rPr lang="en-GB" sz="1600" b="0" dirty="0" smtClean="0">
                <a:solidFill>
                  <a:schemeClr val="tx2"/>
                </a:solidFill>
              </a:rPr>
              <a:t>[HY_Features concept] and</a:t>
            </a:r>
          </a:p>
          <a:p>
            <a:pPr>
              <a:tabLst>
                <a:tab pos="628650" algn="l"/>
              </a:tabLst>
            </a:pPr>
            <a:r>
              <a:rPr lang="en-GB" sz="1600" b="0" dirty="0" smtClean="0">
                <a:solidFill>
                  <a:schemeClr val="tx2"/>
                </a:solidFill>
              </a:rPr>
              <a:t>	</a:t>
            </a:r>
            <a:r>
              <a:rPr lang="en-GB" sz="1600" b="0" u="sng" dirty="0" smtClean="0">
                <a:solidFill>
                  <a:schemeClr val="tx2"/>
                </a:solidFill>
                <a:hlinkClick r:id="rId5"/>
              </a:rPr>
              <a:t>http://../</a:t>
            </a:r>
            <a:r>
              <a:rPr lang="en-GB" sz="1600" b="0" u="sng" dirty="0" err="1" smtClean="0">
                <a:solidFill>
                  <a:schemeClr val="tx2"/>
                </a:solidFill>
                <a:hlinkClick r:id="rId5"/>
              </a:rPr>
              <a:t>AHGFContractedCatchment</a:t>
            </a:r>
            <a:r>
              <a:rPr lang="en-GB" sz="1600" b="0" u="sng" dirty="0" smtClean="0">
                <a:solidFill>
                  <a:schemeClr val="tx2"/>
                </a:solidFill>
              </a:rPr>
              <a:t> </a:t>
            </a:r>
            <a:r>
              <a:rPr lang="en-GB" sz="1600" b="0" dirty="0" smtClean="0">
                <a:solidFill>
                  <a:schemeClr val="tx2"/>
                </a:solidFill>
              </a:rPr>
              <a:t>[AHGF concept];</a:t>
            </a:r>
          </a:p>
          <a:p>
            <a:pPr>
              <a:tabLst>
                <a:tab pos="628650" algn="l"/>
              </a:tabLst>
            </a:pPr>
            <a:r>
              <a:rPr lang="en-GB" sz="1600" b="0" dirty="0" smtClean="0">
                <a:solidFill>
                  <a:schemeClr val="tx2"/>
                </a:solidFill>
              </a:rPr>
              <a:t>[has a]	</a:t>
            </a:r>
            <a:r>
              <a:rPr lang="en-GB" sz="1600" b="0" u="sng" dirty="0" smtClean="0">
                <a:solidFill>
                  <a:schemeClr val="tx2"/>
                </a:solidFill>
                <a:hlinkClick r:id="rId6"/>
              </a:rPr>
              <a:t>http://.../</a:t>
            </a:r>
            <a:r>
              <a:rPr lang="en-GB" sz="1600" b="0" u="sng" dirty="0" err="1" smtClean="0">
                <a:solidFill>
                  <a:schemeClr val="tx2"/>
                </a:solidFill>
                <a:hlinkClick r:id="rId6"/>
              </a:rPr>
              <a:t>containingCatchment</a:t>
            </a:r>
            <a:r>
              <a:rPr lang="en-GB" sz="1600" b="0" u="sng" dirty="0" smtClean="0">
                <a:solidFill>
                  <a:schemeClr val="tx2"/>
                </a:solidFill>
              </a:rPr>
              <a:t> [relation of </a:t>
            </a:r>
            <a:r>
              <a:rPr lang="en-GB" sz="1600" b="0" u="sng" dirty="0" err="1" smtClean="0">
                <a:solidFill>
                  <a:schemeClr val="tx2"/>
                </a:solidFill>
              </a:rPr>
              <a:t>HY_Basin</a:t>
            </a:r>
            <a:r>
              <a:rPr lang="en-GB" sz="1600" b="0" u="sng" dirty="0" smtClean="0">
                <a:solidFill>
                  <a:schemeClr val="tx2"/>
                </a:solidFill>
              </a:rPr>
              <a:t>],</a:t>
            </a:r>
            <a:r>
              <a:rPr lang="en-GB" sz="1600" b="0" dirty="0" smtClean="0">
                <a:solidFill>
                  <a:schemeClr val="tx2"/>
                </a:solidFill>
              </a:rPr>
              <a:t> 		</a:t>
            </a:r>
            <a:r>
              <a:rPr lang="en-GB" sz="1600" b="0" u="sng" dirty="0" smtClean="0">
                <a:solidFill>
                  <a:schemeClr val="tx2"/>
                </a:solidFill>
                <a:hlinkClick r:id="rId7"/>
              </a:rPr>
              <a:t>http://.../</a:t>
            </a:r>
            <a:r>
              <a:rPr lang="en-GB" sz="1600" b="0" u="sng" dirty="0" err="1" smtClean="0">
                <a:solidFill>
                  <a:schemeClr val="tx2"/>
                </a:solidFill>
                <a:hlinkClick r:id="rId7"/>
              </a:rPr>
              <a:t>riverregion</a:t>
            </a:r>
            <a:r>
              <a:rPr lang="en-GB" sz="1600" b="0" u="sng" dirty="0" smtClean="0">
                <a:solidFill>
                  <a:schemeClr val="tx2"/>
                </a:solidFill>
                <a:hlinkClick r:id="rId7"/>
              </a:rPr>
              <a:t>/9400299</a:t>
            </a:r>
            <a:r>
              <a:rPr lang="en-GB" sz="1600" b="0" u="sng" dirty="0" smtClean="0">
                <a:solidFill>
                  <a:schemeClr val="tx2"/>
                </a:solidFill>
              </a:rPr>
              <a:t> [AHGF concept]</a:t>
            </a:r>
          </a:p>
          <a:p>
            <a:pPr marL="266700" lvl="1">
              <a:tabLst>
                <a:tab pos="266700" algn="l"/>
              </a:tabLst>
            </a:pPr>
            <a:endParaRPr lang="en-GB" sz="1600" b="0" u="sng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752600"/>
            <a:ext cx="2590801" cy="1798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0251" y="3991541"/>
            <a:ext cx="2636574" cy="169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457200" y="5867400"/>
            <a:ext cx="8534400" cy="4572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GB" sz="1400" b="0" dirty="0" smtClean="0">
                <a:solidFill>
                  <a:schemeClr val="tx2"/>
                </a:solidFill>
              </a:rPr>
              <a:t>Read more</a:t>
            </a:r>
            <a:r>
              <a:rPr lang="en-GB" sz="1400" b="0" dirty="0">
                <a:solidFill>
                  <a:schemeClr val="tx2"/>
                </a:solidFill>
              </a:rPr>
              <a:t>: </a:t>
            </a:r>
            <a:r>
              <a:rPr lang="en-GB" sz="1200" b="0" dirty="0">
                <a:solidFill>
                  <a:schemeClr val="tx2"/>
                </a:solidFill>
                <a:hlinkClick r:id="rId10"/>
              </a:rPr>
              <a:t>http://</a:t>
            </a:r>
            <a:r>
              <a:rPr lang="en-GB" sz="1200" b="0" dirty="0" smtClean="0">
                <a:solidFill>
                  <a:schemeClr val="tx2"/>
                </a:solidFill>
                <a:hlinkClick r:id="rId10"/>
              </a:rPr>
              <a:t>www.bom.gov.au/water/geofabric/index.shtml</a:t>
            </a:r>
            <a:r>
              <a:rPr lang="en-GB" sz="1200" b="0" dirty="0" smtClean="0">
                <a:solidFill>
                  <a:schemeClr val="tx2"/>
                </a:solidFill>
              </a:rPr>
              <a:t>  ,  </a:t>
            </a:r>
            <a:r>
              <a:rPr lang="en-GB" sz="1200" b="0" dirty="0" smtClean="0">
                <a:solidFill>
                  <a:schemeClr val="tx2"/>
                </a:solidFill>
                <a:hlinkClick r:id="rId11"/>
              </a:rPr>
              <a:t>https</a:t>
            </a:r>
            <a:r>
              <a:rPr lang="en-GB" sz="1200" b="0" dirty="0">
                <a:solidFill>
                  <a:schemeClr val="tx2"/>
                </a:solidFill>
                <a:hlinkClick r:id="rId11"/>
              </a:rPr>
              <a:t>://</a:t>
            </a:r>
            <a:r>
              <a:rPr lang="en-GB" sz="1200" b="0" dirty="0" smtClean="0">
                <a:solidFill>
                  <a:schemeClr val="tx2"/>
                </a:solidFill>
                <a:hlinkClick r:id="rId11"/>
              </a:rPr>
              <a:t>wiki.csiro.au/display/SIRF/The+SIRF+API</a:t>
            </a:r>
            <a:r>
              <a:rPr lang="en-GB" sz="1200" b="0" dirty="0" smtClean="0">
                <a:solidFill>
                  <a:schemeClr val="tx2"/>
                </a:solidFill>
              </a:rPr>
              <a:t> </a:t>
            </a:r>
          </a:p>
          <a:p>
            <a:r>
              <a:rPr lang="en-GB" sz="1400" b="0" dirty="0" smtClean="0">
                <a:solidFill>
                  <a:schemeClr val="tx2"/>
                </a:solidFill>
              </a:rPr>
              <a:t>See also</a:t>
            </a:r>
            <a:r>
              <a:rPr lang="en-GB" sz="1400" b="0" dirty="0">
                <a:solidFill>
                  <a:schemeClr val="tx2"/>
                </a:solidFill>
              </a:rPr>
              <a:t>: Atkinson, R.: Linked data and vocabularies </a:t>
            </a:r>
            <a:r>
              <a:rPr lang="en-GB" sz="1400" b="0" dirty="0" smtClean="0">
                <a:solidFill>
                  <a:schemeClr val="tx2"/>
                </a:solidFill>
              </a:rPr>
              <a:t>(5</a:t>
            </a:r>
            <a:r>
              <a:rPr lang="en-GB" sz="1400" b="0" baseline="30000" dirty="0" smtClean="0">
                <a:solidFill>
                  <a:schemeClr val="tx2"/>
                </a:solidFill>
              </a:rPr>
              <a:t>th,</a:t>
            </a:r>
            <a:r>
              <a:rPr lang="en-GB" sz="1400" b="0" dirty="0" smtClean="0">
                <a:solidFill>
                  <a:schemeClr val="tx2"/>
                </a:solidFill>
              </a:rPr>
              <a:t> HDWG Meeting New York, 11-15 August 2014)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ED129D0-DFFA-44F8-BA3B-A4FAE77A70B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169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Fußzeilenplatzhalt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92E5C"/>
              </a:buClr>
              <a:buChar char="•"/>
              <a:defRPr sz="24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92E5C"/>
              </a:buClr>
              <a:buChar char="–"/>
              <a:defRPr sz="20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92E5C"/>
              </a:buClr>
              <a:buChar char="•"/>
              <a:defRPr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92E5C"/>
              </a:buClr>
              <a:buChar char="–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900" smtClean="0">
                <a:solidFill>
                  <a:srgbClr val="092E5C"/>
                </a:solidFill>
              </a:rPr>
              <a:t>5th, Workshop of OGC Hydro DWG, New York, 11-15 Aug 2014</a:t>
            </a:r>
            <a:endParaRPr lang="en-US" altLang="en-US" sz="900" dirty="0" smtClean="0">
              <a:solidFill>
                <a:srgbClr val="092E5C"/>
              </a:solidFill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52400" y="331434"/>
            <a:ext cx="8837613" cy="480131"/>
          </a:xfrm>
        </p:spPr>
        <p:txBody>
          <a:bodyPr wrap="square">
            <a:spAutoFit/>
          </a:bodyPr>
          <a:lstStyle/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GB" sz="28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HY_Features</a:t>
            </a:r>
            <a:r>
              <a:rPr lang="en-GB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terms of an ontology</a:t>
            </a:r>
          </a:p>
        </p:txBody>
      </p:sp>
      <p:sp>
        <p:nvSpPr>
          <p:cNvPr id="2" name="Rechteck 1"/>
          <p:cNvSpPr/>
          <p:nvPr/>
        </p:nvSpPr>
        <p:spPr>
          <a:xfrm>
            <a:off x="609598" y="1028700"/>
            <a:ext cx="8277227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GB" sz="2000" dirty="0">
                <a:solidFill>
                  <a:schemeClr val="tx2"/>
                </a:solidFill>
              </a:rPr>
              <a:t>The </a:t>
            </a:r>
            <a:r>
              <a:rPr lang="en-GB" sz="2000" i="1" dirty="0">
                <a:solidFill>
                  <a:schemeClr val="tx2"/>
                </a:solidFill>
              </a:rPr>
              <a:t>AU Hydrological Geo Fabric </a:t>
            </a:r>
            <a:r>
              <a:rPr lang="en-GB" sz="2000" i="1" dirty="0" smtClean="0">
                <a:solidFill>
                  <a:schemeClr val="tx2"/>
                </a:solidFill>
              </a:rPr>
              <a:t>(AHGF) </a:t>
            </a:r>
            <a:r>
              <a:rPr lang="en-GB" sz="2000" dirty="0">
                <a:solidFill>
                  <a:schemeClr val="tx2"/>
                </a:solidFill>
              </a:rPr>
              <a:t>experience – </a:t>
            </a:r>
            <a:r>
              <a:rPr lang="en-GB" sz="2000" b="0" dirty="0">
                <a:solidFill>
                  <a:schemeClr val="tx2"/>
                </a:solidFill>
              </a:rPr>
              <a:t>CSIRO,  BoM</a:t>
            </a:r>
            <a:endParaRPr lang="en-GB" sz="2000" b="0" dirty="0" smtClean="0">
              <a:solidFill>
                <a:schemeClr val="tx2"/>
              </a:solidFill>
            </a:endParaRPr>
          </a:p>
          <a:p>
            <a:pPr lvl="1">
              <a:spcBef>
                <a:spcPts val="600"/>
              </a:spcBef>
              <a:spcAft>
                <a:spcPts val="0"/>
              </a:spcAft>
            </a:pPr>
            <a:endParaRPr lang="en-GB" sz="2000" b="0" dirty="0">
              <a:solidFill>
                <a:schemeClr val="tx2"/>
              </a:solidFill>
            </a:endParaRPr>
          </a:p>
          <a:p>
            <a:pPr lvl="1">
              <a:spcBef>
                <a:spcPts val="600"/>
              </a:spcBef>
              <a:spcAft>
                <a:spcPts val="0"/>
              </a:spcAft>
            </a:pPr>
            <a:endParaRPr lang="en-GB" sz="2000" b="0" dirty="0" smtClean="0">
              <a:solidFill>
                <a:schemeClr val="tx2"/>
              </a:solidFill>
            </a:endParaRPr>
          </a:p>
          <a:p>
            <a:pPr lvl="1">
              <a:spcBef>
                <a:spcPts val="600"/>
              </a:spcBef>
              <a:spcAft>
                <a:spcPts val="0"/>
              </a:spcAft>
            </a:pPr>
            <a:endParaRPr lang="en-GB" sz="2000" b="0" dirty="0">
              <a:solidFill>
                <a:schemeClr val="tx2"/>
              </a:solidFill>
            </a:endParaRPr>
          </a:p>
          <a:p>
            <a:pPr lvl="1">
              <a:spcBef>
                <a:spcPts val="600"/>
              </a:spcBef>
              <a:spcAft>
                <a:spcPts val="0"/>
              </a:spcAft>
            </a:pPr>
            <a:endParaRPr lang="en-GB" sz="2000" b="0" dirty="0" smtClean="0">
              <a:solidFill>
                <a:schemeClr val="tx2"/>
              </a:solidFill>
            </a:endParaRPr>
          </a:p>
          <a:p>
            <a:pPr lvl="1">
              <a:spcBef>
                <a:spcPts val="600"/>
              </a:spcBef>
              <a:spcAft>
                <a:spcPts val="0"/>
              </a:spcAft>
            </a:pPr>
            <a:endParaRPr lang="en-GB" sz="2000" b="0" dirty="0">
              <a:solidFill>
                <a:schemeClr val="tx2"/>
              </a:solidFill>
            </a:endParaRPr>
          </a:p>
          <a:p>
            <a:pPr lvl="1">
              <a:spcBef>
                <a:spcPts val="600"/>
              </a:spcBef>
              <a:spcAft>
                <a:spcPts val="0"/>
              </a:spcAft>
            </a:pPr>
            <a:endParaRPr lang="en-GB" sz="2000" b="0" dirty="0" smtClean="0">
              <a:solidFill>
                <a:schemeClr val="tx2"/>
              </a:solidFill>
            </a:endParaRPr>
          </a:p>
          <a:p>
            <a:pPr lvl="1">
              <a:spcBef>
                <a:spcPts val="600"/>
              </a:spcBef>
              <a:spcAft>
                <a:spcPts val="0"/>
              </a:spcAft>
            </a:pPr>
            <a:endParaRPr lang="en-GB" sz="2000" b="0" dirty="0">
              <a:solidFill>
                <a:schemeClr val="tx2"/>
              </a:solidFill>
            </a:endParaRPr>
          </a:p>
          <a:p>
            <a:pPr lvl="1">
              <a:spcBef>
                <a:spcPts val="600"/>
              </a:spcBef>
              <a:spcAft>
                <a:spcPts val="0"/>
              </a:spcAft>
            </a:pPr>
            <a:endParaRPr lang="en-GB" sz="2000" b="0" dirty="0" smtClean="0">
              <a:solidFill>
                <a:schemeClr val="tx2"/>
              </a:solidFill>
            </a:endParaRPr>
          </a:p>
          <a:p>
            <a:pPr lvl="1">
              <a:spcBef>
                <a:spcPts val="600"/>
              </a:spcBef>
              <a:spcAft>
                <a:spcPts val="0"/>
              </a:spcAft>
            </a:pPr>
            <a:endParaRPr lang="en-GB" sz="2000" b="0" dirty="0">
              <a:solidFill>
                <a:schemeClr val="tx2"/>
              </a:solidFill>
            </a:endParaRPr>
          </a:p>
          <a:p>
            <a:pPr lvl="1">
              <a:spcBef>
                <a:spcPts val="600"/>
              </a:spcBef>
              <a:spcAft>
                <a:spcPts val="0"/>
              </a:spcAft>
            </a:pPr>
            <a:endParaRPr lang="en-GB" sz="2000" b="0" dirty="0" smtClean="0">
              <a:solidFill>
                <a:schemeClr val="tx2"/>
              </a:solidFill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609600" y="1557312"/>
            <a:ext cx="5486400" cy="4355038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0" i="1" dirty="0" smtClean="0">
                <a:solidFill>
                  <a:schemeClr val="tx2"/>
                </a:solidFill>
              </a:rPr>
              <a:t>HY_Features </a:t>
            </a:r>
            <a:r>
              <a:rPr lang="en-GB" sz="1600" b="0" dirty="0" smtClean="0">
                <a:solidFill>
                  <a:schemeClr val="tx2"/>
                </a:solidFill>
              </a:rPr>
              <a:t>catchment hierarchy semantics are used </a:t>
            </a:r>
          </a:p>
          <a:p>
            <a:pPr marL="266700" lvl="1"/>
            <a:r>
              <a:rPr lang="en-GB" sz="1600" b="0" dirty="0" smtClean="0">
                <a:solidFill>
                  <a:schemeClr val="tx2"/>
                </a:solidFill>
              </a:rPr>
              <a:t>to </a:t>
            </a:r>
            <a:r>
              <a:rPr lang="en-GB" sz="1600" b="0" dirty="0">
                <a:solidFill>
                  <a:schemeClr val="tx2"/>
                </a:solidFill>
              </a:rPr>
              <a:t>handle relationships between </a:t>
            </a:r>
            <a:r>
              <a:rPr lang="en-GB" sz="1600" b="0" dirty="0" smtClean="0">
                <a:solidFill>
                  <a:schemeClr val="tx2"/>
                </a:solidFill>
              </a:rPr>
              <a:t>the AHGF objects,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sz="1600" b="0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0" dirty="0">
                <a:solidFill>
                  <a:schemeClr val="tx2"/>
                </a:solidFill>
              </a:rPr>
              <a:t>A </a:t>
            </a:r>
            <a:r>
              <a:rPr lang="en-GB" sz="1600" b="0" dirty="0" smtClean="0">
                <a:solidFill>
                  <a:schemeClr val="tx2"/>
                </a:solidFill>
              </a:rPr>
              <a:t>“Feature </a:t>
            </a:r>
            <a:r>
              <a:rPr lang="en-GB" sz="1600" b="0" dirty="0">
                <a:solidFill>
                  <a:schemeClr val="tx2"/>
                </a:solidFill>
              </a:rPr>
              <a:t>Type </a:t>
            </a:r>
            <a:r>
              <a:rPr lang="en-GB" sz="1600" b="0" dirty="0" smtClean="0">
                <a:solidFill>
                  <a:schemeClr val="tx2"/>
                </a:solidFill>
              </a:rPr>
              <a:t>Catalogue” </a:t>
            </a:r>
            <a:r>
              <a:rPr lang="en-GB" sz="1600" b="0" dirty="0">
                <a:solidFill>
                  <a:schemeClr val="tx2"/>
                </a:solidFill>
              </a:rPr>
              <a:t>service </a:t>
            </a:r>
            <a:r>
              <a:rPr lang="en-GB" sz="1600" b="0" dirty="0" smtClean="0">
                <a:solidFill>
                  <a:schemeClr val="tx2"/>
                </a:solidFill>
              </a:rPr>
              <a:t>was developed </a:t>
            </a:r>
          </a:p>
          <a:p>
            <a:pPr marL="266700" lvl="1"/>
            <a:r>
              <a:rPr lang="en-GB" sz="1600" b="0" dirty="0" smtClean="0">
                <a:solidFill>
                  <a:schemeClr val="tx2"/>
                </a:solidFill>
              </a:rPr>
              <a:t>as part of a “Spatial </a:t>
            </a:r>
            <a:r>
              <a:rPr lang="en-GB" sz="1600" b="0" dirty="0">
                <a:solidFill>
                  <a:schemeClr val="tx2"/>
                </a:solidFill>
              </a:rPr>
              <a:t>Identifier </a:t>
            </a:r>
            <a:r>
              <a:rPr lang="en-GB" sz="1600" b="0" dirty="0" smtClean="0">
                <a:solidFill>
                  <a:schemeClr val="tx2"/>
                </a:solidFill>
              </a:rPr>
              <a:t>Reference Framework” </a:t>
            </a:r>
          </a:p>
          <a:p>
            <a:pPr marL="266700" lvl="1"/>
            <a:r>
              <a:rPr lang="en-GB" sz="1600" b="0" dirty="0" smtClean="0">
                <a:solidFill>
                  <a:schemeClr val="tx2"/>
                </a:solidFill>
              </a:rPr>
              <a:t>(SIRF) to provide the AHGF with the definitions of </a:t>
            </a:r>
          </a:p>
          <a:p>
            <a:pPr marL="266700" lvl="1"/>
            <a:r>
              <a:rPr lang="en-GB" sz="1600" b="0" i="1" dirty="0" smtClean="0">
                <a:solidFill>
                  <a:schemeClr val="tx2"/>
                </a:solidFill>
              </a:rPr>
              <a:t>HY_Features</a:t>
            </a:r>
            <a:r>
              <a:rPr lang="en-GB" sz="1600" b="0" dirty="0" smtClean="0">
                <a:solidFill>
                  <a:schemeClr val="tx2"/>
                </a:solidFill>
              </a:rPr>
              <a:t>, </a:t>
            </a:r>
            <a:r>
              <a:rPr lang="en-GB" sz="1600" b="0" dirty="0">
                <a:solidFill>
                  <a:schemeClr val="tx2"/>
                </a:solidFill>
              </a:rPr>
              <a:t>and </a:t>
            </a:r>
            <a:r>
              <a:rPr lang="en-GB" sz="1600" b="0" dirty="0" smtClean="0">
                <a:solidFill>
                  <a:schemeClr val="tx2"/>
                </a:solidFill>
              </a:rPr>
              <a:t>mappings between the </a:t>
            </a:r>
            <a:r>
              <a:rPr lang="en-GB" sz="1600" b="0" i="1" dirty="0" smtClean="0">
                <a:solidFill>
                  <a:schemeClr val="tx2"/>
                </a:solidFill>
              </a:rPr>
              <a:t>HY_Features  </a:t>
            </a:r>
          </a:p>
          <a:p>
            <a:pPr marL="266700" lvl="1"/>
            <a:r>
              <a:rPr lang="en-GB" sz="1600" b="0" dirty="0" smtClean="0">
                <a:solidFill>
                  <a:schemeClr val="tx2"/>
                </a:solidFill>
              </a:rPr>
              <a:t>and multiple implementation models</a:t>
            </a:r>
            <a:r>
              <a:rPr lang="en-GB" sz="1600" b="0" dirty="0">
                <a:solidFill>
                  <a:schemeClr val="tx2"/>
                </a:solidFill>
              </a:rPr>
              <a:t>. </a:t>
            </a:r>
            <a:endParaRPr lang="en-GB" sz="1600" b="0" dirty="0" smtClean="0">
              <a:solidFill>
                <a:schemeClr val="tx2"/>
              </a:solidFill>
            </a:endParaRPr>
          </a:p>
          <a:p>
            <a:pPr marL="95250" indent="-285750">
              <a:buFont typeface="Arial" panose="020B0604020202020204" pitchFamily="34" charset="0"/>
              <a:buChar char="•"/>
            </a:pPr>
            <a:endParaRPr lang="en-GB" sz="1600" b="0" u="sng" dirty="0" smtClean="0"/>
          </a:p>
          <a:p>
            <a:pPr>
              <a:spcAft>
                <a:spcPts val="600"/>
              </a:spcAft>
              <a:tabLst>
                <a:tab pos="266700" algn="l"/>
              </a:tabLst>
            </a:pPr>
            <a:r>
              <a:rPr lang="en-GB" sz="1600" b="0" dirty="0" smtClean="0"/>
              <a:t>Example: Catchment 100862</a:t>
            </a:r>
          </a:p>
          <a:p>
            <a:pPr>
              <a:tabLst>
                <a:tab pos="266700" algn="l"/>
              </a:tabLst>
            </a:pPr>
            <a:r>
              <a:rPr lang="en-GB" sz="1600" b="0" u="sng" dirty="0" smtClean="0">
                <a:solidFill>
                  <a:schemeClr val="tx2"/>
                </a:solidFill>
                <a:hlinkClick r:id="rId3"/>
              </a:rPr>
              <a:t>http</a:t>
            </a:r>
            <a:r>
              <a:rPr lang="en-GB" sz="1600" b="0" u="sng" dirty="0">
                <a:solidFill>
                  <a:schemeClr val="tx2"/>
                </a:solidFill>
                <a:hlinkClick r:id="rId3"/>
              </a:rPr>
              <a:t>://</a:t>
            </a:r>
            <a:r>
              <a:rPr lang="en-GB" sz="1600" b="0" u="sng" dirty="0" smtClean="0">
                <a:solidFill>
                  <a:schemeClr val="tx2"/>
                </a:solidFill>
                <a:hlinkClick r:id="rId3"/>
              </a:rPr>
              <a:t>environment.data.gov.au/water/id/catchment/100862</a:t>
            </a:r>
            <a:r>
              <a:rPr lang="en-GB" sz="1600" b="0" dirty="0" smtClean="0">
                <a:solidFill>
                  <a:schemeClr val="tx2"/>
                </a:solidFill>
              </a:rPr>
              <a:t> </a:t>
            </a:r>
          </a:p>
          <a:p>
            <a:pPr>
              <a:tabLst>
                <a:tab pos="266700" algn="l"/>
              </a:tabLst>
            </a:pPr>
            <a:r>
              <a:rPr lang="en-GB" sz="1600" b="0" dirty="0" smtClean="0">
                <a:solidFill>
                  <a:schemeClr val="tx2"/>
                </a:solidFill>
              </a:rPr>
              <a:t>is resolved to alternative representations of “100862”: </a:t>
            </a:r>
          </a:p>
          <a:p>
            <a:pPr>
              <a:tabLst>
                <a:tab pos="628650" algn="l"/>
              </a:tabLst>
            </a:pPr>
            <a:r>
              <a:rPr lang="en-GB" sz="1600" b="0" dirty="0" smtClean="0">
                <a:solidFill>
                  <a:schemeClr val="tx2"/>
                </a:solidFill>
              </a:rPr>
              <a:t>[is a] </a:t>
            </a:r>
            <a:r>
              <a:rPr lang="en-GB" sz="1600" b="0" dirty="0" smtClean="0"/>
              <a:t>	</a:t>
            </a:r>
            <a:r>
              <a:rPr lang="en-GB" sz="1600" b="0" u="sng" dirty="0" smtClean="0">
                <a:solidFill>
                  <a:schemeClr val="tx2"/>
                </a:solidFill>
                <a:hlinkClick r:id="rId4"/>
              </a:rPr>
              <a:t>http://../</a:t>
            </a:r>
            <a:r>
              <a:rPr lang="en-GB" sz="1600" b="0" dirty="0" err="1" smtClean="0">
                <a:solidFill>
                  <a:schemeClr val="tx2"/>
                </a:solidFill>
                <a:hlinkClick r:id="rId4"/>
              </a:rPr>
              <a:t>HY_Basin</a:t>
            </a:r>
            <a:r>
              <a:rPr lang="en-GB" sz="1600" b="0" dirty="0">
                <a:solidFill>
                  <a:schemeClr val="tx2"/>
                </a:solidFill>
              </a:rPr>
              <a:t> </a:t>
            </a:r>
            <a:r>
              <a:rPr lang="en-GB" sz="1600" b="0" dirty="0" smtClean="0">
                <a:solidFill>
                  <a:schemeClr val="tx2"/>
                </a:solidFill>
              </a:rPr>
              <a:t>[HY_Features concept] and</a:t>
            </a:r>
          </a:p>
          <a:p>
            <a:pPr>
              <a:tabLst>
                <a:tab pos="628650" algn="l"/>
              </a:tabLst>
            </a:pPr>
            <a:r>
              <a:rPr lang="en-GB" sz="1600" b="0" dirty="0" smtClean="0">
                <a:solidFill>
                  <a:schemeClr val="tx2"/>
                </a:solidFill>
              </a:rPr>
              <a:t>	</a:t>
            </a:r>
            <a:r>
              <a:rPr lang="en-GB" sz="1600" b="0" u="sng" dirty="0" smtClean="0">
                <a:solidFill>
                  <a:schemeClr val="tx2"/>
                </a:solidFill>
                <a:hlinkClick r:id="rId5"/>
              </a:rPr>
              <a:t>http://../</a:t>
            </a:r>
            <a:r>
              <a:rPr lang="en-GB" sz="1600" b="0" u="sng" dirty="0" err="1" smtClean="0">
                <a:solidFill>
                  <a:schemeClr val="tx2"/>
                </a:solidFill>
                <a:hlinkClick r:id="rId5"/>
              </a:rPr>
              <a:t>AHGFContractedCatchment</a:t>
            </a:r>
            <a:r>
              <a:rPr lang="en-GB" sz="1600" b="0" u="sng" dirty="0" smtClean="0">
                <a:solidFill>
                  <a:schemeClr val="tx2"/>
                </a:solidFill>
              </a:rPr>
              <a:t> </a:t>
            </a:r>
            <a:r>
              <a:rPr lang="en-GB" sz="1600" b="0" dirty="0" smtClean="0">
                <a:solidFill>
                  <a:schemeClr val="tx2"/>
                </a:solidFill>
              </a:rPr>
              <a:t>[AHGF concept];</a:t>
            </a:r>
          </a:p>
          <a:p>
            <a:pPr>
              <a:tabLst>
                <a:tab pos="628650" algn="l"/>
              </a:tabLst>
            </a:pPr>
            <a:r>
              <a:rPr lang="en-GB" sz="1600" b="0" dirty="0" smtClean="0">
                <a:solidFill>
                  <a:schemeClr val="tx2"/>
                </a:solidFill>
              </a:rPr>
              <a:t>[has a]	</a:t>
            </a:r>
            <a:r>
              <a:rPr lang="en-GB" sz="1600" b="0" u="sng" dirty="0" smtClean="0">
                <a:solidFill>
                  <a:schemeClr val="tx2"/>
                </a:solidFill>
                <a:hlinkClick r:id="rId6"/>
              </a:rPr>
              <a:t>http://.../</a:t>
            </a:r>
            <a:r>
              <a:rPr lang="en-GB" sz="1600" b="0" u="sng" dirty="0" err="1" smtClean="0">
                <a:solidFill>
                  <a:schemeClr val="tx2"/>
                </a:solidFill>
                <a:hlinkClick r:id="rId6"/>
              </a:rPr>
              <a:t>containingCatchment</a:t>
            </a:r>
            <a:r>
              <a:rPr lang="en-GB" sz="1600" b="0" u="sng" dirty="0" smtClean="0">
                <a:solidFill>
                  <a:schemeClr val="tx2"/>
                </a:solidFill>
              </a:rPr>
              <a:t> [relation of </a:t>
            </a:r>
            <a:r>
              <a:rPr lang="en-GB" sz="1600" b="0" u="sng" dirty="0" err="1" smtClean="0">
                <a:solidFill>
                  <a:schemeClr val="tx2"/>
                </a:solidFill>
              </a:rPr>
              <a:t>HY_Basin</a:t>
            </a:r>
            <a:r>
              <a:rPr lang="en-GB" sz="1600" b="0" u="sng" dirty="0" smtClean="0">
                <a:solidFill>
                  <a:schemeClr val="tx2"/>
                </a:solidFill>
              </a:rPr>
              <a:t>],</a:t>
            </a:r>
            <a:r>
              <a:rPr lang="en-GB" sz="1600" b="0" dirty="0" smtClean="0">
                <a:solidFill>
                  <a:schemeClr val="tx2"/>
                </a:solidFill>
              </a:rPr>
              <a:t> 		</a:t>
            </a:r>
            <a:r>
              <a:rPr lang="en-GB" sz="1600" b="0" u="sng" dirty="0" smtClean="0">
                <a:solidFill>
                  <a:schemeClr val="tx2"/>
                </a:solidFill>
                <a:hlinkClick r:id="rId7"/>
              </a:rPr>
              <a:t>http://.../</a:t>
            </a:r>
            <a:r>
              <a:rPr lang="en-GB" sz="1600" b="0" u="sng" dirty="0" err="1" smtClean="0">
                <a:solidFill>
                  <a:schemeClr val="tx2"/>
                </a:solidFill>
                <a:hlinkClick r:id="rId7"/>
              </a:rPr>
              <a:t>riverregion</a:t>
            </a:r>
            <a:r>
              <a:rPr lang="en-GB" sz="1600" b="0" u="sng" dirty="0" smtClean="0">
                <a:solidFill>
                  <a:schemeClr val="tx2"/>
                </a:solidFill>
                <a:hlinkClick r:id="rId7"/>
              </a:rPr>
              <a:t>/9400299</a:t>
            </a:r>
            <a:r>
              <a:rPr lang="en-GB" sz="1600" b="0" u="sng" dirty="0" smtClean="0">
                <a:solidFill>
                  <a:schemeClr val="tx2"/>
                </a:solidFill>
              </a:rPr>
              <a:t> [AHGF concept]</a:t>
            </a:r>
          </a:p>
          <a:p>
            <a:pPr marL="266700" lvl="1">
              <a:tabLst>
                <a:tab pos="266700" algn="l"/>
              </a:tabLst>
            </a:pPr>
            <a:endParaRPr lang="en-GB" sz="1600" b="0" u="sng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752600"/>
            <a:ext cx="2590801" cy="1798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0251" y="3991541"/>
            <a:ext cx="2636574" cy="169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457200" y="5867400"/>
            <a:ext cx="8534400" cy="4572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GB" sz="1400" b="0" dirty="0" smtClean="0">
                <a:solidFill>
                  <a:schemeClr val="tx2"/>
                </a:solidFill>
              </a:rPr>
              <a:t>Read more</a:t>
            </a:r>
            <a:r>
              <a:rPr lang="en-GB" sz="1400" b="0" dirty="0">
                <a:solidFill>
                  <a:schemeClr val="tx2"/>
                </a:solidFill>
              </a:rPr>
              <a:t>: </a:t>
            </a:r>
            <a:r>
              <a:rPr lang="en-GB" sz="1200" b="0" dirty="0">
                <a:solidFill>
                  <a:schemeClr val="tx2"/>
                </a:solidFill>
                <a:hlinkClick r:id="rId10"/>
              </a:rPr>
              <a:t>http://</a:t>
            </a:r>
            <a:r>
              <a:rPr lang="en-GB" sz="1200" b="0" dirty="0" smtClean="0">
                <a:solidFill>
                  <a:schemeClr val="tx2"/>
                </a:solidFill>
                <a:hlinkClick r:id="rId10"/>
              </a:rPr>
              <a:t>www.bom.gov.au/water/geofabric/index.shtml</a:t>
            </a:r>
            <a:r>
              <a:rPr lang="en-GB" sz="1200" b="0" dirty="0" smtClean="0">
                <a:solidFill>
                  <a:schemeClr val="tx2"/>
                </a:solidFill>
              </a:rPr>
              <a:t>  ,  </a:t>
            </a:r>
            <a:r>
              <a:rPr lang="en-GB" sz="1200" b="0" dirty="0" smtClean="0">
                <a:solidFill>
                  <a:schemeClr val="tx2"/>
                </a:solidFill>
                <a:hlinkClick r:id="rId11"/>
              </a:rPr>
              <a:t>https</a:t>
            </a:r>
            <a:r>
              <a:rPr lang="en-GB" sz="1200" b="0" dirty="0">
                <a:solidFill>
                  <a:schemeClr val="tx2"/>
                </a:solidFill>
                <a:hlinkClick r:id="rId11"/>
              </a:rPr>
              <a:t>://</a:t>
            </a:r>
            <a:r>
              <a:rPr lang="en-GB" sz="1200" b="0" dirty="0" smtClean="0">
                <a:solidFill>
                  <a:schemeClr val="tx2"/>
                </a:solidFill>
                <a:hlinkClick r:id="rId11"/>
              </a:rPr>
              <a:t>wiki.csiro.au/display/SIRF/The+SIRF+API</a:t>
            </a:r>
            <a:r>
              <a:rPr lang="en-GB" sz="1200" b="0" dirty="0" smtClean="0">
                <a:solidFill>
                  <a:schemeClr val="tx2"/>
                </a:solidFill>
              </a:rPr>
              <a:t> </a:t>
            </a:r>
          </a:p>
          <a:p>
            <a:r>
              <a:rPr lang="en-GB" sz="1400" b="0" dirty="0" smtClean="0">
                <a:solidFill>
                  <a:schemeClr val="tx2"/>
                </a:solidFill>
              </a:rPr>
              <a:t>See also</a:t>
            </a:r>
            <a:r>
              <a:rPr lang="en-GB" sz="1400" b="0" dirty="0">
                <a:solidFill>
                  <a:schemeClr val="tx2"/>
                </a:solidFill>
              </a:rPr>
              <a:t>: Atkinson, R.: Linked data and vocabularies </a:t>
            </a:r>
            <a:r>
              <a:rPr lang="en-GB" sz="1400" b="0" dirty="0" smtClean="0">
                <a:solidFill>
                  <a:schemeClr val="tx2"/>
                </a:solidFill>
              </a:rPr>
              <a:t>(5</a:t>
            </a:r>
            <a:r>
              <a:rPr lang="en-GB" sz="1400" b="0" baseline="30000" dirty="0" smtClean="0">
                <a:solidFill>
                  <a:schemeClr val="tx2"/>
                </a:solidFill>
              </a:rPr>
              <a:t>th,</a:t>
            </a:r>
            <a:r>
              <a:rPr lang="en-GB" sz="1400" b="0" dirty="0" smtClean="0">
                <a:solidFill>
                  <a:schemeClr val="tx2"/>
                </a:solidFill>
              </a:rPr>
              <a:t> HDWG Meeting New York, 11-15 August 2014)</a:t>
            </a:r>
          </a:p>
        </p:txBody>
      </p:sp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20388"/>
            <a:ext cx="6022194" cy="3860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8551" y="2261690"/>
            <a:ext cx="5181600" cy="3596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ED129D0-DFFA-44F8-BA3B-A4FAE77A70B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687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Fußzeilenplatzhalt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92E5C"/>
              </a:buClr>
              <a:buChar char="•"/>
              <a:defRPr sz="24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92E5C"/>
              </a:buClr>
              <a:buChar char="–"/>
              <a:defRPr sz="20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92E5C"/>
              </a:buClr>
              <a:buChar char="•"/>
              <a:defRPr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92E5C"/>
              </a:buClr>
              <a:buChar char="–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900" smtClean="0">
                <a:solidFill>
                  <a:srgbClr val="092E5C"/>
                </a:solidFill>
              </a:rPr>
              <a:t>5th, Workshop of OGC Hydro DWG, New York, 11-15 Aug 2014</a:t>
            </a:r>
            <a:endParaRPr lang="en-US" altLang="en-US" sz="900" dirty="0" smtClean="0">
              <a:solidFill>
                <a:srgbClr val="092E5C"/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609600" y="1138565"/>
            <a:ext cx="83058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GB" sz="1800" b="0" dirty="0" smtClean="0">
                <a:solidFill>
                  <a:schemeClr val="tx2"/>
                </a:solidFill>
              </a:rPr>
              <a:t>OGC </a:t>
            </a:r>
            <a:r>
              <a:rPr lang="en-GB" sz="1800" b="0" dirty="0">
                <a:solidFill>
                  <a:schemeClr val="tx2"/>
                </a:solidFill>
              </a:rPr>
              <a:t>HY_Features</a:t>
            </a:r>
            <a:r>
              <a:rPr lang="en-GB" sz="1800" b="0" dirty="0" smtClean="0">
                <a:solidFill>
                  <a:schemeClr val="tx2"/>
                </a:solidFill>
              </a:rPr>
              <a:t>: a </a:t>
            </a:r>
            <a:r>
              <a:rPr lang="en-GB" sz="1800" b="0" dirty="0">
                <a:solidFill>
                  <a:schemeClr val="tx2"/>
                </a:solidFill>
              </a:rPr>
              <a:t>Common Hydrologic Feature </a:t>
            </a:r>
            <a:r>
              <a:rPr lang="en-GB" sz="1800" b="0" dirty="0" smtClean="0">
                <a:solidFill>
                  <a:schemeClr val="tx2"/>
                </a:solidFill>
              </a:rPr>
              <a:t>Model (OGC-DP 11-039r3) </a:t>
            </a: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600" b="0" dirty="0" smtClean="0">
                <a:solidFill>
                  <a:schemeClr val="tx2"/>
                </a:solidFill>
                <a:hlinkClick r:id="rId3"/>
              </a:rPr>
              <a:t>https</a:t>
            </a:r>
            <a:r>
              <a:rPr lang="en-GB" sz="1600" b="0" dirty="0">
                <a:solidFill>
                  <a:schemeClr val="tx2"/>
                </a:solidFill>
                <a:hlinkClick r:id="rId3"/>
              </a:rPr>
              <a:t>://portal.opengeospatial.org/files/?</a:t>
            </a:r>
            <a:r>
              <a:rPr lang="en-GB" sz="1600" b="0" dirty="0" smtClean="0">
                <a:solidFill>
                  <a:schemeClr val="tx2"/>
                </a:solidFill>
                <a:hlinkClick r:id="rId3"/>
              </a:rPr>
              <a:t>artifact_id=55157</a:t>
            </a:r>
            <a:r>
              <a:rPr lang="en-GB" sz="1600" b="0" dirty="0" smtClean="0">
                <a:solidFill>
                  <a:schemeClr val="tx2"/>
                </a:solidFill>
              </a:rPr>
              <a:t>  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endParaRPr lang="en-GB" sz="1800" b="0" dirty="0" smtClean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GB" sz="1800" b="0" dirty="0" smtClean="0">
                <a:solidFill>
                  <a:schemeClr val="tx2"/>
                </a:solidFill>
              </a:rPr>
              <a:t>HY_Features: a geographic information model for the hydrology domain (</a:t>
            </a:r>
            <a:r>
              <a:rPr lang="en-GB" sz="1800" b="0" dirty="0">
                <a:solidFill>
                  <a:schemeClr val="tx2"/>
                </a:solidFill>
              </a:rPr>
              <a:t>GRDC Report </a:t>
            </a:r>
            <a:r>
              <a:rPr lang="en-GB" sz="1800" b="0" dirty="0" smtClean="0">
                <a:solidFill>
                  <a:schemeClr val="tx2"/>
                </a:solidFill>
              </a:rPr>
              <a:t>43, 2013) </a:t>
            </a: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600" b="0" dirty="0">
                <a:solidFill>
                  <a:schemeClr val="tx2"/>
                </a:solidFill>
                <a:hlinkClick r:id="rId4"/>
              </a:rPr>
              <a:t>http://</a:t>
            </a:r>
            <a:r>
              <a:rPr lang="en-GB" sz="1600" b="0" dirty="0" smtClean="0">
                <a:solidFill>
                  <a:schemeClr val="tx2"/>
                </a:solidFill>
                <a:hlinkClick r:id="rId4"/>
              </a:rPr>
              <a:t>www.bafg.de/GRDC/EN/02_srvcs/24_rprtsrs/report_43r1.html?nn=201572</a:t>
            </a:r>
            <a:r>
              <a:rPr lang="en-GB" sz="1600" b="0" dirty="0" smtClean="0">
                <a:solidFill>
                  <a:schemeClr val="tx2"/>
                </a:solidFill>
              </a:rPr>
              <a:t> 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endParaRPr lang="en-GB" sz="1800" b="0" dirty="0" smtClean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GB" sz="1800" b="0" dirty="0" smtClean="0">
                <a:solidFill>
                  <a:schemeClr val="tx2"/>
                </a:solidFill>
              </a:rPr>
              <a:t>The </a:t>
            </a:r>
            <a:r>
              <a:rPr lang="en-GB" sz="1800" b="0" dirty="0">
                <a:solidFill>
                  <a:schemeClr val="tx2"/>
                </a:solidFill>
              </a:rPr>
              <a:t>HY_Features model is </a:t>
            </a:r>
            <a:r>
              <a:rPr lang="en-GB" sz="1800" b="0" dirty="0" smtClean="0">
                <a:solidFill>
                  <a:schemeClr val="tx2"/>
                </a:solidFill>
              </a:rPr>
              <a:t>now available </a:t>
            </a:r>
            <a:r>
              <a:rPr lang="en-GB" sz="1800" b="0" dirty="0">
                <a:solidFill>
                  <a:schemeClr val="tx2"/>
                </a:solidFill>
              </a:rPr>
              <a:t>via a </a:t>
            </a:r>
            <a:r>
              <a:rPr lang="en-GB" sz="1800" b="0" dirty="0" smtClean="0">
                <a:solidFill>
                  <a:schemeClr val="tx2"/>
                </a:solidFill>
              </a:rPr>
              <a:t>“Feature </a:t>
            </a:r>
            <a:r>
              <a:rPr lang="en-GB" sz="1800" b="0" dirty="0">
                <a:solidFill>
                  <a:schemeClr val="tx2"/>
                </a:solidFill>
              </a:rPr>
              <a:t>Type </a:t>
            </a:r>
            <a:r>
              <a:rPr lang="en-GB" sz="1800" b="0" dirty="0" smtClean="0">
                <a:solidFill>
                  <a:schemeClr val="tx2"/>
                </a:solidFill>
              </a:rPr>
              <a:t>Catalogue </a:t>
            </a:r>
            <a:r>
              <a:rPr lang="en-GB" sz="1800" b="0" dirty="0">
                <a:solidFill>
                  <a:schemeClr val="tx2"/>
                </a:solidFill>
              </a:rPr>
              <a:t>Linked Data </a:t>
            </a:r>
            <a:r>
              <a:rPr lang="en-GB" sz="1800" b="0" dirty="0" smtClean="0">
                <a:solidFill>
                  <a:schemeClr val="tx2"/>
                </a:solidFill>
              </a:rPr>
              <a:t>API” </a:t>
            </a:r>
            <a:r>
              <a:rPr lang="en-GB" sz="1800" b="0" dirty="0">
                <a:solidFill>
                  <a:schemeClr val="tx2"/>
                </a:solidFill>
              </a:rPr>
              <a:t>using a temporary </a:t>
            </a:r>
            <a:r>
              <a:rPr lang="en-GB" sz="1800" b="0" dirty="0" smtClean="0">
                <a:solidFill>
                  <a:schemeClr val="tx2"/>
                </a:solidFill>
              </a:rPr>
              <a:t>namespace (for the time being at CSIRO). </a:t>
            </a:r>
          </a:p>
          <a:p>
            <a:pPr marL="266700" indent="-26670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600" b="0" dirty="0">
                <a:solidFill>
                  <a:schemeClr val="tx2"/>
                </a:solidFill>
              </a:rPr>
              <a:t>Concepts in the HY_Features model may be accessed using the URI pattern: </a:t>
            </a:r>
            <a:r>
              <a:rPr lang="en-GB" sz="1600" b="0" dirty="0">
                <a:solidFill>
                  <a:schemeClr val="tx2"/>
                </a:solidFill>
                <a:hlinkClick r:id="rId5"/>
              </a:rPr>
              <a:t>http://demo.sirf.net/def/schema/hydrology/{schemafilename}/{concept</a:t>
            </a:r>
            <a:r>
              <a:rPr lang="en-GB" sz="1600" b="0" dirty="0">
                <a:solidFill>
                  <a:schemeClr val="tx2"/>
                </a:solidFill>
              </a:rPr>
              <a:t> } , e.g. </a:t>
            </a:r>
            <a:r>
              <a:rPr lang="en-GB" sz="1600" b="0" dirty="0">
                <a:hlinkClick r:id="rId6"/>
              </a:rPr>
              <a:t>http://demo.sirf.net/def/schema/hy_features/abstracthydrofeature/HY_Basin</a:t>
            </a:r>
            <a:r>
              <a:rPr lang="en-GB" sz="1600" b="0" dirty="0"/>
              <a:t> or </a:t>
            </a:r>
            <a:r>
              <a:rPr lang="en-GB" sz="1600" b="0" dirty="0">
                <a:hlinkClick r:id="rId7"/>
              </a:rPr>
              <a:t>https://</a:t>
            </a:r>
            <a:r>
              <a:rPr lang="en-GB" sz="1600" b="0" dirty="0" smtClean="0">
                <a:hlinkClick r:id="rId7"/>
              </a:rPr>
              <a:t>svnserv.csiro.au/svn/SIRF/public/def/schema/hy_features/abstracthydrofeature.rdf#HY_Basin</a:t>
            </a:r>
            <a:endParaRPr lang="en-GB" sz="1600" b="0" dirty="0" smtClean="0"/>
          </a:p>
          <a:p>
            <a:pPr>
              <a:spcBef>
                <a:spcPts val="600"/>
              </a:spcBef>
              <a:spcAft>
                <a:spcPts val="0"/>
              </a:spcAft>
            </a:pPr>
            <a:endParaRPr lang="en-GB" altLang="en-US" sz="1600" b="0" dirty="0" smtClean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GB" altLang="en-US" sz="1600" b="0" dirty="0" smtClean="0">
                <a:solidFill>
                  <a:schemeClr val="tx2"/>
                </a:solidFill>
              </a:rPr>
              <a:t>Atkinson</a:t>
            </a:r>
            <a:r>
              <a:rPr lang="en-GB" altLang="en-US" sz="1600" b="0" dirty="0">
                <a:solidFill>
                  <a:schemeClr val="tx2"/>
                </a:solidFill>
              </a:rPr>
              <a:t>, R., I. Dornblut and D. </a:t>
            </a:r>
            <a:r>
              <a:rPr lang="en-GB" altLang="en-US" sz="1600" b="0" dirty="0" smtClean="0">
                <a:solidFill>
                  <a:schemeClr val="tx2"/>
                </a:solidFill>
              </a:rPr>
              <a:t>Smith (2012): An </a:t>
            </a:r>
            <a:r>
              <a:rPr lang="en-GB" altLang="en-US" sz="1600" b="0" dirty="0">
                <a:solidFill>
                  <a:schemeClr val="tx2"/>
                </a:solidFill>
              </a:rPr>
              <a:t>international standard conceptual model for sharing references to hydrologic features. Journal of Hydrology, </a:t>
            </a:r>
            <a:r>
              <a:rPr lang="en-GB" altLang="en-US" sz="1400" b="0" dirty="0" smtClean="0">
                <a:solidFill>
                  <a:schemeClr val="tx2"/>
                </a:solidFill>
              </a:rPr>
              <a:t>424-425(2012</a:t>
            </a:r>
            <a:r>
              <a:rPr lang="en-GB" altLang="en-US" sz="1400" b="0" dirty="0">
                <a:solidFill>
                  <a:schemeClr val="tx2"/>
                </a:solidFill>
              </a:rPr>
              <a:t>): p.24-36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endParaRPr lang="en-GB" sz="1600" b="0" dirty="0">
              <a:solidFill>
                <a:schemeClr val="tx2"/>
              </a:solidFill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52400" y="331434"/>
            <a:ext cx="8837613" cy="480131"/>
          </a:xfrm>
        </p:spPr>
        <p:txBody>
          <a:bodyPr wrap="square">
            <a:spAutoFit/>
          </a:bodyPr>
          <a:lstStyle/>
          <a:p>
            <a:pPr marL="457200" indent="-457200"/>
            <a:r>
              <a:rPr lang="en-GB" sz="2800" i="1" dirty="0" smtClean="0">
                <a:solidFill>
                  <a:schemeClr val="tx2"/>
                </a:solidFill>
              </a:rPr>
              <a:t>HY_Features</a:t>
            </a:r>
            <a:r>
              <a:rPr lang="en-GB" sz="2800" dirty="0" smtClean="0">
                <a:solidFill>
                  <a:schemeClr val="tx2"/>
                </a:solidFill>
              </a:rPr>
              <a:t> – Where to find ?</a:t>
            </a:r>
            <a:endParaRPr lang="en-GB" sz="2800" i="1" dirty="0">
              <a:solidFill>
                <a:srgbClr val="002060"/>
              </a:solidFill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ED129D0-DFFA-44F8-BA3B-A4FAE77A70B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243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GC_PowerPoint_Template">
  <a:themeElements>
    <a:clrScheme name="">
      <a:dk1>
        <a:srgbClr val="000000"/>
      </a:dk1>
      <a:lt1>
        <a:srgbClr val="FFFFCC"/>
      </a:lt1>
      <a:dk2>
        <a:srgbClr val="092E5C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OGC_PowerPoint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 cap="flat" cmpd="sng" algn="ctr">
          <a:solidFill>
            <a:srgbClr val="969696"/>
          </a:solidFill>
          <a:prstDash val="solid"/>
          <a:round/>
          <a:headEnd type="none" w="med" len="med"/>
          <a:tailEnd type="none" w="med" len="med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noFill/>
        <a:ln w="12700" cap="flat" cmpd="sng" algn="ctr">
          <a:solidFill>
            <a:srgbClr val="969696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noAutofit/>
      </a:bodyPr>
      <a:lstStyle>
        <a:defPPr>
          <a:defRPr dirty="0" err="1" smtClean="0"/>
        </a:defPPr>
      </a:lstStyle>
    </a:txDef>
  </a:objectDefaults>
  <a:extraClrSchemeLst>
    <a:extraClrScheme>
      <a:clrScheme name="OGC_PowerPoint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C_PowerPoint_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GC_PowerPoint_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C_PowerPoint_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C_PowerPoint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C_PowerPoint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C_PowerPoint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1190</Words>
  <Application>Microsoft Office PowerPoint</Application>
  <PresentationFormat>Bildschirmpräsentation (4:3)</PresentationFormat>
  <Paragraphs>171</Paragraphs>
  <Slides>10</Slides>
  <Notes>10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OGC_PowerPoint_Template</vt:lpstr>
      <vt:lpstr>OGC HY_Features model  - progress report, next steps - </vt:lpstr>
      <vt:lpstr>HY_Features in support of water information</vt:lpstr>
      <vt:lpstr>HY_Features, implementations and use</vt:lpstr>
      <vt:lpstr>HY_Features in terms of a Mediator </vt:lpstr>
      <vt:lpstr>HY_Features  in terms of a a Mediator  </vt:lpstr>
      <vt:lpstr>HY_Features  in terms of a reference model</vt:lpstr>
      <vt:lpstr>HY_Features  in terms of an ontology</vt:lpstr>
      <vt:lpstr>HY_Features  in terms of an ontology</vt:lpstr>
      <vt:lpstr>HY_Features – Where to find ?</vt:lpstr>
      <vt:lpstr>HY_Features – Next steps ?</vt:lpstr>
    </vt:vector>
  </TitlesOfParts>
  <Company>OGC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OGC TC/PC</dc:subject>
  <dc:creator>GRDC/ID</dc:creator>
  <cp:lastModifiedBy>iche</cp:lastModifiedBy>
  <cp:revision>889</cp:revision>
  <cp:lastPrinted>2014-07-31T11:45:23Z</cp:lastPrinted>
  <dcterms:created xsi:type="dcterms:W3CDTF">2009-10-20T16:54:31Z</dcterms:created>
  <dcterms:modified xsi:type="dcterms:W3CDTF">2014-08-14T11:44:49Z</dcterms:modified>
</cp:coreProperties>
</file>