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5"/>
  </p:sldMasterIdLst>
  <p:notesMasterIdLst>
    <p:notesMasterId r:id="rId33"/>
  </p:notesMasterIdLst>
  <p:handoutMasterIdLst>
    <p:handoutMasterId r:id="rId34"/>
  </p:handoutMasterIdLst>
  <p:sldIdLst>
    <p:sldId id="279" r:id="rId6"/>
    <p:sldId id="280" r:id="rId7"/>
    <p:sldId id="281" r:id="rId8"/>
    <p:sldId id="303" r:id="rId9"/>
    <p:sldId id="309" r:id="rId10"/>
    <p:sldId id="310" r:id="rId11"/>
    <p:sldId id="311" r:id="rId12"/>
    <p:sldId id="305" r:id="rId13"/>
    <p:sldId id="306" r:id="rId14"/>
    <p:sldId id="307" r:id="rId15"/>
    <p:sldId id="308" r:id="rId16"/>
    <p:sldId id="300" r:id="rId17"/>
    <p:sldId id="298" r:id="rId18"/>
    <p:sldId id="302" r:id="rId19"/>
    <p:sldId id="297" r:id="rId20"/>
    <p:sldId id="293" r:id="rId21"/>
    <p:sldId id="294" r:id="rId22"/>
    <p:sldId id="296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88" autoAdjust="0"/>
  </p:normalViewPr>
  <p:slideViewPr>
    <p:cSldViewPr>
      <p:cViewPr varScale="1">
        <p:scale>
          <a:sx n="67" d="100"/>
          <a:sy n="67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24CD0-3562-4083-9663-58A88F72B8F2}" type="doc">
      <dgm:prSet loTypeId="urn:microsoft.com/office/officeart/2005/8/layout/pyramid3" loCatId="pyramid" qsTypeId="urn:microsoft.com/office/officeart/2005/8/quickstyle/simple1" qsCatId="simple" csTypeId="urn:microsoft.com/office/officeart/2005/8/colors/accent2_5" csCatId="accent2" phldr="1"/>
      <dgm:spPr/>
    </dgm:pt>
    <dgm:pt modelId="{4174901F-B6CA-4083-9281-3EFAFA45B504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/>
            <a:t>Larger set of Metadata Describing</a:t>
          </a:r>
          <a:endParaRPr lang="en-US" sz="1800" dirty="0"/>
        </a:p>
      </dgm:t>
    </dgm:pt>
    <dgm:pt modelId="{CEAA02FA-F148-44F6-BB00-B37C7879AADA}" type="parTrans" cxnId="{4629D314-FD3F-44FD-8A50-2C56C9CDD645}">
      <dgm:prSet/>
      <dgm:spPr/>
      <dgm:t>
        <a:bodyPr/>
        <a:lstStyle/>
        <a:p>
          <a:endParaRPr lang="en-US"/>
        </a:p>
      </dgm:t>
    </dgm:pt>
    <dgm:pt modelId="{3635E1BC-29CF-4369-A06E-15DD06A850C6}" type="sibTrans" cxnId="{4629D314-FD3F-44FD-8A50-2C56C9CDD645}">
      <dgm:prSet/>
      <dgm:spPr/>
      <dgm:t>
        <a:bodyPr/>
        <a:lstStyle/>
        <a:p>
          <a:endParaRPr lang="en-US"/>
        </a:p>
      </dgm:t>
    </dgm:pt>
    <dgm:pt modelId="{EF444312-09CA-431D-A499-85F0588AB47D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/>
            <a:t>Single</a:t>
          </a:r>
        </a:p>
        <a:p>
          <a:r>
            <a:rPr lang="en-US" sz="1800" dirty="0" smtClean="0"/>
            <a:t> or small </a:t>
          </a:r>
        </a:p>
        <a:p>
          <a:r>
            <a:rPr lang="en-US" sz="1800" dirty="0" smtClean="0"/>
            <a:t>set of results</a:t>
          </a:r>
          <a:endParaRPr lang="en-US" sz="1800" dirty="0"/>
        </a:p>
      </dgm:t>
    </dgm:pt>
    <dgm:pt modelId="{12E37275-4F59-438A-9329-6A60BC1AE3B7}" type="parTrans" cxnId="{EF525390-485B-4512-86BF-24EFFD3599D9}">
      <dgm:prSet/>
      <dgm:spPr/>
      <dgm:t>
        <a:bodyPr/>
        <a:lstStyle/>
        <a:p>
          <a:endParaRPr lang="en-US"/>
        </a:p>
      </dgm:t>
    </dgm:pt>
    <dgm:pt modelId="{C9C5680B-3BB5-4C3D-97B5-0103A32149E5}" type="sibTrans" cxnId="{EF525390-485B-4512-86BF-24EFFD3599D9}">
      <dgm:prSet/>
      <dgm:spPr/>
      <dgm:t>
        <a:bodyPr/>
        <a:lstStyle/>
        <a:p>
          <a:endParaRPr lang="en-US"/>
        </a:p>
      </dgm:t>
    </dgm:pt>
    <dgm:pt modelId="{17AC3A94-3A33-4F63-8F38-A37479F2F434}" type="pres">
      <dgm:prSet presAssocID="{C9B24CD0-3562-4083-9663-58A88F72B8F2}" presName="Name0" presStyleCnt="0">
        <dgm:presLayoutVars>
          <dgm:dir/>
          <dgm:animLvl val="lvl"/>
          <dgm:resizeHandles val="exact"/>
        </dgm:presLayoutVars>
      </dgm:prSet>
      <dgm:spPr/>
    </dgm:pt>
    <dgm:pt modelId="{47389145-C51D-428C-AAA5-4DDE5E18877C}" type="pres">
      <dgm:prSet presAssocID="{4174901F-B6CA-4083-9281-3EFAFA45B504}" presName="Name8" presStyleCnt="0"/>
      <dgm:spPr/>
    </dgm:pt>
    <dgm:pt modelId="{2D4C0E3A-4038-4ED1-A19E-460577AE7CFF}" type="pres">
      <dgm:prSet presAssocID="{4174901F-B6CA-4083-9281-3EFAFA45B504}" presName="level" presStyleLbl="node1" presStyleIdx="0" presStyleCnt="2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ADB0F-ABD9-4CB2-964F-9033C1599A7B}" type="pres">
      <dgm:prSet presAssocID="{4174901F-B6CA-4083-9281-3EFAFA45B5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A7952-11B8-4EFE-B7CC-E9544038363D}" type="pres">
      <dgm:prSet presAssocID="{EF444312-09CA-431D-A499-85F0588AB47D}" presName="Name8" presStyleCnt="0"/>
      <dgm:spPr/>
    </dgm:pt>
    <dgm:pt modelId="{70A2178E-F9CD-409B-B3D7-E13F30870987}" type="pres">
      <dgm:prSet presAssocID="{EF444312-09CA-431D-A499-85F0588AB47D}" presName="level" presStyleLbl="node1" presStyleIdx="1" presStyleCnt="2" custScaleX="1064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BE43A-EAEE-4B96-A9BF-04BB8B82F779}" type="pres">
      <dgm:prSet presAssocID="{EF444312-09CA-431D-A499-85F0588AB4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525390-485B-4512-86BF-24EFFD3599D9}" srcId="{C9B24CD0-3562-4083-9663-58A88F72B8F2}" destId="{EF444312-09CA-431D-A499-85F0588AB47D}" srcOrd="1" destOrd="0" parTransId="{12E37275-4F59-438A-9329-6A60BC1AE3B7}" sibTransId="{C9C5680B-3BB5-4C3D-97B5-0103A32149E5}"/>
    <dgm:cxn modelId="{EA31A333-3B19-4AE7-A6CC-F220DB706F3F}" type="presOf" srcId="{EF444312-09CA-431D-A499-85F0588AB47D}" destId="{70A2178E-F9CD-409B-B3D7-E13F30870987}" srcOrd="0" destOrd="0" presId="urn:microsoft.com/office/officeart/2005/8/layout/pyramid3"/>
    <dgm:cxn modelId="{6F4CE8F2-DBEA-4407-A87E-3236A6AC5473}" type="presOf" srcId="{C9B24CD0-3562-4083-9663-58A88F72B8F2}" destId="{17AC3A94-3A33-4F63-8F38-A37479F2F434}" srcOrd="0" destOrd="0" presId="urn:microsoft.com/office/officeart/2005/8/layout/pyramid3"/>
    <dgm:cxn modelId="{8DF7BA46-DFB7-4296-99A0-51418D4E7AE6}" type="presOf" srcId="{EF444312-09CA-431D-A499-85F0588AB47D}" destId="{D93BE43A-EAEE-4B96-A9BF-04BB8B82F779}" srcOrd="1" destOrd="0" presId="urn:microsoft.com/office/officeart/2005/8/layout/pyramid3"/>
    <dgm:cxn modelId="{D31504A8-BE8E-4E89-B5DE-E7797B2F94EB}" type="presOf" srcId="{4174901F-B6CA-4083-9281-3EFAFA45B504}" destId="{F2EADB0F-ABD9-4CB2-964F-9033C1599A7B}" srcOrd="1" destOrd="0" presId="urn:microsoft.com/office/officeart/2005/8/layout/pyramid3"/>
    <dgm:cxn modelId="{128F1809-75E8-4F04-ABEA-7AB0370636F7}" type="presOf" srcId="{4174901F-B6CA-4083-9281-3EFAFA45B504}" destId="{2D4C0E3A-4038-4ED1-A19E-460577AE7CFF}" srcOrd="0" destOrd="0" presId="urn:microsoft.com/office/officeart/2005/8/layout/pyramid3"/>
    <dgm:cxn modelId="{4629D314-FD3F-44FD-8A50-2C56C9CDD645}" srcId="{C9B24CD0-3562-4083-9663-58A88F72B8F2}" destId="{4174901F-B6CA-4083-9281-3EFAFA45B504}" srcOrd="0" destOrd="0" parTransId="{CEAA02FA-F148-44F6-BB00-B37C7879AADA}" sibTransId="{3635E1BC-29CF-4369-A06E-15DD06A850C6}"/>
    <dgm:cxn modelId="{927D7753-97D4-4223-A1A3-812ED70A321C}" type="presParOf" srcId="{17AC3A94-3A33-4F63-8F38-A37479F2F434}" destId="{47389145-C51D-428C-AAA5-4DDE5E18877C}" srcOrd="0" destOrd="0" presId="urn:microsoft.com/office/officeart/2005/8/layout/pyramid3"/>
    <dgm:cxn modelId="{23141614-6709-47BA-AE5A-64EDF20F66A1}" type="presParOf" srcId="{47389145-C51D-428C-AAA5-4DDE5E18877C}" destId="{2D4C0E3A-4038-4ED1-A19E-460577AE7CFF}" srcOrd="0" destOrd="0" presId="urn:microsoft.com/office/officeart/2005/8/layout/pyramid3"/>
    <dgm:cxn modelId="{CB6DAE31-C6F0-4E33-9509-6EA3C882608F}" type="presParOf" srcId="{47389145-C51D-428C-AAA5-4DDE5E18877C}" destId="{F2EADB0F-ABD9-4CB2-964F-9033C1599A7B}" srcOrd="1" destOrd="0" presId="urn:microsoft.com/office/officeart/2005/8/layout/pyramid3"/>
    <dgm:cxn modelId="{D26A2B22-5930-4C35-9383-6DEC5970E3F6}" type="presParOf" srcId="{17AC3A94-3A33-4F63-8F38-A37479F2F434}" destId="{A69A7952-11B8-4EFE-B7CC-E9544038363D}" srcOrd="1" destOrd="0" presId="urn:microsoft.com/office/officeart/2005/8/layout/pyramid3"/>
    <dgm:cxn modelId="{F7E81315-9B4A-4C94-958E-04B971B09121}" type="presParOf" srcId="{A69A7952-11B8-4EFE-B7CC-E9544038363D}" destId="{70A2178E-F9CD-409B-B3D7-E13F30870987}" srcOrd="0" destOrd="0" presId="urn:microsoft.com/office/officeart/2005/8/layout/pyramid3"/>
    <dgm:cxn modelId="{B10286B5-2818-41B9-9E0D-213427311280}" type="presParOf" srcId="{A69A7952-11B8-4EFE-B7CC-E9544038363D}" destId="{D93BE43A-EAEE-4B96-A9BF-04BB8B82F77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A4744-707C-44D0-AC51-197D9D17DB04}" type="doc">
      <dgm:prSet loTypeId="urn:microsoft.com/office/officeart/2005/8/layout/pyramid1" loCatId="pyramid" qsTypeId="urn:microsoft.com/office/officeart/2005/8/quickstyle/simple1" qsCatId="simple" csTypeId="urn:microsoft.com/office/officeart/2005/8/colors/accent2_5" csCatId="accent2" phldr="1"/>
      <dgm:spPr/>
    </dgm:pt>
    <dgm:pt modelId="{D1C33BD7-C199-4A8B-8A33-F3A2B79A7E21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Small amount</a:t>
          </a:r>
        </a:p>
        <a:p>
          <a:r>
            <a:rPr lang="en-US" sz="1800" dirty="0" smtClean="0">
              <a:solidFill>
                <a:schemeClr val="tx1"/>
              </a:solidFill>
            </a:rPr>
            <a:t> of Metadata Describing</a:t>
          </a:r>
          <a:endParaRPr lang="en-US" sz="1800" dirty="0">
            <a:solidFill>
              <a:schemeClr val="tx1"/>
            </a:solidFill>
          </a:endParaRPr>
        </a:p>
      </dgm:t>
    </dgm:pt>
    <dgm:pt modelId="{B9B22BFF-A229-4302-A7B2-61BC5D7C5FFE}" type="parTrans" cxnId="{CA780E4D-C42C-46A2-A9CD-40388D345507}">
      <dgm:prSet/>
      <dgm:spPr/>
      <dgm:t>
        <a:bodyPr/>
        <a:lstStyle/>
        <a:p>
          <a:endParaRPr lang="en-US"/>
        </a:p>
      </dgm:t>
    </dgm:pt>
    <dgm:pt modelId="{DB51CBB9-8E59-4607-A773-06D455CDBC90}" type="sibTrans" cxnId="{CA780E4D-C42C-46A2-A9CD-40388D345507}">
      <dgm:prSet/>
      <dgm:spPr/>
      <dgm:t>
        <a:bodyPr/>
        <a:lstStyle/>
        <a:p>
          <a:endParaRPr lang="en-US"/>
        </a:p>
      </dgm:t>
    </dgm:pt>
    <dgm:pt modelId="{E129086A-3A59-400B-97C5-5BED9C6DFEAF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/>
            <a:t>Many measurements</a:t>
          </a:r>
          <a:endParaRPr lang="en-US" sz="1800" dirty="0"/>
        </a:p>
      </dgm:t>
    </dgm:pt>
    <dgm:pt modelId="{B9E7EF99-DF24-4C28-B952-A38561E9724B}" type="parTrans" cxnId="{27A9F9AE-0308-4461-91F7-0F8A1A8C1B4F}">
      <dgm:prSet/>
      <dgm:spPr/>
      <dgm:t>
        <a:bodyPr/>
        <a:lstStyle/>
        <a:p>
          <a:endParaRPr lang="en-US"/>
        </a:p>
      </dgm:t>
    </dgm:pt>
    <dgm:pt modelId="{60F1109F-4135-423E-AA1D-064314A4F3B8}" type="sibTrans" cxnId="{27A9F9AE-0308-4461-91F7-0F8A1A8C1B4F}">
      <dgm:prSet/>
      <dgm:spPr/>
      <dgm:t>
        <a:bodyPr/>
        <a:lstStyle/>
        <a:p>
          <a:endParaRPr lang="en-US"/>
        </a:p>
      </dgm:t>
    </dgm:pt>
    <dgm:pt modelId="{D690F816-B44C-4F18-BBDA-6D661EFF04F7}" type="pres">
      <dgm:prSet presAssocID="{8BBA4744-707C-44D0-AC51-197D9D17DB04}" presName="Name0" presStyleCnt="0">
        <dgm:presLayoutVars>
          <dgm:dir/>
          <dgm:animLvl val="lvl"/>
          <dgm:resizeHandles val="exact"/>
        </dgm:presLayoutVars>
      </dgm:prSet>
      <dgm:spPr/>
    </dgm:pt>
    <dgm:pt modelId="{C498966B-99A4-4647-89C1-CFD2857D5E0C}" type="pres">
      <dgm:prSet presAssocID="{D1C33BD7-C199-4A8B-8A33-F3A2B79A7E21}" presName="Name8" presStyleCnt="0"/>
      <dgm:spPr/>
    </dgm:pt>
    <dgm:pt modelId="{F97FFCEA-65AE-4331-9AF3-45EC895E3A4A}" type="pres">
      <dgm:prSet presAssocID="{D1C33BD7-C199-4A8B-8A33-F3A2B79A7E21}" presName="level" presStyleLbl="node1" presStyleIdx="0" presStyleCnt="2" custScaleX="1019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B0220-F363-4F91-B1B7-6D2DEFD9D02C}" type="pres">
      <dgm:prSet presAssocID="{D1C33BD7-C199-4A8B-8A33-F3A2B79A7E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ADFA1-443D-4391-8B66-F67F98B45FCF}" type="pres">
      <dgm:prSet presAssocID="{E129086A-3A59-400B-97C5-5BED9C6DFEAF}" presName="Name8" presStyleCnt="0"/>
      <dgm:spPr/>
    </dgm:pt>
    <dgm:pt modelId="{8699F43A-788A-4361-B47C-463C456DDBBF}" type="pres">
      <dgm:prSet presAssocID="{E129086A-3A59-400B-97C5-5BED9C6DFEAF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52EE1-8D5D-4C6A-B7B1-F64111768596}" type="pres">
      <dgm:prSet presAssocID="{E129086A-3A59-400B-97C5-5BED9C6DFE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780E4D-C42C-46A2-A9CD-40388D345507}" srcId="{8BBA4744-707C-44D0-AC51-197D9D17DB04}" destId="{D1C33BD7-C199-4A8B-8A33-F3A2B79A7E21}" srcOrd="0" destOrd="0" parTransId="{B9B22BFF-A229-4302-A7B2-61BC5D7C5FFE}" sibTransId="{DB51CBB9-8E59-4607-A773-06D455CDBC90}"/>
    <dgm:cxn modelId="{8913A8B2-C307-422C-99A1-70A12FB9EF77}" type="presOf" srcId="{8BBA4744-707C-44D0-AC51-197D9D17DB04}" destId="{D690F816-B44C-4F18-BBDA-6D661EFF04F7}" srcOrd="0" destOrd="0" presId="urn:microsoft.com/office/officeart/2005/8/layout/pyramid1"/>
    <dgm:cxn modelId="{799F14EA-03D6-43D0-87EB-E45A734CE245}" type="presOf" srcId="{E129086A-3A59-400B-97C5-5BED9C6DFEAF}" destId="{8699F43A-788A-4361-B47C-463C456DDBBF}" srcOrd="0" destOrd="0" presId="urn:microsoft.com/office/officeart/2005/8/layout/pyramid1"/>
    <dgm:cxn modelId="{E9E44D23-C026-415E-9BA4-378E59398C26}" type="presOf" srcId="{E129086A-3A59-400B-97C5-5BED9C6DFEAF}" destId="{94252EE1-8D5D-4C6A-B7B1-F64111768596}" srcOrd="1" destOrd="0" presId="urn:microsoft.com/office/officeart/2005/8/layout/pyramid1"/>
    <dgm:cxn modelId="{854F6A58-83A8-4D4A-AEF5-2DEEC4AAD980}" type="presOf" srcId="{D1C33BD7-C199-4A8B-8A33-F3A2B79A7E21}" destId="{F97FFCEA-65AE-4331-9AF3-45EC895E3A4A}" srcOrd="0" destOrd="0" presId="urn:microsoft.com/office/officeart/2005/8/layout/pyramid1"/>
    <dgm:cxn modelId="{BA1E7943-DE25-41B6-8F48-3D11F7ACC7F4}" type="presOf" srcId="{D1C33BD7-C199-4A8B-8A33-F3A2B79A7E21}" destId="{C46B0220-F363-4F91-B1B7-6D2DEFD9D02C}" srcOrd="1" destOrd="0" presId="urn:microsoft.com/office/officeart/2005/8/layout/pyramid1"/>
    <dgm:cxn modelId="{27A9F9AE-0308-4461-91F7-0F8A1A8C1B4F}" srcId="{8BBA4744-707C-44D0-AC51-197D9D17DB04}" destId="{E129086A-3A59-400B-97C5-5BED9C6DFEAF}" srcOrd="1" destOrd="0" parTransId="{B9E7EF99-DF24-4C28-B952-A38561E9724B}" sibTransId="{60F1109F-4135-423E-AA1D-064314A4F3B8}"/>
    <dgm:cxn modelId="{1A50050B-0B31-4028-9D51-F5F52774B328}" type="presParOf" srcId="{D690F816-B44C-4F18-BBDA-6D661EFF04F7}" destId="{C498966B-99A4-4647-89C1-CFD2857D5E0C}" srcOrd="0" destOrd="0" presId="urn:microsoft.com/office/officeart/2005/8/layout/pyramid1"/>
    <dgm:cxn modelId="{E3A81F31-9732-4F98-A6F7-FEEC48AA5B49}" type="presParOf" srcId="{C498966B-99A4-4647-89C1-CFD2857D5E0C}" destId="{F97FFCEA-65AE-4331-9AF3-45EC895E3A4A}" srcOrd="0" destOrd="0" presId="urn:microsoft.com/office/officeart/2005/8/layout/pyramid1"/>
    <dgm:cxn modelId="{9921B1A4-4925-4E2D-99DF-6C21DAE2177D}" type="presParOf" srcId="{C498966B-99A4-4647-89C1-CFD2857D5E0C}" destId="{C46B0220-F363-4F91-B1B7-6D2DEFD9D02C}" srcOrd="1" destOrd="0" presId="urn:microsoft.com/office/officeart/2005/8/layout/pyramid1"/>
    <dgm:cxn modelId="{5E30FC35-02F0-446D-8EA2-A7D9B14C237B}" type="presParOf" srcId="{D690F816-B44C-4F18-BBDA-6D661EFF04F7}" destId="{0CFADFA1-443D-4391-8B66-F67F98B45FCF}" srcOrd="1" destOrd="0" presId="urn:microsoft.com/office/officeart/2005/8/layout/pyramid1"/>
    <dgm:cxn modelId="{4330A1B7-0EE1-434D-B9AB-23FD78640FEB}" type="presParOf" srcId="{0CFADFA1-443D-4391-8B66-F67F98B45FCF}" destId="{8699F43A-788A-4361-B47C-463C456DDBBF}" srcOrd="0" destOrd="0" presId="urn:microsoft.com/office/officeart/2005/8/layout/pyramid1"/>
    <dgm:cxn modelId="{68F00F15-72F0-47B3-9AF3-3F57CC0E3850}" type="presParOf" srcId="{0CFADFA1-443D-4391-8B66-F67F98B45FCF}" destId="{94252EE1-8D5D-4C6A-B7B1-F6411176859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C0E3A-4038-4ED1-A19E-460577AE7CFF}">
      <dsp:nvSpPr>
        <dsp:cNvPr id="0" name=""/>
        <dsp:cNvSpPr/>
      </dsp:nvSpPr>
      <dsp:spPr>
        <a:xfrm rot="10800000">
          <a:off x="0" y="0"/>
          <a:ext cx="2287588" cy="1123156"/>
        </a:xfrm>
        <a:prstGeom prst="trapezoid">
          <a:avLst>
            <a:gd name="adj" fmla="val 50919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Larger set of Metadata Describing</a:t>
          </a:r>
          <a:endParaRPr lang="en-US" sz="1800" kern="1200" dirty="0"/>
        </a:p>
      </dsp:txBody>
      <dsp:txXfrm rot="-10800000">
        <a:off x="400327" y="0"/>
        <a:ext cx="1486932" cy="1123156"/>
      </dsp:txXfrm>
    </dsp:sp>
    <dsp:sp modelId="{70A2178E-F9CD-409B-B3D7-E13F30870987}">
      <dsp:nvSpPr>
        <dsp:cNvPr id="0" name=""/>
        <dsp:cNvSpPr/>
      </dsp:nvSpPr>
      <dsp:spPr>
        <a:xfrm rot="10800000">
          <a:off x="534986" y="1123156"/>
          <a:ext cx="1217614" cy="1123156"/>
        </a:xfrm>
        <a:prstGeom prst="trapezoid">
          <a:avLst>
            <a:gd name="adj" fmla="val 50919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Single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or small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set of results</a:t>
          </a:r>
          <a:endParaRPr lang="en-US" sz="1800" kern="1200" dirty="0"/>
        </a:p>
      </dsp:txBody>
      <dsp:txXfrm rot="-10800000">
        <a:off x="534986" y="1123156"/>
        <a:ext cx="1217614" cy="112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FFCEA-65AE-4331-9AF3-45EC895E3A4A}">
      <dsp:nvSpPr>
        <dsp:cNvPr id="0" name=""/>
        <dsp:cNvSpPr/>
      </dsp:nvSpPr>
      <dsp:spPr>
        <a:xfrm>
          <a:off x="672351" y="0"/>
          <a:ext cx="1398497" cy="1085056"/>
        </a:xfrm>
        <a:prstGeom prst="trapezoid">
          <a:avLst>
            <a:gd name="adj" fmla="val 63204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Small amount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 of Metadata Describing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72351" y="0"/>
        <a:ext cx="1398497" cy="1085056"/>
      </dsp:txXfrm>
    </dsp:sp>
    <dsp:sp modelId="{8699F43A-788A-4361-B47C-463C456DDBBF}">
      <dsp:nvSpPr>
        <dsp:cNvPr id="0" name=""/>
        <dsp:cNvSpPr/>
      </dsp:nvSpPr>
      <dsp:spPr>
        <a:xfrm>
          <a:off x="0" y="1085056"/>
          <a:ext cx="2743200" cy="1085056"/>
        </a:xfrm>
        <a:prstGeom prst="trapezoid">
          <a:avLst>
            <a:gd name="adj" fmla="val 63204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Many measurements</a:t>
          </a:r>
          <a:endParaRPr lang="en-US" sz="1800" kern="1200" dirty="0"/>
        </a:p>
      </dsp:txBody>
      <dsp:txXfrm>
        <a:off x="480059" y="1085056"/>
        <a:ext cx="1783080" cy="1085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CFD3B-1C85-4FCD-BE15-315AE27D125B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B4127-FF0C-4539-9AC9-73F5C79A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904ED-3260-45CF-ADA0-1AD147EBD889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06C02-DB95-4A56-8E71-B37B5ED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6C02-DB95-4A56-8E71-B37B5EDC4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9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sensor technology, in addition to new telecommunication, and computing technology is opening an entire new world of possibilities</a:t>
            </a:r>
          </a:p>
          <a:p>
            <a:endParaRPr lang="en-US" dirty="0" smtClean="0"/>
          </a:p>
          <a:p>
            <a:r>
              <a:rPr lang="en-US" dirty="0" smtClean="0"/>
              <a:t>EPA is leading the Challenging Nutrients Sensor Challenge to accelerate affordable, reliable nutrient sensor development and use</a:t>
            </a:r>
          </a:p>
          <a:p>
            <a:endParaRPr lang="en-US" dirty="0" smtClean="0"/>
          </a:p>
          <a:p>
            <a:r>
              <a:rPr lang="en-US" dirty="0" smtClean="0"/>
              <a:t>At the 2014 National Water Quality Monitoring Conference, there was an entire track on sensors, and sensor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6C02-DB95-4A56-8E71-B37B5EDC45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3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6C02-DB95-4A56-8E71-B37B5EDC45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3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B38A454-804F-4275-A918-810ACEF8DFE1}" type="slidenum">
              <a:rPr lang="en-US">
                <a:latin typeface="Arial" panose="020B0604020202020204" pitchFamily="34" charset="0"/>
              </a:rPr>
              <a:pPr/>
              <a:t>12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431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D092C4D-A036-417A-A30D-7972D605DB04}" type="slidenum">
              <a:rPr lang="en-US">
                <a:latin typeface="Arial" panose="020B0604020202020204" pitchFamily="34" charset="0"/>
              </a:rPr>
              <a:pPr/>
              <a:t>14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31838" indent="-2809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27125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77975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28825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4860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432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004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576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fld id="{1CEF2808-FD47-4A0D-B350-B87300FA0D2D}" type="slidenum">
              <a:rPr lang="en-US" sz="1200">
                <a:solidFill>
                  <a:srgbClr val="000000"/>
                </a:solidFill>
                <a:latin typeface="Info-Normal"/>
              </a:rPr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t>14</a:t>
            </a:fld>
            <a:endParaRPr lang="en-US" sz="1200">
              <a:solidFill>
                <a:srgbClr val="000000"/>
              </a:solidFill>
              <a:latin typeface="Info-Normal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0" tIns="45715" rIns="91430" bIns="45715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876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668D8AC-777C-425C-85E6-3BEA695BD7F0}" type="slidenum">
              <a:rPr lang="en-US">
                <a:latin typeface="Arial" panose="020B0604020202020204" pitchFamily="34" charset="0"/>
              </a:rPr>
              <a:pPr/>
              <a:t>15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Comments from the NH Node folks: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 the positive, </a:t>
            </a:r>
          </a:p>
          <a:p>
            <a:pPr lvl="1" eaLnBrk="1" hangingPunct="1"/>
            <a:r>
              <a:rPr lang="en-US" smtClean="0"/>
              <a:t>·       Provides a single data standard for trading data, allowing for the easy transfer of data between exchange network partners</a:t>
            </a:r>
          </a:p>
          <a:p>
            <a:pPr lvl="1" eaLnBrk="1" hangingPunct="1"/>
            <a:r>
              <a:rPr lang="en-US" smtClean="0"/>
              <a:t>·       Provides a simple and consistent method of submitting data to the EPA or data trading partners. </a:t>
            </a:r>
          </a:p>
          <a:p>
            <a:pPr lvl="1" eaLnBrk="1" hangingPunct="1"/>
            <a:r>
              <a:rPr lang="en-US" smtClean="0"/>
              <a:t>·       Provides a formal agreement between data trading partners via “Trading Partner Agreement. </a:t>
            </a:r>
          </a:p>
          <a:p>
            <a:pPr lvl="1" eaLnBrk="1" hangingPunct="1"/>
            <a:r>
              <a:rPr lang="en-US" smtClean="0"/>
              <a:t>For Con </a:t>
            </a:r>
          </a:p>
          <a:p>
            <a:pPr lvl="1" eaLnBrk="1" hangingPunct="1"/>
            <a:r>
              <a:rPr lang="en-US" smtClean="0"/>
              <a:t>·       The Network is fairly new and as a result data flows are constantly being updated </a:t>
            </a:r>
          </a:p>
          <a:p>
            <a:pPr lvl="1" eaLnBrk="1" hangingPunct="1"/>
            <a:r>
              <a:rPr lang="en-US" smtClean="0"/>
              <a:t>·       The current generation vendor built network Nodes have difficulty adding new data flows (an issue that is being address in the forth coming Node 2.0)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366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F4C8ADA-7ECC-4522-A1F8-8117EEDB76EC}" type="slidenum">
              <a:rPr lang="en-US">
                <a:latin typeface="Arial" panose="020B0604020202020204" pitchFamily="34" charset="0"/>
              </a:rPr>
              <a:pPr/>
              <a:t>16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890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BBAFB7A-8F60-4425-9998-49B3E924206B}" type="slidenum">
              <a:rPr lang="en-US">
                <a:latin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973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water quality data portal (an EPA/USGS partnership) provides access to over 232 million water quality results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These data are all available via web services which can be incorporated into any other third party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6C02-DB95-4A56-8E71-B37B5EDC45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3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6C02-DB95-4A56-8E71-B37B5EDC45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0A79E07E-CB58-47F1-A85B-A660227C951A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3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BD49-A217-423A-AC6C-242EEC2B159A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7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F13E-9F68-416E-BE5D-CC07EE66F9CB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19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D643-2A9F-45E0-BEA5-D9F9356DDFC6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84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C9CF-473A-47F4-AD7F-81F43D25E124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A1A6-3481-40BD-ADC8-63DB38DB90B4}" type="datetime1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83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851B-7E94-4193-8970-158E72B339F8}" type="datetime1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88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C6E-3B13-40B4-9F58-4248C8DF1E81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5EC0-96CA-46AA-A7AA-94B13946B66D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05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7A00-BF5E-45A9-B85C-9921C7ED613C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A9C74-E26C-49D1-AFF2-049214DD3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8C656EDA-9488-472E-ABD2-D87F1910522C}" type="datetime1">
              <a:rPr lang="en-US" smtClean="0"/>
              <a:t>8/11/2014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8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BD1-060D-4596-B992-E9B26CE7D7A8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1EB5-58D4-49EF-80BA-FC992897A056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7D70-CA1A-441C-BF0D-23D61419C5E9}" type="datetime1">
              <a:rPr lang="en-US" smtClean="0"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B281-1905-4B9A-BE1F-12B01D48DB9D}" type="datetime1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7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945-D79A-4942-B834-78956BDF3CB8}" type="datetime1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39D-7E89-410D-A761-5C32E271EFEE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8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10D-1735-47B8-B0D9-66E22482257A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alpha val="98000"/>
                <a:lumMod val="44000"/>
                <a:lumOff val="56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D521-9404-4737-A80B-35E4FBEEFD48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F132B-AC55-4CA4-A23A-2EC90D65B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waterqualitydata.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eospatial.org/standards/so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geospatial.org/standards/water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95718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Quality Data Sharing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667000"/>
            <a:ext cx="6400800" cy="1143000"/>
          </a:xfrm>
        </p:spPr>
        <p:txBody>
          <a:bodyPr/>
          <a:lstStyle/>
          <a:p>
            <a:r>
              <a:rPr lang="en-US" dirty="0" smtClean="0"/>
              <a:t>U.S. EPA’s Water Quality Exchange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1024" y="3238500"/>
            <a:ext cx="521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Dwane Young, U.S. EPA 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26594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and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379913"/>
          </a:xfrm>
        </p:spPr>
        <p:txBody>
          <a:bodyPr>
            <a:normAutofit/>
          </a:bodyPr>
          <a:lstStyle/>
          <a:p>
            <a:r>
              <a:rPr lang="en-US" dirty="0" smtClean="0"/>
              <a:t>Where:</a:t>
            </a:r>
          </a:p>
          <a:p>
            <a:pPr lvl="1"/>
            <a:r>
              <a:rPr lang="en-US" dirty="0" smtClean="0"/>
              <a:t>We use the term ‘Monitoring Location’ to define the ‘Where’</a:t>
            </a:r>
          </a:p>
          <a:p>
            <a:pPr lvl="2"/>
            <a:r>
              <a:rPr lang="en-US" dirty="0" smtClean="0"/>
              <a:t>This is where the sample was taken, and usually contains latitude and longitude coordinates</a:t>
            </a:r>
          </a:p>
          <a:p>
            <a:pPr lvl="2"/>
            <a:r>
              <a:rPr lang="en-US" dirty="0" smtClean="0"/>
              <a:t>Also describes what type of water is being monitored</a:t>
            </a:r>
          </a:p>
          <a:p>
            <a:r>
              <a:rPr lang="en-US" dirty="0" smtClean="0"/>
              <a:t>What:</a:t>
            </a:r>
          </a:p>
          <a:p>
            <a:pPr lvl="1"/>
            <a:r>
              <a:rPr lang="en-US" dirty="0" smtClean="0"/>
              <a:t>We use the term ‘Characteristic’ to define the ‘What’</a:t>
            </a:r>
          </a:p>
          <a:p>
            <a:pPr lvl="2"/>
            <a:r>
              <a:rPr lang="en-US" dirty="0" smtClean="0"/>
              <a:t>This very generic term can mean any analyte (i.e. NH3 or Dissolved Oxygen) or even a stream characteristic (i.e. stream width)</a:t>
            </a:r>
            <a:endParaRPr lang="en-US" dirty="0"/>
          </a:p>
        </p:txBody>
      </p:sp>
      <p:pic>
        <p:nvPicPr>
          <p:cNvPr id="1026" name="Picture 2" descr="C:\MyFiles\WQX\Outreach\Metadata\west_photos\west_photos\IMG_0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938" y="152400"/>
            <a:ext cx="3047999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4561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When:</a:t>
            </a:r>
          </a:p>
          <a:p>
            <a:pPr lvl="1"/>
            <a:r>
              <a:rPr lang="en-US" dirty="0" smtClean="0"/>
              <a:t>We use the term ‘Activity Start Date’ and ‘Time’ to define the ‘When’</a:t>
            </a:r>
          </a:p>
          <a:p>
            <a:r>
              <a:rPr lang="en-US" dirty="0" smtClean="0"/>
              <a:t>How:</a:t>
            </a:r>
          </a:p>
          <a:p>
            <a:pPr lvl="1"/>
            <a:r>
              <a:rPr lang="en-US" dirty="0" smtClean="0"/>
              <a:t>We have two pieces for the ‘How’: </a:t>
            </a:r>
          </a:p>
          <a:p>
            <a:pPr lvl="2"/>
            <a:r>
              <a:rPr lang="en-US" dirty="0" smtClean="0"/>
              <a:t>Field Collection Method:  What method was used in the field to collect the sample or to derive the value that is reported in the field (i.e. Dissolved Oxygen Sensor)</a:t>
            </a:r>
          </a:p>
          <a:p>
            <a:pPr lvl="2"/>
            <a:r>
              <a:rPr lang="en-US" dirty="0" smtClean="0"/>
              <a:t>Lab Analytical Method:  What method was used in the lab to derive the concentration of the characteristic</a:t>
            </a:r>
          </a:p>
          <a:p>
            <a:pPr lvl="1"/>
            <a:r>
              <a:rPr lang="en-US" dirty="0" smtClean="0"/>
              <a:t>The ‘How’ is critical to helping others know how your data can be used</a:t>
            </a:r>
            <a:endParaRPr lang="en-US" dirty="0"/>
          </a:p>
        </p:txBody>
      </p:sp>
      <p:pic>
        <p:nvPicPr>
          <p:cNvPr id="3074" name="Picture 2" descr="C:\MyFiles\WQX\Outreach\Metadata\west_photos\west_photos\IMG_1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"/>
            <a:ext cx="2810932" cy="2108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6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00300" y="228600"/>
            <a:ext cx="3962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WQX Data model</a:t>
            </a:r>
          </a:p>
        </p:txBody>
      </p:sp>
      <p:sp>
        <p:nvSpPr>
          <p:cNvPr id="68616" name="Line 4"/>
          <p:cNvSpPr>
            <a:spLocks noChangeShapeType="1"/>
          </p:cNvSpPr>
          <p:nvPr/>
        </p:nvSpPr>
        <p:spPr bwMode="auto">
          <a:xfrm>
            <a:off x="914400" y="1676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4953000" cy="1401763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anose="020B0604020202020204" pitchFamily="34" charset="0"/>
              </a:rPr>
              <a:t>ORGANIZATION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ORG Description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ORG Electronic Address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ORG Phone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ORG Address </a:t>
            </a:r>
          </a:p>
        </p:txBody>
      </p:sp>
      <p:sp>
        <p:nvSpPr>
          <p:cNvPr id="68618" name="Text Box 6"/>
          <p:cNvSpPr txBox="1">
            <a:spLocks noChangeArrowheads="1"/>
          </p:cNvSpPr>
          <p:nvPr/>
        </p:nvSpPr>
        <p:spPr bwMode="auto">
          <a:xfrm>
            <a:off x="2514600" y="3400425"/>
            <a:ext cx="1752600" cy="185737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anose="020B0604020202020204" pitchFamily="34" charset="0"/>
              </a:rPr>
              <a:t>MONITORING LOCATION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Monitoring Location Identity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Monitoring Location Geospatial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Monitoring Location Binary Object </a:t>
            </a:r>
          </a:p>
        </p:txBody>
      </p:sp>
      <p:sp>
        <p:nvSpPr>
          <p:cNvPr id="68619" name="Line 7"/>
          <p:cNvSpPr>
            <a:spLocks noChangeShapeType="1"/>
          </p:cNvSpPr>
          <p:nvPr/>
        </p:nvSpPr>
        <p:spPr bwMode="auto">
          <a:xfrm>
            <a:off x="2514600" y="3886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Text Box 8"/>
          <p:cNvSpPr txBox="1">
            <a:spLocks noChangeArrowheads="1"/>
          </p:cNvSpPr>
          <p:nvPr/>
        </p:nvSpPr>
        <p:spPr bwMode="auto">
          <a:xfrm>
            <a:off x="6553200" y="4572000"/>
            <a:ext cx="1981200" cy="21336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anose="020B0604020202020204" pitchFamily="34" charset="0"/>
              </a:rPr>
              <a:t>RESULT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Result Description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Result Binary Object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Result Analytical Method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Result Lab Info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Result Detection Quantitation Level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Lab Sample Prep </a:t>
            </a:r>
            <a:endParaRPr lang="en-US" sz="1200" i="1">
              <a:latin typeface="Arial" panose="020B0604020202020204" pitchFamily="34" charset="0"/>
            </a:endParaRPr>
          </a:p>
        </p:txBody>
      </p:sp>
      <p:sp>
        <p:nvSpPr>
          <p:cNvPr id="68621" name="Line 9"/>
          <p:cNvSpPr>
            <a:spLocks noChangeShapeType="1"/>
          </p:cNvSpPr>
          <p:nvPr/>
        </p:nvSpPr>
        <p:spPr bwMode="auto">
          <a:xfrm>
            <a:off x="6553200" y="4876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Text Box 10"/>
          <p:cNvSpPr txBox="1">
            <a:spLocks noChangeArrowheads="1"/>
          </p:cNvSpPr>
          <p:nvPr/>
        </p:nvSpPr>
        <p:spPr bwMode="auto">
          <a:xfrm>
            <a:off x="4419600" y="3581400"/>
            <a:ext cx="1828800" cy="21336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latin typeface="Arial" panose="020B0604020202020204" pitchFamily="34" charset="0"/>
              </a:rPr>
              <a:t>MONITORING ACTIVITY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</a:rPr>
              <a:t>Activity Description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</a:rPr>
              <a:t>Activity Location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</a:rPr>
              <a:t>Sample Description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</a:rPr>
              <a:t>Sample Prep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</a:rPr>
              <a:t>Subsample Description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</a:rPr>
              <a:t>Activity Binary Object </a:t>
            </a:r>
            <a:endParaRPr lang="en-US" sz="1200" i="1" dirty="0">
              <a:latin typeface="Arial" panose="020B0604020202020204" pitchFamily="34" charset="0"/>
            </a:endParaRPr>
          </a:p>
        </p:txBody>
      </p:sp>
      <p:sp>
        <p:nvSpPr>
          <p:cNvPr id="68623" name="Line 11"/>
          <p:cNvSpPr>
            <a:spLocks noChangeShapeType="1"/>
          </p:cNvSpPr>
          <p:nvPr/>
        </p:nvSpPr>
        <p:spPr bwMode="auto">
          <a:xfrm>
            <a:off x="4419600" y="4038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Text Box 12"/>
          <p:cNvSpPr txBox="1">
            <a:spLocks noChangeArrowheads="1"/>
          </p:cNvSpPr>
          <p:nvPr/>
        </p:nvSpPr>
        <p:spPr bwMode="auto">
          <a:xfrm>
            <a:off x="609600" y="3090863"/>
            <a:ext cx="1676400" cy="1035050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anose="020B0604020202020204" pitchFamily="34" charset="0"/>
              </a:rPr>
              <a:t>PROJECT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Project Description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Project  Binary Object </a:t>
            </a:r>
          </a:p>
        </p:txBody>
      </p:sp>
      <p:sp>
        <p:nvSpPr>
          <p:cNvPr id="68625" name="Line 13"/>
          <p:cNvSpPr>
            <a:spLocks noChangeShapeType="1"/>
          </p:cNvSpPr>
          <p:nvPr/>
        </p:nvSpPr>
        <p:spPr bwMode="auto">
          <a:xfrm>
            <a:off x="626457" y="3352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Text Box 14"/>
          <p:cNvSpPr txBox="1">
            <a:spLocks noChangeArrowheads="1"/>
          </p:cNvSpPr>
          <p:nvPr/>
        </p:nvSpPr>
        <p:spPr bwMode="auto">
          <a:xfrm>
            <a:off x="6858000" y="1524000"/>
            <a:ext cx="1676400" cy="112712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anose="020B0604020202020204" pitchFamily="34" charset="0"/>
              </a:rPr>
              <a:t>ACTIVITY GROUP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Activity Group Name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Activity Group Type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</a:rPr>
              <a:t>Activity IDs</a:t>
            </a:r>
          </a:p>
        </p:txBody>
      </p:sp>
      <p:sp>
        <p:nvSpPr>
          <p:cNvPr id="68627" name="Line 15"/>
          <p:cNvSpPr>
            <a:spLocks noChangeShapeType="1"/>
          </p:cNvSpPr>
          <p:nvPr/>
        </p:nvSpPr>
        <p:spPr bwMode="auto">
          <a:xfrm>
            <a:off x="68580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8" name="Line 16"/>
          <p:cNvSpPr>
            <a:spLocks noChangeShapeType="1"/>
          </p:cNvSpPr>
          <p:nvPr/>
        </p:nvSpPr>
        <p:spPr bwMode="auto">
          <a:xfrm>
            <a:off x="1388457" y="2770188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9" name="Line 17"/>
          <p:cNvSpPr>
            <a:spLocks noChangeShapeType="1"/>
          </p:cNvSpPr>
          <p:nvPr/>
        </p:nvSpPr>
        <p:spPr bwMode="auto">
          <a:xfrm>
            <a:off x="3352800" y="27860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8630" name="AutoShape 18"/>
          <p:cNvCxnSpPr>
            <a:cxnSpLocks noChangeShapeType="1"/>
            <a:endCxn id="68620" idx="0"/>
          </p:cNvCxnSpPr>
          <p:nvPr/>
        </p:nvCxnSpPr>
        <p:spPr bwMode="auto">
          <a:xfrm>
            <a:off x="6248400" y="3908997"/>
            <a:ext cx="1295400" cy="66300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31" name="Line 19"/>
          <p:cNvSpPr>
            <a:spLocks noChangeShapeType="1"/>
          </p:cNvSpPr>
          <p:nvPr/>
        </p:nvSpPr>
        <p:spPr bwMode="auto">
          <a:xfrm>
            <a:off x="4800600" y="2776538"/>
            <a:ext cx="0" cy="81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2" name="Line 20"/>
          <p:cNvSpPr>
            <a:spLocks noChangeShapeType="1"/>
          </p:cNvSpPr>
          <p:nvPr/>
        </p:nvSpPr>
        <p:spPr bwMode="auto">
          <a:xfrm>
            <a:off x="58674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A9C74-E26C-49D1-AFF2-049214DD3F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WQX Schema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 definition of the structure and format that data must have to be submitted through WQX.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Common set of data elements that everyone uses when submitting data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Primary components: Organization, Project, Monitoring Location, Monitoring Activity, Samples, and Results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Database independent – xml can be created out of any type of database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07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70463" y="1752600"/>
            <a:ext cx="4097337" cy="3962400"/>
          </a:xfrm>
        </p:spPr>
        <p:txBody>
          <a:bodyPr>
            <a:normAutofit fontScale="92500" lnSpcReduction="20000"/>
          </a:bodyPr>
          <a:lstStyle/>
          <a:p>
            <a:pPr marL="365125" indent="-282575" eaLnBrk="1" hangingPunct="1">
              <a:defRPr/>
            </a:pPr>
            <a:r>
              <a:rPr lang="en-US" sz="2400" u="sng" smtClean="0"/>
              <a:t>eXtensible</a:t>
            </a:r>
            <a:r>
              <a:rPr lang="en-US" sz="2400" smtClean="0"/>
              <a:t> Markup Language </a:t>
            </a:r>
          </a:p>
          <a:p>
            <a:pPr marL="365125" indent="-282575" eaLnBrk="1" hangingPunct="1">
              <a:defRPr/>
            </a:pPr>
            <a:r>
              <a:rPr lang="en-US" sz="2400" smtClean="0"/>
              <a:t>An “XML Document” contains the Data</a:t>
            </a:r>
          </a:p>
          <a:p>
            <a:pPr marL="365125" indent="-282575" eaLnBrk="1" hangingPunct="1">
              <a:defRPr/>
            </a:pPr>
            <a:r>
              <a:rPr lang="en-US" sz="2400" smtClean="0"/>
              <a:t>An “XML Schema” defines the Structure and the Rules of the data</a:t>
            </a:r>
          </a:p>
          <a:p>
            <a:pPr marL="365125" indent="-282575" eaLnBrk="1" hangingPunct="1">
              <a:defRPr/>
            </a:pPr>
            <a:r>
              <a:rPr lang="en-US" sz="2400" smtClean="0"/>
              <a:t>The WQX schema is the computer definition of the Structure and Rules for WQX data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7093" r="22188" b="5772"/>
          <a:stretch>
            <a:fillRect/>
          </a:stretch>
        </p:blipFill>
        <p:spPr bwMode="auto">
          <a:xfrm>
            <a:off x="152400" y="1524000"/>
            <a:ext cx="49530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XML in a Nutshell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04800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the Exchange Network?</a:t>
            </a:r>
          </a:p>
        </p:txBody>
      </p:sp>
      <p:pic>
        <p:nvPicPr>
          <p:cNvPr id="59395" name="Picture 3" descr="v3_slide0005_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1313"/>
            <a:ext cx="35147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990725" y="5176838"/>
            <a:ext cx="645795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sz="2400">
                <a:latin typeface="Arial" panose="020B0604020202020204" pitchFamily="34" charset="0"/>
              </a:rPr>
              <a:t>HTTP servers using SOAP messaging and a common WSDL to enable synchronous and asynchronous </a:t>
            </a:r>
            <a:r>
              <a:rPr lang="en-US" sz="2400" i="1">
                <a:latin typeface="Arial" panose="020B0604020202020204" pitchFamily="34" charset="0"/>
              </a:rPr>
              <a:t>blah-blah, blah-blah</a:t>
            </a:r>
            <a:r>
              <a:rPr lang="en-US" sz="2400">
                <a:latin typeface="Arial" panose="020B0604020202020204" pitchFamily="34" charset="0"/>
              </a:rPr>
              <a:t>..</a:t>
            </a:r>
            <a:r>
              <a:rPr lang="en-US" sz="2400" i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209800" y="5181600"/>
            <a:ext cx="645795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sz="2400" i="1">
                <a:latin typeface="Arial" panose="020B0604020202020204" pitchFamily="34" charset="0"/>
              </a:rPr>
              <a:t>An Internet and standards-based method for </a:t>
            </a:r>
          </a:p>
          <a:p>
            <a:pPr algn="ctr" eaLnBrk="1" hangingPunct="1"/>
            <a:r>
              <a:rPr lang="en-US" sz="2400" i="1">
                <a:latin typeface="Arial" panose="020B0604020202020204" pitchFamily="34" charset="0"/>
              </a:rPr>
              <a:t>exchanging environmental information between partners.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2057400" y="5181600"/>
            <a:ext cx="645795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sz="2400" i="1">
                <a:latin typeface="Arial" panose="020B0604020202020204" pitchFamily="34" charset="0"/>
              </a:rPr>
              <a:t>A common approach to sharing data that lets you use your partners’ data as if it is a part of your own systems.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419600" y="1538288"/>
            <a:ext cx="4506913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u="sng">
                <a:latin typeface="Arial" panose="020B0604020202020204" pitchFamily="34" charset="0"/>
              </a:rPr>
              <a:t>Principles: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Arial" panose="020B0604020202020204" pitchFamily="34" charset="0"/>
              </a:rPr>
              <a:t>Each partner manages their own data, and is the steward for data they originate.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Arial" panose="020B0604020202020204" pitchFamily="34" charset="0"/>
              </a:rPr>
              <a:t>The Network “doesn't care”  how a partner manages and stores information.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Arial" panose="020B0604020202020204" pitchFamily="34" charset="0"/>
              </a:rPr>
              <a:t>Partners who need to store copies of data locally are responsible for the design, format, and maintenance of the copy they create.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Arial" panose="020B0604020202020204" pitchFamily="34" charset="0"/>
              </a:rPr>
              <a:t>Network partners agree to use adopted technology and data standards.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nimBg="1"/>
      <p:bldP spid="1269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ower"/>
          <p:cNvSpPr>
            <a:spLocks noEditPoints="1" noChangeArrowheads="1"/>
          </p:cNvSpPr>
          <p:nvPr/>
        </p:nvSpPr>
        <p:spPr bwMode="auto">
          <a:xfrm>
            <a:off x="533400" y="1676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tower"/>
          <p:cNvSpPr>
            <a:spLocks noEditPoints="1" noChangeArrowheads="1"/>
          </p:cNvSpPr>
          <p:nvPr/>
        </p:nvSpPr>
        <p:spPr bwMode="auto">
          <a:xfrm>
            <a:off x="457200" y="38862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653" name="Picture 5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 rot="4373595">
            <a:off x="1752600" y="2209800"/>
            <a:ext cx="1143000" cy="838200"/>
          </a:xfrm>
          <a:custGeom>
            <a:avLst/>
            <a:gdLst>
              <a:gd name="T0" fmla="*/ 800418 w 21600"/>
              <a:gd name="T1" fmla="*/ 0 h 21600"/>
              <a:gd name="T2" fmla="*/ 800418 w 21600"/>
              <a:gd name="T3" fmla="*/ 471798 h 21600"/>
              <a:gd name="T4" fmla="*/ 171291 w 21600"/>
              <a:gd name="T5" fmla="*/ 838200 h 21600"/>
              <a:gd name="T6" fmla="*/ 1143000 w 21600"/>
              <a:gd name="T7" fmla="*/ 23589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 rot="17226405" flipV="1">
            <a:off x="1676400" y="4419600"/>
            <a:ext cx="1143000" cy="838200"/>
          </a:xfrm>
          <a:custGeom>
            <a:avLst/>
            <a:gdLst>
              <a:gd name="T0" fmla="*/ 800418 w 21600"/>
              <a:gd name="T1" fmla="*/ 0 h 21600"/>
              <a:gd name="T2" fmla="*/ 800418 w 21600"/>
              <a:gd name="T3" fmla="*/ 471798 h 21600"/>
              <a:gd name="T4" fmla="*/ 171291 w 21600"/>
              <a:gd name="T5" fmla="*/ 838200 h 21600"/>
              <a:gd name="T6" fmla="*/ 1143000 w 21600"/>
              <a:gd name="T7" fmla="*/ 23589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5029200" y="2362200"/>
            <a:ext cx="762000" cy="609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5257800" y="3200400"/>
            <a:ext cx="152400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5257800" y="3962400"/>
            <a:ext cx="160020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4876800" y="4343400"/>
            <a:ext cx="198120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Cloud"/>
          <p:cNvSpPr>
            <a:spLocks noChangeAspect="1" noEditPoints="1" noChangeArrowheads="1"/>
          </p:cNvSpPr>
          <p:nvPr/>
        </p:nvSpPr>
        <p:spPr bwMode="auto">
          <a:xfrm>
            <a:off x="2362200" y="2743200"/>
            <a:ext cx="2743200" cy="1838325"/>
          </a:xfrm>
          <a:custGeom>
            <a:avLst/>
            <a:gdLst>
              <a:gd name="T0" fmla="*/ 8509 w 21600"/>
              <a:gd name="T1" fmla="*/ 919163 h 21600"/>
              <a:gd name="T2" fmla="*/ 1371600 w 21600"/>
              <a:gd name="T3" fmla="*/ 1836368 h 21600"/>
              <a:gd name="T4" fmla="*/ 2740914 w 21600"/>
              <a:gd name="T5" fmla="*/ 919163 h 21600"/>
              <a:gd name="T6" fmla="*/ 1371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971800" y="3200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Internet (XML)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628900" y="5076825"/>
            <a:ext cx="44958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Computer-to-computer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Uses Input parameters and outputs XML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Can be used in multiple ways by many applications</a:t>
            </a: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Rot="1" noChangeArrowheads="1"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What is a web service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72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9" b="74725"/>
          <a:stretch>
            <a:fillRect/>
          </a:stretch>
        </p:blipFill>
        <p:spPr bwMode="auto">
          <a:xfrm>
            <a:off x="457200" y="4343400"/>
            <a:ext cx="2590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04800" y="5257800"/>
            <a:ext cx="17526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 flipV="1">
            <a:off x="1143000" y="6172200"/>
            <a:ext cx="76200" cy="5381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6405563"/>
            <a:ext cx="3810000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Input Parameter: Zip Code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1524000" y="3505200"/>
            <a:ext cx="0" cy="838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ower"/>
          <p:cNvSpPr>
            <a:spLocks noEditPoints="1" noChangeArrowheads="1"/>
          </p:cNvSpPr>
          <p:nvPr/>
        </p:nvSpPr>
        <p:spPr bwMode="auto">
          <a:xfrm>
            <a:off x="1143000" y="2209800"/>
            <a:ext cx="838200" cy="1143000"/>
          </a:xfrm>
          <a:custGeom>
            <a:avLst/>
            <a:gdLst>
              <a:gd name="T0" fmla="*/ 0 w 21600"/>
              <a:gd name="T1" fmla="*/ 115570 h 21600"/>
              <a:gd name="T2" fmla="*/ 258600 w 21600"/>
              <a:gd name="T3" fmla="*/ 0 h 21600"/>
              <a:gd name="T4" fmla="*/ 419100 w 21600"/>
              <a:gd name="T5" fmla="*/ 0 h 21600"/>
              <a:gd name="T6" fmla="*/ 838200 w 21600"/>
              <a:gd name="T7" fmla="*/ 0 h 21600"/>
              <a:gd name="T8" fmla="*/ 838200 w 21600"/>
              <a:gd name="T9" fmla="*/ 616426 h 21600"/>
              <a:gd name="T10" fmla="*/ 838200 w 21600"/>
              <a:gd name="T11" fmla="*/ 1027430 h 21600"/>
              <a:gd name="T12" fmla="*/ 588525 w 21600"/>
              <a:gd name="T13" fmla="*/ 1143000 h 21600"/>
              <a:gd name="T14" fmla="*/ 410175 w 21600"/>
              <a:gd name="T15" fmla="*/ 1143000 h 21600"/>
              <a:gd name="T16" fmla="*/ 0 w 21600"/>
              <a:gd name="T17" fmla="*/ 1143000 h 21600"/>
              <a:gd name="T18" fmla="*/ 0 w 21600"/>
              <a:gd name="T19" fmla="*/ 610023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09600" y="1752600"/>
            <a:ext cx="2438400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Weather Network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209800" y="3276600"/>
            <a:ext cx="1524000" cy="13716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200400" y="3581400"/>
            <a:ext cx="1828800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Returns XML</a:t>
            </a:r>
          </a:p>
        </p:txBody>
      </p: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5" t="2942"/>
          <a:stretch>
            <a:fillRect/>
          </a:stretch>
        </p:blipFill>
        <p:spPr bwMode="auto">
          <a:xfrm>
            <a:off x="3733800" y="4572000"/>
            <a:ext cx="42672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9" name="Line 13"/>
          <p:cNvSpPr>
            <a:spLocks noChangeShapeType="1"/>
          </p:cNvSpPr>
          <p:nvPr/>
        </p:nvSpPr>
        <p:spPr bwMode="auto">
          <a:xfrm flipH="1" flipV="1">
            <a:off x="4191000" y="5410200"/>
            <a:ext cx="4572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267200" y="5791200"/>
            <a:ext cx="39624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Weatherbug translates XML into information for the task bar</a:t>
            </a:r>
          </a:p>
        </p:txBody>
      </p:sp>
      <p:pic>
        <p:nvPicPr>
          <p:cNvPr id="29711" name="Picture 15" descr="weatherb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334000" y="1752600"/>
            <a:ext cx="3810000" cy="13382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Weatherbug is an example that many are familiar with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This is all done via a Web Service</a:t>
            </a:r>
          </a:p>
        </p:txBody>
      </p:sp>
      <p:sp>
        <p:nvSpPr>
          <p:cNvPr id="18" name="Rectangle 2"/>
          <p:cNvSpPr txBox="1">
            <a:spLocks noRot="1" noChangeArrowheads="1"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Web Service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7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52400" y="1752600"/>
            <a:ext cx="8839200" cy="3657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1828800" y="26670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/>
          </a:p>
        </p:txBody>
      </p:sp>
      <p:sp>
        <p:nvSpPr>
          <p:cNvPr id="53252" name="computr1"/>
          <p:cNvSpPr>
            <a:spLocks noEditPoints="1" noChangeArrowheads="1"/>
          </p:cNvSpPr>
          <p:nvPr/>
        </p:nvSpPr>
        <p:spPr bwMode="auto">
          <a:xfrm>
            <a:off x="381000" y="2457450"/>
            <a:ext cx="1219200" cy="1276350"/>
          </a:xfrm>
          <a:custGeom>
            <a:avLst/>
            <a:gdLst>
              <a:gd name="T0" fmla="*/ 1102642 w 21600"/>
              <a:gd name="T1" fmla="*/ 0 h 21600"/>
              <a:gd name="T2" fmla="*/ 609600 w 21600"/>
              <a:gd name="T3" fmla="*/ 0 h 21600"/>
              <a:gd name="T4" fmla="*/ 116558 w 21600"/>
              <a:gd name="T5" fmla="*/ 0 h 21600"/>
              <a:gd name="T6" fmla="*/ 0 w 21600"/>
              <a:gd name="T7" fmla="*/ 909281 h 21600"/>
              <a:gd name="T8" fmla="*/ 0 w 21600"/>
              <a:gd name="T9" fmla="*/ 1276350 h 21600"/>
              <a:gd name="T10" fmla="*/ 609600 w 21600"/>
              <a:gd name="T11" fmla="*/ 1276350 h 21600"/>
              <a:gd name="T12" fmla="*/ 1219200 w 21600"/>
              <a:gd name="T13" fmla="*/ 1276350 h 21600"/>
              <a:gd name="T14" fmla="*/ 1219200 w 21600"/>
              <a:gd name="T15" fmla="*/ 909281 h 21600"/>
              <a:gd name="T16" fmla="*/ 1102642 w 21600"/>
              <a:gd name="T17" fmla="*/ 800851 h 21600"/>
              <a:gd name="T18" fmla="*/ 116558 w 21600"/>
              <a:gd name="T19" fmla="*/ 800851 h 21600"/>
              <a:gd name="T20" fmla="*/ 116558 w 21600"/>
              <a:gd name="T21" fmla="*/ 400396 h 21600"/>
              <a:gd name="T22" fmla="*/ 1102642 w 21600"/>
              <a:gd name="T23" fmla="*/ 400396 h 21600"/>
              <a:gd name="T24" fmla="*/ 0 w 21600"/>
              <a:gd name="T25" fmla="*/ 1092816 h 21600"/>
              <a:gd name="T26" fmla="*/ 1219200 w 21600"/>
              <a:gd name="T27" fmla="*/ 1092816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tx1"/>
          </a:solidFill>
          <a:ln w="222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505200" y="2514600"/>
            <a:ext cx="1371600" cy="990600"/>
          </a:xfrm>
          <a:prstGeom prst="rect">
            <a:avLst/>
          </a:prstGeom>
          <a:solidFill>
            <a:schemeClr val="tx1"/>
          </a:solidFill>
          <a:ln w="222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CDX</a:t>
            </a:r>
          </a:p>
        </p:txBody>
      </p:sp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6781800" y="2514600"/>
            <a:ext cx="1143000" cy="990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WQX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Parse and 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Load Software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7543800" y="3886200"/>
            <a:ext cx="1143000" cy="1143000"/>
          </a:xfrm>
          <a:prstGeom prst="flowChartMagneticDisk">
            <a:avLst/>
          </a:prstGeom>
          <a:solidFill>
            <a:schemeClr val="tx1"/>
          </a:solidFill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WQX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ODS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01638" y="3810000"/>
            <a:ext cx="1198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Data Submitter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1828800" y="2239963"/>
            <a:ext cx="1323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XML Submission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1600200" y="3429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Schema Validation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Receive Error Responses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5211763" y="2057400"/>
            <a:ext cx="118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Approved XML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Submission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4951413" y="3398838"/>
            <a:ext cx="1951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Data Context Error Report</a:t>
            </a:r>
          </a:p>
        </p:txBody>
      </p:sp>
      <p:sp>
        <p:nvSpPr>
          <p:cNvPr id="120845" name="AutoShape 13"/>
          <p:cNvSpPr>
            <a:spLocks noChangeArrowheads="1"/>
          </p:cNvSpPr>
          <p:nvPr/>
        </p:nvSpPr>
        <p:spPr bwMode="auto">
          <a:xfrm rot="10800000">
            <a:off x="1752600" y="30480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/>
          </a:p>
        </p:txBody>
      </p:sp>
      <p:sp>
        <p:nvSpPr>
          <p:cNvPr id="120846" name="AutoShape 14"/>
          <p:cNvSpPr>
            <a:spLocks noChangeArrowheads="1"/>
          </p:cNvSpPr>
          <p:nvPr/>
        </p:nvSpPr>
        <p:spPr bwMode="auto">
          <a:xfrm>
            <a:off x="5181600" y="26670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/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 rot="10800000">
            <a:off x="5105400" y="30480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/>
          </a:p>
        </p:txBody>
      </p:sp>
      <p:cxnSp>
        <p:nvCxnSpPr>
          <p:cNvPr id="120848" name="AutoShape 16"/>
          <p:cNvCxnSpPr>
            <a:cxnSpLocks noChangeShapeType="1"/>
            <a:stCxn id="120838" idx="3"/>
            <a:endCxn id="53255" idx="1"/>
          </p:cNvCxnSpPr>
          <p:nvPr/>
        </p:nvCxnSpPr>
        <p:spPr bwMode="auto">
          <a:xfrm>
            <a:off x="7935913" y="3009900"/>
            <a:ext cx="179387" cy="865188"/>
          </a:xfrm>
          <a:prstGeom prst="bentConnector2">
            <a:avLst/>
          </a:prstGeom>
          <a:noFill/>
          <a:ln w="34925">
            <a:solidFill>
              <a:srgbClr val="000000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4495800" y="3657600"/>
            <a:ext cx="2776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Data Load Confirmation and Summary</a:t>
            </a:r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0" name="Rectangle 2"/>
          <p:cNvSpPr txBox="1">
            <a:spLocks noRot="1" noChangeArrowheads="1"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How </a:t>
            </a:r>
            <a:r>
              <a:rPr lang="en-US" dirty="0" err="1" smtClean="0"/>
              <a:t>wqx</a:t>
            </a:r>
            <a:r>
              <a:rPr lang="en-US" dirty="0" smtClean="0"/>
              <a:t> works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autoRev="1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autoRev="1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0" autoRev="1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autoRev="1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nimBg="1"/>
      <p:bldP spid="120837" grpId="0" animBg="1"/>
      <p:bldP spid="120838" grpId="0" animBg="1"/>
      <p:bldP spid="120841" grpId="0"/>
      <p:bldP spid="120842" grpId="0"/>
      <p:bldP spid="120843" grpId="0"/>
      <p:bldP spid="120844" grpId="0"/>
      <p:bldP spid="120845" grpId="0" animBg="1"/>
      <p:bldP spid="120846" grpId="0" animBg="1"/>
      <p:bldP spid="120847" grpId="0" animBg="1"/>
      <p:bldP spid="1208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3842" y="757415"/>
            <a:ext cx="7620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The role of WQX in Data Sharing</a:t>
            </a:r>
            <a:endParaRPr lang="en-US" dirty="0"/>
          </a:p>
        </p:txBody>
      </p:sp>
      <p:pic>
        <p:nvPicPr>
          <p:cNvPr id="5" name="Picture 2" descr="C:\Documents and Settings\ckovatch\Local Settings\Temporary Internet Files\Content.IE5\M5F1FHNG\MC9004315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108" y="3856672"/>
            <a:ext cx="679692" cy="732602"/>
          </a:xfrm>
          <a:prstGeom prst="rect">
            <a:avLst/>
          </a:prstGeom>
          <a:noFill/>
        </p:spPr>
      </p:pic>
      <p:pic>
        <p:nvPicPr>
          <p:cNvPr id="6" name="Picture 3" descr="C:\Documents and Settings\ckovatch\Local Settings\Temporary Internet Files\Content.IE5\J31B48CD\MC90043484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542222"/>
            <a:ext cx="857250" cy="857250"/>
          </a:xfrm>
          <a:prstGeom prst="rect">
            <a:avLst/>
          </a:prstGeom>
          <a:noFill/>
        </p:spPr>
      </p:pic>
      <p:pic>
        <p:nvPicPr>
          <p:cNvPr id="7" name="Picture 4" descr="C:\Documents and Settings\ckovatch\Local Settings\Temporary Internet Files\Content.IE5\M5F1FHNG\MC90044145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92330"/>
            <a:ext cx="685628" cy="685628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001930"/>
            <a:ext cx="762000" cy="61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 bwMode="auto">
          <a:xfrm rot="19789903">
            <a:off x="1077851" y="3260622"/>
            <a:ext cx="505463" cy="2034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304418">
            <a:off x="1101350" y="3824247"/>
            <a:ext cx="472775" cy="1798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286000" y="2889659"/>
            <a:ext cx="3751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91836" y="4061685"/>
            <a:ext cx="3751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43200" y="2789872"/>
            <a:ext cx="838200" cy="4572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WQX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856672"/>
            <a:ext cx="838200" cy="6858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WQX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  <a:ea typeface="ＭＳ Ｐゴシック" pitchFamily="84" charset="-128"/>
              </a:rPr>
              <a:t>Web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733800" y="2713672"/>
            <a:ext cx="304800" cy="1905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4114800" y="3247072"/>
            <a:ext cx="1600200" cy="838200"/>
          </a:xfrm>
          <a:prstGeom prst="cloud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charset="0"/>
                <a:ea typeface="ＭＳ Ｐゴシック" pitchFamily="84" charset="-128"/>
              </a:rPr>
              <a:t>Exchange Network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797036" y="3528285"/>
            <a:ext cx="2989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8" name="Can 17"/>
          <p:cNvSpPr/>
          <p:nvPr/>
        </p:nvSpPr>
        <p:spPr bwMode="auto">
          <a:xfrm>
            <a:off x="6172200" y="3170872"/>
            <a:ext cx="914400" cy="762000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EPA STORET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7162800" y="3528285"/>
            <a:ext cx="2989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52400" y="2561272"/>
            <a:ext cx="914400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2561272"/>
            <a:ext cx="91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Partner Data</a:t>
            </a:r>
            <a:endParaRPr lang="en-US" sz="1600" dirty="0"/>
          </a:p>
        </p:txBody>
      </p:sp>
      <p:sp>
        <p:nvSpPr>
          <p:cNvPr id="22" name="Can 21"/>
          <p:cNvSpPr/>
          <p:nvPr/>
        </p:nvSpPr>
        <p:spPr bwMode="auto">
          <a:xfrm>
            <a:off x="6172200" y="4237672"/>
            <a:ext cx="914400" cy="762000"/>
          </a:xfrm>
          <a:prstGeom prst="ca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USGS NWIS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7738042" y="2542222"/>
            <a:ext cx="1295400" cy="20002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Arial" charset="0"/>
                <a:ea typeface="ＭＳ Ｐゴシック" pitchFamily="84" charset="-128"/>
              </a:rPr>
              <a:t>Water Quality Portal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7781" y="508800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 on the portal see: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www.waterqualitydata.us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n 25"/>
          <p:cNvSpPr/>
          <p:nvPr/>
        </p:nvSpPr>
        <p:spPr bwMode="auto">
          <a:xfrm>
            <a:off x="6181778" y="2268096"/>
            <a:ext cx="914400" cy="762000"/>
          </a:xfrm>
          <a:prstGeom prst="can">
            <a:avLst>
              <a:gd name="adj" fmla="val 250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6882" y="2403083"/>
            <a:ext cx="122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ARS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STEWARDS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7200034" y="2713672"/>
            <a:ext cx="2989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162800" y="4290285"/>
            <a:ext cx="2989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620000" cy="990600"/>
          </a:xfrm>
        </p:spPr>
        <p:txBody>
          <a:bodyPr/>
          <a:lstStyle/>
          <a:p>
            <a:r>
              <a:rPr lang="en-US" sz="2800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4290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Thinking about data and information</a:t>
            </a:r>
            <a:endParaRPr lang="en-US" sz="2200" dirty="0" smtClean="0"/>
          </a:p>
          <a:p>
            <a:r>
              <a:rPr lang="en-US" sz="2200" b="1" dirty="0" smtClean="0"/>
              <a:t>WQX History and Data Model</a:t>
            </a:r>
            <a:endParaRPr lang="en-US" sz="2200" dirty="0" smtClean="0"/>
          </a:p>
          <a:p>
            <a:r>
              <a:rPr lang="en-US" sz="2200" b="1" dirty="0" smtClean="0"/>
              <a:t>Data sharing through the Water Quality Portal</a:t>
            </a:r>
            <a:endParaRPr lang="en-US" sz="2000" dirty="0" smtClean="0"/>
          </a:p>
          <a:p>
            <a:r>
              <a:rPr lang="en-US" sz="2200" b="1" dirty="0" smtClean="0"/>
              <a:t>Future data sharing opportunities through the use of sensors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945" y="53053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Directly into Excel Spreadsheets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620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Using AN API Allows for Data to be Used in Many Different Ways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6200" y="2438400"/>
            <a:ext cx="4800600" cy="2822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43200"/>
            <a:ext cx="1974761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594370"/>
            <a:ext cx="446102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80417" y="6261847"/>
            <a:ext cx="228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Applications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20067" y="5506576"/>
            <a:ext cx="172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Interfaces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8686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What about Sensors and Continuous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077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EPA is starting to see an increased emphasis on sensors</a:t>
            </a:r>
          </a:p>
          <a:p>
            <a:r>
              <a:rPr lang="en-US" dirty="0" smtClean="0"/>
              <a:t>EPA has also embraced a new ‘Technology Blueprint’ that seeks to promote the use of technology to improve how we do business</a:t>
            </a:r>
          </a:p>
          <a:p>
            <a:r>
              <a:rPr lang="en-US" dirty="0" smtClean="0"/>
              <a:t>With this comes some new challenges, not the least of which is what to do with the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21" y="1081651"/>
            <a:ext cx="7924800" cy="990600"/>
          </a:xfrm>
        </p:spPr>
        <p:txBody>
          <a:bodyPr>
            <a:noAutofit/>
          </a:bodyPr>
          <a:lstStyle/>
          <a:p>
            <a:r>
              <a:rPr lang="en-US" dirty="0"/>
              <a:t>Metadata Needs </a:t>
            </a:r>
            <a:r>
              <a:rPr lang="en-US" dirty="0" smtClean="0"/>
              <a:t>Change </a:t>
            </a:r>
            <a:r>
              <a:rPr lang="en-US" dirty="0"/>
              <a:t>Based on Your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90987"/>
            <a:ext cx="7696200" cy="3777622"/>
          </a:xfrm>
        </p:spPr>
        <p:txBody>
          <a:bodyPr/>
          <a:lstStyle/>
          <a:p>
            <a:r>
              <a:rPr lang="en-US" sz="2200" dirty="0"/>
              <a:t>In the water monitoring world, we can classify monitoring into two types: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6069" y="2782140"/>
            <a:ext cx="347254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Discrete Monitoring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A </a:t>
            </a:r>
            <a:r>
              <a:rPr lang="en-US" sz="1500" b="1" dirty="0" smtClean="0"/>
              <a:t>sample</a:t>
            </a:r>
            <a:r>
              <a:rPr lang="en-US" sz="1500" dirty="0" smtClean="0"/>
              <a:t> is taken and sent to a lab for further analysis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Typically a one-time event that can be repeated as needed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2421" y="2782140"/>
            <a:ext cx="34420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Continuous Monitoring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A </a:t>
            </a:r>
            <a:r>
              <a:rPr lang="en-US" sz="1500" b="1" dirty="0" smtClean="0"/>
              <a:t>sensor</a:t>
            </a:r>
            <a:r>
              <a:rPr lang="en-US" sz="1500" dirty="0" smtClean="0"/>
              <a:t> is used to record a continuous stream of data about 1 particular analyte or a small set of </a:t>
            </a:r>
            <a:r>
              <a:rPr lang="en-US" sz="1500" dirty="0" err="1" smtClean="0"/>
              <a:t>analytes</a:t>
            </a:r>
            <a:r>
              <a:rPr lang="en-US" sz="1500" dirty="0" smtClean="0"/>
              <a:t> (i.e. flow, dissolved oxygen, pH, etc).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Values are reported at set intervals (i.e. every 15 minutes, 1 hour, etc.)</a:t>
            </a:r>
            <a:endParaRPr lang="en-US" sz="1500" dirty="0"/>
          </a:p>
        </p:txBody>
      </p:sp>
      <p:pic>
        <p:nvPicPr>
          <p:cNvPr id="6" name="Picture 4" descr="upstrea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800" y="4327993"/>
            <a:ext cx="3276600" cy="2171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http://water.usgs.gov/nsip/images/tn_streamg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100" y="4831920"/>
            <a:ext cx="2514600" cy="1873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83" y="1177119"/>
            <a:ext cx="8305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Data Models are Likely Different for Sensor vs. Discrete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05421"/>
            <a:ext cx="7772400" cy="3429000"/>
          </a:xfrm>
        </p:spPr>
        <p:txBody>
          <a:bodyPr/>
          <a:lstStyle/>
          <a:p>
            <a:r>
              <a:rPr lang="en-US" sz="2200" dirty="0"/>
              <a:t>EPA recognizes that WQX is probably not the model for this type of data</a:t>
            </a:r>
          </a:p>
          <a:p>
            <a:r>
              <a:rPr lang="en-US" sz="2200" dirty="0"/>
              <a:t>EPA is beginning the process of looking at other approaches for continuous </a:t>
            </a:r>
            <a:r>
              <a:rPr lang="en-US" sz="2200" dirty="0" smtClean="0"/>
              <a:t>data</a:t>
            </a:r>
            <a:endParaRPr lang="en-US" sz="22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743200" y="4171426"/>
            <a:ext cx="24384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710238" y="4171426"/>
            <a:ext cx="1908175" cy="426243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073026"/>
              </p:ext>
            </p:extLst>
          </p:nvPr>
        </p:nvGraphicFramePr>
        <p:xfrm>
          <a:off x="2895600" y="4495800"/>
          <a:ext cx="2287588" cy="224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044018"/>
              </p:ext>
            </p:extLst>
          </p:nvPr>
        </p:nvGraphicFramePr>
        <p:xfrm>
          <a:off x="5334000" y="4572000"/>
          <a:ext cx="2743200" cy="217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2864644" cy="3819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1080"/>
            <a:ext cx="7620000" cy="990600"/>
          </a:xfrm>
        </p:spPr>
        <p:txBody>
          <a:bodyPr/>
          <a:lstStyle/>
          <a:p>
            <a:r>
              <a:rPr lang="en-US" sz="2800" b="1" dirty="0" smtClean="0"/>
              <a:t>A path forward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957" y="2057400"/>
            <a:ext cx="5048935" cy="4384361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Data standards exist</a:t>
            </a:r>
          </a:p>
          <a:p>
            <a:pPr lvl="1"/>
            <a:r>
              <a:rPr lang="en-US" sz="2000" dirty="0"/>
              <a:t>Sensor Observation Services (SOS)</a:t>
            </a:r>
          </a:p>
          <a:p>
            <a:pPr lvl="1"/>
            <a:r>
              <a:rPr lang="en-US" sz="2000" dirty="0" smtClean="0"/>
              <a:t>Water Markup Language 2 (WaterML2) – (</a:t>
            </a:r>
            <a:r>
              <a:rPr lang="en-US" sz="2000" dirty="0" err="1" smtClean="0"/>
              <a:t>TimeSeriesML</a:t>
            </a:r>
            <a:r>
              <a:rPr lang="en-US" sz="2000" dirty="0" smtClean="0"/>
              <a:t>?)</a:t>
            </a:r>
          </a:p>
          <a:p>
            <a:r>
              <a:rPr lang="en-US" sz="2200" dirty="0" smtClean="0"/>
              <a:t>These Open Geospatial Consortium Standards hold a lot of promise as the means of communicating and sharing this information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SOS: </a:t>
            </a:r>
            <a:r>
              <a:rPr lang="en-US" sz="1800" dirty="0">
                <a:hlinkClick r:id="rId3"/>
              </a:rPr>
              <a:t>http://www.opengeospatial.org/standards/sos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WaterML</a:t>
            </a:r>
            <a:r>
              <a:rPr lang="en-US" sz="1800" dirty="0" smtClean="0"/>
              <a:t> </a:t>
            </a:r>
            <a:r>
              <a:rPr lang="en-US" sz="1800" dirty="0"/>
              <a:t>2: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www.opengeospatial.org/standards/waterml</a:t>
            </a: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20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Other Glimmers of Possibility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591985" cy="3777622"/>
          </a:xfrm>
        </p:spPr>
        <p:txBody>
          <a:bodyPr/>
          <a:lstStyle/>
          <a:p>
            <a:r>
              <a:rPr lang="en-US" sz="2200" dirty="0" smtClean="0"/>
              <a:t>Improvements in telecommunications:</a:t>
            </a:r>
          </a:p>
          <a:p>
            <a:pPr lvl="1"/>
            <a:r>
              <a:rPr lang="en-US" sz="2000" dirty="0" smtClean="0"/>
              <a:t>Improved cell networks</a:t>
            </a:r>
          </a:p>
          <a:p>
            <a:pPr lvl="1"/>
            <a:r>
              <a:rPr lang="en-US" sz="2000" dirty="0" smtClean="0"/>
              <a:t>Low-frequency radio communication (zig-</a:t>
            </a:r>
            <a:r>
              <a:rPr lang="en-US" sz="2000" dirty="0" err="1" smtClean="0"/>
              <a:t>zag</a:t>
            </a:r>
            <a:r>
              <a:rPr lang="en-US" sz="2000" dirty="0" smtClean="0"/>
              <a:t>)</a:t>
            </a:r>
          </a:p>
          <a:p>
            <a:r>
              <a:rPr lang="en-US" sz="2200" dirty="0" smtClean="0"/>
              <a:t>Proliferation of cloud-storage options</a:t>
            </a:r>
          </a:p>
          <a:p>
            <a:r>
              <a:rPr lang="en-US" sz="2200" dirty="0" smtClean="0"/>
              <a:t>Remote sensor management, including remote QA/QC of sensor output</a:t>
            </a:r>
          </a:p>
          <a:p>
            <a:r>
              <a:rPr lang="en-US" sz="2200" dirty="0" smtClean="0"/>
              <a:t>New sensors coming to the market with the capability to measure new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6308" y="1892483"/>
            <a:ext cx="4088977" cy="22620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47" y="675027"/>
            <a:ext cx="7620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A Possible Future: A National Water Data Sharing Network</a:t>
            </a:r>
            <a:endParaRPr lang="en-US" dirty="0"/>
          </a:p>
        </p:txBody>
      </p:sp>
      <p:grpSp>
        <p:nvGrpSpPr>
          <p:cNvPr id="4" name="Group 91"/>
          <p:cNvGrpSpPr/>
          <p:nvPr/>
        </p:nvGrpSpPr>
        <p:grpSpPr>
          <a:xfrm>
            <a:off x="972005" y="2756952"/>
            <a:ext cx="2051379" cy="605729"/>
            <a:chOff x="4220446" y="4352624"/>
            <a:chExt cx="2209829" cy="713380"/>
          </a:xfrm>
        </p:grpSpPr>
        <p:sp>
          <p:nvSpPr>
            <p:cNvPr id="5" name="Rectangle 4"/>
            <p:cNvSpPr/>
            <p:nvPr/>
          </p:nvSpPr>
          <p:spPr>
            <a:xfrm>
              <a:off x="4220446" y="4352624"/>
              <a:ext cx="2209829" cy="7133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50" dirty="0">
                  <a:solidFill>
                    <a:schemeClr val="bg1">
                      <a:lumMod val="95000"/>
                    </a:schemeClr>
                  </a:solidFill>
                </a:rPr>
                <a:t>WQP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682" t="2822" r="89113" b="57135"/>
            <a:stretch/>
          </p:blipFill>
          <p:spPr>
            <a:xfrm>
              <a:off x="4384617" y="4448638"/>
              <a:ext cx="495689" cy="521351"/>
            </a:xfrm>
            <a:prstGeom prst="rect">
              <a:avLst/>
            </a:prstGeom>
          </p:spPr>
        </p:pic>
      </p:grpSp>
      <p:sp>
        <p:nvSpPr>
          <p:cNvPr id="7" name="Cloud 6"/>
          <p:cNvSpPr/>
          <p:nvPr/>
        </p:nvSpPr>
        <p:spPr>
          <a:xfrm>
            <a:off x="4076700" y="4229100"/>
            <a:ext cx="3048000" cy="205207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ort 7"/>
          <p:cNvSpPr/>
          <p:nvPr/>
        </p:nvSpPr>
        <p:spPr>
          <a:xfrm>
            <a:off x="7512627" y="2457654"/>
            <a:ext cx="304800" cy="455264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rot="16200000" flipV="1">
            <a:off x="7193972" y="3383972"/>
            <a:ext cx="1087582" cy="145473"/>
          </a:xfrm>
          <a:prstGeom prst="curvedConnector3">
            <a:avLst/>
          </a:prstGeom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6200000" flipV="1">
            <a:off x="6774366" y="2761201"/>
            <a:ext cx="1036821" cy="966183"/>
          </a:xfrm>
          <a:prstGeom prst="curvedConnector3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>
            <a:off x="7484911" y="2546087"/>
            <a:ext cx="1233068" cy="734289"/>
          </a:xfrm>
          <a:prstGeom prst="curvedConnector3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Sort 11"/>
          <p:cNvSpPr/>
          <p:nvPr/>
        </p:nvSpPr>
        <p:spPr>
          <a:xfrm>
            <a:off x="7021945" y="2783236"/>
            <a:ext cx="304800" cy="455264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ort 12"/>
          <p:cNvSpPr/>
          <p:nvPr/>
        </p:nvSpPr>
        <p:spPr>
          <a:xfrm>
            <a:off x="7977908" y="2498249"/>
            <a:ext cx="304800" cy="455264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21518" y="1915046"/>
            <a:ext cx="211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Networks</a:t>
            </a:r>
            <a:endParaRPr lang="en-US" dirty="0"/>
          </a:p>
        </p:txBody>
      </p:sp>
      <p:sp>
        <p:nvSpPr>
          <p:cNvPr id="15" name="Flowchart: Sort 14"/>
          <p:cNvSpPr/>
          <p:nvPr/>
        </p:nvSpPr>
        <p:spPr>
          <a:xfrm>
            <a:off x="7581900" y="3699317"/>
            <a:ext cx="304800" cy="455264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5829300" y="4000500"/>
            <a:ext cx="609600" cy="838200"/>
          </a:xfrm>
          <a:prstGeom prst="can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rot="10800000" flipV="1">
            <a:off x="6463326" y="3419910"/>
            <a:ext cx="901453" cy="784558"/>
          </a:xfrm>
          <a:prstGeom prst="curvedConnector3">
            <a:avLst>
              <a:gd name="adj1" fmla="val 50000"/>
            </a:avLst>
          </a:prstGeom>
          <a:ln w="3492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5" idx="2"/>
            <a:endCxn id="7" idx="2"/>
          </p:cNvCxnSpPr>
          <p:nvPr/>
        </p:nvCxnSpPr>
        <p:spPr>
          <a:xfrm rot="16200000" flipH="1">
            <a:off x="2095696" y="3264679"/>
            <a:ext cx="1892457" cy="2088459"/>
          </a:xfrm>
          <a:prstGeom prst="curvedConnector2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Sort 18"/>
          <p:cNvSpPr/>
          <p:nvPr/>
        </p:nvSpPr>
        <p:spPr>
          <a:xfrm>
            <a:off x="5760028" y="2060763"/>
            <a:ext cx="304800" cy="455264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Curved Connector 19"/>
          <p:cNvCxnSpPr/>
          <p:nvPr/>
        </p:nvCxnSpPr>
        <p:spPr>
          <a:xfrm rot="16200000" flipV="1">
            <a:off x="5441373" y="2987081"/>
            <a:ext cx="1087582" cy="145473"/>
          </a:xfrm>
          <a:prstGeom prst="curvedConnector3">
            <a:avLst/>
          </a:prstGeom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5021767" y="2364310"/>
            <a:ext cx="1036821" cy="966183"/>
          </a:xfrm>
          <a:prstGeom prst="curvedConnector3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>
            <a:off x="5732312" y="2149196"/>
            <a:ext cx="1233068" cy="734289"/>
          </a:xfrm>
          <a:prstGeom prst="curvedConnector3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Sort 22"/>
          <p:cNvSpPr/>
          <p:nvPr/>
        </p:nvSpPr>
        <p:spPr>
          <a:xfrm>
            <a:off x="5269346" y="2386345"/>
            <a:ext cx="304800" cy="455264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Sort 23"/>
          <p:cNvSpPr/>
          <p:nvPr/>
        </p:nvSpPr>
        <p:spPr>
          <a:xfrm>
            <a:off x="6225309" y="2101358"/>
            <a:ext cx="304800" cy="455264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Sort 24"/>
          <p:cNvSpPr/>
          <p:nvPr/>
        </p:nvSpPr>
        <p:spPr>
          <a:xfrm>
            <a:off x="5829301" y="3302426"/>
            <a:ext cx="304800" cy="455264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urved Connector 25"/>
          <p:cNvCxnSpPr>
            <a:endCxn id="27" idx="1"/>
          </p:cNvCxnSpPr>
          <p:nvPr/>
        </p:nvCxnSpPr>
        <p:spPr>
          <a:xfrm rot="5400000">
            <a:off x="4863976" y="3371369"/>
            <a:ext cx="1015203" cy="628981"/>
          </a:xfrm>
          <a:prstGeom prst="curvedConnector3">
            <a:avLst>
              <a:gd name="adj1" fmla="val 50000"/>
            </a:avLst>
          </a:prstGeom>
          <a:ln w="3492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n 26"/>
          <p:cNvSpPr/>
          <p:nvPr/>
        </p:nvSpPr>
        <p:spPr>
          <a:xfrm>
            <a:off x="4752286" y="4193461"/>
            <a:ext cx="609600" cy="838200"/>
          </a:xfrm>
          <a:prstGeom prst="can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https://encrypted-tbn0.gstatic.com/images?q=tbn:ANd9GcRDOL4B3i4TYMRbglDm6OLJWdYyYiQR67rCnRc64WnoOsqulH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45" y="5136533"/>
            <a:ext cx="1897890" cy="14474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074476" y="4674868"/>
            <a:ext cx="197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data compilation and reporting</a:t>
            </a:r>
            <a:endParaRPr lang="en-US" dirty="0"/>
          </a:p>
        </p:txBody>
      </p:sp>
      <p:pic>
        <p:nvPicPr>
          <p:cNvPr id="31" name="Picture 30" descr="wqx_logo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38" y="3998191"/>
            <a:ext cx="699804" cy="957085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4626447" y="3574715"/>
            <a:ext cx="11612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WaterML</a:t>
            </a:r>
            <a:r>
              <a:rPr lang="en-US" sz="1400" dirty="0" smtClean="0"/>
              <a:t> 2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284839" y="3523603"/>
            <a:ext cx="11612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WaterML</a:t>
            </a:r>
            <a:r>
              <a:rPr lang="en-US" sz="1400" dirty="0" smtClean="0"/>
              <a:t> 2</a:t>
            </a:r>
            <a:endParaRPr lang="en-US" sz="14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097088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Dwane Young</a:t>
            </a:r>
          </a:p>
          <a:p>
            <a:r>
              <a:rPr lang="en-US" dirty="0" smtClean="0"/>
              <a:t>U.S. EPA Office of Water</a:t>
            </a:r>
          </a:p>
          <a:p>
            <a:r>
              <a:rPr lang="en-US" dirty="0" smtClean="0"/>
              <a:t>202-566-1214</a:t>
            </a:r>
          </a:p>
          <a:p>
            <a:r>
              <a:rPr lang="en-US" dirty="0" smtClean="0"/>
              <a:t>Young.dwane@epa.gov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Thinking About Data and Information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Electronic data are more valuable than data in file cabinets</a:t>
            </a:r>
          </a:p>
          <a:p>
            <a:r>
              <a:rPr lang="en-US" sz="2200" dirty="0"/>
              <a:t>The more data are re-used, the more valuable they become</a:t>
            </a:r>
          </a:p>
          <a:p>
            <a:pPr lvl="1"/>
            <a:r>
              <a:rPr lang="en-US" sz="2000" dirty="0"/>
              <a:t>Collect once – use multiple times</a:t>
            </a:r>
          </a:p>
          <a:p>
            <a:r>
              <a:rPr lang="en-US" sz="2200" dirty="0"/>
              <a:t>Shared data are of even higher value</a:t>
            </a:r>
          </a:p>
          <a:p>
            <a:pPr lvl="1"/>
            <a:r>
              <a:rPr lang="en-US" sz="2000" dirty="0"/>
              <a:t>Provide for better planning decisions</a:t>
            </a:r>
          </a:p>
          <a:p>
            <a:pPr lvl="1"/>
            <a:r>
              <a:rPr lang="en-US" sz="2000" dirty="0"/>
              <a:t>Incentivize collaborative efforts</a:t>
            </a:r>
          </a:p>
          <a:p>
            <a:pPr lvl="1"/>
            <a:r>
              <a:rPr lang="en-US" sz="2000" dirty="0"/>
              <a:t>Make the most use of the data collection resources being invested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Managing Data Locally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sharing at a national level benefits from:</a:t>
            </a:r>
          </a:p>
          <a:p>
            <a:pPr lvl="1" eaLnBrk="1" hangingPunct="1">
              <a:defRPr/>
            </a:pPr>
            <a:r>
              <a:rPr lang="en-US" dirty="0" smtClean="0"/>
              <a:t>Well documented data at a local level</a:t>
            </a:r>
          </a:p>
          <a:p>
            <a:pPr lvl="1" eaLnBrk="1" hangingPunct="1">
              <a:defRPr/>
            </a:pPr>
            <a:r>
              <a:rPr lang="en-US" dirty="0" smtClean="0"/>
              <a:t>Well managed data at a local level  </a:t>
            </a:r>
          </a:p>
        </p:txBody>
      </p:sp>
      <p:pic>
        <p:nvPicPr>
          <p:cNvPr id="18436" name="Picture 4" descr="us-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4800600" cy="36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58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WQX?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429499" cy="42275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WQX is a ‘standards’ based approach for </a:t>
            </a:r>
            <a:r>
              <a:rPr lang="en-US" u="sng" dirty="0" smtClean="0"/>
              <a:t>sharing</a:t>
            </a:r>
            <a:r>
              <a:rPr lang="en-US" dirty="0" smtClean="0"/>
              <a:t> water quality monitoring data</a:t>
            </a:r>
          </a:p>
          <a:p>
            <a:r>
              <a:rPr lang="en-US" dirty="0" smtClean="0"/>
              <a:t>WQX defines a common data model for communicating water quality data (sample data)</a:t>
            </a:r>
          </a:p>
          <a:p>
            <a:r>
              <a:rPr lang="en-US" dirty="0" smtClean="0"/>
              <a:t>Designed to be automated</a:t>
            </a:r>
          </a:p>
          <a:p>
            <a:r>
              <a:rPr lang="en-US" dirty="0" smtClean="0"/>
              <a:t>The structure of partner data systems don’t matter, so long as they can map to WQX</a:t>
            </a:r>
          </a:p>
          <a:p>
            <a:r>
              <a:rPr lang="en-US" dirty="0" smtClean="0"/>
              <a:t>WQX also provides a standard format for publishing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3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 on how EPA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075113"/>
          </a:xfrm>
        </p:spPr>
        <p:txBody>
          <a:bodyPr>
            <a:normAutofit/>
          </a:bodyPr>
          <a:lstStyle/>
          <a:p>
            <a:r>
              <a:rPr lang="en-US" dirty="0" smtClean="0"/>
              <a:t>From 1998-2007, EPA provided a distributed database (STORET) for partners to use to manage their data; partners could then send a ‘copy’ of their database to EPA</a:t>
            </a:r>
          </a:p>
          <a:p>
            <a:r>
              <a:rPr lang="en-US" dirty="0" smtClean="0"/>
              <a:t>Numerous issues:</a:t>
            </a:r>
          </a:p>
          <a:p>
            <a:pPr lvl="1"/>
            <a:r>
              <a:rPr lang="en-US" dirty="0" smtClean="0"/>
              <a:t>Partners didn’t buy-in to using the EPA database</a:t>
            </a:r>
          </a:p>
          <a:p>
            <a:pPr lvl="1"/>
            <a:r>
              <a:rPr lang="en-US" dirty="0" smtClean="0"/>
              <a:t>“Keeping up with technology” was exceptionally difficult</a:t>
            </a:r>
          </a:p>
          <a:p>
            <a:pPr lvl="1"/>
            <a:r>
              <a:rPr lang="en-US" dirty="0" smtClean="0"/>
              <a:t>Trying to build one system that met everybody’s needs resulted in an overly complex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8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standards-based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WQX is not dependent on a particular technology</a:t>
            </a:r>
          </a:p>
          <a:p>
            <a:pPr lvl="1"/>
            <a:r>
              <a:rPr lang="en-US" dirty="0" smtClean="0"/>
              <a:t>The data sharing model is based on the science of water quality monitoring, which doesn’t change that much</a:t>
            </a:r>
          </a:p>
          <a:p>
            <a:r>
              <a:rPr lang="en-US" dirty="0" smtClean="0"/>
              <a:t>Partners don’t need to run EPA’s software, but rather just need to map their data systems to WQX</a:t>
            </a:r>
          </a:p>
          <a:p>
            <a:r>
              <a:rPr lang="en-US" dirty="0" smtClean="0"/>
              <a:t>EPA could focus on the ‘core’ data elements that were needed for someone to communicate water quality monitoring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WQX Tells a story about water quality monitoring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WQX captures the following information:</a:t>
            </a:r>
          </a:p>
          <a:p>
            <a:pPr lvl="1"/>
            <a:r>
              <a:rPr lang="en-US" dirty="0" smtClean="0"/>
              <a:t>Who: Who’s conducting the sample</a:t>
            </a:r>
          </a:p>
          <a:p>
            <a:pPr lvl="1"/>
            <a:r>
              <a:rPr lang="en-US" dirty="0" smtClean="0"/>
              <a:t>What: What did they sample</a:t>
            </a:r>
          </a:p>
          <a:p>
            <a:pPr lvl="1"/>
            <a:r>
              <a:rPr lang="en-US" dirty="0" smtClean="0"/>
              <a:t>When: What time of year or day was the sample taken</a:t>
            </a:r>
          </a:p>
          <a:p>
            <a:pPr lvl="1"/>
            <a:r>
              <a:rPr lang="en-US" dirty="0" smtClean="0"/>
              <a:t>Where: Where was the sample taken</a:t>
            </a:r>
          </a:p>
          <a:p>
            <a:pPr lvl="1"/>
            <a:r>
              <a:rPr lang="en-US" dirty="0" smtClean="0"/>
              <a:t>Why: What was the purpose of the  monitoring</a:t>
            </a:r>
          </a:p>
          <a:p>
            <a:pPr lvl="1"/>
            <a:r>
              <a:rPr lang="en-US" dirty="0" smtClean="0"/>
              <a:t>How:  How was the sample collected, how was the sample analyzed</a:t>
            </a:r>
          </a:p>
          <a:p>
            <a:r>
              <a:rPr lang="en-US" dirty="0" smtClean="0"/>
              <a:t>All of this information provides context for a value (i.e. 12 mg/l)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4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and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3799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Who:</a:t>
            </a:r>
          </a:p>
          <a:p>
            <a:pPr lvl="1"/>
            <a:r>
              <a:rPr lang="en-US" sz="2100" dirty="0" smtClean="0"/>
              <a:t>We use the term ‘Organization’ to define the ‘Who’ piece of our metadata, some examples</a:t>
            </a:r>
          </a:p>
          <a:p>
            <a:pPr lvl="2"/>
            <a:r>
              <a:rPr lang="en-US" sz="2100" dirty="0" smtClean="0"/>
              <a:t>Other Federal Agencies</a:t>
            </a:r>
          </a:p>
          <a:p>
            <a:pPr lvl="2"/>
            <a:r>
              <a:rPr lang="en-US" sz="2100" dirty="0" smtClean="0"/>
              <a:t>State environmental agencies</a:t>
            </a:r>
          </a:p>
          <a:p>
            <a:pPr lvl="2"/>
            <a:r>
              <a:rPr lang="en-US" sz="2100" dirty="0" smtClean="0"/>
              <a:t>Tribal agencies</a:t>
            </a:r>
          </a:p>
          <a:p>
            <a:pPr lvl="2"/>
            <a:r>
              <a:rPr lang="en-US" sz="2100" dirty="0" smtClean="0"/>
              <a:t>Citizen groups</a:t>
            </a:r>
          </a:p>
          <a:p>
            <a:r>
              <a:rPr lang="en-US" dirty="0" smtClean="0"/>
              <a:t>Why:</a:t>
            </a:r>
          </a:p>
          <a:p>
            <a:pPr lvl="1"/>
            <a:r>
              <a:rPr lang="en-US" dirty="0" smtClean="0"/>
              <a:t>We use the term ‘Project’ to define the ‘Why’ of our metadata</a:t>
            </a:r>
          </a:p>
          <a:p>
            <a:pPr lvl="2"/>
            <a:r>
              <a:rPr lang="en-US" dirty="0" smtClean="0"/>
              <a:t>Explains the purpose of the monitoring, and may include other relevant information like the overall QA/QC process that the Organization follows</a:t>
            </a:r>
            <a:endParaRPr lang="en-US" dirty="0"/>
          </a:p>
        </p:txBody>
      </p:sp>
      <p:pic>
        <p:nvPicPr>
          <p:cNvPr id="2050" name="Picture 2" descr="C:\MyFiles\WQX\Outreach\Metadata\west_photos\west_photos\IMG_1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1" y="133350"/>
            <a:ext cx="2971799" cy="2228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7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9f62856-1543-49d4-a736-4569d363f533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STORET</TermName>
          <TermId xmlns="http://schemas.microsoft.com/office/infopath/2007/PartnerControls">07872727-cd6e-4810-a60e-8c0aac6dfde0</TermId>
        </TermInfo>
        <TermInfo xmlns="http://schemas.microsoft.com/office/infopath/2007/PartnerControls">
          <TermName xmlns="http://schemas.microsoft.com/office/infopath/2007/PartnerControls">Water</TermName>
          <TermId xmlns="http://schemas.microsoft.com/office/infopath/2007/PartnerControls">9247e136-b535-4f1d-b0be-f6da7c5a10b9</TermId>
        </TermInfo>
        <TermInfo xmlns="http://schemas.microsoft.com/office/infopath/2007/PartnerControls">
          <TermName xmlns="http://schemas.microsoft.com/office/infopath/2007/PartnerControls">EILC</TermName>
          <TermId xmlns="http://schemas.microsoft.com/office/infopath/2007/PartnerControls">8a025b4e-c839-4cf1-87b9-6372484dd9fa</TermId>
        </TermInfo>
        <TermInfo xmlns="http://schemas.microsoft.com/office/infopath/2007/PartnerControls">
          <TermName xmlns="http://schemas.microsoft.com/office/infopath/2007/PartnerControls">WQX</TermName>
          <TermId xmlns="http://schemas.microsoft.com/office/infopath/2007/PartnerControls">2742b010-d4ce-4ee9-ab04-6dfb1b6994cf</TermId>
        </TermInfo>
      </Terms>
    </TaxKeywordTaxHTField>
    <Record xmlns="4ffa91fb-a0ff-4ac5-b2db-65c790d184a4">Shared</Record>
    <Rights xmlns="4ffa91fb-a0ff-4ac5-b2db-65c790d184a4" xsi:nil="true"/>
    <Document_x0020_Creation_x0020_Date xmlns="4ffa91fb-a0ff-4ac5-b2db-65c790d184a4">2014-07-09T12:25:15+00:00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>Young, Dwane</DisplayName>
        <AccountId>1</AccountId>
        <AccountType/>
      </UserInfo>
    </Creator>
    <EPA_x0020_Related_x0020_Documents xmlns="4ffa91fb-a0ff-4ac5-b2db-65c790d184a4" xsi:nil="true"/>
    <EPA_x0020_Contributor xmlns="4ffa91fb-a0ff-4ac5-b2db-65c790d184a4">
      <UserInfo>
        <DisplayName>Davis, Wayne</DisplayName>
        <AccountId>75</AccountId>
        <AccountType/>
      </UserInfo>
    </EPA_x0020_Contributor>
    <TaxCatchAll xmlns="4ffa91fb-a0ff-4ac5-b2db-65c790d184a4">
      <Value>4</Value>
      <Value>3</Value>
      <Value>2</Value>
      <Value>1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2B0B55BA1E8E4CA0B92939D0A24A92" ma:contentTypeVersion="20" ma:contentTypeDescription="Create a new document." ma:contentTypeScope="" ma:versionID="0febd8f6e349dc46b97142b1896778d4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7a9f1bad-6367-4661-a0c5-a514ab3d6cb6" targetNamespace="http://schemas.microsoft.com/office/2006/metadata/properties" ma:root="true" ma:fieldsID="3365a95cc257c46ac204b40198814b3e" ns1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7a9f1bad-6367-4661-a0c5-a514ab3d6cb6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ingHintHash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413947fa-93ab-4549-b9f3-890abc2ed16f}" ma:internalName="TaxCatchAllLabel" ma:readOnly="true" ma:showField="CatchAllDataLabel" ma:web="7a9f1bad-6367-4661-a0c5-a514ab3d6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413947fa-93ab-4549-b9f3-890abc2ed16f}" ma:internalName="TaxCatchAll" ma:showField="CatchAllData" ma:web="7a9f1bad-6367-4661-a0c5-a514ab3d6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1bad-6367-4661-a0c5-a514ab3d6cb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9" nillable="true" ma:displayName="Sharing Hint Hash" ma:internalName="SharingHintHash" ma:readOnly="true">
      <xsd:simpleType>
        <xsd:restriction base="dms:Text"/>
      </xsd:simple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6FC8F6-3514-4A73-9348-E4040C47E8B7}"/>
</file>

<file path=customXml/itemProps2.xml><?xml version="1.0" encoding="utf-8"?>
<ds:datastoreItem xmlns:ds="http://schemas.openxmlformats.org/officeDocument/2006/customXml" ds:itemID="{845CC96E-E15D-44EF-889D-833C8308AC8D}"/>
</file>

<file path=customXml/itemProps3.xml><?xml version="1.0" encoding="utf-8"?>
<ds:datastoreItem xmlns:ds="http://schemas.openxmlformats.org/officeDocument/2006/customXml" ds:itemID="{61767DC0-3678-4C0A-9242-016736C0649A}"/>
</file>

<file path=customXml/itemProps4.xml><?xml version="1.0" encoding="utf-8"?>
<ds:datastoreItem xmlns:ds="http://schemas.openxmlformats.org/officeDocument/2006/customXml" ds:itemID="{D1F66CC5-01E1-4FD0-8E93-8E467AD80E4A}"/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1753</TotalTime>
  <Words>1734</Words>
  <Application>Microsoft Office PowerPoint</Application>
  <PresentationFormat>On-screen Show (4:3)</PresentationFormat>
  <Paragraphs>271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Garamond</vt:lpstr>
      <vt:lpstr>Info-Normal</vt:lpstr>
      <vt:lpstr>Trebuchet MS</vt:lpstr>
      <vt:lpstr>Tw Cen MT</vt:lpstr>
      <vt:lpstr>Wingdings</vt:lpstr>
      <vt:lpstr>Circuit</vt:lpstr>
      <vt:lpstr>Water Quality Data Sharing</vt:lpstr>
      <vt:lpstr>Outline</vt:lpstr>
      <vt:lpstr>Thinking About Data and Information</vt:lpstr>
      <vt:lpstr>Managing Data Locally</vt:lpstr>
      <vt:lpstr>What is WQX?</vt:lpstr>
      <vt:lpstr>Some history on how EPA got here</vt:lpstr>
      <vt:lpstr>Why use a standards-based approach?</vt:lpstr>
      <vt:lpstr>WQX Tells a story about water quality monitoring</vt:lpstr>
      <vt:lpstr>Who and Why</vt:lpstr>
      <vt:lpstr>Where and What</vt:lpstr>
      <vt:lpstr>When and How</vt:lpstr>
      <vt:lpstr>WQX Data model</vt:lpstr>
      <vt:lpstr>WQX Schema</vt:lpstr>
      <vt:lpstr>PowerPoint Presentation</vt:lpstr>
      <vt:lpstr>What is the Exchange Network?</vt:lpstr>
      <vt:lpstr>PowerPoint Presentation</vt:lpstr>
      <vt:lpstr>PowerPoint Presentation</vt:lpstr>
      <vt:lpstr>PowerPoint Presentation</vt:lpstr>
      <vt:lpstr>The role of WQX in Data Sharing</vt:lpstr>
      <vt:lpstr>Using AN API Allows for Data to be Used in Many Different Ways</vt:lpstr>
      <vt:lpstr>What about Sensors and Continuous Data?</vt:lpstr>
      <vt:lpstr>Metadata Needs Change Based on Your Data</vt:lpstr>
      <vt:lpstr>Data Models are Likely Different for Sensor vs. Discrete Data</vt:lpstr>
      <vt:lpstr>A path forward</vt:lpstr>
      <vt:lpstr>Other Glimmers of Possibility</vt:lpstr>
      <vt:lpstr>A Possible Future: A National Water Data Sharing Network</vt:lpstr>
      <vt:lpstr>QUESTIONS?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Information Life Cycle for the Toxics Release Inventory Program</dc:title>
  <dc:creator>Dwane Young</dc:creator>
  <cp:keywords>WQX, STORET, Water, EILC</cp:keywords>
  <cp:lastModifiedBy>Young, Dwane</cp:lastModifiedBy>
  <cp:revision>59</cp:revision>
  <cp:lastPrinted>2014-07-15T15:00:59Z</cp:lastPrinted>
  <dcterms:created xsi:type="dcterms:W3CDTF">2013-06-25T16:58:31Z</dcterms:created>
  <dcterms:modified xsi:type="dcterms:W3CDTF">2014-08-11T14:37:50Z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0x010100372B0B55BA1E8E4CA0B92939D0A24A92</vt:lpwstr>
  </property>
  <property fmtid="{D5CDD505-2E9C-101B-9397-08002B2CF9AE}" pid="3" name="IsMyDocuments">
    <vt:bool>true</vt:bool>
  </property>
  <property fmtid="{D5CDD505-2E9C-101B-9397-08002B2CF9AE}" pid="4" name="TaxKeyword">
    <vt:lpwstr>4;#STORET|07872727-cd6e-4810-a60e-8c0aac6dfde0;#3;#Water|9247e136-b535-4f1d-b0be-f6da7c5a10b9;#2;#EILC|8a025b4e-c839-4cf1-87b9-6372484dd9fa;#1;#WQX|2742b010-d4ce-4ee9-ab04-6dfb1b6994cf</vt:lpwstr>
  </property>
  <property fmtid="{D5CDD505-2E9C-101B-9397-08002B2CF9AE}" pid="5" name="Document_x0020_Type">
    <vt:lpwstr/>
  </property>
  <property fmtid="{D5CDD505-2E9C-101B-9397-08002B2CF9AE}" pid="6" name="Document Type">
    <vt:lpwstr/>
  </property>
</Properties>
</file>