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8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9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0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1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2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3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4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5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6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17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18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19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20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21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22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23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24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25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26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27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28.xml" ContentType="application/vnd.openxmlformats-officedocument.presentationml.notes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29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30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31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sldIdLst>
    <p:sldId id="290" r:id="rId5"/>
    <p:sldId id="369" r:id="rId6"/>
    <p:sldId id="366" r:id="rId7"/>
    <p:sldId id="370" r:id="rId8"/>
    <p:sldId id="372" r:id="rId9"/>
    <p:sldId id="382" r:id="rId10"/>
    <p:sldId id="373" r:id="rId11"/>
    <p:sldId id="374" r:id="rId12"/>
    <p:sldId id="406" r:id="rId13"/>
    <p:sldId id="376" r:id="rId14"/>
    <p:sldId id="377" r:id="rId15"/>
    <p:sldId id="379" r:id="rId16"/>
    <p:sldId id="380" r:id="rId17"/>
    <p:sldId id="383" r:id="rId18"/>
    <p:sldId id="402" r:id="rId19"/>
    <p:sldId id="404" r:id="rId20"/>
    <p:sldId id="401" r:id="rId21"/>
    <p:sldId id="405" r:id="rId22"/>
    <p:sldId id="384" r:id="rId23"/>
    <p:sldId id="385" r:id="rId24"/>
    <p:sldId id="386" r:id="rId25"/>
    <p:sldId id="387" r:id="rId26"/>
    <p:sldId id="389" r:id="rId27"/>
    <p:sldId id="392" r:id="rId28"/>
    <p:sldId id="393" r:id="rId29"/>
    <p:sldId id="394" r:id="rId30"/>
    <p:sldId id="395" r:id="rId31"/>
    <p:sldId id="396" r:id="rId32"/>
    <p:sldId id="397" r:id="rId33"/>
    <p:sldId id="398" r:id="rId34"/>
    <p:sldId id="391" r:id="rId35"/>
    <p:sldId id="400" r:id="rId36"/>
    <p:sldId id="381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ier Pouvesle" initials="OP" lastIdx="1" clrIdx="0">
    <p:extLst>
      <p:ext uri="{19B8F6BF-5375-455C-9EA6-DF929625EA0E}">
        <p15:presenceInfo xmlns:p15="http://schemas.microsoft.com/office/powerpoint/2012/main" userId="S-1-5-21-2010012501-463680302-1427260136-11897" providerId="AD"/>
      </p:ext>
    </p:extLst>
  </p:cmAuthor>
  <p:cmAuthor id="2" name="Morel Olivier" initials="MO" lastIdx="9" clrIdx="1">
    <p:extLst>
      <p:ext uri="{19B8F6BF-5375-455C-9EA6-DF929625EA0E}">
        <p15:presenceInfo xmlns:p15="http://schemas.microsoft.com/office/powerpoint/2012/main" userId="S-1-5-21-2010012501-463680302-1427260136-142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87B1C"/>
    <a:srgbClr val="C7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365B9F-DA48-597F-79FD-0091EC16CAD2}" v="12" dt="2021-03-15T15:44:26.853"/>
    <p1510:client id="{62EC4100-4810-450A-9DC0-B38827AEA92B}" v="237" dt="2020-02-06T13:49:21.858"/>
    <p1510:client id="{7BDB2EFC-F1FA-EAA7-431E-6C05DB8E07B1}" v="1702" dt="2021-03-15T12:32:49.878"/>
    <p1510:client id="{7D4EE4A4-2E3F-49D7-8B99-3E67CFAC492B}" v="422" dt="2020-02-05T16:05:54.595"/>
    <p1510:client id="{7F11D677-8F77-4DBE-B20E-9579ED6DC4FF}" v="1115" dt="2020-02-05T10:36:36.898"/>
    <p1510:client id="{A059DD0D-ECF8-44BF-83D4-742CB94A7A73}" v="14" dt="2020-02-07T09:59:59.914"/>
    <p1510:client id="{A46FAA1A-EEBC-AEFB-5F82-ECD97F6921B9}" v="4" dt="2021-03-15T13:36:51.398"/>
    <p1510:client id="{B285B49F-A0FB-B000-CB80-179879223726}" v="120" dt="2021-03-15T14:30:01.895"/>
    <p1510:client id="{F1B81A72-54CC-2880-FA17-D035F72A7675}" v="257" dt="2021-03-15T15:33:35.7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64" autoAdjust="0"/>
    <p:restoredTop sz="94660"/>
  </p:normalViewPr>
  <p:slideViewPr>
    <p:cSldViewPr snapToGrid="0">
      <p:cViewPr varScale="1">
        <p:scale>
          <a:sx n="83" d="100"/>
          <a:sy n="83" d="100"/>
        </p:scale>
        <p:origin x="5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quis Gaelle" userId="S::g.marquis@brgm.fr::bda5ec5b-e3f4-46c5-a2b1-19d25fbee2ce" providerId="AD" clId="Web-{7BDB2EFC-F1FA-EAA7-431E-6C05DB8E07B1}"/>
    <pc:docChg chg="modSld">
      <pc:chgData name="Marquis Gaelle" userId="S::g.marquis@brgm.fr::bda5ec5b-e3f4-46c5-a2b1-19d25fbee2ce" providerId="AD" clId="Web-{7BDB2EFC-F1FA-EAA7-431E-6C05DB8E07B1}" dt="2021-03-15T12:32:49.878" v="1697" actId="20577"/>
      <pc:docMkLst>
        <pc:docMk/>
      </pc:docMkLst>
      <pc:sldChg chg="modSp">
        <pc:chgData name="Marquis Gaelle" userId="S::g.marquis@brgm.fr::bda5ec5b-e3f4-46c5-a2b1-19d25fbee2ce" providerId="AD" clId="Web-{7BDB2EFC-F1FA-EAA7-431E-6C05DB8E07B1}" dt="2021-03-15T12:32:49.878" v="1697" actId="20577"/>
        <pc:sldMkLst>
          <pc:docMk/>
          <pc:sldMk cId="2924797322" sldId="353"/>
        </pc:sldMkLst>
        <pc:spChg chg="mod">
          <ac:chgData name="Marquis Gaelle" userId="S::g.marquis@brgm.fr::bda5ec5b-e3f4-46c5-a2b1-19d25fbee2ce" providerId="AD" clId="Web-{7BDB2EFC-F1FA-EAA7-431E-6C05DB8E07B1}" dt="2021-03-15T12:31:21.017" v="1578" actId="1076"/>
          <ac:spMkLst>
            <pc:docMk/>
            <pc:sldMk cId="2924797322" sldId="353"/>
            <ac:spMk id="7" creationId="{32E8AFA0-BFBE-40A3-AFA1-91B4533CA7DF}"/>
          </ac:spMkLst>
        </pc:spChg>
        <pc:spChg chg="mod">
          <ac:chgData name="Marquis Gaelle" userId="S::g.marquis@brgm.fr::bda5ec5b-e3f4-46c5-a2b1-19d25fbee2ce" providerId="AD" clId="Web-{7BDB2EFC-F1FA-EAA7-431E-6C05DB8E07B1}" dt="2021-03-15T12:32:49.878" v="1697" actId="20577"/>
          <ac:spMkLst>
            <pc:docMk/>
            <pc:sldMk cId="2924797322" sldId="353"/>
            <ac:spMk id="8" creationId="{48DEC7D1-690A-4DB8-B5DE-97BD85D3ACBC}"/>
          </ac:spMkLst>
        </pc:spChg>
      </pc:sldChg>
    </pc:docChg>
  </pc:docChgLst>
  <pc:docChgLst>
    <pc:chgData name="Bressan Helene" userId="S::h.bressan@brgm.fr::edb2baa9-d830-4036-bbf1-16a746e6350b" providerId="AD" clId="Web-{A46FAA1A-EEBC-AEFB-5F82-ECD97F6921B9}"/>
    <pc:docChg chg="modSld">
      <pc:chgData name="Bressan Helene" userId="S::h.bressan@brgm.fr::edb2baa9-d830-4036-bbf1-16a746e6350b" providerId="AD" clId="Web-{A46FAA1A-EEBC-AEFB-5F82-ECD97F6921B9}" dt="2021-03-15T13:36:51.398" v="3" actId="20577"/>
      <pc:docMkLst>
        <pc:docMk/>
      </pc:docMkLst>
      <pc:sldChg chg="modSp">
        <pc:chgData name="Bressan Helene" userId="S::h.bressan@brgm.fr::edb2baa9-d830-4036-bbf1-16a746e6350b" providerId="AD" clId="Web-{A46FAA1A-EEBC-AEFB-5F82-ECD97F6921B9}" dt="2021-03-15T13:36:51.398" v="3" actId="20577"/>
        <pc:sldMkLst>
          <pc:docMk/>
          <pc:sldMk cId="2302334598" sldId="350"/>
        </pc:sldMkLst>
        <pc:spChg chg="mod">
          <ac:chgData name="Bressan Helene" userId="S::h.bressan@brgm.fr::edb2baa9-d830-4036-bbf1-16a746e6350b" providerId="AD" clId="Web-{A46FAA1A-EEBC-AEFB-5F82-ECD97F6921B9}" dt="2021-03-15T13:36:51.398" v="3" actId="20577"/>
          <ac:spMkLst>
            <pc:docMk/>
            <pc:sldMk cId="2302334598" sldId="350"/>
            <ac:spMk id="27" creationId="{48DEC7D1-690A-4DB8-B5DE-97BD85D3ACBC}"/>
          </ac:spMkLst>
        </pc:spChg>
      </pc:sldChg>
    </pc:docChg>
  </pc:docChgLst>
  <pc:docChgLst>
    <pc:chgData name="Loigerot Stephane" userId="S::s.loigerot@brgm.fr::3d80a558-d1fa-4b25-93d5-e3495efc926e" providerId="AD" clId="Web-{7D4EE4A4-2E3F-49D7-8B99-3E67CFAC492B}"/>
    <pc:docChg chg="modSld">
      <pc:chgData name="Loigerot Stephane" userId="S::s.loigerot@brgm.fr::3d80a558-d1fa-4b25-93d5-e3495efc926e" providerId="AD" clId="Web-{7D4EE4A4-2E3F-49D7-8B99-3E67CFAC492B}" dt="2020-02-05T16:05:53.595" v="412" actId="20577"/>
      <pc:docMkLst>
        <pc:docMk/>
      </pc:docMkLst>
      <pc:sldChg chg="addSp modSp">
        <pc:chgData name="Loigerot Stephane" userId="S::s.loigerot@brgm.fr::3d80a558-d1fa-4b25-93d5-e3495efc926e" providerId="AD" clId="Web-{7D4EE4A4-2E3F-49D7-8B99-3E67CFAC492B}" dt="2020-02-05T16:05:43.766" v="410" actId="20577"/>
        <pc:sldMkLst>
          <pc:docMk/>
          <pc:sldMk cId="2308833575" sldId="304"/>
        </pc:sldMkLst>
        <pc:spChg chg="mod">
          <ac:chgData name="Loigerot Stephane" userId="S::s.loigerot@brgm.fr::3d80a558-d1fa-4b25-93d5-e3495efc926e" providerId="AD" clId="Web-{7D4EE4A4-2E3F-49D7-8B99-3E67CFAC492B}" dt="2020-02-05T16:05:43.766" v="410" actId="20577"/>
          <ac:spMkLst>
            <pc:docMk/>
            <pc:sldMk cId="2308833575" sldId="304"/>
            <ac:spMk id="8" creationId="{48DEC7D1-690A-4DB8-B5DE-97BD85D3ACBC}"/>
          </ac:spMkLst>
        </pc:spChg>
        <pc:graphicFrameChg chg="add mod modGraphic">
          <ac:chgData name="Loigerot Stephane" userId="S::s.loigerot@brgm.fr::3d80a558-d1fa-4b25-93d5-e3495efc926e" providerId="AD" clId="Web-{7D4EE4A4-2E3F-49D7-8B99-3E67CFAC492B}" dt="2020-02-05T16:04:01.898" v="381"/>
          <ac:graphicFrameMkLst>
            <pc:docMk/>
            <pc:sldMk cId="2308833575" sldId="304"/>
            <ac:graphicFrameMk id="3" creationId="{D7EC5BA6-EFC9-40F1-BDE9-9BF7C32F561E}"/>
          </ac:graphicFrameMkLst>
        </pc:graphicFrameChg>
      </pc:sldChg>
      <pc:sldChg chg="modSp">
        <pc:chgData name="Loigerot Stephane" userId="S::s.loigerot@brgm.fr::3d80a558-d1fa-4b25-93d5-e3495efc926e" providerId="AD" clId="Web-{7D4EE4A4-2E3F-49D7-8B99-3E67CFAC492B}" dt="2020-02-05T15:52:53.008" v="203" actId="20577"/>
        <pc:sldMkLst>
          <pc:docMk/>
          <pc:sldMk cId="1814222047" sldId="306"/>
        </pc:sldMkLst>
        <pc:spChg chg="mod">
          <ac:chgData name="Loigerot Stephane" userId="S::s.loigerot@brgm.fr::3d80a558-d1fa-4b25-93d5-e3495efc926e" providerId="AD" clId="Web-{7D4EE4A4-2E3F-49D7-8B99-3E67CFAC492B}" dt="2020-02-05T15:52:53.008" v="203" actId="20577"/>
          <ac:spMkLst>
            <pc:docMk/>
            <pc:sldMk cId="1814222047" sldId="306"/>
            <ac:spMk id="8" creationId="{48DEC7D1-690A-4DB8-B5DE-97BD85D3ACBC}"/>
          </ac:spMkLst>
        </pc:spChg>
      </pc:sldChg>
      <pc:sldChg chg="modSp">
        <pc:chgData name="Loigerot Stephane" userId="S::s.loigerot@brgm.fr::3d80a558-d1fa-4b25-93d5-e3495efc926e" providerId="AD" clId="Web-{7D4EE4A4-2E3F-49D7-8B99-3E67CFAC492B}" dt="2020-02-05T15:49:17.941" v="21" actId="20577"/>
        <pc:sldMkLst>
          <pc:docMk/>
          <pc:sldMk cId="3601527540" sldId="308"/>
        </pc:sldMkLst>
        <pc:spChg chg="mod">
          <ac:chgData name="Loigerot Stephane" userId="S::s.loigerot@brgm.fr::3d80a558-d1fa-4b25-93d5-e3495efc926e" providerId="AD" clId="Web-{7D4EE4A4-2E3F-49D7-8B99-3E67CFAC492B}" dt="2020-02-05T15:49:17.941" v="21" actId="20577"/>
          <ac:spMkLst>
            <pc:docMk/>
            <pc:sldMk cId="3601527540" sldId="308"/>
            <ac:spMk id="8" creationId="{48DEC7D1-690A-4DB8-B5DE-97BD85D3ACBC}"/>
          </ac:spMkLst>
        </pc:spChg>
      </pc:sldChg>
      <pc:sldChg chg="modSp">
        <pc:chgData name="Loigerot Stephane" userId="S::s.loigerot@brgm.fr::3d80a558-d1fa-4b25-93d5-e3495efc926e" providerId="AD" clId="Web-{7D4EE4A4-2E3F-49D7-8B99-3E67CFAC492B}" dt="2020-02-05T16:05:53.595" v="412" actId="20577"/>
        <pc:sldMkLst>
          <pc:docMk/>
          <pc:sldMk cId="1585655402" sldId="309"/>
        </pc:sldMkLst>
        <pc:spChg chg="mod">
          <ac:chgData name="Loigerot Stephane" userId="S::s.loigerot@brgm.fr::3d80a558-d1fa-4b25-93d5-e3495efc926e" providerId="AD" clId="Web-{7D4EE4A4-2E3F-49D7-8B99-3E67CFAC492B}" dt="2020-02-05T16:05:53.595" v="412" actId="20577"/>
          <ac:spMkLst>
            <pc:docMk/>
            <pc:sldMk cId="1585655402" sldId="309"/>
            <ac:spMk id="8" creationId="{48DEC7D1-690A-4DB8-B5DE-97BD85D3ACBC}"/>
          </ac:spMkLst>
        </pc:spChg>
      </pc:sldChg>
      <pc:sldChg chg="modSp">
        <pc:chgData name="Loigerot Stephane" userId="S::s.loigerot@brgm.fr::3d80a558-d1fa-4b25-93d5-e3495efc926e" providerId="AD" clId="Web-{7D4EE4A4-2E3F-49D7-8B99-3E67CFAC492B}" dt="2020-02-05T16:02:29.608" v="357" actId="20577"/>
        <pc:sldMkLst>
          <pc:docMk/>
          <pc:sldMk cId="3947965063" sldId="317"/>
        </pc:sldMkLst>
        <pc:spChg chg="mod">
          <ac:chgData name="Loigerot Stephane" userId="S::s.loigerot@brgm.fr::3d80a558-d1fa-4b25-93d5-e3495efc926e" providerId="AD" clId="Web-{7D4EE4A4-2E3F-49D7-8B99-3E67CFAC492B}" dt="2020-02-05T16:02:29.608" v="357" actId="20577"/>
          <ac:spMkLst>
            <pc:docMk/>
            <pc:sldMk cId="3947965063" sldId="317"/>
            <ac:spMk id="8" creationId="{48DEC7D1-690A-4DB8-B5DE-97BD85D3ACBC}"/>
          </ac:spMkLst>
        </pc:spChg>
      </pc:sldChg>
    </pc:docChg>
  </pc:docChgLst>
  <pc:docChgLst>
    <pc:chgData name="Bressan Helene" userId="S::h.bressan@brgm.fr::edb2baa9-d830-4036-bbf1-16a746e6350b" providerId="AD" clId="Web-{B285B49F-A0FB-B000-CB80-179879223726}"/>
    <pc:docChg chg="modSld">
      <pc:chgData name="Bressan Helene" userId="S::h.bressan@brgm.fr::edb2baa9-d830-4036-bbf1-16a746e6350b" providerId="AD" clId="Web-{B285B49F-A0FB-B000-CB80-179879223726}" dt="2021-03-15T14:30:01.895" v="113" actId="20577"/>
      <pc:docMkLst>
        <pc:docMk/>
      </pc:docMkLst>
      <pc:sldChg chg="modSp">
        <pc:chgData name="Bressan Helene" userId="S::h.bressan@brgm.fr::edb2baa9-d830-4036-bbf1-16a746e6350b" providerId="AD" clId="Web-{B285B49F-A0FB-B000-CB80-179879223726}" dt="2021-03-15T14:28:02.595" v="98" actId="20577"/>
        <pc:sldMkLst>
          <pc:docMk/>
          <pc:sldMk cId="909192095" sldId="339"/>
        </pc:sldMkLst>
        <pc:spChg chg="mod">
          <ac:chgData name="Bressan Helene" userId="S::h.bressan@brgm.fr::edb2baa9-d830-4036-bbf1-16a746e6350b" providerId="AD" clId="Web-{B285B49F-A0FB-B000-CB80-179879223726}" dt="2021-03-15T14:28:02.595" v="98" actId="20577"/>
          <ac:spMkLst>
            <pc:docMk/>
            <pc:sldMk cId="909192095" sldId="339"/>
            <ac:spMk id="8" creationId="{48DEC7D1-690A-4DB8-B5DE-97BD85D3ACBC}"/>
          </ac:spMkLst>
        </pc:spChg>
      </pc:sldChg>
      <pc:sldChg chg="modSp">
        <pc:chgData name="Bressan Helene" userId="S::h.bressan@brgm.fr::edb2baa9-d830-4036-bbf1-16a746e6350b" providerId="AD" clId="Web-{B285B49F-A0FB-B000-CB80-179879223726}" dt="2021-03-15T14:28:09.345" v="99" actId="20577"/>
        <pc:sldMkLst>
          <pc:docMk/>
          <pc:sldMk cId="194951324" sldId="352"/>
        </pc:sldMkLst>
        <pc:spChg chg="mod">
          <ac:chgData name="Bressan Helene" userId="S::h.bressan@brgm.fr::edb2baa9-d830-4036-bbf1-16a746e6350b" providerId="AD" clId="Web-{B285B49F-A0FB-B000-CB80-179879223726}" dt="2021-03-15T14:28:09.345" v="99" actId="20577"/>
          <ac:spMkLst>
            <pc:docMk/>
            <pc:sldMk cId="194951324" sldId="352"/>
            <ac:spMk id="8" creationId="{48DEC7D1-690A-4DB8-B5DE-97BD85D3ACBC}"/>
          </ac:spMkLst>
        </pc:spChg>
      </pc:sldChg>
      <pc:sldChg chg="modSp">
        <pc:chgData name="Bressan Helene" userId="S::h.bressan@brgm.fr::edb2baa9-d830-4036-bbf1-16a746e6350b" providerId="AD" clId="Web-{B285B49F-A0FB-B000-CB80-179879223726}" dt="2021-03-15T14:29:08.628" v="101" actId="20577"/>
        <pc:sldMkLst>
          <pc:docMk/>
          <pc:sldMk cId="1303160243" sldId="355"/>
        </pc:sldMkLst>
        <pc:spChg chg="mod">
          <ac:chgData name="Bressan Helene" userId="S::h.bressan@brgm.fr::edb2baa9-d830-4036-bbf1-16a746e6350b" providerId="AD" clId="Web-{B285B49F-A0FB-B000-CB80-179879223726}" dt="2021-03-15T14:29:08.628" v="101" actId="20577"/>
          <ac:spMkLst>
            <pc:docMk/>
            <pc:sldMk cId="1303160243" sldId="355"/>
            <ac:spMk id="14" creationId="{F1027134-4255-4973-80E1-FB7293F87E19}"/>
          </ac:spMkLst>
        </pc:spChg>
      </pc:sldChg>
      <pc:sldChg chg="modSp">
        <pc:chgData name="Bressan Helene" userId="S::h.bressan@brgm.fr::edb2baa9-d830-4036-bbf1-16a746e6350b" providerId="AD" clId="Web-{B285B49F-A0FB-B000-CB80-179879223726}" dt="2021-03-15T14:30:01.895" v="113" actId="20577"/>
        <pc:sldMkLst>
          <pc:docMk/>
          <pc:sldMk cId="2167604991" sldId="356"/>
        </pc:sldMkLst>
        <pc:spChg chg="mod">
          <ac:chgData name="Bressan Helene" userId="S::h.bressan@brgm.fr::edb2baa9-d830-4036-bbf1-16a746e6350b" providerId="AD" clId="Web-{B285B49F-A0FB-B000-CB80-179879223726}" dt="2021-03-15T14:30:01.895" v="113" actId="20577"/>
          <ac:spMkLst>
            <pc:docMk/>
            <pc:sldMk cId="2167604991" sldId="356"/>
            <ac:spMk id="10" creationId="{F1027134-4255-4973-80E1-FB7293F87E19}"/>
          </ac:spMkLst>
        </pc:spChg>
      </pc:sldChg>
      <pc:sldChg chg="modSp">
        <pc:chgData name="Bressan Helene" userId="S::h.bressan@brgm.fr::edb2baa9-d830-4036-bbf1-16a746e6350b" providerId="AD" clId="Web-{B285B49F-A0FB-B000-CB80-179879223726}" dt="2021-03-15T14:07:27.410" v="1" actId="20577"/>
        <pc:sldMkLst>
          <pc:docMk/>
          <pc:sldMk cId="2782435368" sldId="358"/>
        </pc:sldMkLst>
        <pc:spChg chg="mod">
          <ac:chgData name="Bressan Helene" userId="S::h.bressan@brgm.fr::edb2baa9-d830-4036-bbf1-16a746e6350b" providerId="AD" clId="Web-{B285B49F-A0FB-B000-CB80-179879223726}" dt="2021-03-15T14:07:27.410" v="1" actId="20577"/>
          <ac:spMkLst>
            <pc:docMk/>
            <pc:sldMk cId="2782435368" sldId="358"/>
            <ac:spMk id="58" creationId="{F1027134-4255-4973-80E1-FB7293F87E19}"/>
          </ac:spMkLst>
        </pc:spChg>
      </pc:sldChg>
    </pc:docChg>
  </pc:docChgLst>
  <pc:docChgLst>
    <pc:chgData name="Loigerot Stephane" userId="S::s.loigerot@brgm.fr::3d80a558-d1fa-4b25-93d5-e3495efc926e" providerId="AD" clId="Web-{7F11D677-8F77-4DBE-B20E-9579ED6DC4FF}"/>
    <pc:docChg chg="addSld modSld sldOrd">
      <pc:chgData name="Loigerot Stephane" userId="S::s.loigerot@brgm.fr::3d80a558-d1fa-4b25-93d5-e3495efc926e" providerId="AD" clId="Web-{7F11D677-8F77-4DBE-B20E-9579ED6DC4FF}" dt="2020-02-05T10:36:36.898" v="1112" actId="20577"/>
      <pc:docMkLst>
        <pc:docMk/>
      </pc:docMkLst>
      <pc:sldChg chg="modSp">
        <pc:chgData name="Loigerot Stephane" userId="S::s.loigerot@brgm.fr::3d80a558-d1fa-4b25-93d5-e3495efc926e" providerId="AD" clId="Web-{7F11D677-8F77-4DBE-B20E-9579ED6DC4FF}" dt="2020-02-05T10:19:24.297" v="873" actId="20577"/>
        <pc:sldMkLst>
          <pc:docMk/>
          <pc:sldMk cId="2308833575" sldId="304"/>
        </pc:sldMkLst>
        <pc:spChg chg="mod">
          <ac:chgData name="Loigerot Stephane" userId="S::s.loigerot@brgm.fr::3d80a558-d1fa-4b25-93d5-e3495efc926e" providerId="AD" clId="Web-{7F11D677-8F77-4DBE-B20E-9579ED6DC4FF}" dt="2020-02-05T10:08:13.069" v="155" actId="20577"/>
          <ac:spMkLst>
            <pc:docMk/>
            <pc:sldMk cId="2308833575" sldId="304"/>
            <ac:spMk id="7" creationId="{32E8AFA0-BFBE-40A3-AFA1-91B4533CA7DF}"/>
          </ac:spMkLst>
        </pc:spChg>
        <pc:spChg chg="mod">
          <ac:chgData name="Loigerot Stephane" userId="S::s.loigerot@brgm.fr::3d80a558-d1fa-4b25-93d5-e3495efc926e" providerId="AD" clId="Web-{7F11D677-8F77-4DBE-B20E-9579ED6DC4FF}" dt="2020-02-05T10:19:24.297" v="873" actId="20577"/>
          <ac:spMkLst>
            <pc:docMk/>
            <pc:sldMk cId="2308833575" sldId="304"/>
            <ac:spMk id="8" creationId="{48DEC7D1-690A-4DB8-B5DE-97BD85D3ACBC}"/>
          </ac:spMkLst>
        </pc:spChg>
      </pc:sldChg>
      <pc:sldChg chg="ord">
        <pc:chgData name="Loigerot Stephane" userId="S::s.loigerot@brgm.fr::3d80a558-d1fa-4b25-93d5-e3495efc926e" providerId="AD" clId="Web-{7F11D677-8F77-4DBE-B20E-9579ED6DC4FF}" dt="2020-02-05T10:06:28.422" v="83"/>
        <pc:sldMkLst>
          <pc:docMk/>
          <pc:sldMk cId="3601527540" sldId="308"/>
        </pc:sldMkLst>
      </pc:sldChg>
      <pc:sldChg chg="ord">
        <pc:chgData name="Loigerot Stephane" userId="S::s.loigerot@brgm.fr::3d80a558-d1fa-4b25-93d5-e3495efc926e" providerId="AD" clId="Web-{7F11D677-8F77-4DBE-B20E-9579ED6DC4FF}" dt="2020-02-05T10:06:56.419" v="84"/>
        <pc:sldMkLst>
          <pc:docMk/>
          <pc:sldMk cId="1585655402" sldId="309"/>
        </pc:sldMkLst>
      </pc:sldChg>
      <pc:sldChg chg="ord">
        <pc:chgData name="Loigerot Stephane" userId="S::s.loigerot@brgm.fr::3d80a558-d1fa-4b25-93d5-e3495efc926e" providerId="AD" clId="Web-{7F11D677-8F77-4DBE-B20E-9579ED6DC4FF}" dt="2020-02-05T10:06:59.341" v="85"/>
        <pc:sldMkLst>
          <pc:docMk/>
          <pc:sldMk cId="2796083688" sldId="310"/>
        </pc:sldMkLst>
      </pc:sldChg>
      <pc:sldChg chg="ord">
        <pc:chgData name="Loigerot Stephane" userId="S::s.loigerot@brgm.fr::3d80a558-d1fa-4b25-93d5-e3495efc926e" providerId="AD" clId="Web-{7F11D677-8F77-4DBE-B20E-9579ED6DC4FF}" dt="2020-02-05T10:07:02.900" v="86"/>
        <pc:sldMkLst>
          <pc:docMk/>
          <pc:sldMk cId="3644243674" sldId="311"/>
        </pc:sldMkLst>
      </pc:sldChg>
      <pc:sldChg chg="ord">
        <pc:chgData name="Loigerot Stephane" userId="S::s.loigerot@brgm.fr::3d80a558-d1fa-4b25-93d5-e3495efc926e" providerId="AD" clId="Web-{7F11D677-8F77-4DBE-B20E-9579ED6DC4FF}" dt="2020-02-05T10:07:21.670" v="87"/>
        <pc:sldMkLst>
          <pc:docMk/>
          <pc:sldMk cId="2453245983" sldId="312"/>
        </pc:sldMkLst>
      </pc:sldChg>
      <pc:sldChg chg="modSp add replId">
        <pc:chgData name="Loigerot Stephane" userId="S::s.loigerot@brgm.fr::3d80a558-d1fa-4b25-93d5-e3495efc926e" providerId="AD" clId="Web-{7F11D677-8F77-4DBE-B20E-9579ED6DC4FF}" dt="2020-02-05T10:36:36.898" v="1112" actId="20577"/>
        <pc:sldMkLst>
          <pc:docMk/>
          <pc:sldMk cId="3947965063" sldId="317"/>
        </pc:sldMkLst>
        <pc:spChg chg="mod">
          <ac:chgData name="Loigerot Stephane" userId="S::s.loigerot@brgm.fr::3d80a558-d1fa-4b25-93d5-e3495efc926e" providerId="AD" clId="Web-{7F11D677-8F77-4DBE-B20E-9579ED6DC4FF}" dt="2020-02-05T10:20:42.843" v="912" actId="20577"/>
          <ac:spMkLst>
            <pc:docMk/>
            <pc:sldMk cId="3947965063" sldId="317"/>
            <ac:spMk id="7" creationId="{32E8AFA0-BFBE-40A3-AFA1-91B4533CA7DF}"/>
          </ac:spMkLst>
        </pc:spChg>
        <pc:spChg chg="mod">
          <ac:chgData name="Loigerot Stephane" userId="S::s.loigerot@brgm.fr::3d80a558-d1fa-4b25-93d5-e3495efc926e" providerId="AD" clId="Web-{7F11D677-8F77-4DBE-B20E-9579ED6DC4FF}" dt="2020-02-05T10:36:36.898" v="1112" actId="20577"/>
          <ac:spMkLst>
            <pc:docMk/>
            <pc:sldMk cId="3947965063" sldId="317"/>
            <ac:spMk id="8" creationId="{48DEC7D1-690A-4DB8-B5DE-97BD85D3ACBC}"/>
          </ac:spMkLst>
        </pc:spChg>
      </pc:sldChg>
    </pc:docChg>
  </pc:docChgLst>
  <pc:docChgLst>
    <pc:chgData name="Morel Olivier" userId="S::o.morel@brgm.fr::b7e9381a-e66c-4141-861f-351383c7cb0c" providerId="AD" clId="Web-{13365B9F-DA48-597F-79FD-0091EC16CAD2}"/>
    <pc:docChg chg="modSld">
      <pc:chgData name="Morel Olivier" userId="S::o.morel@brgm.fr::b7e9381a-e66c-4141-861f-351383c7cb0c" providerId="AD" clId="Web-{13365B9F-DA48-597F-79FD-0091EC16CAD2}" dt="2021-03-15T15:44:26.853" v="11" actId="20577"/>
      <pc:docMkLst>
        <pc:docMk/>
      </pc:docMkLst>
      <pc:sldChg chg="modSp">
        <pc:chgData name="Morel Olivier" userId="S::o.morel@brgm.fr::b7e9381a-e66c-4141-861f-351383c7cb0c" providerId="AD" clId="Web-{13365B9F-DA48-597F-79FD-0091EC16CAD2}" dt="2021-03-15T15:44:26.853" v="11" actId="20577"/>
        <pc:sldMkLst>
          <pc:docMk/>
          <pc:sldMk cId="3428639022" sldId="335"/>
        </pc:sldMkLst>
        <pc:spChg chg="mod">
          <ac:chgData name="Morel Olivier" userId="S::o.morel@brgm.fr::b7e9381a-e66c-4141-861f-351383c7cb0c" providerId="AD" clId="Web-{13365B9F-DA48-597F-79FD-0091EC16CAD2}" dt="2021-03-15T15:44:26.853" v="11" actId="20577"/>
          <ac:spMkLst>
            <pc:docMk/>
            <pc:sldMk cId="3428639022" sldId="335"/>
            <ac:spMk id="8" creationId="{48DEC7D1-690A-4DB8-B5DE-97BD85D3ACBC}"/>
          </ac:spMkLst>
        </pc:spChg>
      </pc:sldChg>
    </pc:docChg>
  </pc:docChgLst>
  <pc:docChgLst>
    <pc:chgData name="Pouvesle Olivier" userId="S::o.pouvesle@brgm.fr::8266cfad-f159-40da-a95b-20c5458d3252" providerId="AD" clId="Web-{A059DD0D-ECF8-44BF-83D4-742CB94A7A73}"/>
    <pc:docChg chg="modSld">
      <pc:chgData name="Pouvesle Olivier" userId="S::o.pouvesle@brgm.fr::8266cfad-f159-40da-a95b-20c5458d3252" providerId="AD" clId="Web-{A059DD0D-ECF8-44BF-83D4-742CB94A7A73}" dt="2020-02-07T09:59:59.914" v="13" actId="20577"/>
      <pc:docMkLst>
        <pc:docMk/>
      </pc:docMkLst>
      <pc:sldChg chg="modSp">
        <pc:chgData name="Pouvesle Olivier" userId="S::o.pouvesle@brgm.fr::8266cfad-f159-40da-a95b-20c5458d3252" providerId="AD" clId="Web-{A059DD0D-ECF8-44BF-83D4-742CB94A7A73}" dt="2020-02-07T09:59:59.914" v="13" actId="20577"/>
        <pc:sldMkLst>
          <pc:docMk/>
          <pc:sldMk cId="1575995021" sldId="313"/>
        </pc:sldMkLst>
        <pc:spChg chg="mod">
          <ac:chgData name="Pouvesle Olivier" userId="S::o.pouvesle@brgm.fr::8266cfad-f159-40da-a95b-20c5458d3252" providerId="AD" clId="Web-{A059DD0D-ECF8-44BF-83D4-742CB94A7A73}" dt="2020-02-07T09:59:59.914" v="13" actId="20577"/>
          <ac:spMkLst>
            <pc:docMk/>
            <pc:sldMk cId="1575995021" sldId="313"/>
            <ac:spMk id="9" creationId="{48DEC7D1-690A-4DB8-B5DE-97BD85D3ACBC}"/>
          </ac:spMkLst>
        </pc:spChg>
      </pc:sldChg>
    </pc:docChg>
  </pc:docChgLst>
  <pc:docChgLst>
    <pc:chgData name="Pouvesle Olivier" userId="S::o.pouvesle@brgm.fr::8266cfad-f159-40da-a95b-20c5458d3252" providerId="AD" clId="Web-{62EC4100-4810-450A-9DC0-B38827AEA92B}"/>
    <pc:docChg chg="addSld modSld">
      <pc:chgData name="Pouvesle Olivier" userId="S::o.pouvesle@brgm.fr::8266cfad-f159-40da-a95b-20c5458d3252" providerId="AD" clId="Web-{62EC4100-4810-450A-9DC0-B38827AEA92B}" dt="2020-02-06T13:49:21.858" v="230" actId="20577"/>
      <pc:docMkLst>
        <pc:docMk/>
      </pc:docMkLst>
      <pc:sldChg chg="modSp">
        <pc:chgData name="Pouvesle Olivier" userId="S::o.pouvesle@brgm.fr::8266cfad-f159-40da-a95b-20c5458d3252" providerId="AD" clId="Web-{62EC4100-4810-450A-9DC0-B38827AEA92B}" dt="2020-02-06T10:10:24.790" v="86" actId="20577"/>
        <pc:sldMkLst>
          <pc:docMk/>
          <pc:sldMk cId="3601527540" sldId="308"/>
        </pc:sldMkLst>
        <pc:spChg chg="mod">
          <ac:chgData name="Pouvesle Olivier" userId="S::o.pouvesle@brgm.fr::8266cfad-f159-40da-a95b-20c5458d3252" providerId="AD" clId="Web-{62EC4100-4810-450A-9DC0-B38827AEA92B}" dt="2020-02-06T10:10:24.790" v="86" actId="20577"/>
          <ac:spMkLst>
            <pc:docMk/>
            <pc:sldMk cId="3601527540" sldId="308"/>
            <ac:spMk id="8" creationId="{48DEC7D1-690A-4DB8-B5DE-97BD85D3ACBC}"/>
          </ac:spMkLst>
        </pc:spChg>
      </pc:sldChg>
      <pc:sldChg chg="modSp">
        <pc:chgData name="Pouvesle Olivier" userId="S::o.pouvesle@brgm.fr::8266cfad-f159-40da-a95b-20c5458d3252" providerId="AD" clId="Web-{62EC4100-4810-450A-9DC0-B38827AEA92B}" dt="2020-02-06T10:11:01.195" v="87" actId="20577"/>
        <pc:sldMkLst>
          <pc:docMk/>
          <pc:sldMk cId="1585655402" sldId="309"/>
        </pc:sldMkLst>
        <pc:spChg chg="mod">
          <ac:chgData name="Pouvesle Olivier" userId="S::o.pouvesle@brgm.fr::8266cfad-f159-40da-a95b-20c5458d3252" providerId="AD" clId="Web-{62EC4100-4810-450A-9DC0-B38827AEA92B}" dt="2020-02-06T10:11:01.195" v="87" actId="20577"/>
          <ac:spMkLst>
            <pc:docMk/>
            <pc:sldMk cId="1585655402" sldId="309"/>
            <ac:spMk id="8" creationId="{48DEC7D1-690A-4DB8-B5DE-97BD85D3ACBC}"/>
          </ac:spMkLst>
        </pc:spChg>
      </pc:sldChg>
      <pc:sldChg chg="addSp delSp modSp">
        <pc:chgData name="Pouvesle Olivier" userId="S::o.pouvesle@brgm.fr::8266cfad-f159-40da-a95b-20c5458d3252" providerId="AD" clId="Web-{62EC4100-4810-450A-9DC0-B38827AEA92B}" dt="2020-02-06T09:42:13.721" v="85"/>
        <pc:sldMkLst>
          <pc:docMk/>
          <pc:sldMk cId="55391824" sldId="316"/>
        </pc:sldMkLst>
        <pc:spChg chg="add mod">
          <ac:chgData name="Pouvesle Olivier" userId="S::o.pouvesle@brgm.fr::8266cfad-f159-40da-a95b-20c5458d3252" providerId="AD" clId="Web-{62EC4100-4810-450A-9DC0-B38827AEA92B}" dt="2020-02-06T09:27:27.518" v="7"/>
          <ac:spMkLst>
            <pc:docMk/>
            <pc:sldMk cId="55391824" sldId="316"/>
            <ac:spMk id="3" creationId="{84FFB798-60A3-43EA-8FA8-921048D85118}"/>
          </ac:spMkLst>
        </pc:spChg>
        <pc:spChg chg="mod">
          <ac:chgData name="Pouvesle Olivier" userId="S::o.pouvesle@brgm.fr::8266cfad-f159-40da-a95b-20c5458d3252" providerId="AD" clId="Web-{62EC4100-4810-450A-9DC0-B38827AEA92B}" dt="2020-02-06T09:41:19.910" v="81" actId="14100"/>
          <ac:spMkLst>
            <pc:docMk/>
            <pc:sldMk cId="55391824" sldId="316"/>
            <ac:spMk id="5" creationId="{00000000-0000-0000-0000-000000000000}"/>
          </ac:spMkLst>
        </pc:spChg>
        <pc:spChg chg="add mod">
          <ac:chgData name="Pouvesle Olivier" userId="S::o.pouvesle@brgm.fr::8266cfad-f159-40da-a95b-20c5458d3252" providerId="AD" clId="Web-{62EC4100-4810-450A-9DC0-B38827AEA92B}" dt="2020-02-06T09:29:21.471" v="35" actId="14100"/>
          <ac:spMkLst>
            <pc:docMk/>
            <pc:sldMk cId="55391824" sldId="316"/>
            <ac:spMk id="9" creationId="{6EF9558B-8345-468E-B358-2C8255380289}"/>
          </ac:spMkLst>
        </pc:spChg>
        <pc:spChg chg="add mod">
          <ac:chgData name="Pouvesle Olivier" userId="S::o.pouvesle@brgm.fr::8266cfad-f159-40da-a95b-20c5458d3252" providerId="AD" clId="Web-{62EC4100-4810-450A-9DC0-B38827AEA92B}" dt="2020-02-06T09:30:11.877" v="57"/>
          <ac:spMkLst>
            <pc:docMk/>
            <pc:sldMk cId="55391824" sldId="316"/>
            <ac:spMk id="10" creationId="{32E01EA2-3AD2-4ABB-B2C1-D2CD7E57F808}"/>
          </ac:spMkLst>
        </pc:spChg>
        <pc:spChg chg="add del mod">
          <ac:chgData name="Pouvesle Olivier" userId="S::o.pouvesle@brgm.fr::8266cfad-f159-40da-a95b-20c5458d3252" providerId="AD" clId="Web-{62EC4100-4810-450A-9DC0-B38827AEA92B}" dt="2020-02-06T09:42:13.721" v="85"/>
          <ac:spMkLst>
            <pc:docMk/>
            <pc:sldMk cId="55391824" sldId="316"/>
            <ac:spMk id="11" creationId="{8B36311F-811D-4150-8BC8-F55D538A6913}"/>
          </ac:spMkLst>
        </pc:spChg>
        <pc:spChg chg="add mod">
          <ac:chgData name="Pouvesle Olivier" userId="S::o.pouvesle@brgm.fr::8266cfad-f159-40da-a95b-20c5458d3252" providerId="AD" clId="Web-{62EC4100-4810-450A-9DC0-B38827AEA92B}" dt="2020-02-06T09:27:39.721" v="13" actId="20577"/>
          <ac:spMkLst>
            <pc:docMk/>
            <pc:sldMk cId="55391824" sldId="316"/>
            <ac:spMk id="16" creationId="{E59EA0CB-FF15-4F43-9E63-6E78BD0C877C}"/>
          </ac:spMkLst>
        </pc:spChg>
        <pc:spChg chg="ord">
          <ac:chgData name="Pouvesle Olivier" userId="S::o.pouvesle@brgm.fr::8266cfad-f159-40da-a95b-20c5458d3252" providerId="AD" clId="Web-{62EC4100-4810-450A-9DC0-B38827AEA92B}" dt="2020-02-06T09:30:35.440" v="67"/>
          <ac:spMkLst>
            <pc:docMk/>
            <pc:sldMk cId="55391824" sldId="316"/>
            <ac:spMk id="17" creationId="{FB85B02A-A360-4111-B363-A5BE2D0DDB4D}"/>
          </ac:spMkLst>
        </pc:spChg>
        <pc:spChg chg="mod">
          <ac:chgData name="Pouvesle Olivier" userId="S::o.pouvesle@brgm.fr::8266cfad-f159-40da-a95b-20c5458d3252" providerId="AD" clId="Web-{62EC4100-4810-450A-9DC0-B38827AEA92B}" dt="2020-02-06T09:40:45.096" v="74" actId="1076"/>
          <ac:spMkLst>
            <pc:docMk/>
            <pc:sldMk cId="55391824" sldId="316"/>
            <ac:spMk id="18" creationId="{F1027134-4255-4973-80E1-FB7293F87E19}"/>
          </ac:spMkLst>
        </pc:spChg>
        <pc:spChg chg="mod">
          <ac:chgData name="Pouvesle Olivier" userId="S::o.pouvesle@brgm.fr::8266cfad-f159-40da-a95b-20c5458d3252" providerId="AD" clId="Web-{62EC4100-4810-450A-9DC0-B38827AEA92B}" dt="2020-02-06T09:29:24.143" v="36" actId="14100"/>
          <ac:spMkLst>
            <pc:docMk/>
            <pc:sldMk cId="55391824" sldId="316"/>
            <ac:spMk id="19" creationId="{0AA3EB10-B08B-4FD6-A7FE-410EAB8678F8}"/>
          </ac:spMkLst>
        </pc:spChg>
        <pc:spChg chg="add mod">
          <ac:chgData name="Pouvesle Olivier" userId="S::o.pouvesle@brgm.fr::8266cfad-f159-40da-a95b-20c5458d3252" providerId="AD" clId="Web-{62EC4100-4810-450A-9DC0-B38827AEA92B}" dt="2020-02-06T09:27:42.002" v="15" actId="20577"/>
          <ac:spMkLst>
            <pc:docMk/>
            <pc:sldMk cId="55391824" sldId="316"/>
            <ac:spMk id="24" creationId="{E75153D7-31B9-4F17-8CE9-394C5A28620B}"/>
          </ac:spMkLst>
        </pc:spChg>
        <pc:spChg chg="add mod">
          <ac:chgData name="Pouvesle Olivier" userId="S::o.pouvesle@brgm.fr::8266cfad-f159-40da-a95b-20c5458d3252" providerId="AD" clId="Web-{62EC4100-4810-450A-9DC0-B38827AEA92B}" dt="2020-02-06T09:28:25.971" v="23" actId="1076"/>
          <ac:spMkLst>
            <pc:docMk/>
            <pc:sldMk cId="55391824" sldId="316"/>
            <ac:spMk id="25" creationId="{0C3331E5-2DBE-4A98-821C-147285D0BB07}"/>
          </ac:spMkLst>
        </pc:spChg>
        <pc:spChg chg="add mod">
          <ac:chgData name="Pouvesle Olivier" userId="S::o.pouvesle@brgm.fr::8266cfad-f159-40da-a95b-20c5458d3252" providerId="AD" clId="Web-{62EC4100-4810-450A-9DC0-B38827AEA92B}" dt="2020-02-06T09:28:31.877" v="25" actId="1076"/>
          <ac:spMkLst>
            <pc:docMk/>
            <pc:sldMk cId="55391824" sldId="316"/>
            <ac:spMk id="26" creationId="{B3F7C36D-A917-4898-8487-EB302F72F985}"/>
          </ac:spMkLst>
        </pc:spChg>
        <pc:spChg chg="add mod">
          <ac:chgData name="Pouvesle Olivier" userId="S::o.pouvesle@brgm.fr::8266cfad-f159-40da-a95b-20c5458d3252" providerId="AD" clId="Web-{62EC4100-4810-450A-9DC0-B38827AEA92B}" dt="2020-02-06T09:28:58.127" v="29" actId="14100"/>
          <ac:spMkLst>
            <pc:docMk/>
            <pc:sldMk cId="55391824" sldId="316"/>
            <ac:spMk id="27" creationId="{893FFA30-AB38-46C0-8303-A5C6CE7A72E2}"/>
          </ac:spMkLst>
        </pc:spChg>
        <pc:spChg chg="add mod">
          <ac:chgData name="Pouvesle Olivier" userId="S::o.pouvesle@brgm.fr::8266cfad-f159-40da-a95b-20c5458d3252" providerId="AD" clId="Web-{62EC4100-4810-450A-9DC0-B38827AEA92B}" dt="2020-02-06T09:29:07.112" v="33" actId="20577"/>
          <ac:spMkLst>
            <pc:docMk/>
            <pc:sldMk cId="55391824" sldId="316"/>
            <ac:spMk id="28" creationId="{29378C6A-873B-4573-8A58-0A649521B7E4}"/>
          </ac:spMkLst>
        </pc:spChg>
        <pc:spChg chg="add mod">
          <ac:chgData name="Pouvesle Olivier" userId="S::o.pouvesle@brgm.fr::8266cfad-f159-40da-a95b-20c5458d3252" providerId="AD" clId="Web-{62EC4100-4810-450A-9DC0-B38827AEA92B}" dt="2020-02-06T09:29:38.065" v="39" actId="1076"/>
          <ac:spMkLst>
            <pc:docMk/>
            <pc:sldMk cId="55391824" sldId="316"/>
            <ac:spMk id="29" creationId="{DFE9D8F3-566C-48C6-870B-CD47376C9432}"/>
          </ac:spMkLst>
        </pc:spChg>
        <pc:spChg chg="add mod ord">
          <ac:chgData name="Pouvesle Olivier" userId="S::o.pouvesle@brgm.fr::8266cfad-f159-40da-a95b-20c5458d3252" providerId="AD" clId="Web-{62EC4100-4810-450A-9DC0-B38827AEA92B}" dt="2020-02-06T09:31:19.408" v="69"/>
          <ac:spMkLst>
            <pc:docMk/>
            <pc:sldMk cId="55391824" sldId="316"/>
            <ac:spMk id="30" creationId="{B48FDB0D-F278-4DE5-A429-97A3E3853186}"/>
          </ac:spMkLst>
        </pc:spChg>
        <pc:cxnChg chg="mod">
          <ac:chgData name="Pouvesle Olivier" userId="S::o.pouvesle@brgm.fr::8266cfad-f159-40da-a95b-20c5458d3252" providerId="AD" clId="Web-{62EC4100-4810-450A-9DC0-B38827AEA92B}" dt="2020-02-06T09:41:19.910" v="81" actId="14100"/>
          <ac:cxnSpMkLst>
            <pc:docMk/>
            <pc:sldMk cId="55391824" sldId="316"/>
            <ac:cxnSpMk id="8" creationId="{00000000-0000-0000-0000-000000000000}"/>
          </ac:cxnSpMkLst>
        </pc:cxnChg>
        <pc:cxnChg chg="add mod">
          <ac:chgData name="Pouvesle Olivier" userId="S::o.pouvesle@brgm.fr::8266cfad-f159-40da-a95b-20c5458d3252" providerId="AD" clId="Web-{62EC4100-4810-450A-9DC0-B38827AEA92B}" dt="2020-02-06T09:41:31.705" v="82" actId="14100"/>
          <ac:cxnSpMkLst>
            <pc:docMk/>
            <pc:sldMk cId="55391824" sldId="316"/>
            <ac:cxnSpMk id="31" creationId="{7F7F4DCB-B666-4438-9EDB-00A4E7801795}"/>
          </ac:cxnSpMkLst>
        </pc:cxnChg>
      </pc:sldChg>
      <pc:sldChg chg="modSp add replId">
        <pc:chgData name="Pouvesle Olivier" userId="S::o.pouvesle@brgm.fr::8266cfad-f159-40da-a95b-20c5458d3252" providerId="AD" clId="Web-{62EC4100-4810-450A-9DC0-B38827AEA92B}" dt="2020-02-06T13:49:21.858" v="230" actId="20577"/>
        <pc:sldMkLst>
          <pc:docMk/>
          <pc:sldMk cId="339153787" sldId="318"/>
        </pc:sldMkLst>
        <pc:spChg chg="mod">
          <ac:chgData name="Pouvesle Olivier" userId="S::o.pouvesle@brgm.fr::8266cfad-f159-40da-a95b-20c5458d3252" providerId="AD" clId="Web-{62EC4100-4810-450A-9DC0-B38827AEA92B}" dt="2020-02-06T13:46:22.013" v="117" actId="20577"/>
          <ac:spMkLst>
            <pc:docMk/>
            <pc:sldMk cId="339153787" sldId="318"/>
            <ac:spMk id="7" creationId="{32E8AFA0-BFBE-40A3-AFA1-91B4533CA7DF}"/>
          </ac:spMkLst>
        </pc:spChg>
        <pc:spChg chg="mod">
          <ac:chgData name="Pouvesle Olivier" userId="S::o.pouvesle@brgm.fr::8266cfad-f159-40da-a95b-20c5458d3252" providerId="AD" clId="Web-{62EC4100-4810-450A-9DC0-B38827AEA92B}" dt="2020-02-06T13:49:21.858" v="230" actId="20577"/>
          <ac:spMkLst>
            <pc:docMk/>
            <pc:sldMk cId="339153787" sldId="318"/>
            <ac:spMk id="8" creationId="{48DEC7D1-690A-4DB8-B5DE-97BD85D3ACBC}"/>
          </ac:spMkLst>
        </pc:spChg>
      </pc:sldChg>
    </pc:docChg>
  </pc:docChgLst>
  <pc:docChgLst>
    <pc:chgData name="Bressan Helene" userId="S::h.bressan@brgm.fr::edb2baa9-d830-4036-bbf1-16a746e6350b" providerId="AD" clId="Web-{F1B81A72-54CC-2880-FA17-D035F72A7675}"/>
    <pc:docChg chg="modSld">
      <pc:chgData name="Bressan Helene" userId="S::h.bressan@brgm.fr::edb2baa9-d830-4036-bbf1-16a746e6350b" providerId="AD" clId="Web-{F1B81A72-54CC-2880-FA17-D035F72A7675}" dt="2021-03-15T15:33:35.771" v="256" actId="20577"/>
      <pc:docMkLst>
        <pc:docMk/>
      </pc:docMkLst>
      <pc:sldChg chg="modSp">
        <pc:chgData name="Bressan Helene" userId="S::h.bressan@brgm.fr::edb2baa9-d830-4036-bbf1-16a746e6350b" providerId="AD" clId="Web-{F1B81A72-54CC-2880-FA17-D035F72A7675}" dt="2021-03-15T15:20:07.447" v="2" actId="20577"/>
        <pc:sldMkLst>
          <pc:docMk/>
          <pc:sldMk cId="3734753719" sldId="327"/>
        </pc:sldMkLst>
        <pc:spChg chg="mod">
          <ac:chgData name="Bressan Helene" userId="S::h.bressan@brgm.fr::edb2baa9-d830-4036-bbf1-16a746e6350b" providerId="AD" clId="Web-{F1B81A72-54CC-2880-FA17-D035F72A7675}" dt="2021-03-15T15:20:07.447" v="2" actId="20577"/>
          <ac:spMkLst>
            <pc:docMk/>
            <pc:sldMk cId="3734753719" sldId="327"/>
            <ac:spMk id="27" creationId="{48DEC7D1-690A-4DB8-B5DE-97BD85D3ACBC}"/>
          </ac:spMkLst>
        </pc:spChg>
      </pc:sldChg>
      <pc:sldChg chg="modSp">
        <pc:chgData name="Bressan Helene" userId="S::h.bressan@brgm.fr::edb2baa9-d830-4036-bbf1-16a746e6350b" providerId="AD" clId="Web-{F1B81A72-54CC-2880-FA17-D035F72A7675}" dt="2021-03-15T15:33:35.771" v="256" actId="20577"/>
        <pc:sldMkLst>
          <pc:docMk/>
          <pc:sldMk cId="194951324" sldId="352"/>
        </pc:sldMkLst>
        <pc:spChg chg="mod">
          <ac:chgData name="Bressan Helene" userId="S::h.bressan@brgm.fr::edb2baa9-d830-4036-bbf1-16a746e6350b" providerId="AD" clId="Web-{F1B81A72-54CC-2880-FA17-D035F72A7675}" dt="2021-03-15T15:33:35.771" v="256" actId="20577"/>
          <ac:spMkLst>
            <pc:docMk/>
            <pc:sldMk cId="194951324" sldId="352"/>
            <ac:spMk id="8" creationId="{48DEC7D1-690A-4DB8-B5DE-97BD85D3ACB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3D898-583B-4AC3-8379-DE732F81E886}" type="datetimeFigureOut">
              <a:rPr lang="fr-FR" smtClean="0"/>
              <a:t>18/03/2021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5EFEB-E5DA-41EE-93DF-F11CDADEA4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159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207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166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1313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227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0269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2065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492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990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738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026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4218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5833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528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10579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87738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17642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296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8731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15127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7738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0920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330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0147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704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817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1132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836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490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233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3737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0499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75F36785-ECEB-4602-B519-97E502E17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119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‹N°›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30099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75F36785-ECEB-4602-B519-97E502E17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119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‹N°›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CB9244-30DE-4337-88F4-10AFD1FD34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1" y="6428069"/>
            <a:ext cx="3064117" cy="1406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981C30-F601-4EA0-BDB8-C4987C30F6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135" y="6010964"/>
            <a:ext cx="1532478" cy="60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1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9.xml"/><Relationship Id="rId7" Type="http://schemas.openxmlformats.org/officeDocument/2006/relationships/image" Target="../media/image8.jpe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43.xml"/><Relationship Id="rId7" Type="http://schemas.openxmlformats.org/officeDocument/2006/relationships/image" Target="../media/image8.jpe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47.xml"/><Relationship Id="rId7" Type="http://schemas.openxmlformats.org/officeDocument/2006/relationships/image" Target="../media/image8.jpe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51.xml"/><Relationship Id="rId7" Type="http://schemas.openxmlformats.org/officeDocument/2006/relationships/image" Target="../media/image8.jpe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2.xml"/><Relationship Id="rId9" Type="http://schemas.openxmlformats.org/officeDocument/2006/relationships/hyperlink" Target="https://data.geoscience.fr/ncl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55.xml"/><Relationship Id="rId7" Type="http://schemas.openxmlformats.org/officeDocument/2006/relationships/image" Target="../media/image8.jpe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6.xml"/><Relationship Id="rId9" Type="http://schemas.openxmlformats.org/officeDocument/2006/relationships/hyperlink" Target="https://github.com/INSIDE-information-systems/EnvironmentalSemanticWeb/blob/master/demos/chemical_observation.mp4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59.xml"/><Relationship Id="rId7" Type="http://schemas.openxmlformats.org/officeDocument/2006/relationships/image" Target="../media/image8.jpe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0.xml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63.xml"/><Relationship Id="rId7" Type="http://schemas.openxmlformats.org/officeDocument/2006/relationships/image" Target="../media/image8.jpe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4.xml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67.xml"/><Relationship Id="rId7" Type="http://schemas.openxmlformats.org/officeDocument/2006/relationships/image" Target="../media/image8.jpe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8.xml"/><Relationship Id="rId9" Type="http://schemas.openxmlformats.org/officeDocument/2006/relationships/hyperlink" Target="https://github.com/INSIDE-information-systems/EnvironmentalSemanticWeb/blob/master/demos/bio_observation.mp4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71.xml"/><Relationship Id="rId7" Type="http://schemas.openxmlformats.org/officeDocument/2006/relationships/image" Target="../media/image8.jpe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2.xml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75.xml"/><Relationship Id="rId7" Type="http://schemas.openxmlformats.org/officeDocument/2006/relationships/image" Target="../media/image8.jpe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6.xml"/><Relationship Id="rId7" Type="http://schemas.openxmlformats.org/officeDocument/2006/relationships/image" Target="../media/image6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79.xml"/><Relationship Id="rId7" Type="http://schemas.openxmlformats.org/officeDocument/2006/relationships/image" Target="../media/image8.jpe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83.xml"/><Relationship Id="rId7" Type="http://schemas.openxmlformats.org/officeDocument/2006/relationships/image" Target="../media/image7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tags" Target="../tags/tag86.xml"/><Relationship Id="rId7" Type="http://schemas.openxmlformats.org/officeDocument/2006/relationships/image" Target="../media/image7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89.xml"/><Relationship Id="rId7" Type="http://schemas.openxmlformats.org/officeDocument/2006/relationships/image" Target="../media/image8.jpe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92.xml"/><Relationship Id="rId7" Type="http://schemas.openxmlformats.org/officeDocument/2006/relationships/image" Target="../media/image8.jpe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.xml"/><Relationship Id="rId10" Type="http://schemas.openxmlformats.org/officeDocument/2006/relationships/hyperlink" Target="https://datacoveeu.github.io/API4INSPIRE/" TargetMode="External"/><Relationship Id="rId4" Type="http://schemas.openxmlformats.org/officeDocument/2006/relationships/tags" Target="../tags/tag93.xml"/><Relationship Id="rId9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96.xml"/><Relationship Id="rId7" Type="http://schemas.openxmlformats.org/officeDocument/2006/relationships/image" Target="../media/image8.jpe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7.xml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00.xml"/><Relationship Id="rId7" Type="http://schemas.openxmlformats.org/officeDocument/2006/relationships/image" Target="../media/image8.jpe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1.xml"/><Relationship Id="rId9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04.xml"/><Relationship Id="rId7" Type="http://schemas.openxmlformats.org/officeDocument/2006/relationships/image" Target="../media/image8.jpe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5.xml"/><Relationship Id="rId9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08.xml"/><Relationship Id="rId7" Type="http://schemas.openxmlformats.org/officeDocument/2006/relationships/image" Target="../media/image8.jpeg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0.png"/><Relationship Id="rId4" Type="http://schemas.openxmlformats.org/officeDocument/2006/relationships/tags" Target="../tags/tag109.xml"/><Relationship Id="rId9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12.xml"/><Relationship Id="rId7" Type="http://schemas.openxmlformats.org/officeDocument/2006/relationships/image" Target="../media/image8.jpe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notesSlide" Target="../notesSlides/notesSlide28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4" Type="http://schemas.openxmlformats.org/officeDocument/2006/relationships/tags" Target="../tags/tag113.xml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0.xml"/><Relationship Id="rId7" Type="http://schemas.openxmlformats.org/officeDocument/2006/relationships/image" Target="../media/image8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16.xml"/><Relationship Id="rId7" Type="http://schemas.openxmlformats.org/officeDocument/2006/relationships/image" Target="../media/image8.jpe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7.xml"/><Relationship Id="rId9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20.xml"/><Relationship Id="rId7" Type="http://schemas.openxmlformats.org/officeDocument/2006/relationships/image" Target="../media/image8.jpe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1.xml"/><Relationship Id="rId9" Type="http://schemas.openxmlformats.org/officeDocument/2006/relationships/hyperlink" Target="https://docs.ogc.org/is/19-013/19-013.html#toc49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24.xml"/><Relationship Id="rId7" Type="http://schemas.openxmlformats.org/officeDocument/2006/relationships/image" Target="../media/image8.jpe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5.png"/><Relationship Id="rId5" Type="http://schemas.openxmlformats.org/officeDocument/2006/relationships/image" Target="../media/image25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4.xml"/><Relationship Id="rId7" Type="http://schemas.openxmlformats.org/officeDocument/2006/relationships/image" Target="../media/image8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18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3.xml"/><Relationship Id="rId7" Type="http://schemas.openxmlformats.org/officeDocument/2006/relationships/image" Target="../media/image8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5.xml"/><Relationship Id="rId11" Type="http://schemas.openxmlformats.org/officeDocument/2006/relationships/hyperlink" Target="https://www.w3.org/2015/03/inspire/ef" TargetMode="External"/><Relationship Id="rId5" Type="http://schemas.openxmlformats.org/officeDocument/2006/relationships/slideLayout" Target="../slideLayouts/slideLayout1.xml"/><Relationship Id="rId10" Type="http://schemas.openxmlformats.org/officeDocument/2006/relationships/hyperlink" Target="https://www.w3.org/TR/vocab-ssn/" TargetMode="External"/><Relationship Id="rId4" Type="http://schemas.openxmlformats.org/officeDocument/2006/relationships/tags" Target="../tags/tag24.xml"/><Relationship Id="rId9" Type="http://schemas.openxmlformats.org/officeDocument/2006/relationships/hyperlink" Target="http://defs-dev.opengis.net/sissvoc/lid/resourcelist?baseuri=https://www.opengis.net/def/hy_features/ontology/hy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7.xml"/><Relationship Id="rId7" Type="http://schemas.openxmlformats.org/officeDocument/2006/relationships/image" Target="../media/image8.jpe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1.xml"/><Relationship Id="rId7" Type="http://schemas.openxmlformats.org/officeDocument/2006/relationships/image" Target="../media/image8.jpe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5.xml"/><Relationship Id="rId7" Type="http://schemas.openxmlformats.org/officeDocument/2006/relationships/image" Target="../media/image8.jpe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1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449A1A-C843-4D48-BC3A-12D2FABBF79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87D753-04D1-45B5-8C7B-3FDFF7513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810" y="5533596"/>
            <a:ext cx="2616333" cy="114276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466F2AA-8AB1-46D9-9AE0-565677DE3FD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0" y="2243737"/>
            <a:ext cx="12192000" cy="280866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lIns="432000" tIns="288000" rIns="432000" bIns="14400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US" sz="3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tests to serve French surface water quality </a:t>
            </a:r>
            <a:r>
              <a:rPr lang="en-US" sz="3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fr-FR" sz="34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700"/>
              </a:lnSpc>
            </a:pPr>
            <a:endParaRPr lang="fr-FR" sz="3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700"/>
              </a:lnSpc>
            </a:pP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OGC </a:t>
            </a:r>
            <a:r>
              <a:rPr lang="fr-FR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Hydrology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DWG Water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(WQ) 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fr-FR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</a:t>
            </a:r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700"/>
              </a:lnSpc>
            </a:pP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17/03/2021</a:t>
            </a:r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227" y="5978298"/>
            <a:ext cx="2514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596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10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1 - Full Linked data </a:t>
            </a:r>
            <a:r>
              <a:rPr lang="en-US" sz="3600" b="1" dirty="0" smtClean="0">
                <a:solidFill>
                  <a:srgbClr val="E87B1C"/>
                </a:solidFill>
                <a:cs typeface="Arial"/>
              </a:rPr>
              <a:t>test</a:t>
            </a:r>
            <a:endParaRPr lang="en-US" sz="3600" b="1" dirty="0">
              <a:solidFill>
                <a:srgbClr val="E87B1C"/>
              </a:solidFill>
              <a:cs typeface="Arial"/>
            </a:endParaRPr>
          </a:p>
          <a:p>
            <a:endParaRPr lang="en-US" sz="3600" b="1" dirty="0">
              <a:solidFill>
                <a:srgbClr val="E87B1C"/>
              </a:solidFill>
              <a:cs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1265024"/>
            <a:ext cx="9240916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2°/ </a:t>
            </a:r>
            <a:r>
              <a:rPr lang="fr-FR" dirty="0" err="1" smtClean="0"/>
              <a:t>Map</a:t>
            </a:r>
            <a:r>
              <a:rPr lang="fr-FR" dirty="0" smtClean="0"/>
              <a:t>/</a:t>
            </a:r>
            <a:r>
              <a:rPr lang="fr-FR" dirty="0" err="1" smtClean="0"/>
              <a:t>align</a:t>
            </a:r>
            <a:r>
              <a:rPr lang="fr-FR" dirty="0" smtClean="0"/>
              <a:t> taxonomies </a:t>
            </a:r>
            <a:endParaRPr lang="fr-FR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Taxa </a:t>
            </a:r>
            <a:r>
              <a:rPr lang="fr-FR" dirty="0" err="1" smtClean="0"/>
              <a:t>naming</a:t>
            </a: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3314928" y="3575720"/>
            <a:ext cx="45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4445924" y="3563901"/>
            <a:ext cx="153924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Sandre APT/2221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8492144" y="2166730"/>
            <a:ext cx="21412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MNHN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TAXREF-LD/67778</a:t>
            </a:r>
          </a:p>
        </p:txBody>
      </p:sp>
      <p:sp>
        <p:nvSpPr>
          <p:cNvPr id="39" name="Ellipse 38"/>
          <p:cNvSpPr/>
          <p:nvPr/>
        </p:nvSpPr>
        <p:spPr>
          <a:xfrm>
            <a:off x="8541279" y="3958098"/>
            <a:ext cx="21412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WoRMS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293723</a:t>
            </a:r>
          </a:p>
        </p:txBody>
      </p:sp>
      <p:sp>
        <p:nvSpPr>
          <p:cNvPr id="40" name="ZoneTexte 39"/>
          <p:cNvSpPr txBox="1"/>
          <p:nvPr/>
        </p:nvSpPr>
        <p:spPr>
          <a:xfrm rot="19221302">
            <a:off x="3190297" y="3832564"/>
            <a:ext cx="1732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« 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Salmo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trutta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fario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 »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1" name="Connecteur droit avec flèche 40"/>
          <p:cNvCxnSpPr>
            <a:stCxn id="22" idx="6"/>
            <a:endCxn id="39" idx="2"/>
          </p:cNvCxnSpPr>
          <p:nvPr/>
        </p:nvCxnSpPr>
        <p:spPr>
          <a:xfrm>
            <a:off x="5985164" y="4021101"/>
            <a:ext cx="2556115" cy="394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>
            <a:stCxn id="22" idx="6"/>
            <a:endCxn id="38" idx="2"/>
          </p:cNvCxnSpPr>
          <p:nvPr/>
        </p:nvCxnSpPr>
        <p:spPr>
          <a:xfrm flipV="1">
            <a:off x="5985164" y="2623930"/>
            <a:ext cx="2506980" cy="1397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8"/>
          <p:cNvCxnSpPr>
            <a:stCxn id="38" idx="6"/>
            <a:endCxn id="39" idx="6"/>
          </p:cNvCxnSpPr>
          <p:nvPr/>
        </p:nvCxnSpPr>
        <p:spPr>
          <a:xfrm>
            <a:off x="10633364" y="2623930"/>
            <a:ext cx="49135" cy="1791368"/>
          </a:xfrm>
          <a:prstGeom prst="curvedConnector3">
            <a:avLst>
              <a:gd name="adj1" fmla="val 56524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à coins arrondis 14"/>
          <p:cNvSpPr/>
          <p:nvPr/>
        </p:nvSpPr>
        <p:spPr>
          <a:xfrm>
            <a:off x="9871197" y="5948411"/>
            <a:ext cx="2017848" cy="728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2029125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11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1 - Full Linked data </a:t>
            </a:r>
            <a:r>
              <a:rPr lang="en-US" sz="3600" b="1" dirty="0" smtClean="0">
                <a:solidFill>
                  <a:srgbClr val="E87B1C"/>
                </a:solidFill>
                <a:cs typeface="Arial"/>
              </a:rPr>
              <a:t>test</a:t>
            </a:r>
            <a:endParaRPr lang="en-US" sz="3600" b="1" dirty="0">
              <a:solidFill>
                <a:srgbClr val="E87B1C"/>
              </a:solidFill>
              <a:cs typeface="Arial"/>
            </a:endParaRPr>
          </a:p>
          <a:p>
            <a:endParaRPr lang="en-US" sz="3600" b="1" dirty="0">
              <a:solidFill>
                <a:srgbClr val="E87B1C"/>
              </a:solidFill>
              <a:cs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1265024"/>
            <a:ext cx="9240916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2°/ </a:t>
            </a:r>
            <a:r>
              <a:rPr lang="fr-FR" dirty="0" err="1" smtClean="0"/>
              <a:t>Map</a:t>
            </a:r>
            <a:r>
              <a:rPr lang="fr-FR" dirty="0" smtClean="0"/>
              <a:t>/</a:t>
            </a:r>
            <a:r>
              <a:rPr lang="fr-FR" dirty="0" err="1" smtClean="0"/>
              <a:t>align</a:t>
            </a:r>
            <a:r>
              <a:rPr lang="fr-FR" dirty="0" smtClean="0"/>
              <a:t> taxonomies </a:t>
            </a:r>
            <a:endParaRPr lang="fr-FR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Taxa </a:t>
            </a:r>
            <a:r>
              <a:rPr lang="fr-FR" dirty="0" err="1" smtClean="0"/>
              <a:t>naming</a:t>
            </a: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6" name="Ellipse 15"/>
          <p:cNvSpPr/>
          <p:nvPr/>
        </p:nvSpPr>
        <p:spPr>
          <a:xfrm>
            <a:off x="4451063" y="3562465"/>
            <a:ext cx="153924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Sandre APT/2221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8497283" y="2165294"/>
            <a:ext cx="21412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MNHN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TAXREF-LD/67778</a:t>
            </a:r>
          </a:p>
        </p:txBody>
      </p:sp>
      <p:sp>
        <p:nvSpPr>
          <p:cNvPr id="18" name="Ellipse 17"/>
          <p:cNvSpPr/>
          <p:nvPr/>
        </p:nvSpPr>
        <p:spPr>
          <a:xfrm>
            <a:off x="8546418" y="3956662"/>
            <a:ext cx="21412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WoRMS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293723</a:t>
            </a:r>
          </a:p>
        </p:txBody>
      </p:sp>
      <p:sp>
        <p:nvSpPr>
          <p:cNvPr id="19" name="ZoneTexte 18"/>
          <p:cNvSpPr txBox="1"/>
          <p:nvPr/>
        </p:nvSpPr>
        <p:spPr>
          <a:xfrm rot="19221302">
            <a:off x="3195436" y="3831128"/>
            <a:ext cx="1732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« 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Salmo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trutta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fario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 »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Connecteur droit avec flèche 19"/>
          <p:cNvCxnSpPr>
            <a:stCxn id="16" idx="6"/>
            <a:endCxn id="18" idx="2"/>
          </p:cNvCxnSpPr>
          <p:nvPr/>
        </p:nvCxnSpPr>
        <p:spPr>
          <a:xfrm>
            <a:off x="5990303" y="4019665"/>
            <a:ext cx="2556115" cy="394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16" idx="6"/>
            <a:endCxn id="17" idx="2"/>
          </p:cNvCxnSpPr>
          <p:nvPr/>
        </p:nvCxnSpPr>
        <p:spPr>
          <a:xfrm flipV="1">
            <a:off x="5990303" y="2622494"/>
            <a:ext cx="2506980" cy="1397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4085303" y="4538326"/>
            <a:ext cx="310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https://data.geoscience.fr/ncl/apt/2221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8499490" y="3032727"/>
            <a:ext cx="3028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http://taxref.mnhn.fr/lod/name/67778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8313887" y="4891359"/>
            <a:ext cx="3319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http://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www.marinespecies.org/aphia.php?</a:t>
            </a:r>
          </a:p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p=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taxdetails&amp;id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=293723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Connecteur droit avec flèche 8"/>
          <p:cNvCxnSpPr/>
          <p:nvPr/>
        </p:nvCxnSpPr>
        <p:spPr>
          <a:xfrm>
            <a:off x="10638503" y="2622494"/>
            <a:ext cx="49135" cy="1791368"/>
          </a:xfrm>
          <a:prstGeom prst="curvedConnector3">
            <a:avLst>
              <a:gd name="adj1" fmla="val 56524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 rot="533866">
            <a:off x="6545428" y="3949316"/>
            <a:ext cx="1396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skos</a:t>
            </a:r>
            <a:r>
              <a:rPr lang="fr-FR" sz="1400" b="0" dirty="0" err="1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exactMatch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 rot="19839862">
            <a:off x="6524930" y="3035851"/>
            <a:ext cx="1396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skos</a:t>
            </a:r>
            <a:r>
              <a:rPr lang="fr-FR" sz="1400" b="0" dirty="0" err="1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exactMatch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9871197" y="5948411"/>
            <a:ext cx="2017848" cy="728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3145582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12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1 - Full Linked data </a:t>
            </a:r>
            <a:r>
              <a:rPr lang="en-US" sz="3600" b="1" dirty="0" smtClean="0">
                <a:solidFill>
                  <a:srgbClr val="E87B1C"/>
                </a:solidFill>
                <a:cs typeface="Arial"/>
              </a:rPr>
              <a:t>test</a:t>
            </a:r>
            <a:endParaRPr lang="en-US" sz="3600" b="1" dirty="0">
              <a:solidFill>
                <a:srgbClr val="E87B1C"/>
              </a:solidFill>
              <a:cs typeface="Arial"/>
            </a:endParaRPr>
          </a:p>
          <a:p>
            <a:endParaRPr lang="en-US" sz="3600" b="1" dirty="0">
              <a:solidFill>
                <a:srgbClr val="E87B1C"/>
              </a:solidFill>
              <a:cs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1265024"/>
            <a:ext cx="9240916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2°/ </a:t>
            </a:r>
            <a:r>
              <a:rPr lang="fr-FR" dirty="0" err="1" smtClean="0"/>
              <a:t>Map</a:t>
            </a:r>
            <a:r>
              <a:rPr lang="fr-FR" dirty="0" smtClean="0"/>
              <a:t>/</a:t>
            </a:r>
            <a:r>
              <a:rPr lang="fr-FR" dirty="0" err="1" smtClean="0"/>
              <a:t>align</a:t>
            </a:r>
            <a:r>
              <a:rPr lang="fr-FR" dirty="0" smtClean="0"/>
              <a:t> taxonomies </a:t>
            </a:r>
            <a:endParaRPr lang="fr-FR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Taxa </a:t>
            </a:r>
            <a:r>
              <a:rPr lang="fr-FR" dirty="0" err="1" smtClean="0"/>
              <a:t>naming</a:t>
            </a: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51" name="Ellipse 50"/>
          <p:cNvSpPr/>
          <p:nvPr/>
        </p:nvSpPr>
        <p:spPr>
          <a:xfrm>
            <a:off x="4436687" y="2862829"/>
            <a:ext cx="153924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Sandre APT/2221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7662170" y="1605317"/>
            <a:ext cx="21412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MNHN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TAXREF-LD/67778</a:t>
            </a:r>
          </a:p>
        </p:txBody>
      </p:sp>
      <p:sp>
        <p:nvSpPr>
          <p:cNvPr id="53" name="Ellipse 52"/>
          <p:cNvSpPr/>
          <p:nvPr/>
        </p:nvSpPr>
        <p:spPr>
          <a:xfrm>
            <a:off x="7669424" y="2919873"/>
            <a:ext cx="21412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WoRMS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293723</a:t>
            </a:r>
          </a:p>
        </p:txBody>
      </p:sp>
      <p:sp>
        <p:nvSpPr>
          <p:cNvPr id="54" name="ZoneTexte 53"/>
          <p:cNvSpPr txBox="1"/>
          <p:nvPr/>
        </p:nvSpPr>
        <p:spPr>
          <a:xfrm rot="19221302">
            <a:off x="3181060" y="3131492"/>
            <a:ext cx="1732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« 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Salmo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trutta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fario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 »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5" name="Connecteur droit avec flèche 54"/>
          <p:cNvCxnSpPr>
            <a:stCxn id="51" idx="6"/>
            <a:endCxn id="53" idx="2"/>
          </p:cNvCxnSpPr>
          <p:nvPr/>
        </p:nvCxnSpPr>
        <p:spPr>
          <a:xfrm>
            <a:off x="5975927" y="3320029"/>
            <a:ext cx="1693497" cy="57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>
            <a:endCxn id="52" idx="2"/>
          </p:cNvCxnSpPr>
          <p:nvPr/>
        </p:nvCxnSpPr>
        <p:spPr>
          <a:xfrm flipV="1">
            <a:off x="6017492" y="2062517"/>
            <a:ext cx="1644678" cy="1239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>
            <a:off x="7880927" y="4316733"/>
            <a:ext cx="21412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IFREMER (French Marine Agency)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/ Quadrige²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/ 126281</a:t>
            </a:r>
            <a:endParaRPr lang="fr-FR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Ellipse 57"/>
          <p:cNvSpPr/>
          <p:nvPr/>
        </p:nvSpPr>
        <p:spPr>
          <a:xfrm>
            <a:off x="9648539" y="3580673"/>
            <a:ext cx="21412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BIF</a:t>
            </a:r>
          </a:p>
        </p:txBody>
      </p:sp>
      <p:sp>
        <p:nvSpPr>
          <p:cNvPr id="59" name="Ellipse 58"/>
          <p:cNvSpPr/>
          <p:nvPr/>
        </p:nvSpPr>
        <p:spPr>
          <a:xfrm>
            <a:off x="7507319" y="5329905"/>
            <a:ext cx="21412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Catalogue of Life</a:t>
            </a:r>
          </a:p>
        </p:txBody>
      </p:sp>
      <p:sp>
        <p:nvSpPr>
          <p:cNvPr id="60" name="Ellipse 59"/>
          <p:cNvSpPr/>
          <p:nvPr/>
        </p:nvSpPr>
        <p:spPr>
          <a:xfrm>
            <a:off x="6007325" y="5231133"/>
            <a:ext cx="21412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Encyclopedia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Life</a:t>
            </a:r>
          </a:p>
        </p:txBody>
      </p:sp>
      <p:sp>
        <p:nvSpPr>
          <p:cNvPr id="61" name="Ellipse 60"/>
          <p:cNvSpPr/>
          <p:nvPr/>
        </p:nvSpPr>
        <p:spPr>
          <a:xfrm>
            <a:off x="6741623" y="5914069"/>
            <a:ext cx="21412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EUNOMEN PESI</a:t>
            </a:r>
          </a:p>
        </p:txBody>
      </p:sp>
      <p:cxnSp>
        <p:nvCxnSpPr>
          <p:cNvPr id="62" name="Connecteur droit avec flèche 61"/>
          <p:cNvCxnSpPr>
            <a:stCxn id="51" idx="6"/>
            <a:endCxn id="57" idx="2"/>
          </p:cNvCxnSpPr>
          <p:nvPr/>
        </p:nvCxnSpPr>
        <p:spPr>
          <a:xfrm>
            <a:off x="5975927" y="3320029"/>
            <a:ext cx="1905000" cy="1453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>
            <a:stCxn id="51" idx="6"/>
            <a:endCxn id="59" idx="2"/>
          </p:cNvCxnSpPr>
          <p:nvPr/>
        </p:nvCxnSpPr>
        <p:spPr>
          <a:xfrm>
            <a:off x="5975927" y="3320029"/>
            <a:ext cx="1531392" cy="2467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/>
          <p:cNvSpPr txBox="1"/>
          <p:nvPr/>
        </p:nvSpPr>
        <p:spPr>
          <a:xfrm rot="3428614">
            <a:off x="6234045" y="4389293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ToBe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refined</a:t>
            </a:r>
            <a:endParaRPr lang="fr-FR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5" name="Connecteur droit avec flèche 8"/>
          <p:cNvCxnSpPr>
            <a:stCxn id="52" idx="6"/>
            <a:endCxn id="53" idx="6"/>
          </p:cNvCxnSpPr>
          <p:nvPr/>
        </p:nvCxnSpPr>
        <p:spPr>
          <a:xfrm>
            <a:off x="9803390" y="2062517"/>
            <a:ext cx="7254" cy="1314556"/>
          </a:xfrm>
          <a:prstGeom prst="curvedConnector3">
            <a:avLst>
              <a:gd name="adj1" fmla="val 325136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8"/>
          <p:cNvCxnSpPr>
            <a:stCxn id="52" idx="6"/>
            <a:endCxn id="58" idx="0"/>
          </p:cNvCxnSpPr>
          <p:nvPr/>
        </p:nvCxnSpPr>
        <p:spPr>
          <a:xfrm>
            <a:off x="9803390" y="2062517"/>
            <a:ext cx="915759" cy="151815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/>
          <p:cNvSpPr/>
          <p:nvPr/>
        </p:nvSpPr>
        <p:spPr>
          <a:xfrm>
            <a:off x="9625907" y="987353"/>
            <a:ext cx="21412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AlgeaBase</a:t>
            </a:r>
            <a:endParaRPr lang="fr-FR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8" name="Connecteur droit avec flèche 8"/>
          <p:cNvCxnSpPr>
            <a:stCxn id="52" idx="6"/>
            <a:endCxn id="67" idx="4"/>
          </p:cNvCxnSpPr>
          <p:nvPr/>
        </p:nvCxnSpPr>
        <p:spPr>
          <a:xfrm flipV="1">
            <a:off x="9803390" y="1901753"/>
            <a:ext cx="893127" cy="16076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68"/>
          <p:cNvSpPr txBox="1"/>
          <p:nvPr/>
        </p:nvSpPr>
        <p:spPr>
          <a:xfrm>
            <a:off x="6407291" y="3133437"/>
            <a:ext cx="1396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skos</a:t>
            </a:r>
            <a:r>
              <a:rPr lang="fr-FR" sz="1400" b="0" dirty="0" err="1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exactMatch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ZoneTexte 69"/>
          <p:cNvSpPr txBox="1"/>
          <p:nvPr/>
        </p:nvSpPr>
        <p:spPr>
          <a:xfrm rot="19435206">
            <a:off x="6109225" y="2391141"/>
            <a:ext cx="1396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skos</a:t>
            </a:r>
            <a:r>
              <a:rPr lang="fr-FR" sz="1400" b="0" dirty="0" err="1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exactMatch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 rot="2341611">
            <a:off x="6461499" y="3931603"/>
            <a:ext cx="1396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skos</a:t>
            </a:r>
            <a:r>
              <a:rPr lang="fr-FR" sz="1400" b="0" dirty="0" err="1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exactMatch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9880433" y="5948411"/>
            <a:ext cx="2017848" cy="728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6696654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/>
          <p:nvPr/>
        </p:nvSpPr>
        <p:spPr>
          <a:xfrm>
            <a:off x="9871197" y="5948411"/>
            <a:ext cx="2017848" cy="728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13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1 - Full Linked data </a:t>
            </a:r>
            <a:r>
              <a:rPr lang="en-US" sz="3600" b="1" dirty="0" smtClean="0">
                <a:solidFill>
                  <a:srgbClr val="E87B1C"/>
                </a:solidFill>
                <a:cs typeface="Arial"/>
              </a:rPr>
              <a:t>test</a:t>
            </a:r>
            <a:endParaRPr lang="en-US" sz="3600" b="1" dirty="0">
              <a:solidFill>
                <a:srgbClr val="E87B1C"/>
              </a:solidFill>
              <a:cs typeface="Arial"/>
            </a:endParaRPr>
          </a:p>
          <a:p>
            <a:endParaRPr lang="en-US" sz="3600" b="1" dirty="0">
              <a:solidFill>
                <a:srgbClr val="E87B1C"/>
              </a:solidFill>
              <a:cs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1265024"/>
            <a:ext cx="9240916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2°/ </a:t>
            </a:r>
            <a:r>
              <a:rPr lang="fr-FR" dirty="0" err="1" smtClean="0"/>
              <a:t>Map</a:t>
            </a:r>
            <a:r>
              <a:rPr lang="fr-FR" dirty="0" smtClean="0"/>
              <a:t>/</a:t>
            </a:r>
            <a:r>
              <a:rPr lang="fr-FR" dirty="0" err="1" smtClean="0"/>
              <a:t>align</a:t>
            </a:r>
            <a:r>
              <a:rPr lang="fr-FR" dirty="0" smtClean="0"/>
              <a:t> taxonomies </a:t>
            </a:r>
            <a:r>
              <a:rPr lang="fr-FR" dirty="0" err="1" smtClean="0"/>
              <a:t>experience</a:t>
            </a:r>
            <a:endParaRPr lang="fr-FR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Content </a:t>
            </a:r>
            <a:r>
              <a:rPr lang="en-US" dirty="0"/>
              <a:t>exposed in a linked data registry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hlinkClick r:id="rId9"/>
              </a:rPr>
              <a:t>https://data.geoscience.fr/ncl</a:t>
            </a:r>
            <a:r>
              <a:rPr lang="en-US" dirty="0" smtClean="0">
                <a:hlinkClick r:id="rId9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Hard </a:t>
            </a:r>
            <a:r>
              <a:rPr lang="en-US" dirty="0"/>
              <a:t>to have an external reference that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Is community endorsed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Have the same domain scope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Provides </a:t>
            </a:r>
            <a:r>
              <a:rPr lang="en-US" dirty="0" smtClean="0"/>
              <a:t>resolvable </a:t>
            </a:r>
            <a:r>
              <a:rPr lang="en-US" dirty="0"/>
              <a:t>URI and also semantic web artefacts (SPARQL endpoint, content </a:t>
            </a:r>
            <a:r>
              <a:rPr lang="en-US" dirty="0" smtClean="0"/>
              <a:t>negotiation,…)</a:t>
            </a:r>
            <a:endParaRPr lang="en-US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Sometimes one </a:t>
            </a:r>
            <a:r>
              <a:rPr lang="en-US" dirty="0" smtClean="0"/>
              <a:t>alignment </a:t>
            </a:r>
            <a:r>
              <a:rPr lang="en-US" dirty="0"/>
              <a:t>provided a hook to many other repo in a given domain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Ex : chemical parameters (</a:t>
            </a:r>
            <a:r>
              <a:rPr lang="en-US" dirty="0" err="1"/>
              <a:t>ChemId</a:t>
            </a:r>
            <a:r>
              <a:rPr lang="en-US" dirty="0"/>
              <a:t>+)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79198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14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1 - Full Linked data </a:t>
            </a:r>
            <a:r>
              <a:rPr lang="en-US" sz="3600" b="1" dirty="0" smtClean="0">
                <a:solidFill>
                  <a:srgbClr val="E87B1C"/>
                </a:solidFill>
                <a:cs typeface="Arial"/>
              </a:rPr>
              <a:t>test</a:t>
            </a:r>
            <a:endParaRPr lang="en-US" sz="3600" b="1" dirty="0">
              <a:solidFill>
                <a:srgbClr val="E87B1C"/>
              </a:solidFill>
              <a:cs typeface="Arial"/>
            </a:endParaRPr>
          </a:p>
          <a:p>
            <a:endParaRPr lang="en-US" sz="3600" b="1" dirty="0">
              <a:solidFill>
                <a:srgbClr val="E87B1C"/>
              </a:solidFill>
              <a:cs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1265024"/>
            <a:ext cx="9240916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3°/ </a:t>
            </a:r>
            <a:r>
              <a:rPr lang="fr-FR" dirty="0" err="1" smtClean="0"/>
              <a:t>demos</a:t>
            </a:r>
            <a:r>
              <a:rPr lang="fr-FR" dirty="0" smtClean="0"/>
              <a:t> - Chemical observation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lnSpc>
                <a:spcPct val="150000"/>
              </a:lnSpc>
            </a:pPr>
            <a:r>
              <a:rPr lang="en-US" dirty="0" smtClean="0"/>
              <a:t>Video  </a:t>
            </a:r>
            <a:r>
              <a:rPr lang="en-US" dirty="0">
                <a:hlinkClick r:id="rId9"/>
              </a:rPr>
              <a:t>https://github.com/INSIDE-information-systems/EnvironmentalSemanticWeb/blob/master/demos/chemical_observation.mp4</a:t>
            </a:r>
            <a:r>
              <a:rPr lang="en-US" dirty="0"/>
              <a:t>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9871197" y="5948411"/>
            <a:ext cx="2017848" cy="728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00133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15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1 - Full Linked data </a:t>
            </a:r>
            <a:r>
              <a:rPr lang="en-US" sz="3600" b="1" dirty="0" smtClean="0">
                <a:solidFill>
                  <a:srgbClr val="E87B1C"/>
                </a:solidFill>
                <a:cs typeface="Arial"/>
              </a:rPr>
              <a:t>test</a:t>
            </a:r>
            <a:endParaRPr lang="en-US" sz="3600" b="1" dirty="0">
              <a:solidFill>
                <a:srgbClr val="E87B1C"/>
              </a:solidFill>
              <a:cs typeface="Arial"/>
            </a:endParaRPr>
          </a:p>
          <a:p>
            <a:endParaRPr lang="en-US" sz="3600" b="1" dirty="0">
              <a:solidFill>
                <a:srgbClr val="E87B1C"/>
              </a:solidFill>
              <a:cs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1265024"/>
            <a:ext cx="9240916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3°/ </a:t>
            </a:r>
            <a:r>
              <a:rPr lang="fr-FR" dirty="0" err="1" smtClean="0"/>
              <a:t>demos</a:t>
            </a:r>
            <a:r>
              <a:rPr lang="fr-FR" dirty="0" smtClean="0"/>
              <a:t> - Chemical observation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20" y="755571"/>
            <a:ext cx="10633710" cy="61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736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16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1 - Full Linked data </a:t>
            </a:r>
            <a:r>
              <a:rPr lang="en-US" sz="3600" b="1" dirty="0" smtClean="0">
                <a:solidFill>
                  <a:srgbClr val="E87B1C"/>
                </a:solidFill>
                <a:cs typeface="Arial"/>
              </a:rPr>
              <a:t>test</a:t>
            </a:r>
            <a:endParaRPr lang="en-US" sz="3600" b="1" dirty="0">
              <a:solidFill>
                <a:srgbClr val="E87B1C"/>
              </a:solidFill>
              <a:cs typeface="Arial"/>
            </a:endParaRPr>
          </a:p>
          <a:p>
            <a:endParaRPr lang="en-US" sz="3600" b="1" dirty="0">
              <a:solidFill>
                <a:srgbClr val="E87B1C"/>
              </a:solidFill>
              <a:cs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1265024"/>
            <a:ext cx="9240916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3°/ </a:t>
            </a:r>
            <a:r>
              <a:rPr lang="fr-FR" dirty="0" err="1" smtClean="0"/>
              <a:t>demos</a:t>
            </a:r>
            <a:r>
              <a:rPr lang="fr-FR" dirty="0" smtClean="0"/>
              <a:t> - Chemical observation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76" y="775131"/>
            <a:ext cx="11216424" cy="608286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090808" y="508635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Obs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9424738" y="4864273"/>
            <a:ext cx="135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Station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0776859" y="4681710"/>
            <a:ext cx="135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River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7689379" y="621561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</a:t>
            </a:r>
            <a:r>
              <a:rPr lang="fr-FR" dirty="0" err="1" smtClean="0"/>
              <a:t>esult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5854183" y="505710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procedure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6318286" y="3490438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observedProperty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08449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17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1 - Full Linked data </a:t>
            </a:r>
            <a:r>
              <a:rPr lang="en-US" sz="3600" b="1" dirty="0" smtClean="0">
                <a:solidFill>
                  <a:srgbClr val="E87B1C"/>
                </a:solidFill>
                <a:cs typeface="Arial"/>
              </a:rPr>
              <a:t>test</a:t>
            </a:r>
            <a:endParaRPr lang="en-US" sz="3600" b="1" dirty="0">
              <a:solidFill>
                <a:srgbClr val="E87B1C"/>
              </a:solidFill>
              <a:cs typeface="Arial"/>
            </a:endParaRPr>
          </a:p>
          <a:p>
            <a:endParaRPr lang="en-US" sz="3600" b="1" dirty="0">
              <a:solidFill>
                <a:srgbClr val="E87B1C"/>
              </a:solidFill>
              <a:cs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1265024"/>
            <a:ext cx="9240916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3°/ </a:t>
            </a:r>
            <a:r>
              <a:rPr lang="fr-FR" dirty="0" err="1" smtClean="0"/>
              <a:t>demos</a:t>
            </a:r>
            <a:r>
              <a:rPr lang="fr-FR" dirty="0"/>
              <a:t> </a:t>
            </a:r>
            <a:r>
              <a:rPr lang="fr-FR" dirty="0" smtClean="0"/>
              <a:t>- </a:t>
            </a:r>
            <a:r>
              <a:rPr lang="en-US" dirty="0" err="1" smtClean="0"/>
              <a:t>Hydrobiological</a:t>
            </a:r>
            <a:r>
              <a:rPr lang="en-US" dirty="0" smtClean="0"/>
              <a:t> </a:t>
            </a:r>
            <a:r>
              <a:rPr lang="en-US" dirty="0"/>
              <a:t>observation (</a:t>
            </a:r>
            <a:r>
              <a:rPr lang="en-US" dirty="0" smtClean="0"/>
              <a:t>Taxa </a:t>
            </a:r>
            <a:r>
              <a:rPr lang="en-US" dirty="0"/>
              <a:t>occurrence</a:t>
            </a:r>
            <a:r>
              <a:rPr lang="en-US" dirty="0" smtClean="0"/>
              <a:t>)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>
              <a:lnSpc>
                <a:spcPct val="150000"/>
              </a:lnSpc>
            </a:pPr>
            <a:r>
              <a:rPr lang="en-US" dirty="0"/>
              <a:t>Video </a:t>
            </a:r>
            <a:r>
              <a:rPr lang="en-US" dirty="0" smtClean="0">
                <a:hlinkClick r:id="rId9"/>
              </a:rPr>
              <a:t>https</a:t>
            </a:r>
            <a:r>
              <a:rPr lang="en-US" dirty="0">
                <a:hlinkClick r:id="rId9"/>
              </a:rPr>
              <a:t>://</a:t>
            </a:r>
            <a:r>
              <a:rPr lang="en-US" dirty="0" smtClean="0">
                <a:hlinkClick r:id="rId9"/>
              </a:rPr>
              <a:t>github.com/INSIDE-information-systems/EnvironmentalSemanticWeb/blob/master/demos/bio_observation.mp4</a:t>
            </a:r>
            <a:r>
              <a:rPr lang="en-US" dirty="0" smtClean="0"/>
              <a:t>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9871197" y="5948411"/>
            <a:ext cx="2017848" cy="728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336707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18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1 - Full Linked data </a:t>
            </a:r>
            <a:r>
              <a:rPr lang="en-US" sz="3600" b="1" dirty="0" smtClean="0">
                <a:solidFill>
                  <a:srgbClr val="E87B1C"/>
                </a:solidFill>
                <a:cs typeface="Arial"/>
              </a:rPr>
              <a:t>test</a:t>
            </a:r>
            <a:endParaRPr lang="en-US" sz="3600" b="1" dirty="0">
              <a:solidFill>
                <a:srgbClr val="E87B1C"/>
              </a:solidFill>
              <a:cs typeface="Arial"/>
            </a:endParaRPr>
          </a:p>
          <a:p>
            <a:endParaRPr lang="en-US" sz="3600" b="1" dirty="0">
              <a:solidFill>
                <a:srgbClr val="E87B1C"/>
              </a:solidFill>
              <a:cs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1265024"/>
            <a:ext cx="9240916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3°/ </a:t>
            </a:r>
            <a:r>
              <a:rPr lang="fr-FR" dirty="0" err="1" smtClean="0"/>
              <a:t>demos</a:t>
            </a:r>
            <a:r>
              <a:rPr lang="fr-FR" dirty="0"/>
              <a:t> </a:t>
            </a:r>
            <a:r>
              <a:rPr lang="fr-FR" dirty="0" smtClean="0"/>
              <a:t>- </a:t>
            </a:r>
            <a:r>
              <a:rPr lang="en-US" dirty="0" err="1" smtClean="0"/>
              <a:t>Hydrobiological</a:t>
            </a:r>
            <a:r>
              <a:rPr lang="en-US" dirty="0" smtClean="0"/>
              <a:t> </a:t>
            </a:r>
            <a:r>
              <a:rPr lang="en-US" dirty="0"/>
              <a:t>observation (</a:t>
            </a:r>
            <a:r>
              <a:rPr lang="en-US" dirty="0" smtClean="0"/>
              <a:t>Taxa </a:t>
            </a:r>
            <a:r>
              <a:rPr lang="en-US" dirty="0"/>
              <a:t>occurrence</a:t>
            </a:r>
            <a:r>
              <a:rPr lang="en-US" dirty="0" smtClean="0"/>
              <a:t>)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091" y="762776"/>
            <a:ext cx="11110034" cy="605137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331018" y="4674221"/>
            <a:ext cx="1304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Station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190809" y="5547359"/>
            <a:ext cx="1723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Field Observation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692640" y="4362009"/>
            <a:ext cx="1723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Score (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related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Observation)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057960" y="3446245"/>
            <a:ext cx="1723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Indice(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related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Observation)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888855" y="6519775"/>
            <a:ext cx="1723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Field 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obsProp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4710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19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882528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</a:t>
            </a:r>
            <a:r>
              <a:rPr lang="en-US" sz="3600" b="1" dirty="0" smtClean="0">
                <a:solidFill>
                  <a:srgbClr val="E87B1C"/>
                </a:solidFill>
                <a:cs typeface="Arial"/>
              </a:rPr>
              <a:t>2 – </a:t>
            </a:r>
            <a:r>
              <a:rPr lang="en-US" sz="3600" b="1" dirty="0" err="1" smtClean="0">
                <a:solidFill>
                  <a:srgbClr val="E87B1C"/>
                </a:solidFill>
                <a:cs typeface="Arial"/>
              </a:rPr>
              <a:t>SensorThings</a:t>
            </a:r>
            <a:r>
              <a:rPr lang="en-US" sz="3600" b="1" dirty="0" smtClean="0">
                <a:solidFill>
                  <a:srgbClr val="E87B1C"/>
                </a:solidFill>
                <a:cs typeface="Arial"/>
              </a:rPr>
              <a:t> API (2019)</a:t>
            </a:r>
            <a:endParaRPr lang="en-US" sz="3600" b="1" dirty="0">
              <a:solidFill>
                <a:srgbClr val="E87B1C"/>
              </a:solidFill>
              <a:cs typeface="Arial"/>
            </a:endParaRPr>
          </a:p>
          <a:p>
            <a:endParaRPr lang="en-US" sz="3600" b="1" dirty="0">
              <a:solidFill>
                <a:srgbClr val="E87B1C"/>
              </a:solidFill>
              <a:cs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1265024"/>
            <a:ext cx="9240916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New </a:t>
            </a:r>
            <a:r>
              <a:rPr lang="fr-FR" dirty="0" err="1" smtClean="0"/>
              <a:t>approach</a:t>
            </a:r>
            <a:r>
              <a:rPr lang="fr-FR" dirty="0" smtClean="0"/>
              <a:t> to </a:t>
            </a:r>
            <a:r>
              <a:rPr lang="fr-FR" dirty="0" err="1" smtClean="0"/>
              <a:t>lower</a:t>
            </a:r>
            <a:r>
              <a:rPr lang="fr-FR" dirty="0" smtClean="0"/>
              <a:t> the entry ticket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API :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OGC </a:t>
            </a:r>
            <a:r>
              <a:rPr lang="fr-FR" dirty="0" err="1" smtClean="0"/>
              <a:t>SensorThings</a:t>
            </a:r>
            <a:r>
              <a:rPr lang="fr-FR" dirty="0" smtClean="0"/>
              <a:t> API (OGC </a:t>
            </a:r>
            <a:r>
              <a:rPr lang="fr-FR" dirty="0" err="1" smtClean="0"/>
              <a:t>Sensor</a:t>
            </a:r>
            <a:r>
              <a:rPr lang="fr-FR" dirty="0" smtClean="0"/>
              <a:t> Observation Service ‘</a:t>
            </a:r>
            <a:r>
              <a:rPr lang="fr-FR" dirty="0" err="1" smtClean="0"/>
              <a:t>successor</a:t>
            </a:r>
            <a:r>
              <a:rPr lang="fr-FR" dirty="0" smtClean="0"/>
              <a:t>’)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XML -&gt; JSON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Taxonomies : </a:t>
            </a:r>
            <a:r>
              <a:rPr lang="fr-FR" dirty="0" err="1" smtClean="0"/>
              <a:t>still</a:t>
            </a:r>
            <a:r>
              <a:rPr lang="fr-FR" dirty="0" smtClean="0"/>
              <a:t> in a </a:t>
            </a:r>
            <a:r>
              <a:rPr lang="fr-FR" dirty="0" err="1" smtClean="0"/>
              <a:t>linked</a:t>
            </a:r>
            <a:r>
              <a:rPr lang="fr-FR" dirty="0" smtClean="0"/>
              <a:t> Data </a:t>
            </a:r>
            <a:r>
              <a:rPr lang="fr-FR" dirty="0" err="1" smtClean="0"/>
              <a:t>Registry</a:t>
            </a:r>
            <a:endParaRPr lang="fr-FR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No Triple store for all observation, stations and river network </a:t>
            </a:r>
            <a:r>
              <a:rPr lang="fr-FR" dirty="0" err="1" smtClean="0"/>
              <a:t>elements</a:t>
            </a:r>
            <a:endParaRPr lang="fr-FR" dirty="0" smtClean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Observations in ST API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Minimal info </a:t>
            </a:r>
            <a:r>
              <a:rPr lang="fr-FR" smtClean="0"/>
              <a:t>for </a:t>
            </a:r>
            <a:r>
              <a:rPr lang="fr-FR" smtClean="0"/>
              <a:t>Rivers </a:t>
            </a:r>
            <a:r>
              <a:rPr lang="fr-FR" dirty="0" smtClean="0"/>
              <a:t>&amp; Stations in ST API (for the </a:t>
            </a:r>
            <a:r>
              <a:rPr lang="fr-FR" dirty="0" err="1" smtClean="0"/>
              <a:t>rest</a:t>
            </a:r>
            <a:r>
              <a:rPr lang="fr-FR" dirty="0" smtClean="0"/>
              <a:t>, URI -&gt; OGC WFS &amp; OGC API – </a:t>
            </a:r>
            <a:r>
              <a:rPr lang="fr-FR" dirty="0" err="1" smtClean="0"/>
              <a:t>Feature</a:t>
            </a:r>
            <a:r>
              <a:rPr lang="fr-FR" dirty="0" smtClean="0"/>
              <a:t> description)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err="1" smtClean="0"/>
              <a:t>Only</a:t>
            </a:r>
            <a:r>
              <a:rPr lang="fr-FR" dirty="0" smtClean="0"/>
              <a:t> on </a:t>
            </a:r>
            <a:r>
              <a:rPr lang="fr-FR" dirty="0" err="1" smtClean="0"/>
              <a:t>chemical</a:t>
            </a:r>
            <a:r>
              <a:rPr lang="fr-FR" dirty="0" smtClean="0"/>
              <a:t> observations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No Taxa occurrence observation in </a:t>
            </a:r>
            <a:r>
              <a:rPr lang="fr-FR" dirty="0" err="1" smtClean="0"/>
              <a:t>this</a:t>
            </a:r>
            <a:r>
              <a:rPr lang="fr-FR" dirty="0" smtClean="0"/>
              <a:t> one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9871197" y="5948411"/>
            <a:ext cx="2017848" cy="728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4713220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2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3600" b="1" dirty="0" err="1" smtClean="0">
                <a:solidFill>
                  <a:srgbClr val="E87B1C"/>
                </a:solidFill>
                <a:latin typeface="Arial"/>
                <a:cs typeface="Arial"/>
              </a:rPr>
              <a:t>Overview</a:t>
            </a:r>
            <a:endParaRPr lang="fr-FR" sz="3600" b="1" dirty="0">
              <a:solidFill>
                <a:srgbClr val="E87B1C"/>
              </a:solidFill>
              <a:latin typeface="Arial"/>
              <a:cs typeface="Arial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905562"/>
            <a:ext cx="7685008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 smtClean="0"/>
              <a:t>Water </a:t>
            </a:r>
            <a:r>
              <a:rPr lang="fr-FR" sz="2000" dirty="0" err="1" smtClean="0"/>
              <a:t>quality</a:t>
            </a:r>
            <a:r>
              <a:rPr lang="fr-FR" sz="2000" dirty="0" smtClean="0"/>
              <a:t> use cases </a:t>
            </a:r>
            <a:r>
              <a:rPr lang="fr-FR" sz="2000" dirty="0" err="1" smtClean="0"/>
              <a:t>overview</a:t>
            </a:r>
            <a:endParaRPr lang="fr-FR" sz="20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 smtClean="0"/>
              <a:t>Test 1 - Full </a:t>
            </a:r>
            <a:r>
              <a:rPr lang="fr-FR" sz="2000" dirty="0" err="1" smtClean="0"/>
              <a:t>Linked</a:t>
            </a:r>
            <a:r>
              <a:rPr lang="fr-FR" sz="2000" dirty="0" smtClean="0"/>
              <a:t> data test</a:t>
            </a:r>
            <a:endParaRPr lang="fr-FR" sz="20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 smtClean="0"/>
              <a:t>Test 2 - </a:t>
            </a:r>
            <a:r>
              <a:rPr lang="fr-FR" sz="2000" dirty="0" err="1" smtClean="0"/>
              <a:t>SensorThings</a:t>
            </a:r>
            <a:r>
              <a:rPr lang="fr-FR" sz="2000" dirty="0" smtClean="0"/>
              <a:t> API (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 smtClean="0"/>
              <a:t>linkedData</a:t>
            </a:r>
            <a:r>
              <a:rPr lang="fr-FR" sz="2000" dirty="0" smtClean="0"/>
              <a:t> </a:t>
            </a:r>
            <a:r>
              <a:rPr lang="fr-FR" sz="2000" dirty="0" err="1" smtClean="0"/>
              <a:t>registries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2746244" y="6314928"/>
            <a:ext cx="1772577" cy="4826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9871197" y="5948411"/>
            <a:ext cx="2017848" cy="728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900929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Rectangle à coins arrondis 119"/>
          <p:cNvSpPr/>
          <p:nvPr/>
        </p:nvSpPr>
        <p:spPr>
          <a:xfrm>
            <a:off x="9871197" y="5948411"/>
            <a:ext cx="2017848" cy="728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20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2 – </a:t>
            </a:r>
            <a:r>
              <a:rPr lang="en-US" sz="3600" b="1" dirty="0" err="1">
                <a:solidFill>
                  <a:srgbClr val="E87B1C"/>
                </a:solidFill>
                <a:cs typeface="Arial"/>
              </a:rPr>
              <a:t>SensorThings</a:t>
            </a:r>
            <a:r>
              <a:rPr lang="en-US" sz="3600" b="1" dirty="0">
                <a:solidFill>
                  <a:srgbClr val="E87B1C"/>
                </a:solidFill>
                <a:cs typeface="Arial"/>
              </a:rPr>
              <a:t> API</a:t>
            </a: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83738" y="1003533"/>
            <a:ext cx="9365280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r>
              <a:rPr lang="fr-FR" dirty="0" smtClean="0"/>
              <a:t>Chemical </a:t>
            </a:r>
            <a:r>
              <a:rPr lang="fr-FR" dirty="0"/>
              <a:t>concentration - </a:t>
            </a:r>
            <a:r>
              <a:rPr lang="fr-FR" dirty="0" err="1" smtClean="0"/>
              <a:t>Simplified</a:t>
            </a:r>
            <a:r>
              <a:rPr lang="fr-FR" dirty="0" smtClean="0"/>
              <a:t> </a:t>
            </a:r>
            <a:r>
              <a:rPr lang="fr-FR" dirty="0"/>
              <a:t>(</a:t>
            </a:r>
            <a:r>
              <a:rPr lang="fr-FR" dirty="0" err="1"/>
              <a:t>implemented</a:t>
            </a:r>
            <a:r>
              <a:rPr lang="fr-FR" dirty="0"/>
              <a:t>) </a:t>
            </a:r>
            <a:r>
              <a:rPr lang="fr-FR" dirty="0" smtClean="0"/>
              <a:t>model =&gt; </a:t>
            </a:r>
            <a:r>
              <a:rPr lang="fr-FR" dirty="0" err="1" smtClean="0"/>
              <a:t>mapped</a:t>
            </a:r>
            <a:r>
              <a:rPr lang="fr-FR" dirty="0" smtClean="0"/>
              <a:t> to ST API</a:t>
            </a:r>
            <a:endParaRPr lang="fr-FR" dirty="0"/>
          </a:p>
          <a:p>
            <a:pPr>
              <a:lnSpc>
                <a:spcPct val="150000"/>
              </a:lnSpc>
              <a:buClr>
                <a:srgbClr val="E87B1C"/>
              </a:buClr>
            </a:pP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251460">
              <a:lnSpc>
                <a:spcPts val="1600"/>
              </a:lnSpc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buClr>
                <a:srgbClr val="E87B1C"/>
              </a:buClr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251460">
              <a:lnSpc>
                <a:spcPts val="1600"/>
              </a:lnSpc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 à coins arrondis 120"/>
          <p:cNvSpPr/>
          <p:nvPr/>
        </p:nvSpPr>
        <p:spPr>
          <a:xfrm>
            <a:off x="2746244" y="6314928"/>
            <a:ext cx="1772577" cy="4826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  <p:sp>
        <p:nvSpPr>
          <p:cNvPr id="37" name="Rectangle 36"/>
          <p:cNvSpPr/>
          <p:nvPr/>
        </p:nvSpPr>
        <p:spPr>
          <a:xfrm>
            <a:off x="3619803" y="2808423"/>
            <a:ext cx="1247835" cy="1244545"/>
          </a:xfrm>
          <a:prstGeom prst="rect">
            <a:avLst/>
          </a:prstGeom>
          <a:solidFill>
            <a:srgbClr val="6AA8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38" name="Forme libre 37"/>
          <p:cNvSpPr/>
          <p:nvPr/>
        </p:nvSpPr>
        <p:spPr bwMode="auto">
          <a:xfrm rot="20780964">
            <a:off x="3925849" y="1288159"/>
            <a:ext cx="880667" cy="2699009"/>
          </a:xfrm>
          <a:custGeom>
            <a:avLst/>
            <a:gdLst>
              <a:gd name="connsiteX0" fmla="*/ 0 w 880667"/>
              <a:gd name="connsiteY0" fmla="*/ 0 h 2699009"/>
              <a:gd name="connsiteX1" fmla="*/ 309966 w 880667"/>
              <a:gd name="connsiteY1" fmla="*/ 681926 h 2699009"/>
              <a:gd name="connsiteX2" fmla="*/ 340963 w 880667"/>
              <a:gd name="connsiteY2" fmla="*/ 2216258 h 2699009"/>
              <a:gd name="connsiteX3" fmla="*/ 821410 w 880667"/>
              <a:gd name="connsiteY3" fmla="*/ 2665709 h 2699009"/>
              <a:gd name="connsiteX4" fmla="*/ 867905 w 880667"/>
              <a:gd name="connsiteY4" fmla="*/ 2681207 h 2699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0667" h="2699009">
                <a:moveTo>
                  <a:pt x="0" y="0"/>
                </a:moveTo>
                <a:cubicBezTo>
                  <a:pt x="126569" y="156275"/>
                  <a:pt x="253139" y="312550"/>
                  <a:pt x="309966" y="681926"/>
                </a:cubicBezTo>
                <a:cubicBezTo>
                  <a:pt x="366793" y="1051302"/>
                  <a:pt x="255722" y="1885627"/>
                  <a:pt x="340963" y="2216258"/>
                </a:cubicBezTo>
                <a:cubicBezTo>
                  <a:pt x="426204" y="2546889"/>
                  <a:pt x="733586" y="2588218"/>
                  <a:pt x="821410" y="2665709"/>
                </a:cubicBezTo>
                <a:cubicBezTo>
                  <a:pt x="909234" y="2743201"/>
                  <a:pt x="875654" y="2657960"/>
                  <a:pt x="867905" y="2681207"/>
                </a:cubicBezTo>
              </a:path>
            </a:pathLst>
          </a:custGeom>
          <a:ln w="57150">
            <a:solidFill>
              <a:srgbClr val="3C78D8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Octogone 38"/>
          <p:cNvSpPr/>
          <p:nvPr/>
        </p:nvSpPr>
        <p:spPr bwMode="auto">
          <a:xfrm>
            <a:off x="4296697" y="3307241"/>
            <a:ext cx="138969" cy="144016"/>
          </a:xfrm>
          <a:prstGeom prst="octagon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3484900" y="3009693"/>
            <a:ext cx="11436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000" i="1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defRPr>
            </a:lvl1pPr>
          </a:lstStyle>
          <a:p>
            <a:pPr algn="ctr"/>
            <a:r>
              <a:rPr lang="fr-FR" sz="1100" dirty="0" smtClean="0">
                <a:effectLst>
                  <a:glow rad="381000">
                    <a:schemeClr val="bg1"/>
                  </a:glow>
                </a:effectLst>
              </a:rPr>
              <a:t>Water </a:t>
            </a:r>
            <a:r>
              <a:rPr lang="fr-FR" sz="1100" dirty="0" err="1" smtClean="0">
                <a:effectLst>
                  <a:glow rad="381000">
                    <a:schemeClr val="bg1"/>
                  </a:glow>
                </a:effectLst>
              </a:rPr>
              <a:t>quality</a:t>
            </a:r>
            <a:r>
              <a:rPr lang="fr-FR" sz="1100" dirty="0" smtClean="0">
                <a:effectLst>
                  <a:glow rad="381000">
                    <a:schemeClr val="bg1"/>
                  </a:glow>
                </a:effectLst>
              </a:rPr>
              <a:t> station</a:t>
            </a:r>
            <a:endParaRPr lang="fr-FR" sz="1100" dirty="0">
              <a:effectLst>
                <a:glow rad="381000">
                  <a:schemeClr val="bg1"/>
                </a:glow>
              </a:effectLst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3660000" y="1935378"/>
            <a:ext cx="9685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>
                <a:solidFill>
                  <a:srgbClr val="3C78D8"/>
                </a:solidFill>
                <a:effectLst>
                  <a:glow rad="901700">
                    <a:schemeClr val="bg1"/>
                  </a:glow>
                </a:effectLst>
                <a:latin typeface="Comic Sans MS" panose="030F0702030302020204" pitchFamily="66" charset="0"/>
              </a:rPr>
              <a:t>River</a:t>
            </a:r>
            <a:endParaRPr lang="fr-FR" sz="1100" i="1" dirty="0">
              <a:solidFill>
                <a:srgbClr val="3C78D8"/>
              </a:solidFill>
              <a:effectLst>
                <a:glow rad="9017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2904516" y="2516643"/>
            <a:ext cx="1295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 smtClean="0">
                <a:effectLst>
                  <a:glow rad="1104900">
                    <a:schemeClr val="bg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sampledFeature</a:t>
            </a:r>
            <a:endParaRPr lang="fr-FR" sz="1100" i="1" dirty="0">
              <a:effectLst>
                <a:glow rad="1104900">
                  <a:schemeClr val="bg1">
                    <a:alpha val="97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43" name="Connecteur droit avec flèche 42"/>
          <p:cNvCxnSpPr>
            <a:stCxn id="40" idx="0"/>
            <a:endCxn id="41" idx="2"/>
          </p:cNvCxnSpPr>
          <p:nvPr/>
        </p:nvCxnSpPr>
        <p:spPr bwMode="auto">
          <a:xfrm flipV="1">
            <a:off x="4056718" y="2196988"/>
            <a:ext cx="87550" cy="81270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Rectangle à coins arrondis 43"/>
          <p:cNvSpPr/>
          <p:nvPr/>
        </p:nvSpPr>
        <p:spPr>
          <a:xfrm>
            <a:off x="6842851" y="3057799"/>
            <a:ext cx="1120140" cy="306703"/>
          </a:xfrm>
          <a:prstGeom prst="roundRect">
            <a:avLst/>
          </a:prstGeom>
          <a:solidFill>
            <a:srgbClr val="E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Water </a:t>
            </a:r>
          </a:p>
          <a:p>
            <a:pPr algn="ctr"/>
            <a:r>
              <a:rPr lang="fr-FR" sz="1100" dirty="0" err="1" smtClean="0"/>
              <a:t>Sample</a:t>
            </a:r>
            <a:endParaRPr lang="fr-FR" sz="1100" dirty="0"/>
          </a:p>
        </p:txBody>
      </p:sp>
      <p:sp>
        <p:nvSpPr>
          <p:cNvPr id="45" name="Rectangle à coins arrondis 44"/>
          <p:cNvSpPr/>
          <p:nvPr/>
        </p:nvSpPr>
        <p:spPr>
          <a:xfrm>
            <a:off x="10399346" y="3057798"/>
            <a:ext cx="1120140" cy="306703"/>
          </a:xfrm>
          <a:prstGeom prst="roundRect">
            <a:avLst/>
          </a:prstGeom>
          <a:solidFill>
            <a:srgbClr val="FFE5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>
                <a:solidFill>
                  <a:schemeClr val="tx1"/>
                </a:solidFill>
              </a:rPr>
              <a:t>Analysis</a:t>
            </a:r>
            <a:endParaRPr lang="fr-FR" sz="1100" dirty="0">
              <a:solidFill>
                <a:schemeClr val="tx1"/>
              </a:solidFill>
            </a:endParaRPr>
          </a:p>
        </p:txBody>
      </p:sp>
      <p:cxnSp>
        <p:nvCxnSpPr>
          <p:cNvPr id="46" name="Connecteur droit avec flèche 45"/>
          <p:cNvCxnSpPr>
            <a:endCxn id="40" idx="3"/>
          </p:cNvCxnSpPr>
          <p:nvPr/>
        </p:nvCxnSpPr>
        <p:spPr bwMode="auto">
          <a:xfrm flipH="1">
            <a:off x="4628535" y="3225136"/>
            <a:ext cx="2206651" cy="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Connecteur droit avec flèche 46"/>
          <p:cNvCxnSpPr>
            <a:stCxn id="45" idx="1"/>
            <a:endCxn id="44" idx="3"/>
          </p:cNvCxnSpPr>
          <p:nvPr/>
        </p:nvCxnSpPr>
        <p:spPr bwMode="auto">
          <a:xfrm flipH="1">
            <a:off x="7962991" y="3211150"/>
            <a:ext cx="2436355" cy="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ZoneTexte 47"/>
          <p:cNvSpPr txBox="1"/>
          <p:nvPr/>
        </p:nvSpPr>
        <p:spPr>
          <a:xfrm>
            <a:off x="10824301" y="3378487"/>
            <a:ext cx="6367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 smtClean="0"/>
              <a:t>Result</a:t>
            </a:r>
            <a:r>
              <a:rPr lang="fr-FR" sz="1100" dirty="0" smtClean="0"/>
              <a:t>…</a:t>
            </a:r>
            <a:endParaRPr lang="fr-FR" sz="1100" dirty="0"/>
          </a:p>
        </p:txBody>
      </p:sp>
      <p:sp>
        <p:nvSpPr>
          <p:cNvPr id="49" name="Rectangle à coins arrondis 48"/>
          <p:cNvSpPr/>
          <p:nvPr/>
        </p:nvSpPr>
        <p:spPr>
          <a:xfrm>
            <a:off x="10456053" y="4174282"/>
            <a:ext cx="1120140" cy="306703"/>
          </a:xfrm>
          <a:prstGeom prst="roundRect">
            <a:avLst/>
          </a:prstGeom>
          <a:solidFill>
            <a:srgbClr val="FFE5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>
                <a:solidFill>
                  <a:schemeClr val="tx1"/>
                </a:solidFill>
              </a:rPr>
              <a:t>Analysis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10882773" y="4480985"/>
            <a:ext cx="6367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 smtClean="0"/>
              <a:t>Result</a:t>
            </a:r>
            <a:r>
              <a:rPr lang="fr-FR" sz="1100" dirty="0" smtClean="0"/>
              <a:t>…</a:t>
            </a:r>
            <a:endParaRPr lang="fr-FR" sz="1100" dirty="0"/>
          </a:p>
        </p:txBody>
      </p:sp>
      <p:cxnSp>
        <p:nvCxnSpPr>
          <p:cNvPr id="51" name="Connecteur droit avec flèche 50"/>
          <p:cNvCxnSpPr>
            <a:stCxn id="49" idx="1"/>
            <a:endCxn id="44" idx="3"/>
          </p:cNvCxnSpPr>
          <p:nvPr/>
        </p:nvCxnSpPr>
        <p:spPr bwMode="auto">
          <a:xfrm flipH="1" flipV="1">
            <a:off x="7962991" y="3211151"/>
            <a:ext cx="2493062" cy="111648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Rectangle à coins arrondis 53"/>
          <p:cNvSpPr/>
          <p:nvPr/>
        </p:nvSpPr>
        <p:spPr>
          <a:xfrm>
            <a:off x="6842851" y="4445511"/>
            <a:ext cx="1120140" cy="472145"/>
          </a:xfrm>
          <a:prstGeom prst="roundRect">
            <a:avLst/>
          </a:prstGeom>
          <a:solidFill>
            <a:srgbClr val="FFE5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>
                <a:solidFill>
                  <a:schemeClr val="tx1"/>
                </a:solidFill>
              </a:rPr>
              <a:t>Environmental</a:t>
            </a:r>
            <a:r>
              <a:rPr lang="fr-FR" sz="1100" dirty="0">
                <a:solidFill>
                  <a:schemeClr val="tx1"/>
                </a:solidFill>
              </a:rPr>
              <a:t> conditions (</a:t>
            </a:r>
            <a:r>
              <a:rPr lang="fr-FR" sz="1100" dirty="0" err="1">
                <a:solidFill>
                  <a:schemeClr val="tx1"/>
                </a:solidFill>
              </a:rPr>
              <a:t>related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obs</a:t>
            </a:r>
            <a:r>
              <a:rPr lang="fr-FR" sz="1100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55" name="Connecteur droit avec flèche 54"/>
          <p:cNvCxnSpPr>
            <a:stCxn id="54" idx="0"/>
            <a:endCxn id="44" idx="2"/>
          </p:cNvCxnSpPr>
          <p:nvPr/>
        </p:nvCxnSpPr>
        <p:spPr bwMode="auto">
          <a:xfrm flipV="1">
            <a:off x="7402921" y="3364502"/>
            <a:ext cx="0" cy="108100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56" name="Tableau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681548"/>
              </p:ext>
            </p:extLst>
          </p:nvPr>
        </p:nvGraphicFramePr>
        <p:xfrm>
          <a:off x="3107418" y="5347252"/>
          <a:ext cx="3520440" cy="1386840"/>
        </p:xfrm>
        <a:graphic>
          <a:graphicData uri="http://schemas.openxmlformats.org/drawingml/2006/table">
            <a:tbl>
              <a:tblPr/>
              <a:tblGrid>
                <a:gridCol w="3520440">
                  <a:extLst>
                    <a:ext uri="{9D8B030D-6E8A-4147-A177-3AD203B41FA5}">
                      <a16:colId xmlns:a16="http://schemas.microsoft.com/office/drawing/2014/main" val="2556842343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fr-FR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Observation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33174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fr-FR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Observation result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00777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fr-FR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Sample (SF_Specimen)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94080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fr-FR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River (ultimate fOI)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40887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</a:t>
                      </a:r>
                      <a:r>
                        <a:rPr lang="en-US" sz="11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fOIs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on the side (ex : river pertains to river basin)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39758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fr-FR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Environmental Monitoring Facility (EF)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3340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fr-FR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 </a:t>
                      </a:r>
                      <a:r>
                        <a:rPr lang="fr-FR" sz="11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associated</a:t>
                      </a:r>
                      <a:r>
                        <a:rPr lang="fr-FR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information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464106"/>
                  </a:ext>
                </a:extLst>
              </a:tr>
            </a:tbl>
          </a:graphicData>
        </a:graphic>
      </p:graphicFrame>
      <p:sp>
        <p:nvSpPr>
          <p:cNvPr id="57" name="ZoneTexte 56"/>
          <p:cNvSpPr txBox="1"/>
          <p:nvPr/>
        </p:nvSpPr>
        <p:spPr>
          <a:xfrm>
            <a:off x="4875303" y="2951811"/>
            <a:ext cx="1784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 smtClean="0">
                <a:effectLst>
                  <a:glow rad="1104900">
                    <a:schemeClr val="bg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relatedSamplingFeature</a:t>
            </a:r>
            <a:endParaRPr lang="fr-FR" sz="1100" i="1" dirty="0">
              <a:effectLst>
                <a:glow rad="1104900">
                  <a:schemeClr val="bg1">
                    <a:alpha val="97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7962991" y="2905618"/>
            <a:ext cx="1295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 smtClean="0">
                <a:effectLst>
                  <a:glow rad="1104900">
                    <a:schemeClr val="bg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fOi</a:t>
            </a:r>
            <a:endParaRPr lang="fr-FR" sz="1100" i="1" dirty="0">
              <a:effectLst>
                <a:glow rad="1104900">
                  <a:schemeClr val="bg1">
                    <a:alpha val="97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7913852" y="3358124"/>
            <a:ext cx="1295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 smtClean="0">
                <a:effectLst>
                  <a:glow rad="1104900">
                    <a:schemeClr val="bg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fOi</a:t>
            </a:r>
            <a:endParaRPr lang="fr-FR" sz="1100" i="1" dirty="0">
              <a:effectLst>
                <a:glow rad="1104900">
                  <a:schemeClr val="bg1">
                    <a:alpha val="97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9693280" y="2816329"/>
            <a:ext cx="15167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 smtClean="0">
                <a:effectLst>
                  <a:glow rad="1104900">
                    <a:schemeClr val="bg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relatedObservation</a:t>
            </a:r>
            <a:endParaRPr lang="fr-FR" sz="1100" i="1" dirty="0">
              <a:effectLst>
                <a:glow rad="1104900">
                  <a:schemeClr val="bg1">
                    <a:alpha val="97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9868063" y="3841412"/>
            <a:ext cx="15167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 smtClean="0">
                <a:effectLst>
                  <a:glow rad="1104900">
                    <a:schemeClr val="bg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relatedObservation</a:t>
            </a:r>
            <a:endParaRPr lang="fr-FR" sz="1100" i="1" dirty="0">
              <a:effectLst>
                <a:glow rad="1104900">
                  <a:schemeClr val="bg1">
                    <a:alpha val="97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5944141" y="3428864"/>
            <a:ext cx="15167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 smtClean="0">
                <a:effectLst>
                  <a:glow rad="1104900">
                    <a:schemeClr val="bg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relatedObservation</a:t>
            </a:r>
            <a:endParaRPr lang="fr-FR" sz="1100" i="1" dirty="0">
              <a:effectLst>
                <a:glow rad="1104900">
                  <a:schemeClr val="bg1">
                    <a:alpha val="97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5946571" y="4163625"/>
            <a:ext cx="15167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 smtClean="0">
                <a:effectLst>
                  <a:glow rad="1104900">
                    <a:schemeClr val="bg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relatedObservation</a:t>
            </a:r>
            <a:endParaRPr lang="fr-FR" sz="1100" i="1" dirty="0">
              <a:effectLst>
                <a:glow rad="1104900">
                  <a:schemeClr val="bg1">
                    <a:alpha val="97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 rot="20003302">
            <a:off x="3334795" y="3502549"/>
            <a:ext cx="1444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Thing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2" name="ZoneTexte 51"/>
          <p:cNvSpPr txBox="1"/>
          <p:nvPr/>
        </p:nvSpPr>
        <p:spPr>
          <a:xfrm rot="20003302">
            <a:off x="6767850" y="2369893"/>
            <a:ext cx="1647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fOI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 rot="20003302">
            <a:off x="6908695" y="4700207"/>
            <a:ext cx="1647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Obs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5" name="ZoneTexte 64"/>
          <p:cNvSpPr txBox="1"/>
          <p:nvPr/>
        </p:nvSpPr>
        <p:spPr>
          <a:xfrm rot="20003302">
            <a:off x="10705641" y="3266590"/>
            <a:ext cx="1647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Obs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 rot="20003302">
            <a:off x="6555428" y="5963316"/>
            <a:ext cx="1647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SensorThings</a:t>
            </a:r>
            <a:r>
              <a:rPr lang="fr-FR" b="1" dirty="0" smtClean="0">
                <a:solidFill>
                  <a:srgbClr val="FF0000"/>
                </a:solidFill>
              </a:rPr>
              <a:t> API classes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498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Rectangle à coins arrondis 119"/>
          <p:cNvSpPr/>
          <p:nvPr/>
        </p:nvSpPr>
        <p:spPr>
          <a:xfrm>
            <a:off x="9871197" y="5948411"/>
            <a:ext cx="2017848" cy="728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951084" y="303593"/>
            <a:ext cx="7632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2 – </a:t>
            </a:r>
            <a:r>
              <a:rPr lang="en-US" sz="3600" b="1" dirty="0" err="1">
                <a:solidFill>
                  <a:srgbClr val="E87B1C"/>
                </a:solidFill>
                <a:cs typeface="Arial"/>
              </a:rPr>
              <a:t>SensorThings</a:t>
            </a:r>
            <a:r>
              <a:rPr lang="en-US" sz="3600" b="1" dirty="0">
                <a:solidFill>
                  <a:srgbClr val="E87B1C"/>
                </a:solidFill>
                <a:cs typeface="Arial"/>
              </a:rPr>
              <a:t> API</a:t>
            </a: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83738" y="1003533"/>
            <a:ext cx="9365280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r>
              <a:rPr lang="fr-FR" dirty="0"/>
              <a:t>Chemical concentration - </a:t>
            </a:r>
            <a:r>
              <a:rPr lang="fr-FR" dirty="0" err="1"/>
              <a:t>Simplified</a:t>
            </a:r>
            <a:r>
              <a:rPr lang="fr-FR" dirty="0"/>
              <a:t> (</a:t>
            </a:r>
            <a:r>
              <a:rPr lang="fr-FR" dirty="0" err="1"/>
              <a:t>implemented</a:t>
            </a:r>
            <a:r>
              <a:rPr lang="fr-FR" dirty="0"/>
              <a:t>) model =&gt; </a:t>
            </a:r>
            <a:r>
              <a:rPr lang="fr-FR" dirty="0" err="1"/>
              <a:t>mapped</a:t>
            </a:r>
            <a:r>
              <a:rPr lang="fr-FR" dirty="0"/>
              <a:t> to ST API</a:t>
            </a:r>
          </a:p>
          <a:p>
            <a:pPr marL="251460" indent="-251460">
              <a:lnSpc>
                <a:spcPts val="1600"/>
              </a:lnSpc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buClr>
                <a:srgbClr val="E87B1C"/>
              </a:buClr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251460">
              <a:lnSpc>
                <a:spcPts val="1600"/>
              </a:lnSpc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2" descr="Figure 2 : Sensing Profile Core Entit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436" y="2536034"/>
            <a:ext cx="4627854" cy="32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ZoneTexte 66"/>
          <p:cNvSpPr txBox="1"/>
          <p:nvPr/>
        </p:nvSpPr>
        <p:spPr>
          <a:xfrm rot="20003302">
            <a:off x="4119590" y="4340574"/>
            <a:ext cx="1647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Monitoring</a:t>
            </a:r>
          </a:p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Facility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8" name="ZoneTexte 67"/>
          <p:cNvSpPr txBox="1"/>
          <p:nvPr/>
        </p:nvSpPr>
        <p:spPr>
          <a:xfrm rot="20452099">
            <a:off x="9122594" y="4993828"/>
            <a:ext cx="3715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Water </a:t>
            </a:r>
            <a:r>
              <a:rPr lang="fr-FR" b="1" dirty="0" err="1" smtClean="0">
                <a:solidFill>
                  <a:srgbClr val="FF0000"/>
                </a:solidFill>
              </a:rPr>
              <a:t>Sample</a:t>
            </a:r>
            <a:endParaRPr lang="fr-FR" b="1" dirty="0" smtClean="0">
              <a:solidFill>
                <a:srgbClr val="FF0000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 rot="20397507">
            <a:off x="8893215" y="3178506"/>
            <a:ext cx="2926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C000"/>
                </a:solidFill>
              </a:rPr>
              <a:t>Observation on </a:t>
            </a:r>
            <a:r>
              <a:rPr lang="fr-FR" b="1" dirty="0" err="1" smtClean="0">
                <a:solidFill>
                  <a:srgbClr val="FFC000"/>
                </a:solidFill>
              </a:rPr>
              <a:t>Sample</a:t>
            </a:r>
            <a:endParaRPr lang="fr-FR" b="1" dirty="0" smtClean="0">
              <a:solidFill>
                <a:srgbClr val="FFC000"/>
              </a:solidFill>
            </a:endParaRPr>
          </a:p>
        </p:txBody>
      </p:sp>
      <p:sp>
        <p:nvSpPr>
          <p:cNvPr id="70" name="ZoneTexte 69"/>
          <p:cNvSpPr txBox="1"/>
          <p:nvPr/>
        </p:nvSpPr>
        <p:spPr>
          <a:xfrm rot="20941688">
            <a:off x="6562858" y="2024920"/>
            <a:ext cx="3732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C000"/>
                </a:solidFill>
              </a:rPr>
              <a:t>Observed</a:t>
            </a:r>
            <a:r>
              <a:rPr lang="fr-FR" b="1" dirty="0" smtClean="0">
                <a:solidFill>
                  <a:srgbClr val="FFC000"/>
                </a:solidFill>
              </a:rPr>
              <a:t> </a:t>
            </a:r>
            <a:r>
              <a:rPr lang="fr-FR" b="1" dirty="0" err="1" smtClean="0">
                <a:solidFill>
                  <a:srgbClr val="FFC000"/>
                </a:solidFill>
              </a:rPr>
              <a:t>property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71" name="ZoneTexte 70"/>
          <p:cNvSpPr txBox="1"/>
          <p:nvPr/>
        </p:nvSpPr>
        <p:spPr>
          <a:xfrm rot="20941688">
            <a:off x="3305377" y="2438663"/>
            <a:ext cx="3732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C000"/>
                </a:solidFill>
              </a:rPr>
              <a:t>Analysis</a:t>
            </a:r>
            <a:r>
              <a:rPr lang="fr-FR" b="1" dirty="0" smtClean="0">
                <a:solidFill>
                  <a:srgbClr val="FFC000"/>
                </a:solidFill>
              </a:rPr>
              <a:t> </a:t>
            </a:r>
            <a:r>
              <a:rPr lang="fr-FR" b="1" dirty="0" err="1" smtClean="0">
                <a:solidFill>
                  <a:srgbClr val="FFC000"/>
                </a:solidFill>
              </a:rPr>
              <a:t>procedure</a:t>
            </a:r>
            <a:endParaRPr lang="fr-FR" b="1" dirty="0" smtClean="0">
              <a:solidFill>
                <a:srgbClr val="FFC000"/>
              </a:solidFill>
            </a:endParaRPr>
          </a:p>
        </p:txBody>
      </p:sp>
      <p:sp>
        <p:nvSpPr>
          <p:cNvPr id="72" name="ZoneTexte 71"/>
          <p:cNvSpPr txBox="1"/>
          <p:nvPr/>
        </p:nvSpPr>
        <p:spPr>
          <a:xfrm rot="20589689">
            <a:off x="5683465" y="3524164"/>
            <a:ext cx="2926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o</a:t>
            </a:r>
            <a:r>
              <a:rPr lang="fr-FR" b="1" dirty="0" err="1" smtClean="0">
                <a:solidFill>
                  <a:srgbClr val="FF0000"/>
                </a:solidFill>
              </a:rPr>
              <a:t>m:parameter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>
                <a:solidFill>
                  <a:srgbClr val="FF0000"/>
                </a:solidFill>
              </a:rPr>
              <a:t>: 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b="1" dirty="0" smtClean="0">
                <a:solidFill>
                  <a:srgbClr val="FF0000"/>
                </a:solidFill>
              </a:rPr>
              <a:t>fraction, medium </a:t>
            </a:r>
            <a:endParaRPr lang="fr-FR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3" name="ZoneTexte 72"/>
          <p:cNvSpPr txBox="1"/>
          <p:nvPr/>
        </p:nvSpPr>
        <p:spPr>
          <a:xfrm rot="20003302">
            <a:off x="2639975" y="4664259"/>
            <a:ext cx="1647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3C78D8"/>
                </a:solidFill>
              </a:rPr>
              <a:t>River</a:t>
            </a:r>
            <a:endParaRPr lang="fr-FR" b="1" dirty="0">
              <a:solidFill>
                <a:srgbClr val="3C78D8"/>
              </a:solidFill>
            </a:endParaRPr>
          </a:p>
        </p:txBody>
      </p:sp>
      <p:cxnSp>
        <p:nvCxnSpPr>
          <p:cNvPr id="74" name="Connecteur droit avec flèche 73"/>
          <p:cNvCxnSpPr>
            <a:stCxn id="67" idx="1"/>
            <a:endCxn id="73" idx="2"/>
          </p:cNvCxnSpPr>
          <p:nvPr/>
        </p:nvCxnSpPr>
        <p:spPr>
          <a:xfrm flipH="1" flipV="1">
            <a:off x="3546668" y="5014028"/>
            <a:ext cx="660211" cy="1880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en angle 74"/>
          <p:cNvCxnSpPr/>
          <p:nvPr/>
        </p:nvCxnSpPr>
        <p:spPr>
          <a:xfrm rot="10800000">
            <a:off x="3546669" y="5014028"/>
            <a:ext cx="5776821" cy="989610"/>
          </a:xfrm>
          <a:prstGeom prst="bentConnector2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0735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Rectangle à coins arrondis 119"/>
          <p:cNvSpPr/>
          <p:nvPr/>
        </p:nvSpPr>
        <p:spPr>
          <a:xfrm>
            <a:off x="9871197" y="5948411"/>
            <a:ext cx="2017848" cy="728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951084" y="303593"/>
            <a:ext cx="7632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2 – </a:t>
            </a:r>
            <a:r>
              <a:rPr lang="en-US" sz="3600" b="1" dirty="0" err="1">
                <a:solidFill>
                  <a:srgbClr val="E87B1C"/>
                </a:solidFill>
                <a:cs typeface="Arial"/>
              </a:rPr>
              <a:t>SensorThings</a:t>
            </a:r>
            <a:r>
              <a:rPr lang="en-US" sz="3600" b="1" dirty="0">
                <a:solidFill>
                  <a:srgbClr val="E87B1C"/>
                </a:solidFill>
                <a:cs typeface="Arial"/>
              </a:rPr>
              <a:t> API</a:t>
            </a: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83738" y="1003533"/>
            <a:ext cx="9365280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r>
              <a:rPr lang="fr-FR" dirty="0" err="1" smtClean="0"/>
              <a:t>Introducing</a:t>
            </a:r>
            <a:r>
              <a:rPr lang="fr-FR" dirty="0" smtClean="0"/>
              <a:t> </a:t>
            </a:r>
            <a:r>
              <a:rPr lang="fr-FR" dirty="0" err="1" smtClean="0"/>
              <a:t>environmental</a:t>
            </a:r>
            <a:r>
              <a:rPr lang="fr-FR" dirty="0" smtClean="0"/>
              <a:t> conditions (ex : </a:t>
            </a:r>
            <a:r>
              <a:rPr lang="fr-FR" dirty="0" err="1" smtClean="0"/>
              <a:t>weather</a:t>
            </a:r>
            <a:r>
              <a:rPr lang="fr-FR" dirty="0" smtClean="0"/>
              <a:t> </a:t>
            </a:r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sampling</a:t>
            </a:r>
            <a:r>
              <a:rPr lang="fr-FR" dirty="0" smtClean="0"/>
              <a:t>, …)</a:t>
            </a:r>
            <a:endParaRPr lang="fr-FR" dirty="0"/>
          </a:p>
          <a:p>
            <a:pPr marL="251460" indent="-251460">
              <a:lnSpc>
                <a:spcPts val="1600"/>
              </a:lnSpc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buClr>
                <a:srgbClr val="E87B1C"/>
              </a:buClr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251460">
              <a:lnSpc>
                <a:spcPts val="1600"/>
              </a:lnSpc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image0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733" y="1677988"/>
            <a:ext cx="7170737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3463301" y="1828800"/>
            <a:ext cx="2812576" cy="12838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Water </a:t>
            </a:r>
            <a:r>
              <a:rPr lang="fr-FR" dirty="0" err="1" smtClean="0"/>
              <a:t>Sample</a:t>
            </a:r>
            <a:endParaRPr lang="fr-FR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7666378" y="1828800"/>
            <a:ext cx="2812576" cy="12838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Environmental</a:t>
            </a:r>
            <a:r>
              <a:rPr lang="fr-FR" dirty="0" smtClean="0"/>
              <a:t> conditions </a:t>
            </a:r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sampling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29685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00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3" t="6380" r="10194" b="26795"/>
          <a:stretch/>
        </p:blipFill>
        <p:spPr bwMode="auto">
          <a:xfrm>
            <a:off x="2983738" y="1205664"/>
            <a:ext cx="8240338" cy="50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Rectangle à coins arrondis 119"/>
          <p:cNvSpPr/>
          <p:nvPr/>
        </p:nvSpPr>
        <p:spPr>
          <a:xfrm>
            <a:off x="9871197" y="5948411"/>
            <a:ext cx="2017848" cy="728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951084" y="303593"/>
            <a:ext cx="7632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2 – </a:t>
            </a:r>
            <a:r>
              <a:rPr lang="en-US" sz="3600" b="1" dirty="0" err="1">
                <a:solidFill>
                  <a:srgbClr val="E87B1C"/>
                </a:solidFill>
                <a:cs typeface="Arial"/>
              </a:rPr>
              <a:t>SensorThings</a:t>
            </a:r>
            <a:r>
              <a:rPr lang="en-US" sz="3600" b="1" dirty="0">
                <a:solidFill>
                  <a:srgbClr val="E87B1C"/>
                </a:solidFill>
                <a:cs typeface="Arial"/>
              </a:rPr>
              <a:t> API</a:t>
            </a: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83738" y="1003533"/>
            <a:ext cx="9365280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r>
              <a:rPr lang="fr-FR" dirty="0" err="1" smtClean="0"/>
              <a:t>Introducing</a:t>
            </a:r>
            <a:r>
              <a:rPr lang="fr-FR" dirty="0" smtClean="0"/>
              <a:t> </a:t>
            </a:r>
            <a:r>
              <a:rPr lang="fr-FR" dirty="0" err="1" smtClean="0"/>
              <a:t>environmental</a:t>
            </a:r>
            <a:r>
              <a:rPr lang="fr-FR" dirty="0" smtClean="0"/>
              <a:t> conditions (ex : </a:t>
            </a:r>
            <a:r>
              <a:rPr lang="fr-FR" dirty="0" err="1" smtClean="0"/>
              <a:t>weather</a:t>
            </a:r>
            <a:r>
              <a:rPr lang="fr-FR" dirty="0" smtClean="0"/>
              <a:t> </a:t>
            </a:r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sampling</a:t>
            </a:r>
            <a:r>
              <a:rPr lang="fr-FR" dirty="0" smtClean="0"/>
              <a:t>, …)</a:t>
            </a:r>
            <a:endParaRPr lang="fr-FR" dirty="0"/>
          </a:p>
          <a:p>
            <a:pPr marL="251460" indent="-251460">
              <a:lnSpc>
                <a:spcPts val="1600"/>
              </a:lnSpc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buClr>
                <a:srgbClr val="E87B1C"/>
              </a:buClr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251460">
              <a:lnSpc>
                <a:spcPts val="1600"/>
              </a:lnSpc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270144" y="6196582"/>
            <a:ext cx="4078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 three quality </a:t>
            </a:r>
            <a:r>
              <a:rPr lang="en-US" dirty="0" err="1" smtClean="0"/>
              <a:t>datastreams</a:t>
            </a:r>
            <a:r>
              <a:rPr lang="en-US" dirty="0" smtClean="0"/>
              <a:t> (at a </a:t>
            </a:r>
          </a:p>
          <a:p>
            <a:r>
              <a:rPr lang="en-US" dirty="0" smtClean="0"/>
              <a:t>given station, </a:t>
            </a:r>
            <a:r>
              <a:rPr lang="en-US" dirty="0" err="1" smtClean="0"/>
              <a:t>obsProperty</a:t>
            </a:r>
            <a:r>
              <a:rPr lang="en-US" dirty="0" smtClean="0"/>
              <a:t>, procedure)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353546" y="6141286"/>
            <a:ext cx="3916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White : one environmental condition </a:t>
            </a:r>
          </a:p>
          <a:p>
            <a:r>
              <a:rPr lang="en-US" dirty="0" err="1" smtClean="0"/>
              <a:t>datastream</a:t>
            </a:r>
            <a:r>
              <a:rPr lang="en-US" dirty="0" smtClean="0"/>
              <a:t>  (at a given station, …)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15948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24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2 – </a:t>
            </a:r>
            <a:r>
              <a:rPr lang="en-US" sz="3600" b="1" dirty="0" err="1">
                <a:solidFill>
                  <a:srgbClr val="E87B1C"/>
                </a:solidFill>
                <a:cs typeface="Arial"/>
              </a:rPr>
              <a:t>SensorThings</a:t>
            </a:r>
            <a:r>
              <a:rPr lang="en-US" sz="3600" b="1" dirty="0">
                <a:solidFill>
                  <a:srgbClr val="E87B1C"/>
                </a:solidFill>
                <a:cs typeface="Arial"/>
              </a:rPr>
              <a:t> API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1265024"/>
            <a:ext cx="9240916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3°/ Prototype </a:t>
            </a:r>
            <a:r>
              <a:rPr lang="fr-FR" dirty="0" err="1" smtClean="0"/>
              <a:t>demo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9"/>
          <a:srcRect r="33601"/>
          <a:stretch/>
        </p:blipFill>
        <p:spPr>
          <a:xfrm>
            <a:off x="6592840" y="980728"/>
            <a:ext cx="5580112" cy="587727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028952" y="2200647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C8641A"/>
              </a:buClr>
              <a:buSzPct val="105000"/>
            </a:pPr>
            <a:r>
              <a:rPr lang="fr-FR" sz="1400" dirty="0" smtClean="0">
                <a:latin typeface="Arial" pitchFamily="34" charset="0"/>
                <a:cs typeface="Arial" pitchFamily="34" charset="0"/>
                <a:hlinkClick r:id="rId10"/>
              </a:rPr>
              <a:t>API4INSPIRE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dirty="0" err="1" smtClean="0">
                <a:latin typeface="Arial" pitchFamily="34" charset="0"/>
                <a:cs typeface="Arial" pitchFamily="34" charset="0"/>
              </a:rPr>
              <a:t>project</a:t>
            </a:r>
            <a:endParaRPr lang="fr-FR" sz="14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  <a:buClr>
                <a:srgbClr val="C8641A"/>
              </a:buClr>
              <a:buSzPct val="105000"/>
            </a:pPr>
            <a:endParaRPr lang="fr-FR" sz="14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  <a:buClr>
                <a:srgbClr val="C8641A"/>
              </a:buClr>
              <a:buSzPct val="105000"/>
            </a:pPr>
            <a:endParaRPr lang="fr-FR" sz="1600" b="1" dirty="0" smtClean="0">
              <a:solidFill>
                <a:srgbClr val="878787"/>
              </a:solidFill>
              <a:latin typeface="Arial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960114" y="4657204"/>
            <a:ext cx="2867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Data </a:t>
            </a:r>
          </a:p>
          <a:p>
            <a:pPr marL="171450" indent="-171450">
              <a:buFontTx/>
              <a:buChar char="-"/>
            </a:pPr>
            <a:r>
              <a:rPr lang="fr-FR" sz="1200" i="1" dirty="0" smtClean="0"/>
              <a:t>French </a:t>
            </a:r>
            <a:r>
              <a:rPr lang="fr-FR" sz="1200" i="1" dirty="0" err="1" smtClean="0"/>
              <a:t>Biodiversity</a:t>
            </a:r>
            <a:r>
              <a:rPr lang="fr-FR" sz="1200" i="1" dirty="0" smtClean="0"/>
              <a:t> Office (OFB), </a:t>
            </a:r>
          </a:p>
          <a:p>
            <a:pPr marL="171450" indent="-171450">
              <a:buFontTx/>
              <a:buChar char="-"/>
            </a:pPr>
            <a:r>
              <a:rPr lang="fr-FR" sz="1200" i="1" dirty="0" smtClean="0"/>
              <a:t>BRGM, </a:t>
            </a:r>
          </a:p>
          <a:p>
            <a:pPr marL="171450" indent="-171450">
              <a:buFontTx/>
              <a:buChar char="-"/>
            </a:pPr>
            <a:r>
              <a:rPr lang="fr-FR" sz="1200" i="1" dirty="0" smtClean="0"/>
              <a:t>Land </a:t>
            </a:r>
            <a:r>
              <a:rPr lang="fr-FR" sz="1200" i="1" dirty="0" err="1" smtClean="0"/>
              <a:t>Baden-Württemberg</a:t>
            </a:r>
            <a:r>
              <a:rPr lang="fr-FR" sz="1200" i="1" dirty="0"/>
              <a:t> (</a:t>
            </a:r>
            <a:r>
              <a:rPr lang="fr-FR" sz="1200" i="1" dirty="0" smtClean="0"/>
              <a:t>LUBV)</a:t>
            </a:r>
          </a:p>
          <a:p>
            <a:r>
              <a:rPr lang="fr-FR" sz="1200" i="1" dirty="0" smtClean="0"/>
              <a:t>=&gt;  </a:t>
            </a:r>
            <a:r>
              <a:rPr lang="fr-FR" sz="1200" i="1" dirty="0" err="1" smtClean="0"/>
              <a:t>Several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SensorThings</a:t>
            </a:r>
            <a:r>
              <a:rPr lang="fr-FR" sz="1200" i="1" dirty="0" smtClean="0"/>
              <a:t> API </a:t>
            </a:r>
            <a:r>
              <a:rPr lang="fr-FR" sz="1200" i="1" dirty="0" err="1" smtClean="0"/>
              <a:t>edpoints</a:t>
            </a:r>
            <a:endParaRPr lang="fr-FR" sz="1200" i="1" dirty="0" smtClean="0"/>
          </a:p>
          <a:p>
            <a:endParaRPr lang="fr-FR" sz="1200" i="1" dirty="0" smtClean="0"/>
          </a:p>
        </p:txBody>
      </p:sp>
    </p:spTree>
    <p:extLst>
      <p:ext uri="{BB962C8B-B14F-4D97-AF65-F5344CB8AC3E}">
        <p14:creationId xmlns:p14="http://schemas.microsoft.com/office/powerpoint/2010/main" val="33355536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25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2 – </a:t>
            </a:r>
            <a:r>
              <a:rPr lang="en-US" sz="3600" b="1" dirty="0" err="1">
                <a:solidFill>
                  <a:srgbClr val="E87B1C"/>
                </a:solidFill>
                <a:cs typeface="Arial"/>
              </a:rPr>
              <a:t>SensorThings</a:t>
            </a:r>
            <a:r>
              <a:rPr lang="en-US" sz="3600" b="1" dirty="0">
                <a:solidFill>
                  <a:srgbClr val="E87B1C"/>
                </a:solidFill>
                <a:cs typeface="Arial"/>
              </a:rPr>
              <a:t> API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1265024"/>
            <a:ext cx="9240916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3°/ </a:t>
            </a:r>
            <a:r>
              <a:rPr lang="fr-FR" dirty="0"/>
              <a:t>Prototype </a:t>
            </a:r>
            <a:r>
              <a:rPr lang="fr-FR" dirty="0" err="1"/>
              <a:t>demo</a:t>
            </a: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9"/>
          <a:srcRect t="21953"/>
          <a:stretch/>
        </p:blipFill>
        <p:spPr>
          <a:xfrm>
            <a:off x="3950903" y="2311921"/>
            <a:ext cx="8025755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937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26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2 – </a:t>
            </a:r>
            <a:r>
              <a:rPr lang="en-US" sz="3600" b="1" dirty="0" err="1">
                <a:solidFill>
                  <a:srgbClr val="E87B1C"/>
                </a:solidFill>
                <a:cs typeface="Arial"/>
              </a:rPr>
              <a:t>SensorThings</a:t>
            </a:r>
            <a:r>
              <a:rPr lang="en-US" sz="3600" b="1" dirty="0">
                <a:solidFill>
                  <a:srgbClr val="E87B1C"/>
                </a:solidFill>
                <a:cs typeface="Arial"/>
              </a:rPr>
              <a:t> API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1265024"/>
            <a:ext cx="9240916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3°/ </a:t>
            </a:r>
            <a:r>
              <a:rPr lang="fr-FR" dirty="0"/>
              <a:t>Prototype </a:t>
            </a:r>
            <a:r>
              <a:rPr lang="fr-FR" dirty="0" err="1"/>
              <a:t>demo</a:t>
            </a:r>
            <a:endParaRPr lang="fr-FR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Focus on surface water </a:t>
            </a:r>
            <a:r>
              <a:rPr lang="fr-FR" dirty="0" err="1" smtClean="0"/>
              <a:t>quality</a:t>
            </a:r>
            <a:r>
              <a:rPr lang="fr-FR" dirty="0" smtClean="0"/>
              <a:t> stations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9"/>
          <a:srcRect t="10803"/>
          <a:stretch/>
        </p:blipFill>
        <p:spPr>
          <a:xfrm>
            <a:off x="6724524" y="2506436"/>
            <a:ext cx="5467476" cy="435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042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27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2 – </a:t>
            </a:r>
            <a:r>
              <a:rPr lang="en-US" sz="3600" b="1" dirty="0" err="1">
                <a:solidFill>
                  <a:srgbClr val="E87B1C"/>
                </a:solidFill>
                <a:cs typeface="Arial"/>
              </a:rPr>
              <a:t>SensorThings</a:t>
            </a:r>
            <a:r>
              <a:rPr lang="en-US" sz="3600" b="1" dirty="0">
                <a:solidFill>
                  <a:srgbClr val="E87B1C"/>
                </a:solidFill>
                <a:cs typeface="Arial"/>
              </a:rPr>
              <a:t> API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1265024"/>
            <a:ext cx="9240916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3°/ </a:t>
            </a:r>
            <a:r>
              <a:rPr lang="fr-FR" dirty="0"/>
              <a:t>Prototype </a:t>
            </a:r>
            <a:r>
              <a:rPr lang="fr-FR" dirty="0" err="1"/>
              <a:t>demo</a:t>
            </a: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 smtClean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2754" y="1993847"/>
            <a:ext cx="3969246" cy="4864153"/>
          </a:xfrm>
          <a:prstGeom prst="rect">
            <a:avLst/>
          </a:prstGeom>
        </p:spPr>
      </p:pic>
      <p:sp>
        <p:nvSpPr>
          <p:cNvPr id="17" name="Bulle ronde 16"/>
          <p:cNvSpPr/>
          <p:nvPr/>
        </p:nvSpPr>
        <p:spPr>
          <a:xfrm>
            <a:off x="6979568" y="2166784"/>
            <a:ext cx="2486372" cy="792088"/>
          </a:xfrm>
          <a:prstGeom prst="wedgeEllipseCallout">
            <a:avLst>
              <a:gd name="adj1" fmla="val 54141"/>
              <a:gd name="adj2" fmla="val 1106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OFB : LE </a:t>
            </a:r>
            <a:r>
              <a:rPr lang="fr-FR" sz="1400" dirty="0"/>
              <a:t>RHIN À </a:t>
            </a:r>
            <a:r>
              <a:rPr lang="fr-FR" sz="1400" dirty="0" smtClean="0"/>
              <a:t>DRUSENHEIM</a:t>
            </a:r>
            <a:endParaRPr lang="fr-FR" sz="1400" dirty="0"/>
          </a:p>
        </p:txBody>
      </p:sp>
      <p:sp>
        <p:nvSpPr>
          <p:cNvPr id="18" name="Bulle ronde 17"/>
          <p:cNvSpPr/>
          <p:nvPr/>
        </p:nvSpPr>
        <p:spPr>
          <a:xfrm>
            <a:off x="6283832" y="3452612"/>
            <a:ext cx="2486372" cy="792088"/>
          </a:xfrm>
          <a:prstGeom prst="wedgeEllipseCallout">
            <a:avLst>
              <a:gd name="adj1" fmla="val 82336"/>
              <a:gd name="adj2" fmla="val 220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LUBV : </a:t>
            </a:r>
            <a:r>
              <a:rPr lang="fr-FR" sz="1400" dirty="0" err="1" smtClean="0"/>
              <a:t>bei</a:t>
            </a:r>
            <a:r>
              <a:rPr lang="fr-FR" sz="1400" dirty="0" smtClean="0"/>
              <a:t> </a:t>
            </a:r>
            <a:r>
              <a:rPr lang="fr-FR" sz="1400" dirty="0" err="1"/>
              <a:t>Grauelsbaum</a:t>
            </a:r>
            <a:r>
              <a:rPr lang="fr-FR" sz="1400" dirty="0"/>
              <a:t> (XX317.00)</a:t>
            </a:r>
          </a:p>
        </p:txBody>
      </p:sp>
    </p:spTree>
    <p:extLst>
      <p:ext uri="{BB962C8B-B14F-4D97-AF65-F5344CB8AC3E}">
        <p14:creationId xmlns:p14="http://schemas.microsoft.com/office/powerpoint/2010/main" val="12813339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28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2 – </a:t>
            </a:r>
            <a:r>
              <a:rPr lang="en-US" sz="3600" b="1" dirty="0" err="1">
                <a:solidFill>
                  <a:srgbClr val="E87B1C"/>
                </a:solidFill>
                <a:cs typeface="Arial"/>
              </a:rPr>
              <a:t>SensorThings</a:t>
            </a:r>
            <a:r>
              <a:rPr lang="en-US" sz="3600" b="1" dirty="0">
                <a:solidFill>
                  <a:srgbClr val="E87B1C"/>
                </a:solidFill>
                <a:cs typeface="Arial"/>
              </a:rPr>
              <a:t> API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1265024"/>
            <a:ext cx="9240916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3°/ </a:t>
            </a:r>
            <a:r>
              <a:rPr lang="fr-FR" dirty="0"/>
              <a:t>Prototype </a:t>
            </a:r>
            <a:r>
              <a:rPr lang="fr-FR" dirty="0" err="1"/>
              <a:t>demo</a:t>
            </a: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 smtClean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7069" y="2052536"/>
            <a:ext cx="5374689" cy="48054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285" y="2052536"/>
            <a:ext cx="4346118" cy="4805464"/>
          </a:xfrm>
          <a:prstGeom prst="rect">
            <a:avLst/>
          </a:prstGeom>
        </p:spPr>
      </p:pic>
      <p:sp>
        <p:nvSpPr>
          <p:cNvPr id="3" name="Accolade fermante 2"/>
          <p:cNvSpPr/>
          <p:nvPr/>
        </p:nvSpPr>
        <p:spPr>
          <a:xfrm>
            <a:off x="4207373" y="2850204"/>
            <a:ext cx="366952" cy="3826821"/>
          </a:xfrm>
          <a:prstGeom prst="rightBrace">
            <a:avLst>
              <a:gd name="adj1" fmla="val 0"/>
              <a:gd name="adj2" fmla="val 50000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Accolade fermante 14"/>
          <p:cNvSpPr/>
          <p:nvPr/>
        </p:nvSpPr>
        <p:spPr>
          <a:xfrm rot="10800000">
            <a:off x="9083356" y="5561975"/>
            <a:ext cx="315119" cy="932837"/>
          </a:xfrm>
          <a:prstGeom prst="righ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 rot="1131478">
            <a:off x="5382234" y="4484614"/>
            <a:ext cx="3134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Not </a:t>
            </a:r>
            <a:r>
              <a:rPr lang="fr-FR" dirty="0" err="1" smtClean="0"/>
              <a:t>mapped</a:t>
            </a:r>
            <a:r>
              <a:rPr lang="fr-FR" dirty="0" smtClean="0"/>
              <a:t> </a:t>
            </a:r>
            <a:r>
              <a:rPr lang="fr-FR" dirty="0" err="1" smtClean="0"/>
              <a:t>yet</a:t>
            </a:r>
            <a:r>
              <a:rPr lang="fr-FR" dirty="0" smtClean="0"/>
              <a:t>,</a:t>
            </a:r>
          </a:p>
          <a:p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the </a:t>
            </a:r>
            <a:r>
              <a:rPr lang="fr-FR" dirty="0" err="1" smtClean="0"/>
              <a:t>ideal</a:t>
            </a:r>
            <a:r>
              <a:rPr lang="fr-FR" dirty="0" smtClean="0"/>
              <a:t> </a:t>
            </a:r>
            <a:r>
              <a:rPr lang="fr-FR" dirty="0" err="1" smtClean="0"/>
              <a:t>next</a:t>
            </a:r>
            <a:r>
              <a:rPr lang="fr-FR" dirty="0" smtClean="0"/>
              <a:t> </a:t>
            </a:r>
            <a:r>
              <a:rPr lang="fr-FR" dirty="0" err="1" smtClean="0"/>
              <a:t>step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4784237" y="4763614"/>
            <a:ext cx="4064199" cy="1264780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753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29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2 – </a:t>
            </a:r>
            <a:r>
              <a:rPr lang="en-US" sz="3600" b="1" dirty="0" err="1">
                <a:solidFill>
                  <a:srgbClr val="E87B1C"/>
                </a:solidFill>
                <a:cs typeface="Arial"/>
              </a:rPr>
              <a:t>SensorThings</a:t>
            </a:r>
            <a:r>
              <a:rPr lang="en-US" sz="3600" b="1" dirty="0">
                <a:solidFill>
                  <a:srgbClr val="E87B1C"/>
                </a:solidFill>
                <a:cs typeface="Arial"/>
              </a:rPr>
              <a:t> API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1265024"/>
            <a:ext cx="9240916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3°/ </a:t>
            </a:r>
            <a:r>
              <a:rPr lang="fr-FR" dirty="0"/>
              <a:t>Prototype </a:t>
            </a:r>
            <a:r>
              <a:rPr lang="fr-FR" dirty="0" err="1"/>
              <a:t>demo</a:t>
            </a:r>
            <a:endParaRPr lang="fr-FR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Observations regarding Calcium</a:t>
            </a:r>
            <a:endParaRPr lang="en-US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 smtClean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42" y="2693615"/>
            <a:ext cx="6339518" cy="194102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0915" y="4422081"/>
            <a:ext cx="3181278" cy="243591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915" y="4898392"/>
            <a:ext cx="6498362" cy="197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241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Rectangle à coins arrondis 119"/>
          <p:cNvSpPr/>
          <p:nvPr/>
        </p:nvSpPr>
        <p:spPr>
          <a:xfrm>
            <a:off x="9871197" y="5948411"/>
            <a:ext cx="2017848" cy="728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3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Water quality use case overview</a:t>
            </a:r>
          </a:p>
        </p:txBody>
      </p:sp>
      <p:sp>
        <p:nvSpPr>
          <p:cNvPr id="91" name="Rectangle 90"/>
          <p:cNvSpPr/>
          <p:nvPr/>
        </p:nvSpPr>
        <p:spPr>
          <a:xfrm>
            <a:off x="3476969" y="2682941"/>
            <a:ext cx="1247835" cy="1244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92" name="Forme libre 91"/>
          <p:cNvSpPr/>
          <p:nvPr/>
        </p:nvSpPr>
        <p:spPr bwMode="auto">
          <a:xfrm rot="20780964">
            <a:off x="3994921" y="1503907"/>
            <a:ext cx="709603" cy="2332416"/>
          </a:xfrm>
          <a:custGeom>
            <a:avLst/>
            <a:gdLst>
              <a:gd name="connsiteX0" fmla="*/ 0 w 880667"/>
              <a:gd name="connsiteY0" fmla="*/ 0 h 2699009"/>
              <a:gd name="connsiteX1" fmla="*/ 309966 w 880667"/>
              <a:gd name="connsiteY1" fmla="*/ 681926 h 2699009"/>
              <a:gd name="connsiteX2" fmla="*/ 340963 w 880667"/>
              <a:gd name="connsiteY2" fmla="*/ 2216258 h 2699009"/>
              <a:gd name="connsiteX3" fmla="*/ 821410 w 880667"/>
              <a:gd name="connsiteY3" fmla="*/ 2665709 h 2699009"/>
              <a:gd name="connsiteX4" fmla="*/ 867905 w 880667"/>
              <a:gd name="connsiteY4" fmla="*/ 2681207 h 2699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0667" h="2699009">
                <a:moveTo>
                  <a:pt x="0" y="0"/>
                </a:moveTo>
                <a:cubicBezTo>
                  <a:pt x="126569" y="156275"/>
                  <a:pt x="253139" y="312550"/>
                  <a:pt x="309966" y="681926"/>
                </a:cubicBezTo>
                <a:cubicBezTo>
                  <a:pt x="366793" y="1051302"/>
                  <a:pt x="255722" y="1885627"/>
                  <a:pt x="340963" y="2216258"/>
                </a:cubicBezTo>
                <a:cubicBezTo>
                  <a:pt x="426204" y="2546889"/>
                  <a:pt x="733586" y="2588218"/>
                  <a:pt x="821410" y="2665709"/>
                </a:cubicBezTo>
                <a:cubicBezTo>
                  <a:pt x="909234" y="2743201"/>
                  <a:pt x="875654" y="2657960"/>
                  <a:pt x="867905" y="2681207"/>
                </a:cubicBezTo>
              </a:path>
            </a:pathLst>
          </a:custGeom>
          <a:ln w="57150">
            <a:solidFill>
              <a:srgbClr val="3366CC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3" name="Octogone 92"/>
          <p:cNvSpPr/>
          <p:nvPr/>
        </p:nvSpPr>
        <p:spPr bwMode="auto">
          <a:xfrm>
            <a:off x="4417160" y="3620783"/>
            <a:ext cx="138969" cy="144016"/>
          </a:xfrm>
          <a:prstGeom prst="octago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3342066" y="2884211"/>
            <a:ext cx="11436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000" i="1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defRPr>
            </a:lvl1pPr>
          </a:lstStyle>
          <a:p>
            <a:pPr algn="ctr"/>
            <a:r>
              <a:rPr lang="fr-FR" sz="1100" dirty="0" smtClean="0">
                <a:effectLst>
                  <a:glow rad="381000">
                    <a:schemeClr val="bg1"/>
                  </a:glow>
                </a:effectLst>
              </a:rPr>
              <a:t>Water </a:t>
            </a:r>
            <a:r>
              <a:rPr lang="fr-FR" sz="1100" dirty="0" err="1" smtClean="0">
                <a:effectLst>
                  <a:glow rad="381000">
                    <a:schemeClr val="bg1"/>
                  </a:glow>
                </a:effectLst>
              </a:rPr>
              <a:t>quality</a:t>
            </a:r>
            <a:r>
              <a:rPr lang="fr-FR" sz="1100" dirty="0" smtClean="0">
                <a:effectLst>
                  <a:glow rad="381000">
                    <a:schemeClr val="bg1"/>
                  </a:glow>
                </a:effectLst>
              </a:rPr>
              <a:t> station</a:t>
            </a:r>
            <a:endParaRPr lang="fr-FR" sz="1100" dirty="0">
              <a:effectLst>
                <a:glow rad="381000">
                  <a:schemeClr val="bg1"/>
                </a:glow>
              </a:effectLst>
            </a:endParaRPr>
          </a:p>
        </p:txBody>
      </p:sp>
      <p:sp>
        <p:nvSpPr>
          <p:cNvPr id="95" name="ZoneTexte 94"/>
          <p:cNvSpPr txBox="1"/>
          <p:nvPr/>
        </p:nvSpPr>
        <p:spPr>
          <a:xfrm>
            <a:off x="3258019" y="1750673"/>
            <a:ext cx="9685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>
                <a:effectLst>
                  <a:glow rad="901700">
                    <a:schemeClr val="bg1"/>
                  </a:glow>
                </a:effectLst>
                <a:latin typeface="Comic Sans MS" panose="030F0702030302020204" pitchFamily="66" charset="0"/>
              </a:rPr>
              <a:t>River</a:t>
            </a:r>
            <a:endParaRPr lang="fr-FR" sz="1100" i="1" dirty="0">
              <a:effectLst>
                <a:glow rad="9017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96" name="ZoneTexte 95"/>
          <p:cNvSpPr txBox="1"/>
          <p:nvPr/>
        </p:nvSpPr>
        <p:spPr>
          <a:xfrm>
            <a:off x="2972855" y="2389070"/>
            <a:ext cx="6944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 smtClean="0">
                <a:solidFill>
                  <a:srgbClr val="00B050"/>
                </a:solidFill>
                <a:effectLst>
                  <a:glow rad="1104900">
                    <a:schemeClr val="bg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samples</a:t>
            </a:r>
            <a:endParaRPr lang="fr-FR" sz="1100" i="1" dirty="0">
              <a:solidFill>
                <a:srgbClr val="00B050"/>
              </a:solidFill>
              <a:effectLst>
                <a:glow rad="1104900">
                  <a:schemeClr val="bg1">
                    <a:alpha val="97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97" name="Connecteur droit avec flèche 96"/>
          <p:cNvCxnSpPr>
            <a:stCxn id="94" idx="0"/>
            <a:endCxn id="95" idx="2"/>
          </p:cNvCxnSpPr>
          <p:nvPr/>
        </p:nvCxnSpPr>
        <p:spPr bwMode="auto">
          <a:xfrm flipH="1" flipV="1">
            <a:off x="3742287" y="2012283"/>
            <a:ext cx="171597" cy="87192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8" name="ZoneTexte 97"/>
          <p:cNvSpPr txBox="1"/>
          <p:nvPr/>
        </p:nvSpPr>
        <p:spPr>
          <a:xfrm>
            <a:off x="4045043" y="3808094"/>
            <a:ext cx="11436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000" i="1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defRPr>
            </a:lvl1pPr>
          </a:lstStyle>
          <a:p>
            <a:pPr algn="ctr"/>
            <a:r>
              <a:rPr lang="fr-FR" sz="1100" dirty="0" smtClean="0">
                <a:effectLst>
                  <a:glow rad="381000">
                    <a:schemeClr val="bg1"/>
                  </a:glow>
                </a:effectLst>
              </a:rPr>
              <a:t>Water </a:t>
            </a:r>
            <a:r>
              <a:rPr lang="fr-FR" sz="1100" dirty="0" err="1" smtClean="0">
                <a:effectLst>
                  <a:glow rad="381000">
                    <a:schemeClr val="bg1"/>
                  </a:glow>
                </a:effectLst>
              </a:rPr>
              <a:t>quality</a:t>
            </a:r>
            <a:r>
              <a:rPr lang="fr-FR" sz="1100" dirty="0" smtClean="0">
                <a:effectLst>
                  <a:glow rad="381000">
                    <a:schemeClr val="bg1"/>
                  </a:glow>
                </a:effectLst>
              </a:rPr>
              <a:t> </a:t>
            </a:r>
            <a:r>
              <a:rPr lang="fr-FR" sz="1100" dirty="0" err="1" smtClean="0">
                <a:effectLst>
                  <a:glow rad="381000">
                    <a:schemeClr val="bg1"/>
                  </a:glow>
                </a:effectLst>
              </a:rPr>
              <a:t>sampling</a:t>
            </a:r>
            <a:r>
              <a:rPr lang="fr-FR" sz="1100" dirty="0" smtClean="0">
                <a:effectLst>
                  <a:glow rad="381000">
                    <a:schemeClr val="bg1"/>
                  </a:glow>
                </a:effectLst>
              </a:rPr>
              <a:t> point</a:t>
            </a:r>
            <a:endParaRPr lang="fr-FR" sz="1100" dirty="0">
              <a:effectLst>
                <a:glow rad="381000">
                  <a:schemeClr val="bg1"/>
                </a:glow>
              </a:effectLst>
            </a:endParaRPr>
          </a:p>
        </p:txBody>
      </p:sp>
      <p:cxnSp>
        <p:nvCxnSpPr>
          <p:cNvPr id="99" name="Connecteur droit avec flèche 98"/>
          <p:cNvCxnSpPr/>
          <p:nvPr/>
        </p:nvCxnSpPr>
        <p:spPr bwMode="auto">
          <a:xfrm flipH="1" flipV="1">
            <a:off x="3913884" y="3347359"/>
            <a:ext cx="427743" cy="42888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0" name="Rectangle à coins arrondis 99"/>
          <p:cNvSpPr/>
          <p:nvPr/>
        </p:nvSpPr>
        <p:spPr>
          <a:xfrm>
            <a:off x="6139947" y="3611447"/>
            <a:ext cx="1120140" cy="306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Sampling</a:t>
            </a:r>
            <a:r>
              <a:rPr lang="fr-FR" sz="1100" dirty="0" smtClean="0"/>
              <a:t> </a:t>
            </a:r>
            <a:r>
              <a:rPr lang="fr-FR" sz="1100" dirty="0" err="1" smtClean="0"/>
              <a:t>act</a:t>
            </a:r>
            <a:endParaRPr lang="fr-FR" sz="1100" dirty="0"/>
          </a:p>
        </p:txBody>
      </p:sp>
      <p:sp>
        <p:nvSpPr>
          <p:cNvPr id="101" name="Rectangle à coins arrondis 100"/>
          <p:cNvSpPr/>
          <p:nvPr/>
        </p:nvSpPr>
        <p:spPr>
          <a:xfrm>
            <a:off x="8296407" y="3632199"/>
            <a:ext cx="1120140" cy="306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Sample</a:t>
            </a:r>
            <a:endParaRPr lang="fr-FR" sz="1100" dirty="0"/>
          </a:p>
        </p:txBody>
      </p:sp>
      <p:sp>
        <p:nvSpPr>
          <p:cNvPr id="102" name="Rectangle à coins arrondis 101"/>
          <p:cNvSpPr/>
          <p:nvPr/>
        </p:nvSpPr>
        <p:spPr>
          <a:xfrm>
            <a:off x="10193787" y="4238981"/>
            <a:ext cx="1120140" cy="306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  <p:cxnSp>
        <p:nvCxnSpPr>
          <p:cNvPr id="103" name="Connecteur droit avec flèche 102"/>
          <p:cNvCxnSpPr/>
          <p:nvPr/>
        </p:nvCxnSpPr>
        <p:spPr bwMode="auto">
          <a:xfrm flipH="1">
            <a:off x="5146154" y="3809532"/>
            <a:ext cx="951268" cy="25873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" name="Connecteur droit avec flèche 103"/>
          <p:cNvCxnSpPr>
            <a:stCxn id="101" idx="1"/>
            <a:endCxn id="100" idx="3"/>
          </p:cNvCxnSpPr>
          <p:nvPr/>
        </p:nvCxnSpPr>
        <p:spPr bwMode="auto">
          <a:xfrm flipH="1" flipV="1">
            <a:off x="7260087" y="3764799"/>
            <a:ext cx="1036320" cy="2075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" name="Connecteur droit avec flèche 104"/>
          <p:cNvCxnSpPr>
            <a:stCxn id="102" idx="1"/>
            <a:endCxn id="101" idx="3"/>
          </p:cNvCxnSpPr>
          <p:nvPr/>
        </p:nvCxnSpPr>
        <p:spPr bwMode="auto">
          <a:xfrm flipH="1" flipV="1">
            <a:off x="9416547" y="3785551"/>
            <a:ext cx="777240" cy="60678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6" name="ZoneTexte 105"/>
          <p:cNvSpPr txBox="1"/>
          <p:nvPr/>
        </p:nvSpPr>
        <p:spPr>
          <a:xfrm>
            <a:off x="10620507" y="4545684"/>
            <a:ext cx="6367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 smtClean="0"/>
              <a:t>Result</a:t>
            </a:r>
            <a:r>
              <a:rPr lang="fr-FR" sz="1100" dirty="0" smtClean="0"/>
              <a:t>…</a:t>
            </a:r>
            <a:endParaRPr lang="fr-FR" sz="1100" dirty="0"/>
          </a:p>
        </p:txBody>
      </p:sp>
      <p:sp>
        <p:nvSpPr>
          <p:cNvPr id="107" name="Rectangle à coins arrondis 106"/>
          <p:cNvSpPr/>
          <p:nvPr/>
        </p:nvSpPr>
        <p:spPr>
          <a:xfrm>
            <a:off x="6090963" y="4576459"/>
            <a:ext cx="1184910" cy="472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Environmental</a:t>
            </a:r>
            <a:r>
              <a:rPr lang="fr-FR" sz="1100" dirty="0" smtClean="0"/>
              <a:t> conditions (</a:t>
            </a:r>
            <a:r>
              <a:rPr lang="fr-FR" sz="1100" dirty="0" err="1" smtClean="0"/>
              <a:t>related</a:t>
            </a:r>
            <a:r>
              <a:rPr lang="fr-FR" sz="1100" dirty="0" smtClean="0"/>
              <a:t> </a:t>
            </a:r>
            <a:r>
              <a:rPr lang="fr-FR" sz="1100" dirty="0" err="1" smtClean="0"/>
              <a:t>obs</a:t>
            </a:r>
            <a:r>
              <a:rPr lang="fr-FR" sz="1100" dirty="0" smtClean="0"/>
              <a:t>)</a:t>
            </a:r>
          </a:p>
        </p:txBody>
      </p:sp>
      <p:cxnSp>
        <p:nvCxnSpPr>
          <p:cNvPr id="108" name="Connecteur droit avec flèche 107"/>
          <p:cNvCxnSpPr>
            <a:stCxn id="107" idx="0"/>
            <a:endCxn id="100" idx="2"/>
          </p:cNvCxnSpPr>
          <p:nvPr/>
        </p:nvCxnSpPr>
        <p:spPr bwMode="auto">
          <a:xfrm flipV="1">
            <a:off x="6683418" y="3918150"/>
            <a:ext cx="16599" cy="65830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9" name="Rectangle à coins arrondis 108"/>
          <p:cNvSpPr/>
          <p:nvPr/>
        </p:nvSpPr>
        <p:spPr>
          <a:xfrm>
            <a:off x="9828027" y="5224501"/>
            <a:ext cx="1120140" cy="306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  <p:sp>
        <p:nvSpPr>
          <p:cNvPr id="110" name="ZoneTexte 109"/>
          <p:cNvSpPr txBox="1"/>
          <p:nvPr/>
        </p:nvSpPr>
        <p:spPr>
          <a:xfrm>
            <a:off x="10254747" y="5531204"/>
            <a:ext cx="6367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 smtClean="0"/>
              <a:t>Result</a:t>
            </a:r>
            <a:r>
              <a:rPr lang="fr-FR" sz="1100" dirty="0" smtClean="0"/>
              <a:t>…</a:t>
            </a:r>
            <a:endParaRPr lang="fr-FR" sz="1100" dirty="0"/>
          </a:p>
        </p:txBody>
      </p:sp>
      <p:cxnSp>
        <p:nvCxnSpPr>
          <p:cNvPr id="111" name="Connecteur droit avec flèche 110"/>
          <p:cNvCxnSpPr>
            <a:stCxn id="109" idx="0"/>
            <a:endCxn id="101" idx="3"/>
          </p:cNvCxnSpPr>
          <p:nvPr/>
        </p:nvCxnSpPr>
        <p:spPr bwMode="auto">
          <a:xfrm flipH="1" flipV="1">
            <a:off x="9416547" y="3785551"/>
            <a:ext cx="971550" cy="143895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" name="Rectangle à coins arrondis 111"/>
          <p:cNvSpPr/>
          <p:nvPr/>
        </p:nvSpPr>
        <p:spPr>
          <a:xfrm>
            <a:off x="8296407" y="4676489"/>
            <a:ext cx="1120140" cy="306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Sub-sample</a:t>
            </a:r>
            <a:endParaRPr lang="fr-FR" sz="1100" dirty="0"/>
          </a:p>
        </p:txBody>
      </p:sp>
      <p:cxnSp>
        <p:nvCxnSpPr>
          <p:cNvPr id="113" name="Connecteur droit avec flèche 112"/>
          <p:cNvCxnSpPr>
            <a:stCxn id="101" idx="2"/>
            <a:endCxn id="112" idx="0"/>
          </p:cNvCxnSpPr>
          <p:nvPr/>
        </p:nvCxnSpPr>
        <p:spPr bwMode="auto">
          <a:xfrm>
            <a:off x="8856477" y="3938902"/>
            <a:ext cx="0" cy="73758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4" name="Rectangle à coins arrondis 113"/>
          <p:cNvSpPr/>
          <p:nvPr/>
        </p:nvSpPr>
        <p:spPr>
          <a:xfrm>
            <a:off x="9850887" y="6349399"/>
            <a:ext cx="1120140" cy="306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  <p:cxnSp>
        <p:nvCxnSpPr>
          <p:cNvPr id="115" name="Connecteur droit avec flèche 114"/>
          <p:cNvCxnSpPr>
            <a:stCxn id="114" idx="0"/>
            <a:endCxn id="112" idx="2"/>
          </p:cNvCxnSpPr>
          <p:nvPr/>
        </p:nvCxnSpPr>
        <p:spPr bwMode="auto">
          <a:xfrm flipH="1" flipV="1">
            <a:off x="8856477" y="4983192"/>
            <a:ext cx="1554480" cy="136620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6" name="ZoneTexte 115"/>
          <p:cNvSpPr txBox="1"/>
          <p:nvPr/>
        </p:nvSpPr>
        <p:spPr>
          <a:xfrm>
            <a:off x="10283100" y="6611009"/>
            <a:ext cx="6367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 smtClean="0"/>
              <a:t>Result</a:t>
            </a:r>
            <a:r>
              <a:rPr lang="fr-FR" sz="1100" dirty="0" smtClean="0"/>
              <a:t>…</a:t>
            </a:r>
            <a:endParaRPr lang="fr-FR" sz="1100" dirty="0"/>
          </a:p>
        </p:txBody>
      </p:sp>
      <p:sp>
        <p:nvSpPr>
          <p:cNvPr id="117" name="ZoneTexte 116"/>
          <p:cNvSpPr txBox="1"/>
          <p:nvPr/>
        </p:nvSpPr>
        <p:spPr>
          <a:xfrm>
            <a:off x="3083706" y="5930342"/>
            <a:ext cx="294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120 million </a:t>
            </a:r>
            <a:r>
              <a:rPr lang="fr-FR" dirty="0" err="1" smtClean="0"/>
              <a:t>analysis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r>
              <a:rPr lang="fr-FR" dirty="0" smtClean="0"/>
              <a:t> …</a:t>
            </a:r>
            <a:endParaRPr lang="fr-FR" dirty="0"/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83738" y="1003533"/>
            <a:ext cx="7685008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lvl="0"/>
            <a:r>
              <a:rPr lang="fr-FR" dirty="0" smtClean="0"/>
              <a:t>Chemical concentration - Complete model</a:t>
            </a:r>
            <a:endParaRPr lang="fr-FR" dirty="0"/>
          </a:p>
          <a:p>
            <a:pPr>
              <a:lnSpc>
                <a:spcPct val="150000"/>
              </a:lnSpc>
              <a:buClr>
                <a:srgbClr val="E87B1C"/>
              </a:buClr>
            </a:pP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251460">
              <a:lnSpc>
                <a:spcPts val="1600"/>
              </a:lnSpc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buClr>
                <a:srgbClr val="E87B1C"/>
              </a:buClr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251460">
              <a:lnSpc>
                <a:spcPts val="1600"/>
              </a:lnSpc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 à coins arrondis 120"/>
          <p:cNvSpPr/>
          <p:nvPr/>
        </p:nvSpPr>
        <p:spPr>
          <a:xfrm>
            <a:off x="2746244" y="6314928"/>
            <a:ext cx="1772577" cy="4826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9711834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30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2 – </a:t>
            </a:r>
            <a:r>
              <a:rPr lang="en-US" sz="3600" b="1" dirty="0" err="1">
                <a:solidFill>
                  <a:srgbClr val="E87B1C"/>
                </a:solidFill>
                <a:cs typeface="Arial"/>
              </a:rPr>
              <a:t>SensorThings</a:t>
            </a:r>
            <a:r>
              <a:rPr lang="en-US" sz="3600" b="1" dirty="0">
                <a:solidFill>
                  <a:srgbClr val="E87B1C"/>
                </a:solidFill>
                <a:cs typeface="Arial"/>
              </a:rPr>
              <a:t> API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1265024"/>
            <a:ext cx="9240916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3°/ </a:t>
            </a:r>
            <a:r>
              <a:rPr lang="fr-FR" dirty="0"/>
              <a:t>Prototype </a:t>
            </a:r>
            <a:r>
              <a:rPr lang="fr-FR" dirty="0" err="1"/>
              <a:t>demo</a:t>
            </a:r>
            <a:endParaRPr lang="fr-FR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Observations regarding Calcium</a:t>
            </a:r>
            <a:endParaRPr lang="en-US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 smtClean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4779" y="2607557"/>
            <a:ext cx="8601819" cy="425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06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31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 smtClean="0">
                <a:solidFill>
                  <a:srgbClr val="E87B1C"/>
                </a:solidFill>
                <a:cs typeface="Arial"/>
              </a:rPr>
              <a:t>Conclusions</a:t>
            </a:r>
            <a:endParaRPr lang="en-US" sz="3600" b="1" dirty="0">
              <a:solidFill>
                <a:srgbClr val="E87B1C"/>
              </a:solidFill>
              <a:cs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1265024"/>
            <a:ext cx="9240916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Corner stone for </a:t>
            </a:r>
            <a:r>
              <a:rPr lang="fr-FR" dirty="0" err="1" smtClean="0"/>
              <a:t>success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in </a:t>
            </a:r>
            <a:r>
              <a:rPr lang="fr-FR" dirty="0" err="1" smtClean="0"/>
              <a:t>vocabularies</a:t>
            </a:r>
            <a:r>
              <a:rPr lang="fr-FR" dirty="0" smtClean="0"/>
              <a:t> !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Pattern </a:t>
            </a:r>
            <a:r>
              <a:rPr lang="fr-FR" dirty="0" err="1" smtClean="0"/>
              <a:t>arising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Observations &amp; </a:t>
            </a:r>
            <a:r>
              <a:rPr lang="fr-FR" dirty="0" err="1" smtClean="0"/>
              <a:t>Measurements</a:t>
            </a:r>
            <a:endParaRPr lang="fr-FR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From a domain point of view, </a:t>
            </a:r>
            <a:r>
              <a:rPr lang="en-US" dirty="0" smtClean="0"/>
              <a:t>water quality </a:t>
            </a:r>
            <a:r>
              <a:rPr lang="en-US" dirty="0"/>
              <a:t>is more complex that automated river flow monitoring as it often involves (sub)sampling and a lot of related </a:t>
            </a:r>
            <a:r>
              <a:rPr lang="en-US" dirty="0" smtClean="0"/>
              <a:t>Observation</a:t>
            </a:r>
          </a:p>
          <a:p>
            <a:pPr marL="1200150" lvl="2" indent="-28575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dirty="0" smtClean="0"/>
              <a:t>In </a:t>
            </a:r>
            <a:r>
              <a:rPr lang="en-US" dirty="0"/>
              <a:t>GWML2 we defined a ‘pattern’ on aquifer/pump tests </a:t>
            </a:r>
            <a:r>
              <a:rPr lang="en-US" dirty="0" err="1" smtClean="0"/>
              <a:t>eventhough</a:t>
            </a:r>
            <a:r>
              <a:rPr lang="en-US" dirty="0" smtClean="0"/>
              <a:t> everything is in O&amp;M (</a:t>
            </a:r>
            <a:r>
              <a:rPr lang="en-US" dirty="0" smtClean="0">
                <a:hlinkClick r:id="rId9"/>
              </a:rPr>
              <a:t>https</a:t>
            </a:r>
            <a:r>
              <a:rPr lang="en-US" dirty="0">
                <a:hlinkClick r:id="rId9"/>
              </a:rPr>
              <a:t>://</a:t>
            </a:r>
            <a:r>
              <a:rPr lang="en-US" dirty="0" smtClean="0">
                <a:hlinkClick r:id="rId9"/>
              </a:rPr>
              <a:t>docs.ogc.org/is/19-013/19-013.html#toc49</a:t>
            </a:r>
            <a:r>
              <a:rPr lang="en-US" dirty="0" smtClean="0"/>
              <a:t>  </a:t>
            </a:r>
            <a:r>
              <a:rPr lang="en-US" dirty="0"/>
              <a:t>) </a:t>
            </a:r>
            <a:endParaRPr lang="en-US" dirty="0" smtClean="0"/>
          </a:p>
          <a:p>
            <a:pPr marL="1200150" lvl="2" indent="-28575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dirty="0" smtClean="0"/>
              <a:t>We </a:t>
            </a:r>
            <a:r>
              <a:rPr lang="en-US" dirty="0"/>
              <a:t>could achieve the same for </a:t>
            </a:r>
            <a:r>
              <a:rPr lang="en-US" dirty="0" smtClean="0"/>
              <a:t>WQ</a:t>
            </a:r>
            <a:endParaRPr lang="fr-FR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Evolutions in Observations &amp; </a:t>
            </a:r>
            <a:r>
              <a:rPr lang="fr-FR" dirty="0" err="1" smtClean="0"/>
              <a:t>Measurements</a:t>
            </a:r>
            <a:r>
              <a:rPr lang="fr-FR" dirty="0" smtClean="0"/>
              <a:t> (&amp; </a:t>
            </a:r>
            <a:r>
              <a:rPr lang="fr-FR" dirty="0" err="1" smtClean="0"/>
              <a:t>samples</a:t>
            </a:r>
            <a:r>
              <a:rPr lang="fr-FR" dirty="0" smtClean="0"/>
              <a:t> ! ) V3 </a:t>
            </a:r>
            <a:r>
              <a:rPr lang="fr-FR" dirty="0" err="1" smtClean="0"/>
              <a:t>will</a:t>
            </a:r>
            <a:r>
              <a:rPr lang="fr-FR" dirty="0" smtClean="0"/>
              <a:t> help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Ex : </a:t>
            </a:r>
            <a:r>
              <a:rPr lang="fr-FR" dirty="0"/>
              <a:t>on </a:t>
            </a:r>
            <a:r>
              <a:rPr lang="fr-FR" dirty="0" err="1" smtClean="0"/>
              <a:t>ultimateFOI</a:t>
            </a:r>
            <a:r>
              <a:rPr lang="fr-FR" dirty="0" smtClean="0"/>
              <a:t> / </a:t>
            </a:r>
            <a:r>
              <a:rPr lang="fr-FR" dirty="0" err="1" smtClean="0"/>
              <a:t>proximateFOI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9871197" y="5948411"/>
            <a:ext cx="2017848" cy="728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0345250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32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 smtClean="0">
                <a:solidFill>
                  <a:srgbClr val="E87B1C"/>
                </a:solidFill>
                <a:cs typeface="Arial"/>
              </a:rPr>
              <a:t>Conclusions</a:t>
            </a:r>
            <a:endParaRPr lang="en-US" sz="3600" b="1" dirty="0">
              <a:solidFill>
                <a:srgbClr val="E87B1C"/>
              </a:solidFill>
              <a:cs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1265024"/>
            <a:ext cx="9240916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Importance of sharing communities taxonomies </a:t>
            </a:r>
            <a:endParaRPr lang="fr-FR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Use of well-defined / shared controlled Vocab (</a:t>
            </a:r>
            <a:r>
              <a:rPr lang="en-US" dirty="0" err="1"/>
              <a:t>codeLists</a:t>
            </a:r>
            <a:r>
              <a:rPr lang="en-US" dirty="0"/>
              <a:t>) for Procedure, </a:t>
            </a:r>
            <a:r>
              <a:rPr lang="en-US" dirty="0" err="1"/>
              <a:t>ObservedProperty</a:t>
            </a:r>
            <a:r>
              <a:rPr lang="en-US" dirty="0"/>
              <a:t> etc… </a:t>
            </a:r>
            <a:endParaRPr lang="en-US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We </a:t>
            </a:r>
            <a:r>
              <a:rPr lang="en-US" dirty="0"/>
              <a:t>have the same context &amp; endeavor here </a:t>
            </a:r>
            <a:r>
              <a:rPr lang="en-US" dirty="0" smtClean="0"/>
              <a:t>as many other organizations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dirty="0"/>
              <a:t>How to we organize ourselves to trigger momentum ?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dirty="0"/>
              <a:t>Map to each other ? to a reference point ?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dirty="0"/>
              <a:t>At least let’s share some practices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This presentation is about </a:t>
            </a:r>
            <a:r>
              <a:rPr lang="en-US" u="sng" dirty="0" err="1" smtClean="0"/>
              <a:t>Surface</a:t>
            </a:r>
            <a:r>
              <a:rPr lang="en-US" dirty="0" err="1" smtClean="0"/>
              <a:t>Water</a:t>
            </a:r>
            <a:r>
              <a:rPr lang="en-US" dirty="0" smtClean="0"/>
              <a:t> Quality</a:t>
            </a:r>
            <a:endParaRPr lang="en-US" dirty="0"/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dirty="0" smtClean="0"/>
              <a:t>All this is also valid for </a:t>
            </a:r>
            <a:r>
              <a:rPr lang="en-US" u="sng" dirty="0" err="1" smtClean="0"/>
              <a:t>Ground</a:t>
            </a:r>
            <a:r>
              <a:rPr lang="en-US" dirty="0" err="1" smtClean="0"/>
              <a:t>Water</a:t>
            </a:r>
            <a:r>
              <a:rPr lang="en-US" dirty="0" smtClean="0"/>
              <a:t> </a:t>
            </a:r>
            <a:r>
              <a:rPr lang="en-US" dirty="0"/>
              <a:t>Quality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 smtClean="0"/>
          </a:p>
        </p:txBody>
      </p:sp>
      <p:sp>
        <p:nvSpPr>
          <p:cNvPr id="7" name="Rectangle à coins arrondis 6"/>
          <p:cNvSpPr/>
          <p:nvPr/>
        </p:nvSpPr>
        <p:spPr>
          <a:xfrm>
            <a:off x="9871197" y="5948411"/>
            <a:ext cx="2017848" cy="728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8661939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54498" y="380917"/>
            <a:ext cx="7632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3600" b="1" dirty="0" err="1" smtClean="0">
                <a:solidFill>
                  <a:srgbClr val="E87B1C"/>
                </a:solidFill>
                <a:latin typeface="Arial"/>
                <a:cs typeface="Arial"/>
              </a:rPr>
              <a:t>Thank</a:t>
            </a:r>
            <a:r>
              <a:rPr lang="fr-FR" sz="3600" b="1" dirty="0" smtClean="0">
                <a:solidFill>
                  <a:srgbClr val="E87B1C"/>
                </a:solidFill>
                <a:latin typeface="Arial"/>
                <a:cs typeface="Arial"/>
              </a:rPr>
              <a:t> </a:t>
            </a:r>
            <a:r>
              <a:rPr lang="fr-FR" sz="3600" b="1" dirty="0" err="1" smtClean="0">
                <a:solidFill>
                  <a:srgbClr val="E87B1C"/>
                </a:solidFill>
                <a:latin typeface="Arial"/>
                <a:cs typeface="Arial"/>
              </a:rPr>
              <a:t>you</a:t>
            </a:r>
            <a:r>
              <a:rPr lang="fr-FR" sz="3600" b="1" dirty="0" smtClean="0">
                <a:solidFill>
                  <a:srgbClr val="E87B1C"/>
                </a:solidFill>
                <a:latin typeface="Arial"/>
                <a:cs typeface="Arial"/>
              </a:rPr>
              <a:t> &amp; </a:t>
            </a:r>
            <a:r>
              <a:rPr lang="fr-FR" sz="3600" b="1" dirty="0" err="1" smtClean="0">
                <a:solidFill>
                  <a:srgbClr val="E87B1C"/>
                </a:solidFill>
                <a:latin typeface="Arial"/>
                <a:cs typeface="Arial"/>
              </a:rPr>
              <a:t>thanks</a:t>
            </a:r>
            <a:r>
              <a:rPr lang="fr-FR" sz="3600" b="1" dirty="0" smtClean="0">
                <a:solidFill>
                  <a:srgbClr val="E87B1C"/>
                </a:solidFill>
                <a:latin typeface="Arial"/>
                <a:cs typeface="Arial"/>
              </a:rPr>
              <a:t> to</a:t>
            </a:r>
            <a:endParaRPr lang="fr-FR" sz="3600" b="1" dirty="0">
              <a:solidFill>
                <a:srgbClr val="E87B1C"/>
              </a:solidFill>
              <a:latin typeface="Arial"/>
              <a:cs typeface="Arial"/>
            </a:endParaRPr>
          </a:p>
        </p:txBody>
      </p:sp>
      <p:pic>
        <p:nvPicPr>
          <p:cNvPr id="9" name="Picture 2" descr="C:\Windows\Web\Wallpaper\BRGM\fond_ecran_2013_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54" y="980404"/>
            <a:ext cx="79248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02674" y="980404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s.grellet@brgm.fr</a:t>
            </a:r>
          </a:p>
          <a:p>
            <a:r>
              <a:rPr lang="en-US" dirty="0">
                <a:solidFill>
                  <a:schemeClr val="bg1"/>
                </a:solidFill>
              </a:rPr>
              <a:t>a.feliachi@brgm.fr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h.bressan@brgm.fr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Kathi@DataCove.eu</a:t>
            </a:r>
          </a:p>
          <a:p>
            <a:r>
              <a:rPr lang="en-US" dirty="0">
                <a:solidFill>
                  <a:schemeClr val="bg1"/>
                </a:solidFill>
              </a:rPr>
              <a:t>hylke.vanderschaaf@iosb.fraunhofer.de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434863" y="6146418"/>
            <a:ext cx="3291489" cy="6600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8527303" y="5947146"/>
            <a:ext cx="3291489" cy="7508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946" y="5203382"/>
            <a:ext cx="1841123" cy="39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86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Rectangle à coins arrondis 119"/>
          <p:cNvSpPr/>
          <p:nvPr/>
        </p:nvSpPr>
        <p:spPr>
          <a:xfrm>
            <a:off x="9871197" y="5948411"/>
            <a:ext cx="2017848" cy="728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4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Water quality use case overview</a:t>
            </a: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83738" y="1003533"/>
            <a:ext cx="7685008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r>
              <a:rPr lang="fr-FR" dirty="0"/>
              <a:t>Chemical concentration - </a:t>
            </a:r>
            <a:r>
              <a:rPr lang="fr-FR" dirty="0" err="1" smtClean="0"/>
              <a:t>Simplified</a:t>
            </a:r>
            <a:r>
              <a:rPr lang="fr-FR" dirty="0" smtClean="0"/>
              <a:t> </a:t>
            </a:r>
            <a:r>
              <a:rPr lang="fr-FR" dirty="0"/>
              <a:t>(</a:t>
            </a:r>
            <a:r>
              <a:rPr lang="fr-FR" dirty="0" err="1"/>
              <a:t>implemented</a:t>
            </a:r>
            <a:r>
              <a:rPr lang="fr-FR" dirty="0"/>
              <a:t>) model</a:t>
            </a:r>
          </a:p>
          <a:p>
            <a:pPr>
              <a:lnSpc>
                <a:spcPct val="150000"/>
              </a:lnSpc>
              <a:buClr>
                <a:srgbClr val="E87B1C"/>
              </a:buClr>
            </a:pP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251460">
              <a:lnSpc>
                <a:spcPts val="1600"/>
              </a:lnSpc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buClr>
                <a:srgbClr val="E87B1C"/>
              </a:buClr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251460">
              <a:lnSpc>
                <a:spcPts val="1600"/>
              </a:lnSpc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 à coins arrondis 120"/>
          <p:cNvSpPr/>
          <p:nvPr/>
        </p:nvSpPr>
        <p:spPr>
          <a:xfrm>
            <a:off x="2746244" y="6314928"/>
            <a:ext cx="1772577" cy="4826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  <p:sp>
        <p:nvSpPr>
          <p:cNvPr id="37" name="Rectangle 36"/>
          <p:cNvSpPr/>
          <p:nvPr/>
        </p:nvSpPr>
        <p:spPr>
          <a:xfrm>
            <a:off x="3619803" y="2808423"/>
            <a:ext cx="1247835" cy="1244545"/>
          </a:xfrm>
          <a:prstGeom prst="rect">
            <a:avLst/>
          </a:prstGeom>
          <a:solidFill>
            <a:srgbClr val="6AA8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38" name="Forme libre 37"/>
          <p:cNvSpPr/>
          <p:nvPr/>
        </p:nvSpPr>
        <p:spPr bwMode="auto">
          <a:xfrm rot="20780964">
            <a:off x="3925849" y="1288159"/>
            <a:ext cx="880667" cy="2699009"/>
          </a:xfrm>
          <a:custGeom>
            <a:avLst/>
            <a:gdLst>
              <a:gd name="connsiteX0" fmla="*/ 0 w 880667"/>
              <a:gd name="connsiteY0" fmla="*/ 0 h 2699009"/>
              <a:gd name="connsiteX1" fmla="*/ 309966 w 880667"/>
              <a:gd name="connsiteY1" fmla="*/ 681926 h 2699009"/>
              <a:gd name="connsiteX2" fmla="*/ 340963 w 880667"/>
              <a:gd name="connsiteY2" fmla="*/ 2216258 h 2699009"/>
              <a:gd name="connsiteX3" fmla="*/ 821410 w 880667"/>
              <a:gd name="connsiteY3" fmla="*/ 2665709 h 2699009"/>
              <a:gd name="connsiteX4" fmla="*/ 867905 w 880667"/>
              <a:gd name="connsiteY4" fmla="*/ 2681207 h 2699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0667" h="2699009">
                <a:moveTo>
                  <a:pt x="0" y="0"/>
                </a:moveTo>
                <a:cubicBezTo>
                  <a:pt x="126569" y="156275"/>
                  <a:pt x="253139" y="312550"/>
                  <a:pt x="309966" y="681926"/>
                </a:cubicBezTo>
                <a:cubicBezTo>
                  <a:pt x="366793" y="1051302"/>
                  <a:pt x="255722" y="1885627"/>
                  <a:pt x="340963" y="2216258"/>
                </a:cubicBezTo>
                <a:cubicBezTo>
                  <a:pt x="426204" y="2546889"/>
                  <a:pt x="733586" y="2588218"/>
                  <a:pt x="821410" y="2665709"/>
                </a:cubicBezTo>
                <a:cubicBezTo>
                  <a:pt x="909234" y="2743201"/>
                  <a:pt x="875654" y="2657960"/>
                  <a:pt x="867905" y="2681207"/>
                </a:cubicBezTo>
              </a:path>
            </a:pathLst>
          </a:custGeom>
          <a:ln w="57150">
            <a:solidFill>
              <a:srgbClr val="3C78D8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Octogone 38"/>
          <p:cNvSpPr/>
          <p:nvPr/>
        </p:nvSpPr>
        <p:spPr bwMode="auto">
          <a:xfrm>
            <a:off x="4296697" y="3307241"/>
            <a:ext cx="138969" cy="144016"/>
          </a:xfrm>
          <a:prstGeom prst="octagon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3484900" y="3009693"/>
            <a:ext cx="11436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000" i="1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defRPr>
            </a:lvl1pPr>
          </a:lstStyle>
          <a:p>
            <a:pPr algn="ctr"/>
            <a:r>
              <a:rPr lang="fr-FR" sz="1100" dirty="0" smtClean="0">
                <a:effectLst>
                  <a:glow rad="381000">
                    <a:schemeClr val="bg1"/>
                  </a:glow>
                </a:effectLst>
              </a:rPr>
              <a:t>Water </a:t>
            </a:r>
            <a:r>
              <a:rPr lang="fr-FR" sz="1100" dirty="0" err="1" smtClean="0">
                <a:effectLst>
                  <a:glow rad="381000">
                    <a:schemeClr val="bg1"/>
                  </a:glow>
                </a:effectLst>
              </a:rPr>
              <a:t>quality</a:t>
            </a:r>
            <a:r>
              <a:rPr lang="fr-FR" sz="1100" dirty="0" smtClean="0">
                <a:effectLst>
                  <a:glow rad="381000">
                    <a:schemeClr val="bg1"/>
                  </a:glow>
                </a:effectLst>
              </a:rPr>
              <a:t> station</a:t>
            </a:r>
            <a:endParaRPr lang="fr-FR" sz="1100" dirty="0">
              <a:effectLst>
                <a:glow rad="381000">
                  <a:schemeClr val="bg1"/>
                </a:glow>
              </a:effectLst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3660000" y="1935378"/>
            <a:ext cx="9685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>
                <a:solidFill>
                  <a:srgbClr val="3C78D8"/>
                </a:solidFill>
                <a:effectLst>
                  <a:glow rad="901700">
                    <a:schemeClr val="bg1"/>
                  </a:glow>
                </a:effectLst>
                <a:latin typeface="Comic Sans MS" panose="030F0702030302020204" pitchFamily="66" charset="0"/>
              </a:rPr>
              <a:t>River</a:t>
            </a:r>
            <a:endParaRPr lang="fr-FR" sz="1100" i="1" dirty="0">
              <a:solidFill>
                <a:srgbClr val="3C78D8"/>
              </a:solidFill>
              <a:effectLst>
                <a:glow rad="9017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2904516" y="2516643"/>
            <a:ext cx="1295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 smtClean="0">
                <a:effectLst>
                  <a:glow rad="1104900">
                    <a:schemeClr val="bg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sampledFeature</a:t>
            </a:r>
            <a:endParaRPr lang="fr-FR" sz="1100" i="1" dirty="0">
              <a:effectLst>
                <a:glow rad="1104900">
                  <a:schemeClr val="bg1">
                    <a:alpha val="97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43" name="Connecteur droit avec flèche 42"/>
          <p:cNvCxnSpPr>
            <a:stCxn id="40" idx="0"/>
            <a:endCxn id="41" idx="2"/>
          </p:cNvCxnSpPr>
          <p:nvPr/>
        </p:nvCxnSpPr>
        <p:spPr bwMode="auto">
          <a:xfrm flipV="1">
            <a:off x="4056718" y="2196988"/>
            <a:ext cx="87550" cy="81270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Rectangle à coins arrondis 43"/>
          <p:cNvSpPr/>
          <p:nvPr/>
        </p:nvSpPr>
        <p:spPr>
          <a:xfrm>
            <a:off x="6842851" y="3057799"/>
            <a:ext cx="1120140" cy="306703"/>
          </a:xfrm>
          <a:prstGeom prst="roundRect">
            <a:avLst/>
          </a:prstGeom>
          <a:solidFill>
            <a:srgbClr val="E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Water </a:t>
            </a:r>
          </a:p>
          <a:p>
            <a:pPr algn="ctr"/>
            <a:r>
              <a:rPr lang="fr-FR" sz="1100" dirty="0" err="1" smtClean="0"/>
              <a:t>Sample</a:t>
            </a:r>
            <a:endParaRPr lang="fr-FR" sz="1100" dirty="0"/>
          </a:p>
        </p:txBody>
      </p:sp>
      <p:sp>
        <p:nvSpPr>
          <p:cNvPr id="45" name="Rectangle à coins arrondis 44"/>
          <p:cNvSpPr/>
          <p:nvPr/>
        </p:nvSpPr>
        <p:spPr>
          <a:xfrm>
            <a:off x="10399346" y="3057798"/>
            <a:ext cx="1120140" cy="306703"/>
          </a:xfrm>
          <a:prstGeom prst="roundRect">
            <a:avLst/>
          </a:prstGeom>
          <a:solidFill>
            <a:srgbClr val="FFE5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>
                <a:solidFill>
                  <a:schemeClr val="tx1"/>
                </a:solidFill>
              </a:rPr>
              <a:t>Analysis</a:t>
            </a:r>
            <a:endParaRPr lang="fr-FR" sz="1100" dirty="0">
              <a:solidFill>
                <a:schemeClr val="tx1"/>
              </a:solidFill>
            </a:endParaRPr>
          </a:p>
        </p:txBody>
      </p:sp>
      <p:cxnSp>
        <p:nvCxnSpPr>
          <p:cNvPr id="46" name="Connecteur droit avec flèche 45"/>
          <p:cNvCxnSpPr>
            <a:endCxn id="40" idx="3"/>
          </p:cNvCxnSpPr>
          <p:nvPr/>
        </p:nvCxnSpPr>
        <p:spPr bwMode="auto">
          <a:xfrm flipH="1">
            <a:off x="4628535" y="3225136"/>
            <a:ext cx="2206651" cy="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Connecteur droit avec flèche 46"/>
          <p:cNvCxnSpPr>
            <a:stCxn id="45" idx="1"/>
            <a:endCxn id="44" idx="3"/>
          </p:cNvCxnSpPr>
          <p:nvPr/>
        </p:nvCxnSpPr>
        <p:spPr bwMode="auto">
          <a:xfrm flipH="1">
            <a:off x="7962991" y="3211150"/>
            <a:ext cx="2436355" cy="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ZoneTexte 47"/>
          <p:cNvSpPr txBox="1"/>
          <p:nvPr/>
        </p:nvSpPr>
        <p:spPr>
          <a:xfrm>
            <a:off x="10824301" y="3378487"/>
            <a:ext cx="6367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 smtClean="0"/>
              <a:t>Result</a:t>
            </a:r>
            <a:r>
              <a:rPr lang="fr-FR" sz="1100" dirty="0" smtClean="0"/>
              <a:t>…</a:t>
            </a:r>
            <a:endParaRPr lang="fr-FR" sz="1100" dirty="0"/>
          </a:p>
        </p:txBody>
      </p:sp>
      <p:sp>
        <p:nvSpPr>
          <p:cNvPr id="49" name="Rectangle à coins arrondis 48"/>
          <p:cNvSpPr/>
          <p:nvPr/>
        </p:nvSpPr>
        <p:spPr>
          <a:xfrm>
            <a:off x="10456053" y="4174282"/>
            <a:ext cx="1120140" cy="306703"/>
          </a:xfrm>
          <a:prstGeom prst="roundRect">
            <a:avLst/>
          </a:prstGeom>
          <a:solidFill>
            <a:srgbClr val="FFE5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>
                <a:solidFill>
                  <a:schemeClr val="tx1"/>
                </a:solidFill>
              </a:rPr>
              <a:t>Analysis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10882773" y="4480985"/>
            <a:ext cx="6367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 smtClean="0"/>
              <a:t>Result</a:t>
            </a:r>
            <a:r>
              <a:rPr lang="fr-FR" sz="1100" dirty="0" smtClean="0"/>
              <a:t>…</a:t>
            </a:r>
            <a:endParaRPr lang="fr-FR" sz="1100" dirty="0"/>
          </a:p>
        </p:txBody>
      </p:sp>
      <p:cxnSp>
        <p:nvCxnSpPr>
          <p:cNvPr id="51" name="Connecteur droit avec flèche 50"/>
          <p:cNvCxnSpPr>
            <a:stCxn id="49" idx="1"/>
            <a:endCxn id="44" idx="3"/>
          </p:cNvCxnSpPr>
          <p:nvPr/>
        </p:nvCxnSpPr>
        <p:spPr bwMode="auto">
          <a:xfrm flipH="1" flipV="1">
            <a:off x="7962991" y="3211151"/>
            <a:ext cx="2493062" cy="111648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Rectangle à coins arrondis 53"/>
          <p:cNvSpPr/>
          <p:nvPr/>
        </p:nvSpPr>
        <p:spPr>
          <a:xfrm>
            <a:off x="6835186" y="4445511"/>
            <a:ext cx="1127805" cy="472145"/>
          </a:xfrm>
          <a:prstGeom prst="roundRect">
            <a:avLst/>
          </a:prstGeom>
          <a:solidFill>
            <a:srgbClr val="FFE5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>
                <a:solidFill>
                  <a:schemeClr val="tx1"/>
                </a:solidFill>
              </a:rPr>
              <a:t>Environmental</a:t>
            </a:r>
            <a:r>
              <a:rPr lang="fr-FR" sz="1100" dirty="0">
                <a:solidFill>
                  <a:schemeClr val="tx1"/>
                </a:solidFill>
              </a:rPr>
              <a:t> conditions (</a:t>
            </a:r>
            <a:r>
              <a:rPr lang="fr-FR" sz="1100" dirty="0" err="1">
                <a:solidFill>
                  <a:schemeClr val="tx1"/>
                </a:solidFill>
              </a:rPr>
              <a:t>related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obs</a:t>
            </a:r>
            <a:r>
              <a:rPr lang="fr-FR" sz="1100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55" name="Connecteur droit avec flèche 54"/>
          <p:cNvCxnSpPr>
            <a:stCxn id="54" idx="0"/>
            <a:endCxn id="44" idx="2"/>
          </p:cNvCxnSpPr>
          <p:nvPr/>
        </p:nvCxnSpPr>
        <p:spPr bwMode="auto">
          <a:xfrm flipV="1">
            <a:off x="7399089" y="3364502"/>
            <a:ext cx="3832" cy="108100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56" name="Tableau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423331"/>
              </p:ext>
            </p:extLst>
          </p:nvPr>
        </p:nvGraphicFramePr>
        <p:xfrm>
          <a:off x="3029258" y="5387159"/>
          <a:ext cx="3520440" cy="1386840"/>
        </p:xfrm>
        <a:graphic>
          <a:graphicData uri="http://schemas.openxmlformats.org/drawingml/2006/table">
            <a:tbl>
              <a:tblPr/>
              <a:tblGrid>
                <a:gridCol w="3520440">
                  <a:extLst>
                    <a:ext uri="{9D8B030D-6E8A-4147-A177-3AD203B41FA5}">
                      <a16:colId xmlns:a16="http://schemas.microsoft.com/office/drawing/2014/main" val="2556842343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fr-FR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Observation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33174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fr-FR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Observation result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00777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fr-FR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Sample (SF_Specimen)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94080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fr-FR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River (ultimate fOI)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7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40887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</a:t>
                      </a:r>
                      <a:r>
                        <a:rPr lang="en-US" sz="11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fOIs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on the side (ex : river pertains to river basin)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39758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fr-FR" sz="11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Environmental</a:t>
                      </a:r>
                      <a:r>
                        <a:rPr lang="fr-FR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Monitoring Facility (EF)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3340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fr-FR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 </a:t>
                      </a:r>
                      <a:r>
                        <a:rPr lang="fr-FR" sz="11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associated</a:t>
                      </a:r>
                      <a:r>
                        <a:rPr lang="fr-FR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information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464106"/>
                  </a:ext>
                </a:extLst>
              </a:tr>
            </a:tbl>
          </a:graphicData>
        </a:graphic>
      </p:graphicFrame>
      <p:sp>
        <p:nvSpPr>
          <p:cNvPr id="57" name="ZoneTexte 56"/>
          <p:cNvSpPr txBox="1"/>
          <p:nvPr/>
        </p:nvSpPr>
        <p:spPr>
          <a:xfrm>
            <a:off x="4875303" y="2951811"/>
            <a:ext cx="1784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 smtClean="0">
                <a:effectLst>
                  <a:glow rad="1104900">
                    <a:schemeClr val="bg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relatedSamplingFeature</a:t>
            </a:r>
            <a:endParaRPr lang="fr-FR" sz="1100" i="1" dirty="0">
              <a:effectLst>
                <a:glow rad="1104900">
                  <a:schemeClr val="bg1">
                    <a:alpha val="97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7962991" y="2905618"/>
            <a:ext cx="1295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 smtClean="0">
                <a:effectLst>
                  <a:glow rad="1104900">
                    <a:schemeClr val="bg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fOi</a:t>
            </a:r>
            <a:endParaRPr lang="fr-FR" sz="1100" i="1" dirty="0">
              <a:effectLst>
                <a:glow rad="1104900">
                  <a:schemeClr val="bg1">
                    <a:alpha val="97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7913852" y="3358124"/>
            <a:ext cx="1295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 smtClean="0">
                <a:effectLst>
                  <a:glow rad="1104900">
                    <a:schemeClr val="bg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fOi</a:t>
            </a:r>
            <a:endParaRPr lang="fr-FR" sz="1100" i="1" dirty="0">
              <a:effectLst>
                <a:glow rad="1104900">
                  <a:schemeClr val="bg1">
                    <a:alpha val="97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9693280" y="2816329"/>
            <a:ext cx="15167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 smtClean="0">
                <a:effectLst>
                  <a:glow rad="1104900">
                    <a:schemeClr val="bg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relatedObservation</a:t>
            </a:r>
            <a:endParaRPr lang="fr-FR" sz="1100" i="1" dirty="0">
              <a:effectLst>
                <a:glow rad="1104900">
                  <a:schemeClr val="bg1">
                    <a:alpha val="97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9868063" y="3841412"/>
            <a:ext cx="15167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 smtClean="0">
                <a:effectLst>
                  <a:glow rad="1104900">
                    <a:schemeClr val="bg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relatedObservation</a:t>
            </a:r>
            <a:endParaRPr lang="fr-FR" sz="1100" i="1" dirty="0">
              <a:effectLst>
                <a:glow rad="1104900">
                  <a:schemeClr val="bg1">
                    <a:alpha val="97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5944141" y="3428864"/>
            <a:ext cx="15167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 smtClean="0">
                <a:effectLst>
                  <a:glow rad="1104900">
                    <a:schemeClr val="bg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relatedObservation</a:t>
            </a:r>
            <a:endParaRPr lang="fr-FR" sz="1100" i="1" dirty="0">
              <a:effectLst>
                <a:glow rad="1104900">
                  <a:schemeClr val="bg1">
                    <a:alpha val="97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5946571" y="4163625"/>
            <a:ext cx="15167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 smtClean="0">
                <a:effectLst>
                  <a:glow rad="1104900">
                    <a:schemeClr val="bg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relatedObservation</a:t>
            </a:r>
            <a:endParaRPr lang="fr-FR" sz="1100" i="1" dirty="0">
              <a:effectLst>
                <a:glow rad="1104900">
                  <a:schemeClr val="bg1">
                    <a:alpha val="97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3200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Rectangle à coins arrondis 119"/>
          <p:cNvSpPr/>
          <p:nvPr/>
        </p:nvSpPr>
        <p:spPr>
          <a:xfrm>
            <a:off x="9871197" y="5939175"/>
            <a:ext cx="2017848" cy="728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951084" y="303593"/>
            <a:ext cx="7632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Water quality use case overview</a:t>
            </a: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83738" y="1003533"/>
            <a:ext cx="7685008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lvl="0"/>
            <a:r>
              <a:rPr lang="fr-FR" dirty="0" err="1" smtClean="0"/>
              <a:t>Biodiversity</a:t>
            </a:r>
            <a:r>
              <a:rPr lang="fr-FR" dirty="0" smtClean="0"/>
              <a:t> Observation – </a:t>
            </a:r>
            <a:r>
              <a:rPr lang="fr-FR" dirty="0" err="1" smtClean="0"/>
              <a:t>overall</a:t>
            </a:r>
            <a:r>
              <a:rPr lang="fr-FR" dirty="0" smtClean="0"/>
              <a:t> </a:t>
            </a:r>
            <a:r>
              <a:rPr lang="fr-FR" dirty="0" err="1" smtClean="0"/>
              <a:t>rationale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251460">
              <a:lnSpc>
                <a:spcPts val="1600"/>
              </a:lnSpc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buClr>
                <a:srgbClr val="E87B1C"/>
              </a:buClr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251460">
              <a:lnSpc>
                <a:spcPts val="1600"/>
              </a:lnSpc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 à coins arrondis 120"/>
          <p:cNvSpPr/>
          <p:nvPr/>
        </p:nvSpPr>
        <p:spPr>
          <a:xfrm>
            <a:off x="2746244" y="6314928"/>
            <a:ext cx="1772577" cy="4826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  <p:sp>
        <p:nvSpPr>
          <p:cNvPr id="37" name="Rectangle à coins arrondis 36"/>
          <p:cNvSpPr/>
          <p:nvPr/>
        </p:nvSpPr>
        <p:spPr bwMode="auto">
          <a:xfrm>
            <a:off x="9860452" y="3048000"/>
            <a:ext cx="1752600" cy="762000"/>
          </a:xfrm>
          <a:prstGeom prst="roundRect">
            <a:avLst/>
          </a:prstGeom>
          <a:noFill/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fr-FR" sz="1400" dirty="0"/>
              <a:t>Taxon </a:t>
            </a:r>
            <a:r>
              <a:rPr lang="fr-FR" sz="1400" dirty="0" err="1" smtClean="0"/>
              <a:t>field</a:t>
            </a:r>
            <a:r>
              <a:rPr lang="fr-FR" sz="1400" dirty="0" smtClean="0"/>
              <a:t> observation (I </a:t>
            </a:r>
            <a:r>
              <a:rPr lang="fr-FR" sz="1400" dirty="0" err="1" smtClean="0"/>
              <a:t>counted</a:t>
            </a:r>
            <a:r>
              <a:rPr lang="fr-FR" sz="1400" dirty="0" smtClean="0"/>
              <a:t> a </a:t>
            </a:r>
            <a:r>
              <a:rPr lang="fr-FR" sz="1400" dirty="0" err="1" smtClean="0"/>
              <a:t>Eel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38" name="Rectangle à coins arrondis 37"/>
          <p:cNvSpPr/>
          <p:nvPr/>
        </p:nvSpPr>
        <p:spPr bwMode="auto">
          <a:xfrm>
            <a:off x="6713162" y="3048000"/>
            <a:ext cx="1752600" cy="762000"/>
          </a:xfrm>
          <a:prstGeom prst="roundRect">
            <a:avLst/>
          </a:prstGeom>
          <a:noFill/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fr-FR" sz="1400" dirty="0"/>
              <a:t>Taxon </a:t>
            </a:r>
            <a:r>
              <a:rPr lang="fr-FR" sz="1400" dirty="0" smtClean="0"/>
              <a:t>score</a:t>
            </a:r>
            <a:endParaRPr lang="fr-FR" sz="1400" dirty="0"/>
          </a:p>
        </p:txBody>
      </p:sp>
      <p:sp>
        <p:nvSpPr>
          <p:cNvPr id="39" name="Rectangle à coins arrondis 38"/>
          <p:cNvSpPr/>
          <p:nvPr/>
        </p:nvSpPr>
        <p:spPr bwMode="auto">
          <a:xfrm>
            <a:off x="3284162" y="3048000"/>
            <a:ext cx="1752600" cy="762000"/>
          </a:xfrm>
          <a:prstGeom prst="roundRect">
            <a:avLst/>
          </a:prstGeom>
          <a:noFill/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Taxon indice (ex : river 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fish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indice)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à coins arrondis 39"/>
          <p:cNvSpPr/>
          <p:nvPr/>
        </p:nvSpPr>
        <p:spPr bwMode="auto">
          <a:xfrm>
            <a:off x="9912611" y="3936689"/>
            <a:ext cx="1752600" cy="762000"/>
          </a:xfrm>
          <a:prstGeom prst="roundRect">
            <a:avLst/>
          </a:prstGeom>
          <a:noFill/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fr-FR" sz="1400" dirty="0"/>
              <a:t>Taxon </a:t>
            </a:r>
            <a:r>
              <a:rPr lang="fr-FR" sz="1400" dirty="0" err="1" smtClean="0"/>
              <a:t>field</a:t>
            </a:r>
            <a:r>
              <a:rPr lang="fr-FR" sz="1400" dirty="0" smtClean="0"/>
              <a:t> observation (I </a:t>
            </a:r>
            <a:r>
              <a:rPr lang="fr-FR" sz="1400" dirty="0" err="1" smtClean="0"/>
              <a:t>counted</a:t>
            </a:r>
            <a:r>
              <a:rPr lang="fr-FR" sz="1400" dirty="0" smtClean="0"/>
              <a:t> 2 </a:t>
            </a:r>
            <a:r>
              <a:rPr lang="fr-FR" sz="1400" dirty="0" err="1" smtClean="0"/>
              <a:t>Salmo</a:t>
            </a:r>
            <a:r>
              <a:rPr lang="fr-FR" sz="1400" dirty="0" smtClean="0"/>
              <a:t> </a:t>
            </a:r>
            <a:r>
              <a:rPr lang="fr-FR" sz="1400" dirty="0" err="1" smtClean="0"/>
              <a:t>trutta</a:t>
            </a:r>
            <a:r>
              <a:rPr lang="fr-FR" sz="1400" dirty="0" smtClean="0"/>
              <a:t> </a:t>
            </a:r>
            <a:r>
              <a:rPr lang="fr-FR" sz="1400" dirty="0" err="1" smtClean="0"/>
              <a:t>fario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41" name="Rectangle à coins arrondis 40"/>
          <p:cNvSpPr/>
          <p:nvPr/>
        </p:nvSpPr>
        <p:spPr bwMode="auto">
          <a:xfrm>
            <a:off x="6713162" y="4392302"/>
            <a:ext cx="1752600" cy="762000"/>
          </a:xfrm>
          <a:prstGeom prst="roundRect">
            <a:avLst/>
          </a:prstGeom>
          <a:noFill/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fr-FR" sz="1400" dirty="0"/>
              <a:t>Taxon </a:t>
            </a:r>
            <a:r>
              <a:rPr lang="fr-FR" sz="1400" dirty="0" smtClean="0"/>
              <a:t>score</a:t>
            </a:r>
            <a:endParaRPr lang="fr-FR" sz="1400" dirty="0"/>
          </a:p>
        </p:txBody>
      </p:sp>
      <p:cxnSp>
        <p:nvCxnSpPr>
          <p:cNvPr id="42" name="Connecteur droit avec flèche 41"/>
          <p:cNvCxnSpPr>
            <a:stCxn id="39" idx="3"/>
            <a:endCxn id="38" idx="1"/>
          </p:cNvCxnSpPr>
          <p:nvPr/>
        </p:nvCxnSpPr>
        <p:spPr bwMode="auto">
          <a:xfrm>
            <a:off x="5036762" y="3429000"/>
            <a:ext cx="1676400" cy="0"/>
          </a:xfrm>
          <a:prstGeom prst="straightConnector1">
            <a:avLst/>
          </a:prstGeom>
          <a:noFill/>
          <a:ln w="12700" cap="flat" cmpd="sng" algn="ctr">
            <a:solidFill>
              <a:srgbClr val="969696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43" name="Connecteur droit avec flèche 42"/>
          <p:cNvCxnSpPr>
            <a:endCxn id="41" idx="1"/>
          </p:cNvCxnSpPr>
          <p:nvPr/>
        </p:nvCxnSpPr>
        <p:spPr bwMode="auto">
          <a:xfrm>
            <a:off x="5036762" y="3429000"/>
            <a:ext cx="1676400" cy="1344302"/>
          </a:xfrm>
          <a:prstGeom prst="straightConnector1">
            <a:avLst/>
          </a:prstGeom>
          <a:noFill/>
          <a:ln w="12700" cap="flat" cmpd="sng" algn="ctr">
            <a:solidFill>
              <a:srgbClr val="969696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44" name="Connecteur droit avec flèche 43"/>
          <p:cNvCxnSpPr>
            <a:stCxn id="38" idx="3"/>
            <a:endCxn id="37" idx="1"/>
          </p:cNvCxnSpPr>
          <p:nvPr/>
        </p:nvCxnSpPr>
        <p:spPr bwMode="auto">
          <a:xfrm>
            <a:off x="8465762" y="3429000"/>
            <a:ext cx="1394690" cy="0"/>
          </a:xfrm>
          <a:prstGeom prst="straightConnector1">
            <a:avLst/>
          </a:prstGeom>
          <a:noFill/>
          <a:ln w="12700" cap="flat" cmpd="sng" algn="ctr">
            <a:solidFill>
              <a:srgbClr val="969696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45" name="Connecteur droit avec flèche 44"/>
          <p:cNvCxnSpPr>
            <a:stCxn id="38" idx="3"/>
            <a:endCxn id="40" idx="1"/>
          </p:cNvCxnSpPr>
          <p:nvPr/>
        </p:nvCxnSpPr>
        <p:spPr bwMode="auto">
          <a:xfrm>
            <a:off x="8465762" y="3429000"/>
            <a:ext cx="1446849" cy="888689"/>
          </a:xfrm>
          <a:prstGeom prst="straightConnector1">
            <a:avLst/>
          </a:prstGeom>
          <a:noFill/>
          <a:ln w="12700" cap="flat" cmpd="sng" algn="ctr">
            <a:solidFill>
              <a:srgbClr val="969696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46" name="ZoneTexte 45"/>
          <p:cNvSpPr txBox="1"/>
          <p:nvPr/>
        </p:nvSpPr>
        <p:spPr>
          <a:xfrm>
            <a:off x="5311656" y="3108107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fr-FR" sz="1400" dirty="0" err="1" smtClean="0"/>
              <a:t>Related</a:t>
            </a:r>
            <a:r>
              <a:rPr lang="fr-FR" sz="1400" dirty="0" smtClean="0"/>
              <a:t> </a:t>
            </a:r>
            <a:r>
              <a:rPr lang="fr-FR" sz="1400" dirty="0" err="1" smtClean="0"/>
              <a:t>obs</a:t>
            </a:r>
            <a:endParaRPr lang="fr-FR" sz="1400" dirty="0" smtClean="0"/>
          </a:p>
        </p:txBody>
      </p:sp>
      <p:sp>
        <p:nvSpPr>
          <p:cNvPr id="47" name="ZoneTexte 46"/>
          <p:cNvSpPr txBox="1"/>
          <p:nvPr/>
        </p:nvSpPr>
        <p:spPr>
          <a:xfrm>
            <a:off x="8579111" y="3108107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fr-FR" sz="1400" dirty="0" err="1" smtClean="0"/>
              <a:t>Related</a:t>
            </a:r>
            <a:r>
              <a:rPr lang="fr-FR" sz="1400" dirty="0" smtClean="0"/>
              <a:t> </a:t>
            </a:r>
            <a:r>
              <a:rPr lang="fr-FR" sz="1400" dirty="0" err="1" smtClean="0"/>
              <a:t>obs</a:t>
            </a:r>
            <a:endParaRPr lang="fr-FR" sz="1400" dirty="0" smtClean="0"/>
          </a:p>
        </p:txBody>
      </p:sp>
      <p:sp>
        <p:nvSpPr>
          <p:cNvPr id="48" name="ZoneTexte 47"/>
          <p:cNvSpPr txBox="1"/>
          <p:nvPr/>
        </p:nvSpPr>
        <p:spPr>
          <a:xfrm rot="2180196">
            <a:off x="8360807" y="368561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fr-FR" sz="1400" dirty="0" err="1" smtClean="0"/>
              <a:t>Related</a:t>
            </a:r>
            <a:r>
              <a:rPr lang="fr-FR" sz="1400" dirty="0" smtClean="0"/>
              <a:t> </a:t>
            </a:r>
            <a:r>
              <a:rPr lang="fr-FR" sz="1400" dirty="0" err="1" smtClean="0"/>
              <a:t>obs</a:t>
            </a:r>
            <a:endParaRPr lang="fr-FR" sz="1400" dirty="0" smtClean="0"/>
          </a:p>
        </p:txBody>
      </p:sp>
      <p:sp>
        <p:nvSpPr>
          <p:cNvPr id="49" name="ZoneTexte 48"/>
          <p:cNvSpPr txBox="1"/>
          <p:nvPr/>
        </p:nvSpPr>
        <p:spPr>
          <a:xfrm rot="2398678">
            <a:off x="5015610" y="3904771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fr-FR" sz="1400" dirty="0" err="1" smtClean="0"/>
              <a:t>Related</a:t>
            </a:r>
            <a:r>
              <a:rPr lang="fr-FR" sz="1400" dirty="0" smtClean="0"/>
              <a:t> </a:t>
            </a:r>
            <a:r>
              <a:rPr lang="fr-FR" sz="1400" dirty="0" err="1" smtClean="0"/>
              <a:t>obs</a:t>
            </a:r>
            <a:endParaRPr lang="fr-FR" sz="1400" dirty="0" smtClean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893935" y="1630149"/>
            <a:ext cx="9066744" cy="4188760"/>
          </a:xfrm>
          <a:prstGeom prst="rect">
            <a:avLst/>
          </a:prstGeom>
          <a:noFill/>
        </p:spPr>
        <p:txBody>
          <a:bodyPr wrap="square" lIns="91440" tIns="45720" rIns="91440" bIns="45720" numCol="1" spcCol="36000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/>
                <a:cs typeface="Arial"/>
              </a:rPr>
              <a:t>A lot of </a:t>
            </a:r>
            <a:r>
              <a:rPr lang="fr-FR" sz="1600" dirty="0" err="1" smtClean="0">
                <a:latin typeface="Arial"/>
                <a:cs typeface="Arial"/>
              </a:rPr>
              <a:t>related</a:t>
            </a:r>
            <a:r>
              <a:rPr lang="fr-FR" sz="1600" dirty="0" smtClean="0">
                <a:latin typeface="Arial"/>
                <a:cs typeface="Arial"/>
              </a:rPr>
              <a:t> Observations ! </a:t>
            </a:r>
            <a:endParaRPr lang="fr-FR" sz="16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buClr>
                <a:srgbClr val="E87B1C"/>
              </a:buClr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251460">
              <a:lnSpc>
                <a:spcPts val="1600"/>
              </a:lnSpc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Espace réservé du numéro de diapositive 1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4724400" y="6311900"/>
            <a:ext cx="2743200" cy="365125"/>
          </a:xfrm>
        </p:spPr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5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780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6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882528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1 - Full Linked data </a:t>
            </a:r>
            <a:r>
              <a:rPr lang="en-US" sz="3600" b="1" dirty="0" smtClean="0">
                <a:solidFill>
                  <a:srgbClr val="E87B1C"/>
                </a:solidFill>
                <a:cs typeface="Arial"/>
              </a:rPr>
              <a:t>test (2018)</a:t>
            </a:r>
            <a:endParaRPr lang="en-US" sz="3600" b="1" dirty="0">
              <a:solidFill>
                <a:srgbClr val="E87B1C"/>
              </a:solidFill>
              <a:cs typeface="Arial"/>
            </a:endParaRPr>
          </a:p>
          <a:p>
            <a:endParaRPr lang="en-US" sz="3600" b="1" dirty="0">
              <a:solidFill>
                <a:srgbClr val="E87B1C"/>
              </a:solidFill>
              <a:cs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1265024"/>
            <a:ext cx="9240916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1</a:t>
            </a:r>
            <a:r>
              <a:rPr lang="fr-FR" dirty="0" smtClean="0"/>
              <a:t>°/ </a:t>
            </a:r>
            <a:r>
              <a:rPr lang="fr-FR" dirty="0" err="1" smtClean="0"/>
              <a:t>Features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national standard </a:t>
            </a:r>
            <a:r>
              <a:rPr lang="fr-FR" dirty="0" err="1" smtClean="0"/>
              <a:t>mapped</a:t>
            </a:r>
            <a:r>
              <a:rPr lang="fr-FR" dirty="0" smtClean="0"/>
              <a:t> to international standards</a:t>
            </a:r>
            <a:endParaRPr lang="fr-FR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River </a:t>
            </a:r>
            <a:r>
              <a:rPr lang="en-US" dirty="0" smtClean="0"/>
              <a:t>: </a:t>
            </a:r>
            <a:r>
              <a:rPr lang="en-US" dirty="0" err="1" smtClean="0">
                <a:hlinkClick r:id="rId9"/>
              </a:rPr>
              <a:t>HY_Feature</a:t>
            </a:r>
            <a:endParaRPr lang="en-US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Stations </a:t>
            </a:r>
            <a:r>
              <a:rPr lang="en-US" dirty="0"/>
              <a:t>: </a:t>
            </a:r>
            <a:r>
              <a:rPr lang="en-US" dirty="0" smtClean="0">
                <a:hlinkClick r:id="rId10"/>
              </a:rPr>
              <a:t>SOSA</a:t>
            </a:r>
            <a:r>
              <a:rPr lang="en-US" dirty="0" smtClean="0"/>
              <a:t>/</a:t>
            </a:r>
            <a:r>
              <a:rPr lang="en-US" dirty="0" err="1" smtClean="0">
                <a:hlinkClick r:id="rId11"/>
              </a:rPr>
              <a:t>smod:ef</a:t>
            </a:r>
            <a:endParaRPr lang="en-US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Water </a:t>
            </a:r>
            <a:r>
              <a:rPr lang="fr-FR" dirty="0" err="1"/>
              <a:t>quality</a:t>
            </a:r>
            <a:r>
              <a:rPr lang="fr-FR" dirty="0"/>
              <a:t> observation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SOSA / O&amp;M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And loaded in a triple store</a:t>
            </a:r>
            <a:endParaRPr lang="en-US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9871197" y="5948411"/>
            <a:ext cx="2017848" cy="728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8512493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7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924091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1 - Full Linked data </a:t>
            </a:r>
            <a:r>
              <a:rPr lang="en-US" sz="3600" b="1" dirty="0" smtClean="0">
                <a:solidFill>
                  <a:srgbClr val="E87B1C"/>
                </a:solidFill>
                <a:cs typeface="Arial"/>
              </a:rPr>
              <a:t>test</a:t>
            </a:r>
            <a:endParaRPr lang="en-US" sz="3600" b="1" dirty="0">
              <a:solidFill>
                <a:srgbClr val="E87B1C"/>
              </a:solidFill>
              <a:cs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1265024"/>
            <a:ext cx="9240916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2</a:t>
            </a:r>
            <a:r>
              <a:rPr lang="fr-FR" dirty="0" smtClean="0"/>
              <a:t>°/ </a:t>
            </a:r>
            <a:r>
              <a:rPr lang="fr-FR" dirty="0" err="1" smtClean="0"/>
              <a:t>Map</a:t>
            </a:r>
            <a:r>
              <a:rPr lang="fr-FR" dirty="0" smtClean="0"/>
              <a:t>/</a:t>
            </a:r>
            <a:r>
              <a:rPr lang="fr-FR" dirty="0" err="1" smtClean="0"/>
              <a:t>align</a:t>
            </a:r>
            <a:r>
              <a:rPr lang="fr-FR" dirty="0" smtClean="0"/>
              <a:t> taxonomies </a:t>
            </a:r>
            <a:endParaRPr lang="fr-FR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to international </a:t>
            </a:r>
            <a:r>
              <a:rPr lang="fr-FR" dirty="0" err="1"/>
              <a:t>ones</a:t>
            </a:r>
            <a:endParaRPr lang="fr-FR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Units</a:t>
            </a:r>
            <a:r>
              <a:rPr lang="fr-FR" dirty="0"/>
              <a:t> of </a:t>
            </a:r>
            <a:r>
              <a:rPr lang="fr-FR" dirty="0" err="1"/>
              <a:t>measure</a:t>
            </a:r>
            <a:r>
              <a:rPr lang="fr-FR" dirty="0"/>
              <a:t> : QUDT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Chemical </a:t>
            </a:r>
            <a:r>
              <a:rPr lang="fr-FR" dirty="0" err="1"/>
              <a:t>parameters</a:t>
            </a:r>
            <a:r>
              <a:rPr lang="fr-FR" dirty="0"/>
              <a:t> </a:t>
            </a:r>
            <a:r>
              <a:rPr lang="fr-FR" dirty="0" err="1"/>
              <a:t>ChemID</a:t>
            </a:r>
            <a:r>
              <a:rPr lang="fr-FR" dirty="0"/>
              <a:t>+ </a:t>
            </a:r>
            <a:endParaRPr lang="fr-FR" dirty="0" smtClean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to </a:t>
            </a:r>
            <a:r>
              <a:rPr lang="fr-FR" dirty="0" err="1"/>
              <a:t>sister</a:t>
            </a:r>
            <a:r>
              <a:rPr lang="fr-FR" dirty="0"/>
              <a:t> </a:t>
            </a:r>
            <a:r>
              <a:rPr lang="fr-FR" dirty="0" err="1"/>
              <a:t>organization</a:t>
            </a:r>
            <a:r>
              <a:rPr lang="fr-FR" dirty="0"/>
              <a:t> </a:t>
            </a:r>
            <a:r>
              <a:rPr lang="fr-FR" dirty="0" err="1"/>
              <a:t>ones</a:t>
            </a:r>
            <a:endParaRPr lang="fr-FR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in France : IFREMER (Marine Agency), </a:t>
            </a:r>
            <a:r>
              <a:rPr lang="fr-FR" dirty="0" smtClean="0"/>
              <a:t>MNHN for Tax</a:t>
            </a:r>
            <a:r>
              <a:rPr lang="fr-FR" dirty="0"/>
              <a:t>a</a:t>
            </a:r>
            <a:r>
              <a:rPr lang="fr-FR" dirty="0" smtClean="0"/>
              <a:t> </a:t>
            </a:r>
            <a:r>
              <a:rPr lang="fr-FR" dirty="0" err="1"/>
              <a:t>naming</a:t>
            </a:r>
            <a:r>
              <a:rPr lang="fr-FR" dirty="0"/>
              <a:t>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provides</a:t>
            </a:r>
            <a:r>
              <a:rPr lang="fr-FR" dirty="0"/>
              <a:t> the </a:t>
            </a:r>
            <a:r>
              <a:rPr lang="fr-FR" dirty="0" err="1"/>
              <a:t>link</a:t>
            </a:r>
            <a:r>
              <a:rPr lang="fr-FR" dirty="0"/>
              <a:t> to international </a:t>
            </a:r>
            <a:r>
              <a:rPr lang="fr-FR" dirty="0" err="1"/>
              <a:t>reference</a:t>
            </a:r>
            <a:r>
              <a:rPr lang="fr-FR" dirty="0"/>
              <a:t> </a:t>
            </a:r>
            <a:r>
              <a:rPr lang="fr-FR" dirty="0" err="1"/>
              <a:t>dataset</a:t>
            </a:r>
            <a:endParaRPr lang="fr-FR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CSIRO</a:t>
            </a: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9871197" y="5948411"/>
            <a:ext cx="2017848" cy="728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5897453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à coins arrondis 25"/>
          <p:cNvSpPr/>
          <p:nvPr/>
        </p:nvSpPr>
        <p:spPr>
          <a:xfrm>
            <a:off x="9871197" y="5948411"/>
            <a:ext cx="2017848" cy="728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8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1 - Full Linked data </a:t>
            </a:r>
            <a:r>
              <a:rPr lang="en-US" sz="3600" b="1" dirty="0" smtClean="0">
                <a:solidFill>
                  <a:srgbClr val="E87B1C"/>
                </a:solidFill>
                <a:cs typeface="Arial"/>
              </a:rPr>
              <a:t>test</a:t>
            </a:r>
            <a:endParaRPr lang="en-US" sz="3600" b="1" dirty="0">
              <a:solidFill>
                <a:srgbClr val="E87B1C"/>
              </a:solidFill>
              <a:cs typeface="Arial"/>
            </a:endParaRPr>
          </a:p>
          <a:p>
            <a:endParaRPr lang="en-US" sz="3600" b="1" dirty="0">
              <a:solidFill>
                <a:srgbClr val="E87B1C"/>
              </a:solidFill>
              <a:cs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1265024"/>
            <a:ext cx="9240916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2°/ </a:t>
            </a:r>
            <a:r>
              <a:rPr lang="fr-FR" dirty="0" err="1" smtClean="0"/>
              <a:t>Map</a:t>
            </a:r>
            <a:r>
              <a:rPr lang="fr-FR" dirty="0" smtClean="0"/>
              <a:t>/</a:t>
            </a:r>
            <a:r>
              <a:rPr lang="fr-FR" dirty="0" err="1" smtClean="0"/>
              <a:t>align</a:t>
            </a:r>
            <a:r>
              <a:rPr lang="fr-FR" dirty="0" smtClean="0"/>
              <a:t> taxonomies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err="1" smtClean="0"/>
              <a:t>Chemistry</a:t>
            </a: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4195619" y="4020265"/>
            <a:ext cx="153924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Geoscience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ObjParSubs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/3196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8386619" y="3333414"/>
            <a:ext cx="219456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CHEBI/17632</a:t>
            </a:r>
          </a:p>
        </p:txBody>
      </p:sp>
      <p:sp>
        <p:nvSpPr>
          <p:cNvPr id="14" name="Ellipse 13"/>
          <p:cNvSpPr/>
          <p:nvPr/>
        </p:nvSpPr>
        <p:spPr>
          <a:xfrm>
            <a:off x="8386619" y="4577987"/>
            <a:ext cx="21412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ChemID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+/14797-55-8 </a:t>
            </a:r>
          </a:p>
        </p:txBody>
      </p:sp>
      <p:sp>
        <p:nvSpPr>
          <p:cNvPr id="15" name="Ellipse 14"/>
          <p:cNvSpPr/>
          <p:nvPr/>
        </p:nvSpPr>
        <p:spPr>
          <a:xfrm>
            <a:off x="8439959" y="5722895"/>
            <a:ext cx="21412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PubChem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/943 </a:t>
            </a:r>
          </a:p>
        </p:txBody>
      </p:sp>
      <p:cxnSp>
        <p:nvCxnSpPr>
          <p:cNvPr id="16" name="Connecteur droit avec flèche 8"/>
          <p:cNvCxnSpPr>
            <a:stCxn id="14" idx="6"/>
            <a:endCxn id="13" idx="6"/>
          </p:cNvCxnSpPr>
          <p:nvPr/>
        </p:nvCxnSpPr>
        <p:spPr>
          <a:xfrm flipV="1">
            <a:off x="10527839" y="3790614"/>
            <a:ext cx="53340" cy="1244573"/>
          </a:xfrm>
          <a:prstGeom prst="curvedConnector3">
            <a:avLst>
              <a:gd name="adj1" fmla="val 52857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9" idx="6"/>
            <a:endCxn id="14" idx="2"/>
          </p:cNvCxnSpPr>
          <p:nvPr/>
        </p:nvCxnSpPr>
        <p:spPr>
          <a:xfrm>
            <a:off x="5734859" y="4477465"/>
            <a:ext cx="2651760" cy="557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8"/>
          <p:cNvCxnSpPr>
            <a:stCxn id="14" idx="6"/>
            <a:endCxn id="15" idx="6"/>
          </p:cNvCxnSpPr>
          <p:nvPr/>
        </p:nvCxnSpPr>
        <p:spPr>
          <a:xfrm>
            <a:off x="10527839" y="5035187"/>
            <a:ext cx="53340" cy="1144908"/>
          </a:xfrm>
          <a:prstGeom prst="curvedConnector3">
            <a:avLst>
              <a:gd name="adj1" fmla="val 52857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6309179" y="4226840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CAS code</a:t>
            </a:r>
          </a:p>
          <a:p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14797-55-8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601259" y="4450797"/>
            <a:ext cx="45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 rot="19221302">
            <a:off x="3683030" y="3999960"/>
            <a:ext cx="958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« Nitrate »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699279" y="488278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8714279" y="1605917"/>
            <a:ext cx="153924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Sandre PAR/1340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Connecteur droit avec flèche 24"/>
          <p:cNvCxnSpPr>
            <a:stCxn id="9" idx="6"/>
            <a:endCxn id="23" idx="2"/>
          </p:cNvCxnSpPr>
          <p:nvPr/>
        </p:nvCxnSpPr>
        <p:spPr>
          <a:xfrm flipV="1">
            <a:off x="5734859" y="2063117"/>
            <a:ext cx="2979420" cy="2414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2502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à coins arrondis 25"/>
          <p:cNvSpPr/>
          <p:nvPr/>
        </p:nvSpPr>
        <p:spPr>
          <a:xfrm>
            <a:off x="9871197" y="5948411"/>
            <a:ext cx="2017848" cy="7286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/>
              <a:t>Analysis</a:t>
            </a:r>
            <a:endParaRPr lang="fr-FR" sz="1100" dirty="0"/>
          </a:p>
        </p:txBody>
      </p:sp>
      <p:pic>
        <p:nvPicPr>
          <p:cNvPr id="24" name="Picture 2" descr="C:\Windows\Web\Wallpaper\BRGM\fond_ecran_2013_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549" r="48161" b="-1"/>
          <a:stretch/>
        </p:blipFill>
        <p:spPr bwMode="auto">
          <a:xfrm>
            <a:off x="-11939" y="900"/>
            <a:ext cx="2753111" cy="68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9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8AFA0-BFBE-40A3-AFA1-91B4533CA7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84" y="303593"/>
            <a:ext cx="763238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87B1C"/>
                </a:solidFill>
                <a:cs typeface="Arial"/>
              </a:rPr>
              <a:t>Test 1 - Full Linked data </a:t>
            </a:r>
            <a:r>
              <a:rPr lang="en-US" sz="3600" b="1" dirty="0" smtClean="0">
                <a:solidFill>
                  <a:srgbClr val="E87B1C"/>
                </a:solidFill>
                <a:cs typeface="Arial"/>
              </a:rPr>
              <a:t>test</a:t>
            </a:r>
            <a:endParaRPr lang="en-US" sz="3600" b="1" dirty="0">
              <a:solidFill>
                <a:srgbClr val="E87B1C"/>
              </a:solidFill>
              <a:cs typeface="Arial"/>
            </a:endParaRPr>
          </a:p>
          <a:p>
            <a:endParaRPr lang="en-US" sz="3600" b="1" dirty="0">
              <a:solidFill>
                <a:srgbClr val="E87B1C"/>
              </a:solidFill>
              <a:cs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DEC7D1-690A-4DB8-B5DE-97BD85D3A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51084" y="1265024"/>
            <a:ext cx="9240916" cy="5046876"/>
          </a:xfrm>
          <a:prstGeom prst="rect">
            <a:avLst/>
          </a:prstGeom>
          <a:noFill/>
        </p:spPr>
        <p:txBody>
          <a:bodyPr wrap="square" numCol="1" spcCol="360000" rtlCol="0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2°/ </a:t>
            </a:r>
            <a:r>
              <a:rPr lang="fr-FR" dirty="0" err="1" smtClean="0"/>
              <a:t>Map</a:t>
            </a:r>
            <a:r>
              <a:rPr lang="fr-FR" dirty="0" smtClean="0"/>
              <a:t>/</a:t>
            </a:r>
            <a:r>
              <a:rPr lang="fr-FR" dirty="0" err="1" smtClean="0"/>
              <a:t>align</a:t>
            </a:r>
            <a:r>
              <a:rPr lang="fr-FR" dirty="0" smtClean="0"/>
              <a:t> taxonomies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err="1" smtClean="0"/>
              <a:t>Chemistry</a:t>
            </a:r>
            <a:endParaRPr lang="fr-FR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4195619" y="4020265"/>
            <a:ext cx="153924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Geoscience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ObjParSubs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/3196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8386619" y="3333414"/>
            <a:ext cx="219456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CHEBI/17632</a:t>
            </a:r>
          </a:p>
        </p:txBody>
      </p:sp>
      <p:sp>
        <p:nvSpPr>
          <p:cNvPr id="14" name="Ellipse 13"/>
          <p:cNvSpPr/>
          <p:nvPr/>
        </p:nvSpPr>
        <p:spPr>
          <a:xfrm>
            <a:off x="8386619" y="4577987"/>
            <a:ext cx="21412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ChemID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+/14797-55-8 </a:t>
            </a:r>
          </a:p>
        </p:txBody>
      </p:sp>
      <p:sp>
        <p:nvSpPr>
          <p:cNvPr id="15" name="Ellipse 14"/>
          <p:cNvSpPr/>
          <p:nvPr/>
        </p:nvSpPr>
        <p:spPr>
          <a:xfrm>
            <a:off x="8439959" y="5722895"/>
            <a:ext cx="21412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PubChem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/943 </a:t>
            </a:r>
          </a:p>
        </p:txBody>
      </p:sp>
      <p:cxnSp>
        <p:nvCxnSpPr>
          <p:cNvPr id="16" name="Connecteur droit avec flèche 8"/>
          <p:cNvCxnSpPr>
            <a:stCxn id="14" idx="6"/>
            <a:endCxn id="13" idx="6"/>
          </p:cNvCxnSpPr>
          <p:nvPr/>
        </p:nvCxnSpPr>
        <p:spPr>
          <a:xfrm flipV="1">
            <a:off x="10527839" y="3790614"/>
            <a:ext cx="53340" cy="1244573"/>
          </a:xfrm>
          <a:prstGeom prst="curvedConnector3">
            <a:avLst>
              <a:gd name="adj1" fmla="val 52857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9" idx="6"/>
            <a:endCxn id="14" idx="2"/>
          </p:cNvCxnSpPr>
          <p:nvPr/>
        </p:nvCxnSpPr>
        <p:spPr>
          <a:xfrm>
            <a:off x="5734859" y="4477465"/>
            <a:ext cx="2651760" cy="557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8"/>
          <p:cNvCxnSpPr>
            <a:stCxn id="14" idx="6"/>
            <a:endCxn id="15" idx="6"/>
          </p:cNvCxnSpPr>
          <p:nvPr/>
        </p:nvCxnSpPr>
        <p:spPr>
          <a:xfrm>
            <a:off x="10527839" y="5035187"/>
            <a:ext cx="53340" cy="1144908"/>
          </a:xfrm>
          <a:prstGeom prst="curvedConnector3">
            <a:avLst>
              <a:gd name="adj1" fmla="val 52857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3601259" y="4450797"/>
            <a:ext cx="45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 rot="19221302">
            <a:off x="3683030" y="3999960"/>
            <a:ext cx="958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« Nitrate »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699279" y="488278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8714279" y="1605917"/>
            <a:ext cx="153924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Sandre PAR/1340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Connecteur droit avec flèche 24"/>
          <p:cNvCxnSpPr>
            <a:stCxn id="9" idx="6"/>
            <a:endCxn id="23" idx="2"/>
          </p:cNvCxnSpPr>
          <p:nvPr/>
        </p:nvCxnSpPr>
        <p:spPr>
          <a:xfrm flipV="1">
            <a:off x="5734859" y="2063117"/>
            <a:ext cx="2979420" cy="2414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8147912" y="4241666"/>
            <a:ext cx="3451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http://purl.obolibrary.org/obo/CHEBI_17632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7576410" y="5395026"/>
            <a:ext cx="4132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https://chem.nlm.nih.gov/chemidplus/rn/14797-55-8 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7762148" y="6586842"/>
            <a:ext cx="3882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https://pubchem.ncbi.nlm.nih.gov/compound/943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8439959" y="2453303"/>
            <a:ext cx="2494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http://id.eaufrance.fr/par/1340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3184808" y="4974552"/>
            <a:ext cx="3790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data.geoscience.fr/ncl/ObjParSubs/3196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 rot="19307740">
            <a:off x="6375952" y="3228637"/>
            <a:ext cx="1060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owl:sameAs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 rot="601464">
            <a:off x="6603188" y="4467361"/>
            <a:ext cx="1060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owl:sameAs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5662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2B90102C823B4CABE8D5D944C2B819" ma:contentTypeVersion="14" ma:contentTypeDescription="Crée un document." ma:contentTypeScope="" ma:versionID="55f4514ca90198c58db912dfb62c2a78">
  <xsd:schema xmlns:xsd="http://www.w3.org/2001/XMLSchema" xmlns:xs="http://www.w3.org/2001/XMLSchema" xmlns:p="http://schemas.microsoft.com/office/2006/metadata/properties" xmlns:ns1="http://schemas.microsoft.com/sharepoint/v3" xmlns:ns3="d8b5942a-dc42-408c-92eb-2960c4609132" xmlns:ns4="967bebad-b00c-4462-86d4-21f8fb1f0d05" targetNamespace="http://schemas.microsoft.com/office/2006/metadata/properties" ma:root="true" ma:fieldsID="69cc6901b09cbe03b4b36cc456f35d4a" ns1:_="" ns3:_="" ns4:_="">
    <xsd:import namespace="http://schemas.microsoft.com/sharepoint/v3"/>
    <xsd:import namespace="d8b5942a-dc42-408c-92eb-2960c4609132"/>
    <xsd:import namespace="967bebad-b00c-4462-86d4-21f8fb1f0d0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1:_ip_UnifiedCompliancePolicyProperties" minOccurs="0"/>
                <xsd:element ref="ns1:_ip_UnifiedCompliancePolicyUIAction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Propriétés de la stratégie de conformité unifiée" ma:description="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Action d’interface utilisateur de la stratégie de conformité unifiée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b5942a-dc42-408c-92eb-2960c460913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7bebad-b00c-4462-86d4-21f8fb1f0d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B21AB6-586C-4E49-9779-1C1C2636DDFF}">
  <ds:schemaRefs>
    <ds:schemaRef ds:uri="http://purl.org/dc/dcmitype/"/>
    <ds:schemaRef ds:uri="http://schemas.microsoft.com/sharepoint/v3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967bebad-b00c-4462-86d4-21f8fb1f0d05"/>
    <ds:schemaRef ds:uri="http://schemas.microsoft.com/office/infopath/2007/PartnerControls"/>
    <ds:schemaRef ds:uri="http://purl.org/dc/terms/"/>
    <ds:schemaRef ds:uri="d8b5942a-dc42-408c-92eb-2960c4609132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EB7E581-D475-41D9-8A4D-8269D3F1D9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2478FC-B040-49C0-85FC-BAFD85C7AC75}">
  <ds:schemaRefs>
    <ds:schemaRef ds:uri="967bebad-b00c-4462-86d4-21f8fb1f0d05"/>
    <ds:schemaRef ds:uri="d8b5942a-dc42-408c-92eb-2960c460913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2166</TotalTime>
  <Words>1325</Words>
  <Application>Microsoft Office PowerPoint</Application>
  <PresentationFormat>Grand écran</PresentationFormat>
  <Paragraphs>436</Paragraphs>
  <Slides>33</Slides>
  <Notes>31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Comic Sans MS</vt:lpstr>
      <vt:lpstr>Symbol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du BRGM - Version française</dc:title>
  <dc:creator/>
  <cp:lastModifiedBy>Grellet Sylvain</cp:lastModifiedBy>
  <cp:revision>114</cp:revision>
  <dcterms:created xsi:type="dcterms:W3CDTF">2018-10-03T08:36:16Z</dcterms:created>
  <dcterms:modified xsi:type="dcterms:W3CDTF">2021-03-18T08:39:43Z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0x0101001B2B90102C823B4CABE8D5D944C2B819</vt:lpwstr>
  </property>
</Properties>
</file>