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1"/>
    <p:sldMasterId id="2147484003" r:id="rId2"/>
  </p:sldMasterIdLst>
  <p:notesMasterIdLst>
    <p:notesMasterId r:id="rId36"/>
  </p:notesMasterIdLst>
  <p:handoutMasterIdLst>
    <p:handoutMasterId r:id="rId37"/>
  </p:handoutMasterIdLst>
  <p:sldIdLst>
    <p:sldId id="1244" r:id="rId3"/>
    <p:sldId id="1351" r:id="rId4"/>
    <p:sldId id="1418" r:id="rId5"/>
    <p:sldId id="1419" r:id="rId6"/>
    <p:sldId id="1412" r:id="rId7"/>
    <p:sldId id="1413" r:id="rId8"/>
    <p:sldId id="1414" r:id="rId9"/>
    <p:sldId id="1415" r:id="rId10"/>
    <p:sldId id="1416" r:id="rId11"/>
    <p:sldId id="1417" r:id="rId12"/>
    <p:sldId id="1344" r:id="rId13"/>
    <p:sldId id="1420" r:id="rId14"/>
    <p:sldId id="1352" r:id="rId15"/>
    <p:sldId id="1369" r:id="rId16"/>
    <p:sldId id="1370" r:id="rId17"/>
    <p:sldId id="1348" r:id="rId18"/>
    <p:sldId id="1305" r:id="rId19"/>
    <p:sldId id="1329" r:id="rId20"/>
    <p:sldId id="1339" r:id="rId21"/>
    <p:sldId id="1323" r:id="rId22"/>
    <p:sldId id="1381" r:id="rId23"/>
    <p:sldId id="1382" r:id="rId24"/>
    <p:sldId id="1386" r:id="rId25"/>
    <p:sldId id="1387" r:id="rId26"/>
    <p:sldId id="1388" r:id="rId27"/>
    <p:sldId id="1384" r:id="rId28"/>
    <p:sldId id="1383" r:id="rId29"/>
    <p:sldId id="1389" r:id="rId30"/>
    <p:sldId id="1391" r:id="rId31"/>
    <p:sldId id="1392" r:id="rId32"/>
    <p:sldId id="1393" r:id="rId33"/>
    <p:sldId id="1401" r:id="rId34"/>
    <p:sldId id="1421"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charset="0"/>
        <a:ea typeface="ＭＳ Ｐゴシック" charset="0"/>
        <a:cs typeface="ＭＳ Ｐゴシック" charset="0"/>
      </a:defRPr>
    </a:lvl5pPr>
    <a:lvl6pPr marL="2286000" algn="l" defTabSz="457200" rtl="0" eaLnBrk="1" latinLnBrk="0" hangingPunct="1">
      <a:defRPr kern="1200">
        <a:solidFill>
          <a:schemeClr val="tx1"/>
        </a:solidFill>
        <a:latin typeface="Times" charset="0"/>
        <a:ea typeface="ＭＳ Ｐゴシック" charset="0"/>
        <a:cs typeface="ＭＳ Ｐゴシック" charset="0"/>
      </a:defRPr>
    </a:lvl6pPr>
    <a:lvl7pPr marL="2743200" algn="l" defTabSz="457200" rtl="0" eaLnBrk="1" latinLnBrk="0" hangingPunct="1">
      <a:defRPr kern="1200">
        <a:solidFill>
          <a:schemeClr val="tx1"/>
        </a:solidFill>
        <a:latin typeface="Times" charset="0"/>
        <a:ea typeface="ＭＳ Ｐゴシック" charset="0"/>
        <a:cs typeface="ＭＳ Ｐゴシック" charset="0"/>
      </a:defRPr>
    </a:lvl7pPr>
    <a:lvl8pPr marL="3200400" algn="l" defTabSz="457200" rtl="0" eaLnBrk="1" latinLnBrk="0" hangingPunct="1">
      <a:defRPr kern="1200">
        <a:solidFill>
          <a:schemeClr val="tx1"/>
        </a:solidFill>
        <a:latin typeface="Times" charset="0"/>
        <a:ea typeface="ＭＳ Ｐゴシック" charset="0"/>
        <a:cs typeface="ＭＳ Ｐゴシック" charset="0"/>
      </a:defRPr>
    </a:lvl8pPr>
    <a:lvl9pPr marL="3657600" algn="l" defTabSz="457200" rtl="0" eaLnBrk="1" latinLnBrk="0" hangingPunct="1">
      <a:defRPr kern="1200">
        <a:solidFill>
          <a:schemeClr val="tx1"/>
        </a:solidFill>
        <a:latin typeface="Times"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9095A0C-4CA0-694D-895D-7C5BD7A30EF1}">
          <p14:sldIdLst>
            <p14:sldId id="1244"/>
            <p14:sldId id="1351"/>
            <p14:sldId id="1418"/>
            <p14:sldId id="1419"/>
            <p14:sldId id="1412"/>
            <p14:sldId id="1413"/>
            <p14:sldId id="1414"/>
            <p14:sldId id="1415"/>
            <p14:sldId id="1416"/>
            <p14:sldId id="1417"/>
            <p14:sldId id="1344"/>
            <p14:sldId id="1420"/>
            <p14:sldId id="1352"/>
            <p14:sldId id="1369"/>
            <p14:sldId id="1370"/>
            <p14:sldId id="1348"/>
            <p14:sldId id="1305"/>
            <p14:sldId id="1329"/>
            <p14:sldId id="1339"/>
            <p14:sldId id="1323"/>
            <p14:sldId id="1381"/>
            <p14:sldId id="1382"/>
            <p14:sldId id="1386"/>
            <p14:sldId id="1387"/>
            <p14:sldId id="1388"/>
            <p14:sldId id="1384"/>
            <p14:sldId id="1383"/>
            <p14:sldId id="1389"/>
            <p14:sldId id="1391"/>
            <p14:sldId id="1392"/>
            <p14:sldId id="1393"/>
            <p14:sldId id="1401"/>
            <p14:sldId id="14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AEC4"/>
    <a:srgbClr val="012064"/>
    <a:srgbClr val="004270"/>
    <a:srgbClr val="004290"/>
    <a:srgbClr val="006BB0"/>
    <a:srgbClr val="5C82FF"/>
    <a:srgbClr val="0066CC"/>
    <a:srgbClr val="80FF00"/>
    <a:srgbClr val="66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3" autoAdjust="0"/>
    <p:restoredTop sz="95925" autoAdjust="0"/>
  </p:normalViewPr>
  <p:slideViewPr>
    <p:cSldViewPr snapToGrid="0">
      <p:cViewPr varScale="1">
        <p:scale>
          <a:sx n="107" d="100"/>
          <a:sy n="107"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4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6844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6844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684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ADCBD70-214D-4845-9871-820524C873CF}" type="slidenum">
              <a:rPr lang="en-US"/>
              <a:pPr>
                <a:defRPr/>
              </a:pPr>
              <a:t>‹#›</a:t>
            </a:fld>
            <a:endParaRPr lang="en-US"/>
          </a:p>
        </p:txBody>
      </p:sp>
    </p:spTree>
    <p:extLst>
      <p:ext uri="{BB962C8B-B14F-4D97-AF65-F5344CB8AC3E}">
        <p14:creationId xmlns:p14="http://schemas.microsoft.com/office/powerpoint/2010/main" val="2833028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8F0B9F-261A-A14A-948B-3040BF655A03}" type="slidenum">
              <a:rPr lang="en-US"/>
              <a:pPr>
                <a:defRPr/>
              </a:pPr>
              <a:t>‹#›</a:t>
            </a:fld>
            <a:endParaRPr lang="en-US"/>
          </a:p>
        </p:txBody>
      </p:sp>
    </p:spTree>
    <p:extLst>
      <p:ext uri="{BB962C8B-B14F-4D97-AF65-F5344CB8AC3E}">
        <p14:creationId xmlns:p14="http://schemas.microsoft.com/office/powerpoint/2010/main" val="2084101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wiki.grumets.uab.es/twiki/bin/view/AIP6/Aip6GeossWaterServiceGuidelines" TargetMode="External"/><Relationship Id="rId4" Type="http://schemas.openxmlformats.org/officeDocument/2006/relationships/hyperlink" Target="https://portal.opengeospatial.org/files/?artifact_id=57327&amp;version=1" TargetMode="External"/><Relationship Id="rId5" Type="http://schemas.openxmlformats.org/officeDocument/2006/relationships/hyperlink" Target="http://www.geowow.eu/" TargetMode="External"/><Relationship Id="rId6" Type="http://schemas.openxmlformats.org/officeDocument/2006/relationships/hyperlink" Target="mailto:info@opengeospatial.org"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 story about using the Global Earth Observation System of Systems (GEOSS). </a:t>
            </a:r>
          </a:p>
          <a:p>
            <a:r>
              <a:rPr lang="en-US" baseline="0" dirty="0" smtClean="0"/>
              <a:t>How many of you know what GEOSS is about? </a:t>
            </a:r>
          </a:p>
          <a:p>
            <a:r>
              <a:rPr lang="en-US" baseline="0" dirty="0" smtClean="0"/>
              <a:t>How many of you have registered datasets or services with GEOSS? </a:t>
            </a:r>
          </a:p>
          <a:p>
            <a:r>
              <a:rPr lang="en-US" baseline="0" dirty="0" smtClean="0"/>
              <a:t>How many have searched GEOSS for data content? </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a:t>
            </a:fld>
            <a:endParaRPr lang="en-US"/>
          </a:p>
        </p:txBody>
      </p:sp>
    </p:spTree>
    <p:extLst>
      <p:ext uri="{BB962C8B-B14F-4D97-AF65-F5344CB8AC3E}">
        <p14:creationId xmlns:p14="http://schemas.microsoft.com/office/powerpoint/2010/main" val="417017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a:t>
            </a:r>
            <a:r>
              <a:rPr lang="en-US" baseline="0" dirty="0" smtClean="0"/>
              <a:t> shows a sequence of steps for searching and accessing data through GEOSS Web Portal (www.geoportal.org)</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17</a:t>
            </a:fld>
            <a:endParaRPr lang="en-US"/>
          </a:p>
        </p:txBody>
      </p:sp>
    </p:spTree>
    <p:extLst>
      <p:ext uri="{BB962C8B-B14F-4D97-AF65-F5344CB8AC3E}">
        <p14:creationId xmlns:p14="http://schemas.microsoft.com/office/powerpoint/2010/main" val="366738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of the world’s major rivers,</a:t>
            </a:r>
            <a:r>
              <a:rPr lang="en-US" baseline="0" dirty="0" smtClean="0"/>
              <a:t> and &lt;click&gt;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locations of about 20,000 stream gauges registered in WMO’s Global Runoff Data Center in Germany. While the yellow dots represent locations where data has been collected, that data is not available in a standardized format, nor is it necessarily available without restriction. &lt;click&gt;</a:t>
            </a:r>
          </a:p>
          <a:p>
            <a:r>
              <a:rPr lang="en-US" baseline="0" dirty="0" smtClean="0"/>
              <a:t>The purple dots are mainly coastal sites where Kisters has developed a WaterML2 web service from the GRDC data. They obtained agreements from the various countries to publish limited historical datasets. This was done for the OGC Surface Water Interoperability Experiment in 2011.  &lt;click&gt;</a:t>
            </a:r>
          </a:p>
          <a:p>
            <a:r>
              <a:rPr lang="en-US" baseline="0" dirty="0" smtClean="0"/>
              <a:t>The US &lt;click&gt; and Mexico maintain another 20,000 stream gauges, most of which provide ongoing data services. &lt;click&gt;</a:t>
            </a:r>
          </a:p>
          <a:p>
            <a:r>
              <a:rPr lang="en-US" baseline="0" dirty="0" smtClean="0"/>
              <a:t>The red dots are for Dominican Republic, which started publishing its water data in 2012. &lt;click&gt; </a:t>
            </a:r>
          </a:p>
          <a:p>
            <a:r>
              <a:rPr lang="en-US" baseline="0" dirty="0" smtClean="0"/>
              <a:t>As a result of this project, we can now add regional agencies’ gauges and data in Italy and New Zealand. &lt;click&gt; </a:t>
            </a:r>
            <a:r>
              <a:rPr lang="en-US" i="1" baseline="0" dirty="0" smtClean="0"/>
              <a:t>(next slide)</a:t>
            </a:r>
            <a:endParaRPr lang="en-US" i="1"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18</a:t>
            </a:fld>
            <a:endParaRPr lang="en-US"/>
          </a:p>
        </p:txBody>
      </p:sp>
    </p:spTree>
    <p:extLst>
      <p:ext uri="{BB962C8B-B14F-4D97-AF65-F5344CB8AC3E}">
        <p14:creationId xmlns:p14="http://schemas.microsoft.com/office/powerpoint/2010/main" val="1962588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on a gage point brings up the </a:t>
            </a:r>
            <a:r>
              <a:rPr lang="en-US" baseline="0" dirty="0" smtClean="0"/>
              <a:t>basic time series description information.</a:t>
            </a:r>
          </a:p>
          <a:p>
            <a:r>
              <a:rPr lang="en-US" baseline="0" dirty="0" smtClean="0"/>
              <a:t>This may include links to data and graphing services. The exact choice of time series description fields depends on the data provider. </a:t>
            </a:r>
            <a:r>
              <a:rPr lang="en-US" baseline="0" dirty="0" smtClean="0">
                <a:solidFill>
                  <a:srgbClr val="FF0000"/>
                </a:solidFill>
              </a:rPr>
              <a:t>&lt;click&gt;</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108078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actual WaterML exchange for a given stream gage, except for a bunch of data I cut out, to fit on the screen. </a:t>
            </a:r>
          </a:p>
          <a:p>
            <a:r>
              <a:rPr lang="en-US" dirty="0" smtClean="0"/>
              <a:t>The</a:t>
            </a:r>
            <a:r>
              <a:rPr lang="en-US" baseline="0" dirty="0" smtClean="0"/>
              <a:t> metadata tells what variable &amp; units of measure is represented, what kind of time series it is (instantaneous, cumulative, </a:t>
            </a:r>
            <a:r>
              <a:rPr lang="en-US" baseline="0" dirty="0" err="1" smtClean="0"/>
              <a:t>etc</a:t>
            </a:r>
            <a:r>
              <a:rPr lang="en-US" baseline="0" dirty="0" smtClean="0"/>
              <a:t>), and so on. </a:t>
            </a:r>
          </a:p>
          <a:p>
            <a:r>
              <a:rPr lang="en-US" baseline="0" dirty="0" smtClean="0"/>
              <a:t>This is a profile of the OGC Observation &amp; Measurement information model.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20</a:t>
            </a:fld>
            <a:endParaRPr lang="en-US"/>
          </a:p>
        </p:txBody>
      </p:sp>
    </p:spTree>
    <p:extLst>
      <p:ext uri="{BB962C8B-B14F-4D97-AF65-F5344CB8AC3E}">
        <p14:creationId xmlns:p14="http://schemas.microsoft.com/office/powerpoint/2010/main" val="166370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(referring to slide 13 graphic showing </a:t>
            </a:r>
            <a:r>
              <a:rPr lang="en-US" dirty="0" err="1" smtClean="0"/>
              <a:t>streamgage</a:t>
            </a:r>
            <a:r>
              <a:rPr lang="en-US" dirty="0" smtClean="0"/>
              <a:t> map + popup + graph + CSV </a:t>
            </a:r>
            <a:r>
              <a:rPr lang="en-US" dirty="0" err="1" smtClean="0"/>
              <a:t>etc</a:t>
            </a:r>
            <a:r>
              <a:rPr lang="en-US" dirty="0" smtClean="0"/>
              <a:t>)</a:t>
            </a:r>
          </a:p>
          <a:p>
            <a:endParaRPr lang="en-US" dirty="0" smtClean="0"/>
          </a:p>
          <a:p>
            <a:r>
              <a:rPr lang="en-US" dirty="0" smtClean="0"/>
              <a:t>Here’s the wiring diagram for all that. </a:t>
            </a:r>
          </a:p>
          <a:p>
            <a:pPr marL="228600" indent="-228600">
              <a:buAutoNum type="arabicPeriod"/>
            </a:pPr>
            <a:r>
              <a:rPr lang="en-US" baseline="0" dirty="0" smtClean="0"/>
              <a:t>A data provider maintains its catalog of feature services and data services. </a:t>
            </a:r>
          </a:p>
          <a:p>
            <a:pPr marL="228600" indent="-228600">
              <a:buAutoNum type="arabicPeriod"/>
            </a:pPr>
            <a:r>
              <a:rPr lang="en-US" baseline="0" dirty="0" smtClean="0"/>
              <a:t>This is registered and periodically harvested by a community portal, which could be GEOSS, or CUAHSI HIS, or CEOS Water Portal, etc. </a:t>
            </a:r>
          </a:p>
          <a:p>
            <a:pPr marL="228600" indent="-228600">
              <a:buAutoNum type="arabicPeriod"/>
            </a:pPr>
            <a:r>
              <a:rPr lang="en-US" baseline="0" dirty="0" smtClean="0"/>
              <a:t>A user searching GEOSS or another community portal could find the feature services, see the maps, and click on the data service links.</a:t>
            </a:r>
          </a:p>
          <a:p>
            <a:pPr marL="228600" indent="-228600">
              <a:buAutoNum type="arabicPeriod"/>
            </a:pPr>
            <a:r>
              <a:rPr lang="en-US" baseline="0" dirty="0" smtClean="0"/>
              <a:t>The data service links would generate graphs, and CSV or WaterML output for download.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21</a:t>
            </a:fld>
            <a:endParaRPr lang="en-US"/>
          </a:p>
        </p:txBody>
      </p:sp>
    </p:spTree>
    <p:extLst>
      <p:ext uri="{BB962C8B-B14F-4D97-AF65-F5344CB8AC3E}">
        <p14:creationId xmlns:p14="http://schemas.microsoft.com/office/powerpoint/2010/main" val="145274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cases where the community portal is not actually </a:t>
            </a:r>
            <a:r>
              <a:rPr lang="en-US" baseline="0" dirty="0" smtClean="0"/>
              <a:t>GEOSS, then it could be registered in the GEOSS Discovery and Access Broker, which could then distribute queries. This enables more cross-domain discovery than is likely just from a given community portal.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22</a:t>
            </a:fld>
            <a:endParaRPr lang="en-US"/>
          </a:p>
        </p:txBody>
      </p:sp>
    </p:spTree>
    <p:extLst>
      <p:ext uri="{BB962C8B-B14F-4D97-AF65-F5344CB8AC3E}">
        <p14:creationId xmlns:p14="http://schemas.microsoft.com/office/powerpoint/2010/main" val="86605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23</a:t>
            </a:fld>
            <a:endParaRPr lang="en-US"/>
          </a:p>
        </p:txBody>
      </p:sp>
    </p:spTree>
    <p:extLst>
      <p:ext uri="{BB962C8B-B14F-4D97-AF65-F5344CB8AC3E}">
        <p14:creationId xmlns:p14="http://schemas.microsoft.com/office/powerpoint/2010/main" val="4230810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WFS = Web Feature Service</a:t>
            </a:r>
          </a:p>
          <a:p>
            <a:r>
              <a:rPr lang="en-US" dirty="0" smtClean="0"/>
              <a:t>SOS = Sensor Observation Service</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24</a:t>
            </a:fld>
            <a:endParaRPr lang="en-US"/>
          </a:p>
        </p:txBody>
      </p:sp>
    </p:spTree>
    <p:extLst>
      <p:ext uri="{BB962C8B-B14F-4D97-AF65-F5344CB8AC3E}">
        <p14:creationId xmlns:p14="http://schemas.microsoft.com/office/powerpoint/2010/main" val="44250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from </a:t>
            </a:r>
            <a:r>
              <a:rPr lang="en-US" dirty="0" err="1" smtClean="0"/>
              <a:t>twiki</a:t>
            </a:r>
            <a:r>
              <a:rPr lang="en-US" dirty="0" smtClean="0"/>
              <a:t>: </a:t>
            </a:r>
            <a:r>
              <a:rPr lang="en-US" dirty="0" smtClean="0">
                <a:hlinkClick r:id="rId3"/>
              </a:rPr>
              <a:t>http://twiki.grumets.uab.es/twiki/bin/view/AIP6/Aip6GeossWaterServiceGuidelines</a:t>
            </a:r>
            <a:endParaRPr lang="en-US" dirty="0" smtClean="0"/>
          </a:p>
          <a:p>
            <a:endParaRPr lang="en-US" dirty="0" smtClean="0"/>
          </a:p>
          <a:p>
            <a:r>
              <a:rPr lang="en-US" sz="1200" b="1" i="1" kern="1200" dirty="0" smtClean="0">
                <a:solidFill>
                  <a:schemeClr val="tx1"/>
                </a:solidFill>
                <a:effectLst/>
                <a:latin typeface="Times" pitchFamily="-112" charset="0"/>
                <a:ea typeface="ＭＳ Ｐゴシック" pitchFamily="-65" charset="-128"/>
                <a:cs typeface="ＭＳ Ｐゴシック" pitchFamily="-65" charset="-128"/>
              </a:rPr>
              <a:t>OGC 14-004, SOS 2.0 Hydrology Profile Discussion Paper, </a:t>
            </a:r>
            <a:r>
              <a:rPr lang="en-US" sz="1200" kern="1200" dirty="0" smtClean="0">
                <a:solidFill>
                  <a:schemeClr val="tx1"/>
                </a:solidFill>
                <a:effectLst/>
                <a:latin typeface="Times" pitchFamily="-112" charset="0"/>
                <a:ea typeface="ＭＳ Ｐゴシック" pitchFamily="-65" charset="-128"/>
                <a:cs typeface="ＭＳ Ｐゴシック" pitchFamily="-65" charset="-128"/>
              </a:rPr>
              <a:t>by 52North and Kisters AG, </a:t>
            </a:r>
            <a:r>
              <a:rPr lang="en-US" sz="1200" u="sng" kern="1200" dirty="0" smtClean="0">
                <a:solidFill>
                  <a:schemeClr val="tx1"/>
                </a:solidFill>
                <a:effectLst/>
                <a:latin typeface="Times" pitchFamily="-112" charset="0"/>
                <a:ea typeface="ＭＳ Ｐゴシック" pitchFamily="-65" charset="-128"/>
                <a:cs typeface="ＭＳ Ｐゴシック" pitchFamily="-65" charset="-128"/>
                <a:hlinkClick r:id="rId4"/>
              </a:rPr>
              <a:t>https://portal.opengeospatial.org/files/?artifact_id=57327&amp;version=1</a:t>
            </a:r>
            <a:r>
              <a:rPr lang="en-US" sz="1200" kern="1200" dirty="0" smtClean="0">
                <a:solidFill>
                  <a:schemeClr val="tx1"/>
                </a:solidFill>
                <a:effectLst/>
                <a:latin typeface="Times" pitchFamily="-112" charset="0"/>
                <a:ea typeface="ＭＳ Ｐゴシック" pitchFamily="-65" charset="-128"/>
                <a:cs typeface="ＭＳ Ｐゴシック" pitchFamily="-65" charset="-128"/>
              </a:rPr>
              <a:t>, developed under European Commission FP7 project, GEOWOW (</a:t>
            </a:r>
            <a:r>
              <a:rPr lang="en-US" sz="1200" u="sng" kern="1200" dirty="0" smtClean="0">
                <a:solidFill>
                  <a:schemeClr val="tx1"/>
                </a:solidFill>
                <a:effectLst/>
                <a:latin typeface="Times" pitchFamily="-112" charset="0"/>
                <a:ea typeface="ＭＳ Ｐゴシック" pitchFamily="-65" charset="-128"/>
                <a:cs typeface="ＭＳ Ｐゴシック" pitchFamily="-65" charset="-128"/>
                <a:hlinkClick r:id="rId5"/>
              </a:rPr>
              <a:t>http://www.geowow.eu/</a:t>
            </a:r>
            <a:r>
              <a:rPr lang="en-US" sz="1200" b="1" kern="1200" dirty="0" smtClean="0">
                <a:solidFill>
                  <a:schemeClr val="tx1"/>
                </a:solidFill>
                <a:effectLst/>
                <a:latin typeface="Times" pitchFamily="-112" charset="0"/>
                <a:ea typeface="ＭＳ Ｐゴシック" pitchFamily="-65" charset="-128"/>
                <a:cs typeface="ＭＳ Ｐゴシック" pitchFamily="-65" charset="-128"/>
              </a:rPr>
              <a:t>). </a:t>
            </a:r>
            <a:r>
              <a:rPr lang="en-US" sz="1200" kern="1200" dirty="0" smtClean="0">
                <a:solidFill>
                  <a:schemeClr val="tx1"/>
                </a:solidFill>
                <a:effectLst/>
                <a:latin typeface="Times" pitchFamily="-112" charset="0"/>
                <a:ea typeface="ＭＳ Ｐゴシック" pitchFamily="-65" charset="-128"/>
                <a:cs typeface="ＭＳ Ｐゴシック" pitchFamily="-65" charset="-128"/>
              </a:rPr>
              <a:t>(Access to draft document may be restricted to OGC members; contact </a:t>
            </a:r>
            <a:r>
              <a:rPr lang="en-US" sz="1200" u="sng" kern="1200" dirty="0" smtClean="0">
                <a:solidFill>
                  <a:schemeClr val="tx1"/>
                </a:solidFill>
                <a:effectLst/>
                <a:latin typeface="Times" pitchFamily="-112" charset="0"/>
                <a:ea typeface="ＭＳ Ｐゴシック" pitchFamily="-65" charset="-128"/>
                <a:cs typeface="ＭＳ Ｐゴシック" pitchFamily="-65" charset="-128"/>
                <a:hlinkClick r:id="rId6"/>
              </a:rPr>
              <a:t>info@opengeospatial.org</a:t>
            </a:r>
            <a:r>
              <a:rPr lang="en-US" sz="1200" kern="1200" dirty="0" smtClean="0">
                <a:solidFill>
                  <a:schemeClr val="tx1"/>
                </a:solidFill>
                <a:effectLst/>
                <a:latin typeface="Times" pitchFamily="-112" charset="0"/>
                <a:ea typeface="ＭＳ Ｐゴシック" pitchFamily="-65" charset="-128"/>
                <a:cs typeface="ＭＳ Ｐゴシック" pitchFamily="-65" charset="-128"/>
              </a:rPr>
              <a:t> if you have difficulty downloading or opening this.)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25</a:t>
            </a:fld>
            <a:endParaRPr lang="en-US"/>
          </a:p>
        </p:txBody>
      </p:sp>
    </p:spTree>
    <p:extLst>
      <p:ext uri="{BB962C8B-B14F-4D97-AF65-F5344CB8AC3E}">
        <p14:creationId xmlns:p14="http://schemas.microsoft.com/office/powerpoint/2010/main" val="23606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GEOSS can be used for many types of data besides</a:t>
            </a:r>
            <a:r>
              <a:rPr lang="en-US" baseline="0" dirty="0" smtClean="0"/>
              <a:t> water, but the project I’ll be talking about has to do with water data. </a:t>
            </a:r>
          </a:p>
          <a:p>
            <a:endParaRPr lang="en-US" dirty="0" smtClean="0"/>
          </a:p>
          <a:p>
            <a:r>
              <a:rPr lang="en-US" dirty="0" smtClean="0"/>
              <a:t>Now it</a:t>
            </a:r>
            <a:r>
              <a:rPr lang="en-US" baseline="0" dirty="0" smtClean="0"/>
              <a:t> may seem obvious that sharing and understanding water resource information </a:t>
            </a:r>
          </a:p>
          <a:p>
            <a:r>
              <a:rPr lang="en-US" baseline="0" dirty="0" smtClean="0"/>
              <a:t>can help improve farming, regional land management, and response to natural and manmade disasters. &lt;click&gt;</a:t>
            </a:r>
          </a:p>
          <a:p>
            <a:r>
              <a:rPr lang="en-US" baseline="0" dirty="0" smtClean="0"/>
              <a:t>It’s also important to help improve skills in water management in developing countries &lt;click&gt; and in understanding the global water cycle. &lt;click&gt;</a:t>
            </a:r>
          </a:p>
          <a:p>
            <a:endParaRPr lang="en-US" baseline="0" dirty="0" smtClean="0"/>
          </a:p>
          <a:p>
            <a:r>
              <a:rPr lang="en-US" baseline="0" dirty="0" smtClean="0"/>
              <a:t>But it’s been surprisingly difficult until recently to share data effectively. </a:t>
            </a:r>
          </a:p>
          <a:p>
            <a:r>
              <a:rPr lang="en-US" baseline="0" dirty="0" smtClean="0"/>
              <a:t>Water data sharing is greatly improved through the use of standards and best practices. </a:t>
            </a:r>
          </a:p>
          <a:p>
            <a:r>
              <a:rPr lang="en-US" baseline="0" dirty="0" smtClean="0"/>
              <a:t>But there are a range of issues from technological to institutional to political that get in the way. </a:t>
            </a:r>
          </a:p>
          <a:p>
            <a:r>
              <a:rPr lang="en-US" dirty="0" smtClean="0"/>
              <a:t>We focus on the technology &amp; standards, not the</a:t>
            </a:r>
            <a:r>
              <a:rPr lang="en-US" baseline="0" dirty="0" smtClean="0"/>
              <a:t> politics, and on showing the ease and benefits of data sharing as it can be done today.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2</a:t>
            </a:fld>
            <a:endParaRPr lang="en-US"/>
          </a:p>
        </p:txBody>
      </p:sp>
    </p:spTree>
    <p:extLst>
      <p:ext uri="{BB962C8B-B14F-4D97-AF65-F5344CB8AC3E}">
        <p14:creationId xmlns:p14="http://schemas.microsoft.com/office/powerpoint/2010/main" val="325735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seen yet in google auto-complete…. </a:t>
            </a:r>
          </a:p>
          <a:p>
            <a:endParaRPr lang="en-US" dirty="0" smtClean="0"/>
          </a:p>
          <a:p>
            <a:r>
              <a:rPr lang="en-US" dirty="0" smtClean="0"/>
              <a:t>It</a:t>
            </a:r>
            <a:r>
              <a:rPr lang="en-US" baseline="0" dirty="0" smtClean="0"/>
              <a:t> may seem obvious that sharing and understanding water resource information can help improve farming, regional land management, and response to natural and manmade disasters.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3</a:t>
            </a:fld>
            <a:endParaRPr lang="en-US"/>
          </a:p>
        </p:txBody>
      </p:sp>
    </p:spTree>
    <p:extLst>
      <p:ext uri="{BB962C8B-B14F-4D97-AF65-F5344CB8AC3E}">
        <p14:creationId xmlns:p14="http://schemas.microsoft.com/office/powerpoint/2010/main" val="325735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latin typeface="Calibri"/>
              </a:rPr>
              <a:pPr/>
              <a:t>6</a:t>
            </a:fld>
            <a:endParaRPr lang="en-US">
              <a:solidFill>
                <a:prstClr val="black"/>
              </a:solidFill>
              <a:latin typeface="Calibri"/>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321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07005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GEOSS is a portal</a:t>
            </a:r>
            <a:r>
              <a:rPr lang="en-US" b="1" baseline="0" dirty="0" smtClean="0"/>
              <a:t> to a</a:t>
            </a:r>
            <a:r>
              <a:rPr lang="en-US" b="1" dirty="0" smtClean="0"/>
              <a:t> registry and a broker framewor</a:t>
            </a:r>
            <a:r>
              <a:rPr lang="en-US" dirty="0" smtClean="0"/>
              <a:t>k </a:t>
            </a:r>
            <a:r>
              <a:rPr lang="en-US" baseline="0" dirty="0" smtClean="0"/>
              <a:t>to help with discovery and access to datasets and web services. </a:t>
            </a:r>
          </a:p>
          <a:p>
            <a:endParaRPr lang="en-US" baseline="0" dirty="0" smtClean="0"/>
          </a:p>
          <a:p>
            <a:r>
              <a:rPr lang="en-US" b="1" baseline="0" dirty="0" smtClean="0"/>
              <a:t>What’s useful about GEOSS is that it is a neutral space</a:t>
            </a:r>
            <a:r>
              <a:rPr lang="en-US" baseline="0" dirty="0" smtClean="0"/>
              <a:t>: not “owned” by any nation, agency, commercial entity or subject domain.  The Group on Earth Observation (GEO) which created GEOSS started almost 10 years ago, and now has over 90 member countries and 77 participating organizations. </a:t>
            </a:r>
          </a:p>
          <a:p>
            <a:endParaRPr lang="en-US" baseline="0" dirty="0" smtClean="0"/>
          </a:p>
          <a:p>
            <a:r>
              <a:rPr lang="en-US" b="1" baseline="0" dirty="0" smtClean="0"/>
              <a:t>One of the ways GEOSS is getting built </a:t>
            </a:r>
            <a:r>
              <a:rPr lang="en-US" baseline="0" dirty="0" smtClean="0"/>
              <a:t>is through a series of Architecture Implementation Pilots, which are projects to develop GEOSS capabilities that run on an annual cycle. They started out to develop basic infrastructure, but now they’re really about applications across these many themes. </a:t>
            </a:r>
            <a:endParaRPr lang="en-US" dirty="0" smtClean="0"/>
          </a:p>
          <a:p>
            <a:endParaRPr lang="en-US" dirty="0" smtClean="0"/>
          </a:p>
          <a:p>
            <a:endParaRPr lang="en-US" dirty="0" smtClean="0"/>
          </a:p>
          <a:p>
            <a:r>
              <a:rPr lang="en-US" dirty="0" smtClean="0"/>
              <a:t>(This slide is</a:t>
            </a:r>
            <a:r>
              <a:rPr lang="en-US" baseline="0" dirty="0" smtClean="0"/>
              <a:t> normally hidden for use with GEOSS-aware audiences; but is kept in the slide set for use among audiences less familiar with GEOSS and AIP)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11</a:t>
            </a:fld>
            <a:endParaRPr lang="en-US"/>
          </a:p>
        </p:txBody>
      </p:sp>
    </p:spTree>
    <p:extLst>
      <p:ext uri="{BB962C8B-B14F-4D97-AF65-F5344CB8AC3E}">
        <p14:creationId xmlns:p14="http://schemas.microsoft.com/office/powerpoint/2010/main" val="342087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CBF8554-5E27-5C49-ACC7-40677878036D}" type="slidenum">
              <a:rPr lang="en-US" sz="1200"/>
              <a:pPr/>
              <a:t>13</a:t>
            </a:fld>
            <a:endParaRPr lang="en-US" sz="1200"/>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CA" dirty="0" smtClean="0">
                <a:latin typeface="Times" charset="0"/>
                <a:ea typeface="ＭＳ Ｐゴシック" charset="0"/>
                <a:cs typeface="ＭＳ Ｐゴシック" charset="0"/>
              </a:rPr>
              <a:t>We have</a:t>
            </a:r>
            <a:r>
              <a:rPr lang="en-CA" baseline="0" dirty="0" smtClean="0">
                <a:latin typeface="Times" charset="0"/>
                <a:ea typeface="ＭＳ Ｐゴシック" charset="0"/>
                <a:cs typeface="ＭＳ Ｐゴシック" charset="0"/>
              </a:rPr>
              <a:t> a </a:t>
            </a:r>
            <a:r>
              <a:rPr lang="en-CA" dirty="0" smtClean="0">
                <a:latin typeface="Times" charset="0"/>
                <a:ea typeface="ＭＳ Ｐゴシック" charset="0"/>
                <a:cs typeface="ＭＳ Ｐゴシック" charset="0"/>
              </a:rPr>
              <a:t>goal of making water data sharing easier, and we</a:t>
            </a:r>
            <a:r>
              <a:rPr lang="en-CA" baseline="0" dirty="0" smtClean="0">
                <a:latin typeface="Times" charset="0"/>
                <a:ea typeface="ＭＳ Ｐゴシック" charset="0"/>
                <a:cs typeface="ＭＳ Ｐゴシック" charset="0"/>
              </a:rPr>
              <a:t> chose these ways to tackle that</a:t>
            </a:r>
            <a:r>
              <a:rPr lang="en-CA" dirty="0" smtClean="0">
                <a:latin typeface="Times" charset="0"/>
                <a:ea typeface="ＭＳ Ｐゴシック" charset="0"/>
                <a:cs typeface="ＭＳ Ｐゴシック" charset="0"/>
              </a:rPr>
              <a:t>:</a:t>
            </a:r>
            <a:r>
              <a:rPr lang="en-CA" baseline="0" dirty="0" smtClean="0">
                <a:latin typeface="Times" charset="0"/>
                <a:ea typeface="ＭＳ Ｐゴシック" charset="0"/>
                <a:cs typeface="ＭＳ Ｐゴシック" charset="0"/>
              </a:rPr>
              <a:t> 1) by improving discovery and access to the data; 2) by integrating gridded and time series data sources; and 3) by showing how regional data within each country could be federated to develop a unified national picture – on demand. To accomplish these objectives, we formed a team of national agencies, academia, and commercial software companies. (will list the participants near the end)</a:t>
            </a:r>
          </a:p>
          <a:p>
            <a:pPr eaLnBrk="1" hangingPunct="1"/>
            <a:endParaRPr lang="en-CA" baseline="0" dirty="0" smtClean="0">
              <a:latin typeface="Times" charset="0"/>
              <a:ea typeface="ＭＳ Ｐゴシック" charset="0"/>
              <a:cs typeface="ＭＳ Ｐゴシック" charset="0"/>
            </a:endParaRPr>
          </a:p>
          <a:p>
            <a:pPr eaLnBrk="1" hangingPunct="1"/>
            <a:r>
              <a:rPr lang="en-CA" baseline="0" dirty="0" smtClean="0">
                <a:latin typeface="Times" charset="0"/>
                <a:ea typeface="ＭＳ Ｐゴシック" charset="0"/>
                <a:cs typeface="ＭＳ Ｐゴシック" charset="0"/>
              </a:rPr>
              <a:t>I’ll talk first about the work we completed last year, then about what we’re doing now. </a:t>
            </a:r>
            <a:endParaRPr lang="en-CA" dirty="0">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14</a:t>
            </a:fld>
            <a:endParaRPr lang="en-US"/>
          </a:p>
        </p:txBody>
      </p:sp>
    </p:spTree>
    <p:extLst>
      <p:ext uri="{BB962C8B-B14F-4D97-AF65-F5344CB8AC3E}">
        <p14:creationId xmlns:p14="http://schemas.microsoft.com/office/powerpoint/2010/main" val="172756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GEOSS Discovery</a:t>
            </a:r>
            <a:r>
              <a:rPr lang="en-US" baseline="0" dirty="0" smtClean="0"/>
              <a:t> and Access Broker (DAB) distributes queries to dozens of community portals like the ones shown here. The data providers shown in blue are the participants of this project in 2013. </a:t>
            </a:r>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smtClean="0"/>
              <a:pPr>
                <a:defRPr/>
              </a:pPr>
              <a:t>16</a:t>
            </a:fld>
            <a:endParaRPr lang="en-US"/>
          </a:p>
        </p:txBody>
      </p:sp>
    </p:spTree>
    <p:extLst>
      <p:ext uri="{BB962C8B-B14F-4D97-AF65-F5344CB8AC3E}">
        <p14:creationId xmlns:p14="http://schemas.microsoft.com/office/powerpoint/2010/main" val="194168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Grp="1" noChangeArrowheads="1"/>
          </p:cNvSpPr>
          <p:nvPr>
            <p:ph type="ctrTitle"/>
          </p:nvPr>
        </p:nvSpPr>
        <p:spPr>
          <a:xfrm>
            <a:off x="685800" y="2895600"/>
            <a:ext cx="4953000" cy="1143000"/>
          </a:xfrm>
        </p:spPr>
        <p:txBody>
          <a:bodyPr/>
          <a:lstStyle>
            <a:lvl1pPr>
              <a:defRPr sz="3600"/>
            </a:lvl1pPr>
          </a:lstStyle>
          <a:p>
            <a:r>
              <a:rPr lang="en-US" smtClean="0"/>
              <a:t>Click to edit Master title style</a:t>
            </a:r>
            <a:endParaRPr lang="en-US"/>
          </a:p>
        </p:txBody>
      </p:sp>
      <p:sp>
        <p:nvSpPr>
          <p:cNvPr id="5127" name="Rectangle 7"/>
          <p:cNvSpPr>
            <a:spLocks noGrp="1" noChangeArrowheads="1"/>
          </p:cNvSpPr>
          <p:nvPr>
            <p:ph type="subTitle" idx="1"/>
          </p:nvPr>
        </p:nvSpPr>
        <p:spPr>
          <a:xfrm>
            <a:off x="685800" y="4191000"/>
            <a:ext cx="6400800" cy="1752600"/>
          </a:xfrm>
        </p:spPr>
        <p:txBody>
          <a:bodyPr/>
          <a:lstStyle>
            <a:lvl1pPr marL="0" indent="0">
              <a:buFontTx/>
              <a:buNone/>
              <a:defRPr sz="1800"/>
            </a:lvl1pPr>
          </a:lstStyle>
          <a:p>
            <a:r>
              <a:rPr lang="en-US" smtClean="0"/>
              <a:t>Click to edit Master subtitle style</a:t>
            </a:r>
            <a:endParaRPr lang="en-US"/>
          </a:p>
        </p:txBody>
      </p:sp>
    </p:spTree>
    <p:extLst>
      <p:ext uri="{BB962C8B-B14F-4D97-AF65-F5344CB8AC3E}">
        <p14:creationId xmlns:p14="http://schemas.microsoft.com/office/powerpoint/2010/main" val="160022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1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76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476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7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542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144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90975"/>
            <a:ext cx="3810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47725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1647170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7565714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90400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3232486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4478128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6172900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5983455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87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srgbClr val="A3CA4B">
                  <a:lumMod val="60000"/>
                  <a:lumOff val="40000"/>
                </a:srgbClr>
              </a:solidFill>
              <a:latin typeface="Arial"/>
              <a:ea typeface="ＭＳ Ｐゴシック"/>
              <a:cs typeface="ＭＳ Ｐゴシック"/>
            </a:endParaRPr>
          </a:p>
        </p:txBody>
      </p:sp>
    </p:spTree>
    <p:extLst>
      <p:ext uri="{BB962C8B-B14F-4D97-AF65-F5344CB8AC3E}">
        <p14:creationId xmlns:p14="http://schemas.microsoft.com/office/powerpoint/2010/main" val="16638766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eaLnBrk="1" fontAlgn="auto" hangingPunct="1">
              <a:spcBef>
                <a:spcPts val="0"/>
              </a:spcBef>
              <a:spcAft>
                <a:spcPts val="0"/>
              </a:spcAft>
            </a:pPr>
            <a:endParaRPr lang="en-US">
              <a:solidFill>
                <a:prstClr val="black"/>
              </a:solidFill>
              <a:latin typeface="Arial"/>
              <a:ea typeface="ＭＳ Ｐゴシック"/>
              <a:cs typeface="ＭＳ Ｐゴシック"/>
            </a:endParaRPr>
          </a:p>
        </p:txBody>
      </p:sp>
    </p:spTree>
    <p:extLst>
      <p:ext uri="{BB962C8B-B14F-4D97-AF65-F5344CB8AC3E}">
        <p14:creationId xmlns:p14="http://schemas.microsoft.com/office/powerpoint/2010/main" val="25694370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027104375"/>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6184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14475"/>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677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1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693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68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370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55409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body" idx="1"/>
          </p:nvPr>
        </p:nvSpPr>
        <p:spPr bwMode="auto">
          <a:xfrm>
            <a:off x="685800" y="1514475"/>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3"/>
          <p:cNvSpPr>
            <a:spLocks noGrp="1" noChangeArrowheads="1"/>
          </p:cNvSpPr>
          <p:nvPr>
            <p:ph type="title"/>
          </p:nvPr>
        </p:nvSpPr>
        <p:spPr bwMode="auto">
          <a:xfrm>
            <a:off x="685800" y="838200"/>
            <a:ext cx="7772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04"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hf hdr="0" dt="0"/>
  <p:txStyles>
    <p:titleStyle>
      <a:lvl1pPr algn="l" rtl="0" eaLnBrk="0" fontAlgn="base" hangingPunct="0">
        <a:spcBef>
          <a:spcPct val="0"/>
        </a:spcBef>
        <a:spcAft>
          <a:spcPct val="0"/>
        </a:spcAft>
        <a:defRPr sz="2800" b="1">
          <a:solidFill>
            <a:srgbClr val="005FAA"/>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2pPr>
      <a:lvl3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3pPr>
      <a:lvl4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4pPr>
      <a:lvl5pPr algn="l" rtl="0" eaLnBrk="0" fontAlgn="base" hangingPunct="0">
        <a:spcBef>
          <a:spcPct val="0"/>
        </a:spcBef>
        <a:spcAft>
          <a:spcPct val="0"/>
        </a:spcAft>
        <a:defRPr sz="2800" b="1">
          <a:solidFill>
            <a:srgbClr val="005FAA"/>
          </a:solidFill>
          <a:latin typeface="Arial"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800" b="1">
          <a:solidFill>
            <a:srgbClr val="005FAA"/>
          </a:solidFill>
          <a:latin typeface="Arial" pitchFamily="-65" charset="0"/>
        </a:defRPr>
      </a:lvl6pPr>
      <a:lvl7pPr marL="914400" algn="l" rtl="0" eaLnBrk="1" fontAlgn="base" hangingPunct="1">
        <a:spcBef>
          <a:spcPct val="0"/>
        </a:spcBef>
        <a:spcAft>
          <a:spcPct val="0"/>
        </a:spcAft>
        <a:defRPr sz="2800" b="1">
          <a:solidFill>
            <a:srgbClr val="005FAA"/>
          </a:solidFill>
          <a:latin typeface="Arial" pitchFamily="-65" charset="0"/>
        </a:defRPr>
      </a:lvl7pPr>
      <a:lvl8pPr marL="1371600" algn="l" rtl="0" eaLnBrk="1" fontAlgn="base" hangingPunct="1">
        <a:spcBef>
          <a:spcPct val="0"/>
        </a:spcBef>
        <a:spcAft>
          <a:spcPct val="0"/>
        </a:spcAft>
        <a:defRPr sz="2800" b="1">
          <a:solidFill>
            <a:srgbClr val="005FAA"/>
          </a:solidFill>
          <a:latin typeface="Arial" pitchFamily="-65" charset="0"/>
        </a:defRPr>
      </a:lvl8pPr>
      <a:lvl9pPr marL="1828800" algn="l" rtl="0" eaLnBrk="1" fontAlgn="base" hangingPunct="1">
        <a:spcBef>
          <a:spcPct val="0"/>
        </a:spcBef>
        <a:spcAft>
          <a:spcPct val="0"/>
        </a:spcAft>
        <a:defRPr sz="2800" b="1">
          <a:solidFill>
            <a:srgbClr val="005FAA"/>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56311323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hyperlink" Target="http://www.arcgis.com/home/webmap/viewer.html?webmap=87ab07e2aba840828033e80b15fd6727" TargetMode="External"/><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hyperlink" Target="http://www.earthobservations.org/" TargetMode="External"/><Relationship Id="rId4" Type="http://schemas.openxmlformats.org/officeDocument/2006/relationships/hyperlink" Target="http://www.geoportal.org/"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36.jpg"/><Relationship Id="rId9" Type="http://schemas.openxmlformats.org/officeDocument/2006/relationships/image" Target="../media/image37.jpg"/><Relationship Id="rId10" Type="http://schemas.openxmlformats.org/officeDocument/2006/relationships/hyperlink" Target="http://bit.ly/19fUSPY" TargetMode="Externa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hyperlink" Target="http://www.geoportal.org/" TargetMode="External"/><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geowow.e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github.com/crwr/wmlviewer" TargetMode="Externa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hyperlink" Target="http://www.waterinfo.b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hyperlink" Target="http://www.lawa.org.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hyperlink" Target="http://www.lawa.org.nz/explore-data/manawatu-wanganui-region/manawatu/makakahi-at-hamu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lawa.org.nz/explore-data/manawatu-wanganui-region/manawatu/oruakeretaki-at-sh2-napier/%23X" TargetMode="Externa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hyperlink" Target="mailto:david.arctur@utexas.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jpeg"/><Relationship Id="rId1" Type="http://schemas.openxmlformats.org/officeDocument/2006/relationships/slideLayout" Target="../slideLayouts/slideLayout19.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9.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3"/>
          <p:cNvSpPr>
            <a:spLocks noGrp="1"/>
          </p:cNvSpPr>
          <p:nvPr>
            <p:ph type="ctrTitle"/>
          </p:nvPr>
        </p:nvSpPr>
        <p:spPr>
          <a:xfrm>
            <a:off x="244294" y="944536"/>
            <a:ext cx="8672443" cy="2321571"/>
          </a:xfrm>
        </p:spPr>
        <p:txBody>
          <a:bodyPr/>
          <a:lstStyle/>
          <a:p>
            <a:pPr eaLnBrk="1" hangingPunct="1"/>
            <a:r>
              <a:rPr lang="en-US" sz="3200" b="0" dirty="0" smtClean="0">
                <a:latin typeface="Arial Black"/>
                <a:ea typeface="ＭＳ Ｐゴシック" charset="0"/>
                <a:cs typeface="Arial Black"/>
              </a:rPr>
              <a:t>Federation, Discovery and Access to </a:t>
            </a:r>
            <a:br>
              <a:rPr lang="en-US" sz="3200" b="0" dirty="0" smtClean="0">
                <a:latin typeface="Arial Black"/>
                <a:ea typeface="ＭＳ Ｐゴシック" charset="0"/>
                <a:cs typeface="Arial Black"/>
              </a:rPr>
            </a:br>
            <a:r>
              <a:rPr lang="en-US" sz="3200" b="0" dirty="0" smtClean="0">
                <a:latin typeface="Arial Black"/>
                <a:ea typeface="ＭＳ Ｐゴシック" charset="0"/>
                <a:cs typeface="Arial Black"/>
              </a:rPr>
              <a:t>Global Water Data, Maps and Services </a:t>
            </a:r>
            <a:br>
              <a:rPr lang="en-US" sz="3200" b="0" dirty="0" smtClean="0">
                <a:latin typeface="Arial Black"/>
                <a:ea typeface="ＭＳ Ｐゴシック" charset="0"/>
                <a:cs typeface="Arial Black"/>
              </a:rPr>
            </a:br>
            <a:endParaRPr lang="en-US" b="0" dirty="0">
              <a:solidFill>
                <a:schemeClr val="tx1"/>
              </a:solidFill>
              <a:latin typeface="Arial Black"/>
              <a:ea typeface="ＭＳ Ｐゴシック" charset="0"/>
              <a:cs typeface="Arial Black"/>
            </a:endParaRPr>
          </a:p>
        </p:txBody>
      </p:sp>
      <p:sp>
        <p:nvSpPr>
          <p:cNvPr id="5122" name="Subtitle 4"/>
          <p:cNvSpPr>
            <a:spLocks noGrp="1"/>
          </p:cNvSpPr>
          <p:nvPr>
            <p:ph type="subTitle" idx="1"/>
          </p:nvPr>
        </p:nvSpPr>
        <p:spPr>
          <a:xfrm>
            <a:off x="254001" y="2597580"/>
            <a:ext cx="8485810" cy="3233329"/>
          </a:xfrm>
        </p:spPr>
        <p:txBody>
          <a:bodyPr/>
          <a:lstStyle/>
          <a:p>
            <a:pPr eaLnBrk="1" hangingPunct="1"/>
            <a:r>
              <a:rPr lang="en-CA" b="1" dirty="0">
                <a:solidFill>
                  <a:srgbClr val="000000"/>
                </a:solidFill>
                <a:latin typeface="Calibri"/>
                <a:ea typeface="ＭＳ Ｐゴシック" charset="0"/>
                <a:cs typeface="Calibri"/>
              </a:rPr>
              <a:t>David </a:t>
            </a:r>
            <a:r>
              <a:rPr lang="en-CA" b="1" dirty="0" smtClean="0">
                <a:solidFill>
                  <a:srgbClr val="000000"/>
                </a:solidFill>
                <a:latin typeface="Calibri"/>
                <a:ea typeface="ＭＳ Ｐゴシック" charset="0"/>
                <a:cs typeface="Calibri"/>
              </a:rPr>
              <a:t>K. Arctur</a:t>
            </a:r>
            <a:br>
              <a:rPr lang="en-CA" b="1" dirty="0" smtClean="0">
                <a:solidFill>
                  <a:srgbClr val="000000"/>
                </a:solidFill>
                <a:latin typeface="Calibri"/>
                <a:ea typeface="ＭＳ Ｐゴシック" charset="0"/>
                <a:cs typeface="Calibri"/>
              </a:rPr>
            </a:br>
            <a:r>
              <a:rPr lang="en-CA" sz="1400" dirty="0" smtClean="0">
                <a:solidFill>
                  <a:schemeClr val="bg2">
                    <a:lumMod val="75000"/>
                  </a:schemeClr>
                </a:solidFill>
                <a:latin typeface="Calibri"/>
                <a:ea typeface="ＭＳ Ｐゴシック" charset="0"/>
                <a:cs typeface="Calibri"/>
              </a:rPr>
              <a:t>University </a:t>
            </a:r>
            <a:r>
              <a:rPr lang="en-CA" sz="1400" dirty="0">
                <a:solidFill>
                  <a:schemeClr val="bg2">
                    <a:lumMod val="75000"/>
                  </a:schemeClr>
                </a:solidFill>
                <a:latin typeface="Calibri"/>
                <a:ea typeface="ＭＳ Ｐゴシック" charset="0"/>
                <a:cs typeface="Calibri"/>
              </a:rPr>
              <a:t>of Texas at </a:t>
            </a:r>
            <a:r>
              <a:rPr lang="en-CA" sz="1400" dirty="0" smtClean="0">
                <a:solidFill>
                  <a:schemeClr val="bg2">
                    <a:lumMod val="75000"/>
                  </a:schemeClr>
                </a:solidFill>
                <a:latin typeface="Calibri"/>
                <a:ea typeface="ＭＳ Ｐゴシック" charset="0"/>
                <a:cs typeface="Calibri"/>
              </a:rPr>
              <a:t>Austin </a:t>
            </a:r>
            <a:br>
              <a:rPr lang="en-CA" sz="1400" dirty="0" smtClean="0">
                <a:solidFill>
                  <a:schemeClr val="bg2">
                    <a:lumMod val="75000"/>
                  </a:schemeClr>
                </a:solidFill>
                <a:latin typeface="Calibri"/>
                <a:ea typeface="ＭＳ Ｐゴシック" charset="0"/>
                <a:cs typeface="Calibri"/>
              </a:rPr>
            </a:br>
            <a:r>
              <a:rPr lang="en-CA" sz="1400" dirty="0" smtClean="0">
                <a:solidFill>
                  <a:schemeClr val="bg2">
                    <a:lumMod val="75000"/>
                  </a:schemeClr>
                </a:solidFill>
                <a:latin typeface="Calibri"/>
                <a:ea typeface="ＭＳ Ｐゴシック" charset="0"/>
                <a:cs typeface="Calibri"/>
              </a:rPr>
              <a:t>Open Geospatial Consortium (OGC)</a:t>
            </a:r>
            <a:endParaRPr lang="en-CA" sz="900" dirty="0" smtClean="0">
              <a:solidFill>
                <a:srgbClr val="606060"/>
              </a:solidFill>
              <a:latin typeface="Calibri"/>
              <a:ea typeface="ＭＳ Ｐゴシック" charset="0"/>
              <a:cs typeface="Calibri"/>
            </a:endParaRPr>
          </a:p>
          <a:p>
            <a:pPr eaLnBrk="1" hangingPunct="1"/>
            <a:endParaRPr lang="en-CA" sz="900" dirty="0">
              <a:solidFill>
                <a:srgbClr val="606060"/>
              </a:solidFill>
              <a:latin typeface="Calibri"/>
              <a:ea typeface="ＭＳ Ｐゴシック" charset="0"/>
              <a:cs typeface="Calibri"/>
            </a:endParaRPr>
          </a:p>
          <a:p>
            <a:pPr eaLnBrk="1" hangingPunct="1"/>
            <a:r>
              <a:rPr lang="en-CA" sz="1400" b="1" dirty="0" smtClean="0">
                <a:latin typeface="Calibri"/>
                <a:ea typeface="ＭＳ Ｐゴシック" charset="0"/>
                <a:cs typeface="Calibri"/>
              </a:rPr>
              <a:t>OGC/WMO  Standards Workshop, HIC 2014</a:t>
            </a:r>
            <a:endParaRPr lang="en-CA" sz="1400" b="1" dirty="0">
              <a:latin typeface="Calibri"/>
              <a:ea typeface="ＭＳ Ｐゴシック" charset="0"/>
              <a:cs typeface="Calibri"/>
            </a:endParaRPr>
          </a:p>
          <a:p>
            <a:pPr eaLnBrk="1" hangingPunct="1"/>
            <a:r>
              <a:rPr lang="en-CA" sz="1400" dirty="0" smtClean="0">
                <a:solidFill>
                  <a:srgbClr val="606060"/>
                </a:solidFill>
                <a:latin typeface="Calibri"/>
                <a:ea typeface="ＭＳ Ｐゴシック" charset="0"/>
                <a:cs typeface="Calibri"/>
              </a:rPr>
              <a:t>City College New York, August 16, 2014</a:t>
            </a:r>
          </a:p>
          <a:p>
            <a:pPr eaLnBrk="1" hangingPunct="1"/>
            <a:endParaRPr lang="en-CA" sz="1400" dirty="0">
              <a:solidFill>
                <a:srgbClr val="606060"/>
              </a:solidFill>
              <a:latin typeface="Calibri"/>
              <a:ea typeface="ＭＳ Ｐゴシック" charset="0"/>
              <a:cs typeface="Calibri"/>
            </a:endParaRPr>
          </a:p>
          <a:p>
            <a:pPr eaLnBrk="1" hangingPunct="1"/>
            <a:endParaRPr lang="en-CA" sz="1400" dirty="0" smtClean="0">
              <a:solidFill>
                <a:srgbClr val="606060"/>
              </a:solidFill>
              <a:latin typeface="Calibri"/>
              <a:ea typeface="ＭＳ Ｐゴシック" charset="0"/>
              <a:cs typeface="Calibri"/>
            </a:endParaRPr>
          </a:p>
          <a:p>
            <a:pPr eaLnBrk="1" hangingPunct="1"/>
            <a:endParaRPr lang="en-CA" sz="1400" dirty="0">
              <a:solidFill>
                <a:srgbClr val="606060"/>
              </a:solidFill>
              <a:latin typeface="Calibri"/>
              <a:ea typeface="ＭＳ Ｐゴシック" charset="0"/>
              <a:cs typeface="Calibri"/>
            </a:endParaRPr>
          </a:p>
          <a:p>
            <a:pPr eaLnBrk="1" hangingPunct="1"/>
            <a:r>
              <a:rPr lang="en-CA" sz="1400" dirty="0" smtClean="0">
                <a:solidFill>
                  <a:srgbClr val="606060"/>
                </a:solidFill>
                <a:latin typeface="Calibri"/>
                <a:ea typeface="ＭＳ Ｐゴシック" charset="0"/>
                <a:cs typeface="Calibri"/>
              </a:rPr>
              <a:t>Research &amp; development sponsored by </a:t>
            </a:r>
            <a:br>
              <a:rPr lang="en-CA" sz="1400" dirty="0" smtClean="0">
                <a:solidFill>
                  <a:srgbClr val="606060"/>
                </a:solidFill>
                <a:latin typeface="Calibri"/>
                <a:ea typeface="ＭＳ Ｐゴシック" charset="0"/>
                <a:cs typeface="Calibri"/>
              </a:rPr>
            </a:br>
            <a:r>
              <a:rPr lang="en-CA" sz="1400" dirty="0" smtClean="0">
                <a:solidFill>
                  <a:srgbClr val="606060"/>
                </a:solidFill>
                <a:latin typeface="Calibri"/>
                <a:ea typeface="ＭＳ Ｐゴシック" charset="0"/>
                <a:cs typeface="Calibri"/>
              </a:rPr>
              <a:t>U.S. National Science Foundation, NASA, </a:t>
            </a:r>
            <a:br>
              <a:rPr lang="en-CA" sz="1400" dirty="0" smtClean="0">
                <a:solidFill>
                  <a:srgbClr val="606060"/>
                </a:solidFill>
                <a:latin typeface="Calibri"/>
                <a:ea typeface="ＭＳ Ｐゴシック" charset="0"/>
                <a:cs typeface="Calibri"/>
              </a:rPr>
            </a:br>
            <a:r>
              <a:rPr lang="en-CA" sz="1400" dirty="0" smtClean="0">
                <a:solidFill>
                  <a:srgbClr val="606060"/>
                </a:solidFill>
                <a:latin typeface="Calibri"/>
                <a:ea typeface="ＭＳ Ｐゴシック" charset="0"/>
                <a:cs typeface="Calibri"/>
              </a:rPr>
              <a:t>Esri, </a:t>
            </a:r>
            <a:r>
              <a:rPr lang="en-CA" sz="1400" dirty="0" err="1" smtClean="0">
                <a:solidFill>
                  <a:srgbClr val="606060"/>
                </a:solidFill>
                <a:latin typeface="Calibri"/>
                <a:ea typeface="ＭＳ Ｐゴシック" charset="0"/>
                <a:cs typeface="Calibri"/>
              </a:rPr>
              <a:t>Kisters</a:t>
            </a:r>
            <a:r>
              <a:rPr lang="en-CA" sz="1400" dirty="0" smtClean="0">
                <a:solidFill>
                  <a:srgbClr val="606060"/>
                </a:solidFill>
                <a:latin typeface="Calibri"/>
                <a:ea typeface="ＭＳ Ｐゴシック" charset="0"/>
                <a:cs typeface="Calibri"/>
              </a:rPr>
              <a:t> AG, Microsoft Research</a:t>
            </a:r>
            <a:endParaRPr lang="en-CA" sz="1400" dirty="0">
              <a:solidFill>
                <a:srgbClr val="606060"/>
              </a:solidFill>
              <a:latin typeface="Calibri"/>
              <a:ea typeface="ＭＳ Ｐゴシック" charset="0"/>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p:txBody>
          <a:bodyPr/>
          <a:lstStyle/>
          <a:p>
            <a:r>
              <a:rPr lang="en-US" dirty="0" smtClean="0"/>
              <a:t>Global </a:t>
            </a:r>
            <a:r>
              <a:rPr lang="en-US" dirty="0" err="1" smtClean="0"/>
              <a:t>Streamflow</a:t>
            </a:r>
            <a:r>
              <a:rPr lang="en-US" dirty="0" smtClean="0"/>
              <a:t> Services</a:t>
            </a:r>
            <a:endParaRPr lang="en-US" dirty="0"/>
          </a:p>
        </p:txBody>
      </p:sp>
      <p:grpSp>
        <p:nvGrpSpPr>
          <p:cNvPr id="15" name="Group 14"/>
          <p:cNvGrpSpPr/>
          <p:nvPr/>
        </p:nvGrpSpPr>
        <p:grpSpPr>
          <a:xfrm>
            <a:off x="2089077" y="2248262"/>
            <a:ext cx="4965848" cy="3124838"/>
            <a:chOff x="2089077" y="1598712"/>
            <a:chExt cx="4965848" cy="3124838"/>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6"/>
            <a:stretch/>
          </p:blipFill>
          <p:spPr bwMode="auto">
            <a:xfrm>
              <a:off x="2089077" y="1598712"/>
              <a:ext cx="4965848" cy="3124838"/>
            </a:xfrm>
            <a:prstGeom prst="rect">
              <a:avLst/>
            </a:prstGeom>
            <a:solidFill>
              <a:schemeClr val="accent4">
                <a:lumMod val="60000"/>
                <a:lumOff val="40000"/>
              </a:schemeClr>
            </a:solidFill>
            <a:ln w="19050" cmpd="sng">
              <a:solidFill>
                <a:schemeClr val="accent4">
                  <a:lumMod val="60000"/>
                  <a:lumOff val="40000"/>
                </a:schemeClr>
              </a:solidFill>
              <a:miter lim="800000"/>
              <a:headEnd/>
              <a:tailEnd/>
            </a:ln>
            <a:effectLst/>
            <a:extLst/>
          </p:spPr>
        </p:pic>
        <p:sp>
          <p:nvSpPr>
            <p:cNvPr id="18" name="TextBox 17"/>
            <p:cNvSpPr txBox="1"/>
            <p:nvPr/>
          </p:nvSpPr>
          <p:spPr>
            <a:xfrm>
              <a:off x="2089077" y="1598712"/>
              <a:ext cx="4965848" cy="246298"/>
            </a:xfrm>
            <a:prstGeom prst="rect">
              <a:avLst/>
            </a:prstGeom>
            <a:solidFill>
              <a:schemeClr val="accent4">
                <a:lumMod val="75000"/>
              </a:schemeClr>
            </a:solidFill>
            <a:effectLst/>
          </p:spPr>
          <p:txBody>
            <a:bodyPr wrap="none" lIns="0" tIns="0" rIns="0" bIns="0" rtlCol="0" anchor="ctr">
              <a:noAutofit/>
            </a:bodyPr>
            <a:lstStyle/>
            <a:p>
              <a:pPr algn="ctr" fontAlgn="auto">
                <a:spcBef>
                  <a:spcPts val="0"/>
                </a:spcBef>
                <a:spcAft>
                  <a:spcPts val="0"/>
                </a:spcAft>
              </a:pPr>
              <a:r>
                <a:rPr lang="en-US" sz="1200" b="1" dirty="0">
                  <a:solidFill>
                    <a:srgbClr val="5EB4E6">
                      <a:lumMod val="20000"/>
                      <a:lumOff val="80000"/>
                    </a:srgbClr>
                  </a:solidFill>
                  <a:latin typeface="Arial"/>
                  <a:ea typeface="ＭＳ Ｐゴシック"/>
                  <a:cs typeface="ＭＳ Ｐゴシック"/>
                </a:rPr>
                <a:t>Global Runoff Data Centre</a:t>
              </a:r>
            </a:p>
          </p:txBody>
        </p:sp>
      </p:grpSp>
      <p:grpSp>
        <p:nvGrpSpPr>
          <p:cNvPr id="14" name="Group 13"/>
          <p:cNvGrpSpPr/>
          <p:nvPr/>
        </p:nvGrpSpPr>
        <p:grpSpPr>
          <a:xfrm>
            <a:off x="685800" y="4068741"/>
            <a:ext cx="2210849" cy="1545535"/>
            <a:chOff x="683702" y="3178015"/>
            <a:chExt cx="2210849" cy="1545535"/>
          </a:xfrm>
        </p:grpSpPr>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17"/>
            <a:stretch/>
          </p:blipFill>
          <p:spPr bwMode="auto">
            <a:xfrm>
              <a:off x="684226" y="3178015"/>
              <a:ext cx="2209800" cy="154553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83702" y="3178015"/>
              <a:ext cx="2210849" cy="222499"/>
            </a:xfrm>
            <a:prstGeom prst="rect">
              <a:avLst/>
            </a:prstGeom>
            <a:solidFill>
              <a:schemeClr val="accent4">
                <a:lumMod val="75000"/>
              </a:schemeClr>
            </a:solidFill>
            <a:effectLst/>
          </p:spPr>
          <p:txBody>
            <a:bodyPr wrap="none" lIns="0" tIns="0" rIns="0" bIns="0" rtlCol="0" anchor="ctr">
              <a:noAutofit/>
            </a:bodyPr>
            <a:lstStyle/>
            <a:p>
              <a:pPr algn="ctr" fontAlgn="auto">
                <a:spcBef>
                  <a:spcPts val="0"/>
                </a:spcBef>
                <a:spcAft>
                  <a:spcPts val="0"/>
                </a:spcAft>
              </a:pPr>
              <a:r>
                <a:rPr lang="en-US" sz="1200" b="1" dirty="0">
                  <a:solidFill>
                    <a:srgbClr val="5EB4E6">
                      <a:lumMod val="20000"/>
                      <a:lumOff val="80000"/>
                    </a:srgbClr>
                  </a:solidFill>
                  <a:latin typeface="Arial"/>
                  <a:ea typeface="ＭＳ Ｐゴシック"/>
                  <a:cs typeface="ＭＳ Ｐゴシック"/>
                </a:rPr>
                <a:t>USA</a:t>
              </a:r>
            </a:p>
          </p:txBody>
        </p:sp>
      </p:grpSp>
      <p:grpSp>
        <p:nvGrpSpPr>
          <p:cNvPr id="11" name="Group 10"/>
          <p:cNvGrpSpPr/>
          <p:nvPr/>
        </p:nvGrpSpPr>
        <p:grpSpPr>
          <a:xfrm>
            <a:off x="6895608" y="3923206"/>
            <a:ext cx="1440770" cy="2165015"/>
            <a:chOff x="7014255" y="1870248"/>
            <a:chExt cx="1440770" cy="2165015"/>
          </a:xfrm>
        </p:grpSpPr>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54" b="-1"/>
            <a:stretch/>
          </p:blipFill>
          <p:spPr bwMode="auto">
            <a:xfrm>
              <a:off x="7014255" y="1870248"/>
              <a:ext cx="1440770" cy="216501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014255" y="1870248"/>
              <a:ext cx="1440770" cy="222499"/>
            </a:xfrm>
            <a:prstGeom prst="rect">
              <a:avLst/>
            </a:prstGeom>
            <a:solidFill>
              <a:schemeClr val="accent4">
                <a:lumMod val="75000"/>
              </a:schemeClr>
            </a:solidFill>
            <a:effectLst/>
          </p:spPr>
          <p:txBody>
            <a:bodyPr wrap="none" lIns="0" tIns="0" rIns="0" bIns="0" rtlCol="0" anchor="ctr">
              <a:noAutofit/>
            </a:bodyPr>
            <a:lstStyle/>
            <a:p>
              <a:pPr algn="ctr" fontAlgn="auto">
                <a:spcBef>
                  <a:spcPts val="0"/>
                </a:spcBef>
                <a:spcAft>
                  <a:spcPts val="0"/>
                </a:spcAft>
              </a:pPr>
              <a:r>
                <a:rPr lang="en-US" sz="1200" b="1" dirty="0">
                  <a:solidFill>
                    <a:srgbClr val="5EB4E6">
                      <a:lumMod val="20000"/>
                      <a:lumOff val="80000"/>
                    </a:srgbClr>
                  </a:solidFill>
                  <a:latin typeface="Arial"/>
                  <a:ea typeface="ＭＳ Ｐゴシック"/>
                  <a:cs typeface="ＭＳ Ｐゴシック"/>
                </a:rPr>
                <a:t>New </a:t>
              </a:r>
              <a:r>
                <a:rPr lang="en-US" sz="1200" b="1" dirty="0" smtClean="0">
                  <a:solidFill>
                    <a:srgbClr val="5EB4E6">
                      <a:lumMod val="20000"/>
                      <a:lumOff val="80000"/>
                    </a:srgbClr>
                  </a:solidFill>
                  <a:latin typeface="Arial"/>
                  <a:ea typeface="ＭＳ Ｐゴシック"/>
                  <a:cs typeface="ＭＳ Ｐゴシック"/>
                </a:rPr>
                <a:t>Zealand</a:t>
              </a:r>
              <a:endParaRPr lang="en-US" sz="1200" b="1" dirty="0">
                <a:solidFill>
                  <a:srgbClr val="5EB4E6">
                    <a:lumMod val="20000"/>
                    <a:lumOff val="80000"/>
                  </a:srgbClr>
                </a:solidFill>
                <a:latin typeface="Arial"/>
                <a:ea typeface="ＭＳ Ｐゴシック"/>
                <a:cs typeface="ＭＳ Ｐゴシック"/>
              </a:endParaRPr>
            </a:p>
          </p:txBody>
        </p:sp>
      </p:grpSp>
      <p:grpSp>
        <p:nvGrpSpPr>
          <p:cNvPr id="8" name="Group 7"/>
          <p:cNvGrpSpPr/>
          <p:nvPr/>
        </p:nvGrpSpPr>
        <p:grpSpPr>
          <a:xfrm>
            <a:off x="2553105" y="4712909"/>
            <a:ext cx="1975213" cy="1464133"/>
            <a:chOff x="3584393" y="4125917"/>
            <a:chExt cx="1975213" cy="1464133"/>
          </a:xfrm>
        </p:grpSpPr>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7445"/>
            <a:stretch/>
          </p:blipFill>
          <p:spPr bwMode="auto">
            <a:xfrm>
              <a:off x="3584393" y="4125917"/>
              <a:ext cx="1975212" cy="1464133"/>
            </a:xfrm>
            <a:prstGeom prst="rect">
              <a:avLst/>
            </a:prstGeom>
            <a:noFill/>
            <a:ln w="19050" cmpd="sng">
              <a:solidFill>
                <a:srgbClr val="9ED2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584394" y="4125917"/>
              <a:ext cx="1975212" cy="222499"/>
            </a:xfrm>
            <a:prstGeom prst="rect">
              <a:avLst/>
            </a:prstGeom>
            <a:solidFill>
              <a:schemeClr val="accent4">
                <a:lumMod val="75000"/>
              </a:schemeClr>
            </a:solidFill>
            <a:effectLst/>
          </p:spPr>
          <p:txBody>
            <a:bodyPr wrap="none" lIns="0" tIns="0" rIns="0" bIns="0" rtlCol="0" anchor="ctr">
              <a:noAutofit/>
            </a:bodyPr>
            <a:lstStyle/>
            <a:p>
              <a:pPr algn="ctr" fontAlgn="auto">
                <a:spcBef>
                  <a:spcPts val="0"/>
                </a:spcBef>
                <a:spcAft>
                  <a:spcPts val="0"/>
                </a:spcAft>
              </a:pPr>
              <a:r>
                <a:rPr lang="en-US" sz="1200" b="1" dirty="0" smtClean="0">
                  <a:solidFill>
                    <a:srgbClr val="5EB4E6">
                      <a:lumMod val="20000"/>
                      <a:lumOff val="80000"/>
                    </a:srgbClr>
                  </a:solidFill>
                  <a:latin typeface="Arial"/>
                  <a:ea typeface="ＭＳ Ｐゴシック"/>
                  <a:cs typeface="ＭＳ Ｐゴシック"/>
                </a:rPr>
                <a:t>Dominican Republic</a:t>
              </a:r>
              <a:endParaRPr lang="en-US" sz="1200" b="1" dirty="0">
                <a:solidFill>
                  <a:srgbClr val="5EB4E6">
                    <a:lumMod val="20000"/>
                    <a:lumOff val="80000"/>
                  </a:srgbClr>
                </a:solidFill>
                <a:latin typeface="Arial"/>
                <a:ea typeface="ＭＳ Ｐゴシック"/>
                <a:cs typeface="ＭＳ Ｐゴシック"/>
              </a:endParaRPr>
            </a:p>
          </p:txBody>
        </p:sp>
      </p:grpSp>
      <p:sp>
        <p:nvSpPr>
          <p:cNvPr id="26" name="TextBox 25"/>
          <p:cNvSpPr txBox="1"/>
          <p:nvPr/>
        </p:nvSpPr>
        <p:spPr>
          <a:xfrm>
            <a:off x="832830" y="1447800"/>
            <a:ext cx="6783163" cy="629012"/>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algn="ctr" fontAlgn="auto">
              <a:spcBef>
                <a:spcPts val="0"/>
              </a:spcBef>
              <a:spcAft>
                <a:spcPts val="0"/>
              </a:spcAft>
            </a:pPr>
            <a:r>
              <a:rPr lang="en-US" sz="2000" dirty="0" smtClean="0">
                <a:solidFill>
                  <a:prstClr val="white"/>
                </a:solidFill>
                <a:latin typeface="Arial"/>
                <a:ea typeface="ＭＳ Ｐゴシック"/>
                <a:cs typeface="ＭＳ Ｐゴシック"/>
              </a:rPr>
              <a:t>Building a </a:t>
            </a:r>
            <a:r>
              <a:rPr lang="en-US" sz="2000" dirty="0" smtClean="0">
                <a:solidFill>
                  <a:srgbClr val="00B9F2"/>
                </a:solidFill>
                <a:latin typeface="Arial"/>
                <a:ea typeface="ＭＳ Ｐゴシック"/>
                <a:cs typeface="ＭＳ Ｐゴシック"/>
              </a:rPr>
              <a:t>national</a:t>
            </a:r>
            <a:r>
              <a:rPr lang="en-US" sz="2000" dirty="0" smtClean="0">
                <a:solidFill>
                  <a:prstClr val="white"/>
                </a:solidFill>
                <a:latin typeface="Arial"/>
                <a:ea typeface="ＭＳ Ｐゴシック"/>
                <a:cs typeface="ＭＳ Ｐゴシック"/>
              </a:rPr>
              <a:t> system federating </a:t>
            </a:r>
            <a:r>
              <a:rPr lang="en-US" sz="2000" dirty="0" smtClean="0">
                <a:solidFill>
                  <a:srgbClr val="00B9F2"/>
                </a:solidFill>
                <a:latin typeface="Arial"/>
                <a:ea typeface="ＭＳ Ｐゴシック"/>
                <a:cs typeface="ＭＳ Ｐゴシック"/>
              </a:rPr>
              <a:t>regions</a:t>
            </a:r>
            <a:r>
              <a:rPr lang="en-US" sz="2000" dirty="0" smtClean="0">
                <a:solidFill>
                  <a:prstClr val="white"/>
                </a:solidFill>
                <a:latin typeface="Arial"/>
                <a:ea typeface="ＭＳ Ｐゴシック"/>
                <a:cs typeface="ＭＳ Ｐゴシック"/>
              </a:rPr>
              <a:t>. . .</a:t>
            </a:r>
          </a:p>
          <a:p>
            <a:pPr algn="ctr" fontAlgn="auto">
              <a:spcBef>
                <a:spcPts val="0"/>
              </a:spcBef>
              <a:spcAft>
                <a:spcPts val="0"/>
              </a:spcAft>
            </a:pPr>
            <a:r>
              <a:rPr lang="en-US" sz="2000" dirty="0" smtClean="0">
                <a:solidFill>
                  <a:prstClr val="white"/>
                </a:solidFill>
                <a:latin typeface="Arial"/>
                <a:ea typeface="ＭＳ Ｐゴシック"/>
                <a:cs typeface="ＭＳ Ｐゴシック"/>
              </a:rPr>
              <a:t>. . . builds a </a:t>
            </a:r>
            <a:r>
              <a:rPr lang="en-US" sz="2000" dirty="0" smtClean="0">
                <a:solidFill>
                  <a:srgbClr val="00B9F2"/>
                </a:solidFill>
                <a:latin typeface="Arial"/>
                <a:ea typeface="ＭＳ Ｐゴシック"/>
                <a:cs typeface="ＭＳ Ｐゴシック"/>
              </a:rPr>
              <a:t>global</a:t>
            </a:r>
            <a:r>
              <a:rPr lang="en-US" sz="2000" dirty="0" smtClean="0">
                <a:solidFill>
                  <a:prstClr val="white"/>
                </a:solidFill>
                <a:latin typeface="Arial"/>
                <a:ea typeface="ＭＳ Ｐゴシック"/>
                <a:cs typeface="ＭＳ Ｐゴシック"/>
              </a:rPr>
              <a:t> system federating </a:t>
            </a:r>
            <a:r>
              <a:rPr lang="en-US" sz="2000" dirty="0" smtClean="0">
                <a:solidFill>
                  <a:srgbClr val="00B9F2"/>
                </a:solidFill>
                <a:latin typeface="Arial"/>
                <a:ea typeface="ＭＳ Ｐゴシック"/>
                <a:cs typeface="ＭＳ Ｐゴシック"/>
              </a:rPr>
              <a:t>countries</a:t>
            </a:r>
            <a:endParaRPr lang="en-US" sz="2000" dirty="0">
              <a:solidFill>
                <a:srgbClr val="00B9F2"/>
              </a:solidFill>
              <a:latin typeface="Arial"/>
              <a:ea typeface="ＭＳ Ｐゴシック"/>
              <a:cs typeface="ＭＳ Ｐゴシック"/>
            </a:endParaRPr>
          </a:p>
        </p:txBody>
      </p:sp>
      <p:sp>
        <p:nvSpPr>
          <p:cNvPr id="3" name="Rectangle 2"/>
          <p:cNvSpPr/>
          <p:nvPr/>
        </p:nvSpPr>
        <p:spPr>
          <a:xfrm>
            <a:off x="238126" y="6256734"/>
            <a:ext cx="8667750" cy="307777"/>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Arial"/>
                <a:ea typeface="ＭＳ Ｐゴシック"/>
                <a:cs typeface="ＭＳ Ｐゴシック"/>
                <a:hlinkClick r:id="rId7"/>
              </a:rPr>
              <a:t>http://www.arcgis.com/home/webmap/viewer.html?webmap=87ab07e2aba840828033e80b15fd6727</a:t>
            </a:r>
            <a:r>
              <a:rPr lang="en-US" sz="1400" dirty="0">
                <a:solidFill>
                  <a:prstClr val="black"/>
                </a:solidFill>
                <a:latin typeface="Arial"/>
                <a:ea typeface="ＭＳ Ｐゴシック"/>
                <a:cs typeface="ＭＳ Ｐゴシック"/>
              </a:rPr>
              <a:t> </a:t>
            </a:r>
          </a:p>
        </p:txBody>
      </p:sp>
    </p:spTree>
    <p:extLst>
      <p:ext uri="{BB962C8B-B14F-4D97-AF65-F5344CB8AC3E}">
        <p14:creationId xmlns:p14="http://schemas.microsoft.com/office/powerpoint/2010/main" val="21834496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GEOSS Introduction</a:t>
            </a:r>
            <a:endParaRPr lang="en-US" dirty="0"/>
          </a:p>
        </p:txBody>
      </p:sp>
      <p:sp>
        <p:nvSpPr>
          <p:cNvPr id="3" name="Content Placeholder 2"/>
          <p:cNvSpPr>
            <a:spLocks noGrp="1"/>
          </p:cNvSpPr>
          <p:nvPr>
            <p:ph idx="1"/>
          </p:nvPr>
        </p:nvSpPr>
        <p:spPr>
          <a:xfrm>
            <a:off x="685800" y="1514475"/>
            <a:ext cx="7942243" cy="4800600"/>
          </a:xfrm>
        </p:spPr>
        <p:txBody>
          <a:bodyPr/>
          <a:lstStyle/>
          <a:p>
            <a:r>
              <a:rPr lang="en-US" sz="2000" b="1" dirty="0" smtClean="0"/>
              <a:t>GEOSS: Global Earth Observation System of Systems</a:t>
            </a:r>
          </a:p>
          <a:p>
            <a:pPr lvl="1"/>
            <a:r>
              <a:rPr lang="en-US" sz="2000" dirty="0" smtClean="0"/>
              <a:t>Hosted by GEO (Group on Earth Observations) to publish Earth observation datasets from 92 member countries</a:t>
            </a:r>
          </a:p>
          <a:p>
            <a:pPr lvl="1"/>
            <a:r>
              <a:rPr lang="en-US" sz="2000" dirty="0" smtClean="0"/>
              <a:t>GEO home page</a:t>
            </a:r>
            <a:r>
              <a:rPr lang="en-US" sz="2000" dirty="0"/>
              <a:t>: </a:t>
            </a:r>
            <a:r>
              <a:rPr lang="en-US" sz="2000" dirty="0">
                <a:hlinkClick r:id="rId3"/>
              </a:rPr>
              <a:t>http://www.earthobservations.org</a:t>
            </a:r>
            <a:r>
              <a:rPr lang="en-US" sz="2000" dirty="0" smtClean="0">
                <a:hlinkClick r:id="rId3"/>
              </a:rPr>
              <a:t>/</a:t>
            </a:r>
            <a:r>
              <a:rPr lang="en-US" sz="2000" dirty="0" smtClean="0"/>
              <a:t> </a:t>
            </a:r>
          </a:p>
          <a:p>
            <a:pPr lvl="1"/>
            <a:r>
              <a:rPr lang="en-US" sz="2000" dirty="0" smtClean="0"/>
              <a:t>GEOSS search portal</a:t>
            </a:r>
            <a:r>
              <a:rPr lang="en-US" sz="2000" dirty="0"/>
              <a:t>: </a:t>
            </a:r>
            <a:r>
              <a:rPr lang="en-US" sz="2000" dirty="0">
                <a:hlinkClick r:id="rId4"/>
              </a:rPr>
              <a:t>http://www.geoportal.org</a:t>
            </a:r>
            <a:r>
              <a:rPr lang="en-US" sz="2000" dirty="0" smtClean="0">
                <a:hlinkClick r:id="rId4"/>
              </a:rPr>
              <a:t>/</a:t>
            </a:r>
            <a:r>
              <a:rPr lang="en-US" sz="2000" dirty="0" smtClean="0"/>
              <a:t> </a:t>
            </a:r>
          </a:p>
          <a:p>
            <a:pPr lvl="1"/>
            <a:r>
              <a:rPr lang="en-US" sz="2000" dirty="0" smtClean="0"/>
              <a:t>Enables distributed search among dozens of catalogs, accessing millions of data services, </a:t>
            </a:r>
            <a:r>
              <a:rPr lang="en-US" sz="2000" b="1" dirty="0" smtClean="0"/>
              <a:t>following international data exchange standards (ISO, WMO, OGC, …)</a:t>
            </a:r>
          </a:p>
          <a:p>
            <a:pPr lvl="1"/>
            <a:r>
              <a:rPr lang="en-US" sz="2000" dirty="0" smtClean="0"/>
              <a:t>Data is organized around </a:t>
            </a:r>
            <a:r>
              <a:rPr lang="en-US" sz="2000" b="1" dirty="0" smtClean="0">
                <a:solidFill>
                  <a:srgbClr val="000090"/>
                </a:solidFill>
              </a:rPr>
              <a:t>9 Societal Benefit Areas (SBAs)</a:t>
            </a:r>
            <a:r>
              <a:rPr lang="en-US" sz="2000" dirty="0" smtClean="0"/>
              <a:t>: </a:t>
            </a:r>
            <a:r>
              <a:rPr lang="en-US" sz="2000" b="1" dirty="0" smtClean="0">
                <a:solidFill>
                  <a:srgbClr val="000090"/>
                </a:solidFill>
              </a:rPr>
              <a:t>Water, Weather, Climate, Biodiversity, Ecosystems, Energy, Agriculture, Health, Disasters </a:t>
            </a:r>
            <a:br>
              <a:rPr lang="en-US" sz="2000" b="1" dirty="0" smtClean="0">
                <a:solidFill>
                  <a:srgbClr val="000090"/>
                </a:solidFill>
              </a:rPr>
            </a:br>
            <a:endParaRPr lang="en-US" sz="2000" b="1" dirty="0" smtClean="0">
              <a:solidFill>
                <a:srgbClr val="000090"/>
              </a:solidFill>
            </a:endParaRPr>
          </a:p>
          <a:p>
            <a:r>
              <a:rPr lang="en-US" sz="2000" b="1" dirty="0" smtClean="0"/>
              <a:t>GEOSS AIP (Architecture Implementation Pilot)</a:t>
            </a:r>
          </a:p>
          <a:p>
            <a:pPr lvl="1"/>
            <a:r>
              <a:rPr lang="en-US" sz="2000" dirty="0" smtClean="0"/>
              <a:t>Series of 1-year project cycles to implement GEOSS, started in 2007; AIP-6 complete in 2013; AIP-7 in progress. </a:t>
            </a:r>
            <a:endParaRPr lang="en-US" sz="2000" dirty="0"/>
          </a:p>
        </p:txBody>
      </p:sp>
    </p:spTree>
    <p:extLst>
      <p:ext uri="{BB962C8B-B14F-4D97-AF65-F5344CB8AC3E}">
        <p14:creationId xmlns:p14="http://schemas.microsoft.com/office/powerpoint/2010/main" val="413314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O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026"/>
            <a:ext cx="9144000" cy="5666704"/>
          </a:xfrm>
          <a:prstGeom prst="rect">
            <a:avLst/>
          </a:prstGeom>
        </p:spPr>
      </p:pic>
    </p:spTree>
    <p:extLst>
      <p:ext uri="{BB962C8B-B14F-4D97-AF65-F5344CB8AC3E}">
        <p14:creationId xmlns:p14="http://schemas.microsoft.com/office/powerpoint/2010/main" val="26104254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4"/>
          <p:cNvSpPr>
            <a:spLocks noGrp="1" noChangeArrowheads="1"/>
          </p:cNvSpPr>
          <p:nvPr>
            <p:ph type="title"/>
          </p:nvPr>
        </p:nvSpPr>
        <p:spPr/>
        <p:txBody>
          <a:bodyPr/>
          <a:lstStyle/>
          <a:p>
            <a:r>
              <a:rPr lang="en-US" dirty="0" smtClean="0"/>
              <a:t>GEOSS Water Services: Key Objectives</a:t>
            </a:r>
            <a:endParaRPr lang="en-US" dirty="0"/>
          </a:p>
        </p:txBody>
      </p:sp>
      <p:sp>
        <p:nvSpPr>
          <p:cNvPr id="8194" name="Rectangle 5"/>
          <p:cNvSpPr>
            <a:spLocks noGrp="1" noChangeArrowheads="1"/>
          </p:cNvSpPr>
          <p:nvPr>
            <p:ph idx="1"/>
          </p:nvPr>
        </p:nvSpPr>
        <p:spPr>
          <a:xfrm>
            <a:off x="455562" y="1418369"/>
            <a:ext cx="8274018" cy="5329871"/>
          </a:xfrm>
        </p:spPr>
        <p:txBody>
          <a:bodyPr/>
          <a:lstStyle/>
          <a:p>
            <a:pPr marL="0" indent="0">
              <a:buNone/>
            </a:pPr>
            <a:r>
              <a:rPr lang="en-US" sz="2000" dirty="0"/>
              <a:t>Current international </a:t>
            </a:r>
            <a:r>
              <a:rPr lang="en-US" sz="2000" dirty="0" smtClean="0"/>
              <a:t>data exchange standards </a:t>
            </a:r>
            <a:r>
              <a:rPr lang="en-US" sz="2000" dirty="0"/>
              <a:t>work mainly at the Internet level, still need refining for consistency of terms and usage within and across international hydrology </a:t>
            </a:r>
            <a:r>
              <a:rPr lang="en-US" sz="2000" dirty="0" smtClean="0"/>
              <a:t>communities…</a:t>
            </a:r>
          </a:p>
          <a:p>
            <a:pPr marL="0" indent="0">
              <a:buNone/>
            </a:pPr>
            <a:r>
              <a:rPr lang="en-US" sz="2000" b="1" dirty="0" smtClean="0"/>
              <a:t>This project advances water data sharing by:</a:t>
            </a:r>
          </a:p>
          <a:p>
            <a:pPr marL="457200" indent="-457200">
              <a:buFont typeface="+mj-lt"/>
              <a:buAutoNum type="arabicPeriod"/>
            </a:pPr>
            <a:r>
              <a:rPr lang="en-US" sz="1800" dirty="0" smtClean="0"/>
              <a:t>Improving cross-domain </a:t>
            </a:r>
            <a:r>
              <a:rPr lang="en-US" sz="1800" b="1" dirty="0" smtClean="0"/>
              <a:t>discovery and access </a:t>
            </a:r>
            <a:r>
              <a:rPr lang="en-US" sz="1800" dirty="0" smtClean="0"/>
              <a:t>to global hydrology data</a:t>
            </a:r>
          </a:p>
          <a:p>
            <a:pPr marL="457200" indent="-457200">
              <a:buFont typeface="+mj-lt"/>
              <a:buAutoNum type="arabicPeriod"/>
            </a:pPr>
            <a:r>
              <a:rPr lang="en-US" sz="1800" dirty="0" smtClean="0"/>
              <a:t>Integrating </a:t>
            </a:r>
            <a:r>
              <a:rPr lang="en-US" sz="1800" b="1" dirty="0" smtClean="0"/>
              <a:t>global drought and flood awareness </a:t>
            </a:r>
            <a:r>
              <a:rPr lang="en-US" sz="1800" dirty="0" smtClean="0"/>
              <a:t>capabilities among multiple international agencies and research centers</a:t>
            </a:r>
          </a:p>
          <a:p>
            <a:pPr marL="457200" indent="-457200">
              <a:buFont typeface="+mj-lt"/>
              <a:buAutoNum type="arabicPeriod"/>
            </a:pPr>
            <a:r>
              <a:rPr lang="en-US" sz="1800" dirty="0" smtClean="0"/>
              <a:t>Enabling </a:t>
            </a:r>
            <a:r>
              <a:rPr lang="en-US" sz="1800" b="1" dirty="0" smtClean="0"/>
              <a:t>federation of regional &amp; national water data </a:t>
            </a:r>
            <a:r>
              <a:rPr lang="en-US" sz="1800" dirty="0" smtClean="0"/>
              <a:t>around a common information model and service architecture, to enable national-level </a:t>
            </a:r>
            <a:r>
              <a:rPr lang="en-US" sz="1800" b="1" dirty="0" smtClean="0"/>
              <a:t>situation awareness on-demand</a:t>
            </a:r>
          </a:p>
          <a:p>
            <a:pPr marL="457200" indent="-457200">
              <a:buFont typeface="+mj-lt"/>
              <a:buAutoNum type="arabicPeriod"/>
            </a:pPr>
            <a:r>
              <a:rPr lang="en-US" sz="1800" dirty="0" smtClean="0"/>
              <a:t>Working with </a:t>
            </a:r>
            <a:r>
              <a:rPr lang="en-US" sz="1800" b="1" dirty="0" smtClean="0"/>
              <a:t>WMO data centers (GRDC, GPCC), UNEP GEMS/Water, </a:t>
            </a:r>
            <a:r>
              <a:rPr lang="en-US" sz="1800" dirty="0" smtClean="0"/>
              <a:t>and</a:t>
            </a:r>
            <a:r>
              <a:rPr lang="en-US" sz="1800" b="1" dirty="0" smtClean="0"/>
              <a:t> UNESCO Institute for Hydrology Education </a:t>
            </a:r>
            <a:r>
              <a:rPr lang="en-US" sz="1800" dirty="0" smtClean="0"/>
              <a:t>(Delft) to advance &amp; leverage authoritative sources with global outreach</a:t>
            </a:r>
          </a:p>
          <a:p>
            <a:pPr marL="457200" indent="-457200">
              <a:buFont typeface="+mj-lt"/>
              <a:buAutoNum type="arabicPeriod"/>
            </a:pPr>
            <a:r>
              <a:rPr lang="en-US" sz="1800" dirty="0" smtClean="0"/>
              <a:t>Active </a:t>
            </a:r>
            <a:r>
              <a:rPr lang="en-US" sz="1800" b="1" dirty="0" smtClean="0"/>
              <a:t>capacity building </a:t>
            </a:r>
            <a:r>
              <a:rPr lang="en-US" sz="1800" dirty="0" smtClean="0"/>
              <a:t>in Latin America for a GEOSS of the Americas </a:t>
            </a:r>
          </a:p>
          <a:p>
            <a:pPr marL="0" indent="0">
              <a:buNone/>
            </a:pPr>
            <a:endParaRPr lang="en-US" sz="500" b="1" dirty="0" smtClean="0"/>
          </a:p>
        </p:txBody>
      </p:sp>
    </p:spTree>
    <p:extLst>
      <p:ext uri="{BB962C8B-B14F-4D97-AF65-F5344CB8AC3E}">
        <p14:creationId xmlns:p14="http://schemas.microsoft.com/office/powerpoint/2010/main" val="42120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GEOSS AIP Water Services Team</a:t>
            </a:r>
            <a:endParaRPr lang="en-US" dirty="0"/>
          </a:p>
        </p:txBody>
      </p:sp>
      <p:sp>
        <p:nvSpPr>
          <p:cNvPr id="3" name="Content Placeholder 2"/>
          <p:cNvSpPr>
            <a:spLocks noGrp="1"/>
          </p:cNvSpPr>
          <p:nvPr>
            <p:ph idx="1"/>
          </p:nvPr>
        </p:nvSpPr>
        <p:spPr>
          <a:xfrm>
            <a:off x="556846" y="1572845"/>
            <a:ext cx="8422790" cy="5097735"/>
          </a:xfrm>
        </p:spPr>
        <p:txBody>
          <a:bodyPr/>
          <a:lstStyle/>
          <a:p>
            <a:pPr marL="0" indent="0">
              <a:buNone/>
            </a:pPr>
            <a:r>
              <a:rPr lang="en-US" sz="1600" b="1" dirty="0" smtClean="0"/>
              <a:t>Academic</a:t>
            </a:r>
          </a:p>
          <a:p>
            <a:r>
              <a:rPr lang="en-US" sz="1600" dirty="0" smtClean="0"/>
              <a:t>University of Texas at Austin, USA</a:t>
            </a:r>
          </a:p>
          <a:p>
            <a:r>
              <a:rPr lang="en-US" sz="1600" dirty="0" smtClean="0"/>
              <a:t>Brigham Young University, USA</a:t>
            </a:r>
          </a:p>
          <a:p>
            <a:r>
              <a:rPr lang="en-US" sz="1600" dirty="0" smtClean="0"/>
              <a:t>University of Saskatchewan, Canada</a:t>
            </a:r>
          </a:p>
          <a:p>
            <a:r>
              <a:rPr lang="en-US" sz="1600" dirty="0" err="1" smtClean="0">
                <a:solidFill>
                  <a:srgbClr val="004270"/>
                </a:solidFill>
              </a:rPr>
              <a:t>Feng</a:t>
            </a:r>
            <a:r>
              <a:rPr lang="en-US" sz="1600" dirty="0" smtClean="0">
                <a:solidFill>
                  <a:srgbClr val="004270"/>
                </a:solidFill>
              </a:rPr>
              <a:t> Chia University, Taiwan </a:t>
            </a:r>
            <a:r>
              <a:rPr lang="en-US" sz="1600" dirty="0" smtClean="0"/>
              <a:t>*</a:t>
            </a:r>
          </a:p>
          <a:p>
            <a:r>
              <a:rPr lang="en-US" sz="1600" dirty="0" smtClean="0">
                <a:solidFill>
                  <a:srgbClr val="004270"/>
                </a:solidFill>
              </a:rPr>
              <a:t>George Mason University, USA </a:t>
            </a:r>
            <a:r>
              <a:rPr lang="en-US" sz="1600" dirty="0" smtClean="0"/>
              <a:t>*</a:t>
            </a:r>
          </a:p>
          <a:p>
            <a:pPr marL="0" indent="0">
              <a:buNone/>
            </a:pPr>
            <a:r>
              <a:rPr lang="en-US" sz="1600" b="1" dirty="0" smtClean="0"/>
              <a:t>Community Labs, Portals</a:t>
            </a:r>
          </a:p>
          <a:p>
            <a:r>
              <a:rPr lang="en-US" sz="1600" dirty="0"/>
              <a:t>CUAHSI Water Data </a:t>
            </a:r>
            <a:r>
              <a:rPr lang="en-US" sz="1600" dirty="0" smtClean="0"/>
              <a:t>Center, USA</a:t>
            </a:r>
          </a:p>
          <a:p>
            <a:r>
              <a:rPr lang="en-US" sz="1600" dirty="0" smtClean="0">
                <a:solidFill>
                  <a:srgbClr val="004270"/>
                </a:solidFill>
              </a:rPr>
              <a:t>Dartmouth Flood Observatory, USA </a:t>
            </a:r>
            <a:r>
              <a:rPr lang="en-US" sz="1600" dirty="0" smtClean="0"/>
              <a:t>*</a:t>
            </a:r>
          </a:p>
          <a:p>
            <a:r>
              <a:rPr lang="en-US" sz="1600" dirty="0" smtClean="0"/>
              <a:t>NASA Goddard Hydrological Science Lab, USA</a:t>
            </a:r>
          </a:p>
          <a:p>
            <a:r>
              <a:rPr lang="en-US" sz="1600" dirty="0" smtClean="0"/>
              <a:t>NASA Goddard Earth Sciences DISC, USA</a:t>
            </a:r>
          </a:p>
          <a:p>
            <a:r>
              <a:rPr lang="en-US" sz="1600" dirty="0" smtClean="0">
                <a:solidFill>
                  <a:srgbClr val="004270"/>
                </a:solidFill>
              </a:rPr>
              <a:t>Federal Institute of Hydrology, Germany </a:t>
            </a:r>
            <a:r>
              <a:rPr lang="en-US" sz="1600" dirty="0" smtClean="0"/>
              <a:t>* (supporting GRDC, GEMS/Water)</a:t>
            </a:r>
          </a:p>
          <a:p>
            <a:r>
              <a:rPr lang="en-US" sz="1600" dirty="0" smtClean="0"/>
              <a:t>EC Joint Research Centre (JRC), Italy</a:t>
            </a:r>
          </a:p>
          <a:p>
            <a:r>
              <a:rPr lang="en-US" sz="1600" dirty="0" smtClean="0"/>
              <a:t>European Centre for Midrange Weather Forecasting (ECMWF), UK</a:t>
            </a:r>
          </a:p>
          <a:p>
            <a:r>
              <a:rPr lang="en-US" sz="1600" dirty="0" smtClean="0">
                <a:solidFill>
                  <a:srgbClr val="004270"/>
                </a:solidFill>
              </a:rPr>
              <a:t>Centre </a:t>
            </a:r>
            <a:r>
              <a:rPr lang="en-US" sz="1600" dirty="0">
                <a:solidFill>
                  <a:srgbClr val="004270"/>
                </a:solidFill>
              </a:rPr>
              <a:t>for Ecology and </a:t>
            </a:r>
            <a:r>
              <a:rPr lang="en-US" sz="1600" dirty="0" smtClean="0">
                <a:solidFill>
                  <a:srgbClr val="004270"/>
                </a:solidFill>
              </a:rPr>
              <a:t>Hydrology, UK </a:t>
            </a:r>
            <a:r>
              <a:rPr lang="en-US" sz="1600" dirty="0" smtClean="0"/>
              <a:t>*</a:t>
            </a:r>
            <a:endParaRPr lang="en-US" sz="1600" dirty="0"/>
          </a:p>
          <a:p>
            <a:r>
              <a:rPr lang="en-US" sz="1600" dirty="0" smtClean="0"/>
              <a:t>CEOS Water Portal (JAXA), Japan</a:t>
            </a:r>
          </a:p>
          <a:p>
            <a:pPr marL="0" indent="0">
              <a:buNone/>
            </a:pPr>
            <a:endParaRPr lang="en-US" sz="1600" dirty="0" smtClean="0"/>
          </a:p>
        </p:txBody>
      </p:sp>
      <p:sp>
        <p:nvSpPr>
          <p:cNvPr id="6" name="TextBox 5"/>
          <p:cNvSpPr txBox="1"/>
          <p:nvPr/>
        </p:nvSpPr>
        <p:spPr>
          <a:xfrm>
            <a:off x="6544830" y="1015999"/>
            <a:ext cx="1602153" cy="307777"/>
          </a:xfrm>
          <a:prstGeom prst="rect">
            <a:avLst/>
          </a:prstGeom>
          <a:noFill/>
        </p:spPr>
        <p:txBody>
          <a:bodyPr wrap="square" rtlCol="0">
            <a:spAutoFit/>
          </a:bodyPr>
          <a:lstStyle/>
          <a:p>
            <a:r>
              <a:rPr lang="en-US" sz="1400" i="1" dirty="0">
                <a:solidFill>
                  <a:schemeClr val="tx1">
                    <a:lumMod val="75000"/>
                    <a:lumOff val="25000"/>
                  </a:schemeClr>
                </a:solidFill>
                <a:latin typeface="+mn-lt"/>
              </a:rPr>
              <a:t>(* </a:t>
            </a:r>
            <a:r>
              <a:rPr lang="en-US" sz="1400" i="1" dirty="0">
                <a:solidFill>
                  <a:srgbClr val="004270"/>
                </a:solidFill>
                <a:latin typeface="+mn-lt"/>
              </a:rPr>
              <a:t>new members</a:t>
            </a:r>
            <a:r>
              <a:rPr lang="en-US" sz="1400" i="1" dirty="0" smtClean="0">
                <a:solidFill>
                  <a:schemeClr val="tx1">
                    <a:lumMod val="75000"/>
                    <a:lumOff val="25000"/>
                  </a:schemeClr>
                </a:solidFill>
                <a:latin typeface="+mn-lt"/>
              </a:rPr>
              <a:t>)</a:t>
            </a:r>
            <a:endParaRPr lang="en-US" sz="1400" i="1" dirty="0">
              <a:solidFill>
                <a:schemeClr val="tx1">
                  <a:lumMod val="75000"/>
                  <a:lumOff val="25000"/>
                </a:schemeClr>
              </a:solidFill>
              <a:latin typeface="+mn-lt"/>
            </a:endParaRPr>
          </a:p>
        </p:txBody>
      </p:sp>
    </p:spTree>
    <p:extLst>
      <p:ext uri="{BB962C8B-B14F-4D97-AF65-F5344CB8AC3E}">
        <p14:creationId xmlns:p14="http://schemas.microsoft.com/office/powerpoint/2010/main" val="84329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GEOSS AIP </a:t>
            </a:r>
            <a:r>
              <a:rPr lang="en-US" dirty="0"/>
              <a:t>Water Services </a:t>
            </a:r>
            <a:r>
              <a:rPr lang="en-US" dirty="0" smtClean="0"/>
              <a:t>Team, cont’d</a:t>
            </a:r>
            <a:endParaRPr lang="en-US" dirty="0"/>
          </a:p>
        </p:txBody>
      </p:sp>
      <p:sp>
        <p:nvSpPr>
          <p:cNvPr id="3" name="Content Placeholder 2"/>
          <p:cNvSpPr>
            <a:spLocks noGrp="1"/>
          </p:cNvSpPr>
          <p:nvPr>
            <p:ph idx="1"/>
          </p:nvPr>
        </p:nvSpPr>
        <p:spPr>
          <a:xfrm>
            <a:off x="527537" y="1758461"/>
            <a:ext cx="8225693" cy="4556613"/>
          </a:xfrm>
        </p:spPr>
        <p:txBody>
          <a:bodyPr/>
          <a:lstStyle/>
          <a:p>
            <a:pPr marL="0" indent="0">
              <a:buNone/>
            </a:pPr>
            <a:r>
              <a:rPr lang="en-US" sz="1600" b="1" dirty="0" smtClean="0"/>
              <a:t>National and regional agencies</a:t>
            </a:r>
            <a:endParaRPr lang="en-US" sz="1600" b="1" dirty="0"/>
          </a:p>
          <a:p>
            <a:r>
              <a:rPr lang="en-US" sz="1600" dirty="0"/>
              <a:t>Italian National Institute for Environmental Protection and Research (ISPRA)</a:t>
            </a:r>
          </a:p>
          <a:p>
            <a:pPr marL="285750" indent="-285750">
              <a:buFont typeface="Arial"/>
              <a:buChar char="•"/>
            </a:pPr>
            <a:r>
              <a:rPr lang="en-US" sz="1600" dirty="0" smtClean="0"/>
              <a:t>Regional Agency for Environmental Protection in Emilia-Romagna (ARPA-ER), Italy</a:t>
            </a:r>
          </a:p>
          <a:p>
            <a:pPr marL="285750" indent="-285750">
              <a:buFont typeface="Arial"/>
              <a:buChar char="•"/>
            </a:pPr>
            <a:r>
              <a:rPr lang="en-US" sz="1600" dirty="0" smtClean="0"/>
              <a:t>New </a:t>
            </a:r>
            <a:r>
              <a:rPr lang="en-US" sz="1600" dirty="0"/>
              <a:t>Zealand National Institute of Water and Atmospheric Research (NIWA</a:t>
            </a:r>
            <a:r>
              <a:rPr lang="en-US" sz="1600" dirty="0" smtClean="0"/>
              <a:t>)</a:t>
            </a:r>
          </a:p>
          <a:p>
            <a:pPr marL="285750" indent="-285750">
              <a:buFont typeface="Arial"/>
              <a:buChar char="•"/>
            </a:pPr>
            <a:r>
              <a:rPr lang="en-US" sz="1600" dirty="0" smtClean="0"/>
              <a:t>Horizons </a:t>
            </a:r>
            <a:r>
              <a:rPr lang="en-US" sz="1600" dirty="0"/>
              <a:t>Regional </a:t>
            </a:r>
            <a:r>
              <a:rPr lang="en-US" sz="1600" dirty="0" smtClean="0"/>
              <a:t>Council (HRC), </a:t>
            </a:r>
            <a:r>
              <a:rPr lang="en-US" sz="1600" dirty="0"/>
              <a:t>New Zealand </a:t>
            </a:r>
            <a:endParaRPr lang="en-US" sz="1600" dirty="0" smtClean="0"/>
          </a:p>
          <a:p>
            <a:pPr marL="285750" indent="-285750">
              <a:buFont typeface="Arial"/>
              <a:buChar char="•"/>
            </a:pPr>
            <a:endParaRPr lang="en-US" sz="1600" dirty="0"/>
          </a:p>
          <a:p>
            <a:pPr marL="0" indent="0">
              <a:buNone/>
            </a:pPr>
            <a:r>
              <a:rPr lang="en-US" sz="1600" b="1" dirty="0" smtClean="0"/>
              <a:t>Commercial Engineering &amp; Software</a:t>
            </a:r>
            <a:endParaRPr lang="en-US" sz="1600" b="1" dirty="0"/>
          </a:p>
          <a:p>
            <a:pPr marL="285750" indent="-285750">
              <a:buFont typeface="Arial"/>
              <a:buChar char="•"/>
            </a:pPr>
            <a:r>
              <a:rPr lang="en-US" sz="1600" dirty="0" smtClean="0"/>
              <a:t>Esri, USA</a:t>
            </a:r>
            <a:endParaRPr lang="en-US" sz="1600" dirty="0"/>
          </a:p>
          <a:p>
            <a:pPr marL="285750" indent="-285750">
              <a:buFont typeface="Arial"/>
              <a:buChar char="•"/>
            </a:pPr>
            <a:r>
              <a:rPr lang="en-US" sz="1600" dirty="0" err="1"/>
              <a:t>Kisters</a:t>
            </a:r>
            <a:r>
              <a:rPr lang="en-US" sz="1600" dirty="0"/>
              <a:t> </a:t>
            </a:r>
            <a:r>
              <a:rPr lang="en-US" sz="1600" dirty="0" smtClean="0"/>
              <a:t>AG, Germany</a:t>
            </a:r>
          </a:p>
          <a:p>
            <a:pPr marL="285750" indent="-285750">
              <a:buFont typeface="Arial"/>
              <a:buChar char="•"/>
            </a:pPr>
            <a:r>
              <a:rPr lang="en-US" sz="1600" dirty="0" smtClean="0"/>
              <a:t>Microsoft Research, USA</a:t>
            </a:r>
            <a:endParaRPr lang="en-US" sz="1600" dirty="0"/>
          </a:p>
          <a:p>
            <a:endParaRPr lang="en-US" sz="1600" dirty="0"/>
          </a:p>
        </p:txBody>
      </p:sp>
    </p:spTree>
    <p:extLst>
      <p:ext uri="{BB962C8B-B14F-4D97-AF65-F5344CB8AC3E}">
        <p14:creationId xmlns:p14="http://schemas.microsoft.com/office/powerpoint/2010/main" val="269816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534447"/>
            <a:ext cx="9144000" cy="5142129"/>
          </a:xfrm>
          <a:prstGeom prst="rect">
            <a:avLst/>
          </a:prstGeom>
        </p:spPr>
      </p:pic>
      <p:sp>
        <p:nvSpPr>
          <p:cNvPr id="2" name="Title 1"/>
          <p:cNvSpPr>
            <a:spLocks noGrp="1"/>
          </p:cNvSpPr>
          <p:nvPr>
            <p:ph type="title"/>
          </p:nvPr>
        </p:nvSpPr>
        <p:spPr>
          <a:xfrm>
            <a:off x="368287" y="921034"/>
            <a:ext cx="8232145" cy="542925"/>
          </a:xfrm>
        </p:spPr>
        <p:txBody>
          <a:bodyPr/>
          <a:lstStyle/>
          <a:p>
            <a:r>
              <a:rPr lang="en-US" dirty="0" smtClean="0"/>
              <a:t>GEOSS Portal: </a:t>
            </a:r>
            <a:br>
              <a:rPr lang="en-US" dirty="0" smtClean="0"/>
            </a:br>
            <a:r>
              <a:rPr lang="en-US" sz="2400" dirty="0" smtClean="0"/>
              <a:t>connecting to community portals and other resources</a:t>
            </a:r>
            <a:endParaRPr lang="en-US" sz="2600" dirty="0"/>
          </a:p>
        </p:txBody>
      </p:sp>
      <p:sp>
        <p:nvSpPr>
          <p:cNvPr id="3" name="TextBox 2"/>
          <p:cNvSpPr txBox="1"/>
          <p:nvPr/>
        </p:nvSpPr>
        <p:spPr>
          <a:xfrm>
            <a:off x="6004547" y="1944308"/>
            <a:ext cx="2116485" cy="523220"/>
          </a:xfrm>
          <a:prstGeom prst="rect">
            <a:avLst/>
          </a:prstGeom>
          <a:noFill/>
        </p:spPr>
        <p:txBody>
          <a:bodyPr wrap="square" rtlCol="0">
            <a:spAutoFit/>
          </a:bodyPr>
          <a:lstStyle/>
          <a:p>
            <a:r>
              <a:rPr lang="en-US" sz="1400" i="1" dirty="0" smtClean="0">
                <a:latin typeface="+mj-lt"/>
              </a:rPr>
              <a:t>GEOSS Discovery and Access Broker </a:t>
            </a:r>
            <a:endParaRPr lang="en-US" sz="1400" i="1" dirty="0">
              <a:latin typeface="+mj-lt"/>
            </a:endParaRPr>
          </a:p>
        </p:txBody>
      </p:sp>
    </p:spTree>
    <p:extLst>
      <p:ext uri="{BB962C8B-B14F-4D97-AF65-F5344CB8AC3E}">
        <p14:creationId xmlns:p14="http://schemas.microsoft.com/office/powerpoint/2010/main" val="13899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GWS Global Discharge webma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GWS Global Discharge webma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GWS Global Discharge webmap-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GWS Global Discharge webmap-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405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1586434"/>
            <a:ext cx="9144000" cy="5271566"/>
            <a:chOff x="-2540096" y="1586434"/>
            <a:chExt cx="9144000" cy="5271566"/>
          </a:xfrm>
        </p:grpSpPr>
        <p:pic>
          <p:nvPicPr>
            <p:cNvPr id="7" name="Picture 6" descr="World Hydro Re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96" y="1586434"/>
              <a:ext cx="9144000" cy="5271566"/>
            </a:xfrm>
            <a:prstGeom prst="rect">
              <a:avLst/>
            </a:prstGeom>
          </p:spPr>
        </p:pic>
        <p:sp>
          <p:nvSpPr>
            <p:cNvPr id="15" name="TextBox 14"/>
            <p:cNvSpPr txBox="1"/>
            <p:nvPr/>
          </p:nvSpPr>
          <p:spPr>
            <a:xfrm>
              <a:off x="-2029316" y="4100304"/>
              <a:ext cx="2980628" cy="461665"/>
            </a:xfrm>
            <a:prstGeom prst="rect">
              <a:avLst/>
            </a:prstGeom>
            <a:noFill/>
          </p:spPr>
          <p:txBody>
            <a:bodyPr wrap="none" rtlCol="0">
              <a:spAutoFit/>
            </a:bodyPr>
            <a:lstStyle/>
            <a:p>
              <a:r>
                <a:rPr lang="en-US" sz="2400" b="1" i="1" dirty="0" smtClean="0">
                  <a:solidFill>
                    <a:schemeClr val="bg2"/>
                  </a:solidFill>
                  <a:latin typeface="+mj-lt"/>
                </a:rPr>
                <a:t>Click to add layers</a:t>
              </a:r>
              <a:endParaRPr lang="en-US" sz="2400" b="1" i="1" dirty="0">
                <a:solidFill>
                  <a:schemeClr val="bg2"/>
                </a:solidFill>
                <a:latin typeface="+mj-lt"/>
              </a:endParaRPr>
            </a:p>
          </p:txBody>
        </p:sp>
      </p:grpSp>
      <p:pic>
        <p:nvPicPr>
          <p:cNvPr id="5" name="Picture 4" descr="World Discharge-GRDC on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4839"/>
            <a:ext cx="9144000" cy="5243161"/>
          </a:xfrm>
          <a:prstGeom prst="rect">
            <a:avLst/>
          </a:prstGeom>
        </p:spPr>
      </p:pic>
      <p:pic>
        <p:nvPicPr>
          <p:cNvPr id="4" name="Picture 3" descr="World Discharge-GRDC coastal da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14839"/>
            <a:ext cx="9144000" cy="5243161"/>
          </a:xfrm>
          <a:prstGeom prst="rect">
            <a:avLst/>
          </a:prstGeom>
        </p:spPr>
      </p:pic>
      <p:pic>
        <p:nvPicPr>
          <p:cNvPr id="6" name="Picture 5" descr="World Discharge-GRDC,USG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20000"/>
            <a:ext cx="9144000" cy="5238000"/>
          </a:xfrm>
          <a:prstGeom prst="rect">
            <a:avLst/>
          </a:prstGeom>
        </p:spPr>
      </p:pic>
      <p:pic>
        <p:nvPicPr>
          <p:cNvPr id="8" name="Picture 7" descr="World Discharge04-GRDC,USGS,CONAGU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611000"/>
            <a:ext cx="9144000" cy="5247000"/>
          </a:xfrm>
          <a:prstGeom prst="rect">
            <a:avLst/>
          </a:prstGeom>
        </p:spPr>
      </p:pic>
      <p:pic>
        <p:nvPicPr>
          <p:cNvPr id="9" name="Picture 8" descr="World Discharge05-plus DomRep.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620000"/>
            <a:ext cx="9144000" cy="5238000"/>
          </a:xfrm>
          <a:prstGeom prst="rect">
            <a:avLst/>
          </a:prstGeom>
        </p:spPr>
      </p:pic>
      <p:pic>
        <p:nvPicPr>
          <p:cNvPr id="10" name="Picture 9" descr="World Discharge06-plus Italy,NZ.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595461"/>
            <a:ext cx="9144000" cy="5262539"/>
          </a:xfrm>
          <a:prstGeom prst="rect">
            <a:avLst/>
          </a:prstGeom>
        </p:spPr>
      </p:pic>
      <p:sp>
        <p:nvSpPr>
          <p:cNvPr id="13" name="Title 6"/>
          <p:cNvSpPr>
            <a:spLocks noGrp="1"/>
          </p:cNvSpPr>
          <p:nvPr>
            <p:ph type="title"/>
          </p:nvPr>
        </p:nvSpPr>
        <p:spPr>
          <a:xfrm>
            <a:off x="685800" y="823931"/>
            <a:ext cx="7772400" cy="542925"/>
          </a:xfrm>
        </p:spPr>
        <p:txBody>
          <a:bodyPr/>
          <a:lstStyle/>
          <a:p>
            <a:r>
              <a:rPr lang="en-US" sz="2600" dirty="0" smtClean="0"/>
              <a:t>Water Data Maps: Global Stream Gauges</a:t>
            </a:r>
            <a:endParaRPr lang="en-US" sz="2600" dirty="0"/>
          </a:p>
        </p:txBody>
      </p:sp>
      <p:sp>
        <p:nvSpPr>
          <p:cNvPr id="14" name="Content Placeholder 9"/>
          <p:cNvSpPr txBox="1">
            <a:spLocks/>
          </p:cNvSpPr>
          <p:nvPr/>
        </p:nvSpPr>
        <p:spPr>
          <a:xfrm>
            <a:off x="685800" y="1237892"/>
            <a:ext cx="7772400" cy="2414777"/>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a:lstStyle>
          <a:p>
            <a:pPr marL="0" indent="0">
              <a:buFontTx/>
              <a:buNone/>
            </a:pPr>
            <a:r>
              <a:rPr lang="en-US" sz="2000" i="1" dirty="0" smtClean="0">
                <a:solidFill>
                  <a:schemeClr val="bg2"/>
                </a:solidFill>
              </a:rPr>
              <a:t>Not just seeing data providers’ bounding boxes, but actual locations of specific data…  (Esri ArcGIS Online web map viewer)</a:t>
            </a:r>
            <a:endParaRPr lang="en-US" sz="2000" i="1" dirty="0">
              <a:solidFill>
                <a:schemeClr val="bg2"/>
              </a:solidFill>
            </a:endParaRPr>
          </a:p>
        </p:txBody>
      </p:sp>
      <p:sp>
        <p:nvSpPr>
          <p:cNvPr id="2" name="TextBox 1"/>
          <p:cNvSpPr txBox="1"/>
          <p:nvPr/>
        </p:nvSpPr>
        <p:spPr>
          <a:xfrm>
            <a:off x="6667017" y="6482604"/>
            <a:ext cx="1600614" cy="276999"/>
          </a:xfrm>
          <a:prstGeom prst="rect">
            <a:avLst/>
          </a:prstGeom>
          <a:noFill/>
        </p:spPr>
        <p:txBody>
          <a:bodyPr wrap="square" rtlCol="0">
            <a:spAutoFit/>
          </a:bodyPr>
          <a:lstStyle/>
          <a:p>
            <a:r>
              <a:rPr lang="en-US" sz="1200" dirty="0">
                <a:latin typeface="+mn-lt"/>
                <a:hlinkClick r:id="rId10"/>
              </a:rPr>
              <a:t>http://bit.ly/</a:t>
            </a:r>
            <a:r>
              <a:rPr lang="en-US" sz="1200" dirty="0" smtClean="0">
                <a:latin typeface="+mn-lt"/>
                <a:hlinkClick r:id="rId10"/>
              </a:rPr>
              <a:t>19fUSPY</a:t>
            </a:r>
            <a:r>
              <a:rPr lang="en-US" sz="1200" dirty="0" smtClean="0">
                <a:latin typeface="+mn-lt"/>
              </a:rPr>
              <a:t> </a:t>
            </a:r>
            <a:endParaRPr lang="en-US" sz="1200" dirty="0">
              <a:latin typeface="+mn-lt"/>
            </a:endParaRPr>
          </a:p>
        </p:txBody>
      </p:sp>
      <p:sp>
        <p:nvSpPr>
          <p:cNvPr id="3" name="TextBox 2"/>
          <p:cNvSpPr txBox="1"/>
          <p:nvPr/>
        </p:nvSpPr>
        <p:spPr>
          <a:xfrm>
            <a:off x="124245" y="5191698"/>
            <a:ext cx="6466387" cy="1569660"/>
          </a:xfrm>
          <a:prstGeom prst="rect">
            <a:avLst/>
          </a:prstGeom>
          <a:solidFill>
            <a:schemeClr val="tx1">
              <a:lumMod val="50000"/>
              <a:lumOff val="50000"/>
              <a:alpha val="48000"/>
            </a:schemeClr>
          </a:solidFill>
        </p:spPr>
        <p:txBody>
          <a:bodyPr wrap="square" rtlCol="0">
            <a:spAutoFit/>
          </a:bodyPr>
          <a:lstStyle/>
          <a:p>
            <a:pPr marL="342900" indent="-342900">
              <a:buAutoNum type="arabicPeriod"/>
            </a:pPr>
            <a:r>
              <a:rPr lang="en-US" sz="1600" b="1" dirty="0" smtClean="0">
                <a:solidFill>
                  <a:srgbClr val="FFFF00"/>
                </a:solidFill>
                <a:latin typeface="+mj-lt"/>
              </a:rPr>
              <a:t>WMO GRDC (gauge descriptions only, no water data)</a:t>
            </a:r>
          </a:p>
          <a:p>
            <a:pPr marL="342900" indent="-342900">
              <a:buAutoNum type="arabicPeriod"/>
            </a:pPr>
            <a:r>
              <a:rPr lang="en-US" sz="1600" b="1" dirty="0" smtClean="0">
                <a:solidFill>
                  <a:srgbClr val="660066"/>
                </a:solidFill>
                <a:latin typeface="+mj-lt"/>
              </a:rPr>
              <a:t>Kisters GRDC (WaterML 2 data for OGC Surface Water IE) </a:t>
            </a:r>
          </a:p>
          <a:p>
            <a:pPr marL="342900" indent="-342900">
              <a:buAutoNum type="arabicPeriod"/>
            </a:pPr>
            <a:r>
              <a:rPr lang="en-US" sz="1600" b="1" dirty="0" smtClean="0">
                <a:solidFill>
                  <a:srgbClr val="000090"/>
                </a:solidFill>
                <a:latin typeface="+mj-lt"/>
              </a:rPr>
              <a:t>USGS NWIS (most have real-time data)</a:t>
            </a:r>
          </a:p>
          <a:p>
            <a:pPr marL="342900" indent="-342900">
              <a:buAutoNum type="arabicPeriod"/>
            </a:pPr>
            <a:r>
              <a:rPr lang="en-US" sz="1600" b="1" dirty="0" smtClean="0">
                <a:solidFill>
                  <a:srgbClr val="008000"/>
                </a:solidFill>
                <a:latin typeface="+mj-lt"/>
              </a:rPr>
              <a:t>Mexico (some with historical data, hosted by </a:t>
            </a:r>
            <a:r>
              <a:rPr lang="en-US" sz="1600" b="1" dirty="0" err="1" smtClean="0">
                <a:solidFill>
                  <a:srgbClr val="008000"/>
                </a:solidFill>
                <a:latin typeface="+mj-lt"/>
              </a:rPr>
              <a:t>Univ</a:t>
            </a:r>
            <a:r>
              <a:rPr lang="en-US" sz="1600" b="1" dirty="0" smtClean="0">
                <a:solidFill>
                  <a:srgbClr val="008000"/>
                </a:solidFill>
                <a:latin typeface="+mj-lt"/>
              </a:rPr>
              <a:t> of Texas)</a:t>
            </a:r>
          </a:p>
          <a:p>
            <a:pPr marL="342900" indent="-342900">
              <a:buAutoNum type="arabicPeriod"/>
            </a:pPr>
            <a:r>
              <a:rPr lang="en-US" sz="1600" b="1" dirty="0" smtClean="0">
                <a:solidFill>
                  <a:srgbClr val="FF0000"/>
                </a:solidFill>
                <a:latin typeface="+mj-lt"/>
              </a:rPr>
              <a:t>Dominican Republic (historical data hosted by BYU)</a:t>
            </a:r>
          </a:p>
          <a:p>
            <a:pPr marL="342900" indent="-342900">
              <a:buAutoNum type="arabicPeriod"/>
            </a:pPr>
            <a:r>
              <a:rPr lang="en-US" sz="1600" b="1" dirty="0" smtClean="0">
                <a:solidFill>
                  <a:srgbClr val="008000"/>
                </a:solidFill>
                <a:latin typeface="+mj-lt"/>
              </a:rPr>
              <a:t>Italy &amp; New Zealand (real-time data, developed for AIP-6)</a:t>
            </a:r>
            <a:endParaRPr lang="en-US" sz="1600" b="1" dirty="0">
              <a:solidFill>
                <a:srgbClr val="008000"/>
              </a:solidFill>
              <a:latin typeface="+mj-lt"/>
            </a:endParaRPr>
          </a:p>
        </p:txBody>
      </p:sp>
    </p:spTree>
    <p:extLst>
      <p:ext uri="{BB962C8B-B14F-4D97-AF65-F5344CB8AC3E}">
        <p14:creationId xmlns:p14="http://schemas.microsoft.com/office/powerpoint/2010/main" val="419721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74" y="941577"/>
            <a:ext cx="7772400" cy="542925"/>
          </a:xfrm>
        </p:spPr>
        <p:txBody>
          <a:bodyPr/>
          <a:lstStyle/>
          <a:p>
            <a:r>
              <a:rPr lang="en-US" dirty="0" smtClean="0"/>
              <a:t>Gauge description</a:t>
            </a:r>
            <a:br>
              <a:rPr lang="en-US" dirty="0" smtClean="0"/>
            </a:br>
            <a:r>
              <a:rPr lang="en-US" dirty="0" smtClean="0"/>
              <a:t>and data links…</a:t>
            </a:r>
            <a:endParaRPr lang="en-US" dirty="0"/>
          </a:p>
        </p:txBody>
      </p:sp>
      <p:grpSp>
        <p:nvGrpSpPr>
          <p:cNvPr id="23" name="Group 22"/>
          <p:cNvGrpSpPr/>
          <p:nvPr/>
        </p:nvGrpSpPr>
        <p:grpSpPr>
          <a:xfrm>
            <a:off x="0" y="0"/>
            <a:ext cx="9144000" cy="6858000"/>
            <a:chOff x="0" y="0"/>
            <a:chExt cx="9144000" cy="6858000"/>
          </a:xfrm>
        </p:grpSpPr>
        <p:pic>
          <p:nvPicPr>
            <p:cNvPr id="3" name="Picture 2" descr="slide16-gauge info, ur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1726"/>
              <a:ext cx="5714539" cy="5056274"/>
            </a:xfrm>
            <a:prstGeom prst="rect">
              <a:avLst/>
            </a:prstGeom>
          </p:spPr>
        </p:pic>
        <p:pic>
          <p:nvPicPr>
            <p:cNvPr id="4" name="Picture 3" descr="slide16-gauge graph-Concrete W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342" y="0"/>
              <a:ext cx="4743658" cy="2733388"/>
            </a:xfrm>
            <a:prstGeom prst="rect">
              <a:avLst/>
            </a:prstGeom>
          </p:spPr>
        </p:pic>
        <p:pic>
          <p:nvPicPr>
            <p:cNvPr id="5" name="Picture 4" descr="slide16-gauge csv-Concrete W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602" y="2960034"/>
              <a:ext cx="2625573" cy="3897966"/>
            </a:xfrm>
            <a:prstGeom prst="rect">
              <a:avLst/>
            </a:prstGeom>
          </p:spPr>
        </p:pic>
        <p:cxnSp>
          <p:nvCxnSpPr>
            <p:cNvPr id="7" name="Straight Arrow Connector 6"/>
            <p:cNvCxnSpPr/>
            <p:nvPr/>
          </p:nvCxnSpPr>
          <p:spPr bwMode="auto">
            <a:xfrm flipV="1">
              <a:off x="2421665" y="2421992"/>
              <a:ext cx="2229703" cy="1905101"/>
            </a:xfrm>
            <a:prstGeom prst="straightConnector1">
              <a:avLst/>
            </a:prstGeom>
            <a:solidFill>
              <a:schemeClr val="accent1"/>
            </a:solidFill>
            <a:ln w="38100" cap="flat" cmpd="sng" algn="ctr">
              <a:solidFill>
                <a:srgbClr val="4F81BD"/>
              </a:solidFill>
              <a:prstDash val="solid"/>
              <a:round/>
              <a:headEnd type="none" w="med" len="med"/>
              <a:tailEnd type="stealth" w="lg" len="lg"/>
            </a:ln>
            <a:effectLst/>
          </p:spPr>
        </p:cxnSp>
        <p:cxnSp>
          <p:nvCxnSpPr>
            <p:cNvPr id="8" name="Straight Arrow Connector 7"/>
            <p:cNvCxnSpPr/>
            <p:nvPr/>
          </p:nvCxnSpPr>
          <p:spPr bwMode="auto">
            <a:xfrm flipV="1">
              <a:off x="2465964" y="3824973"/>
              <a:ext cx="3248573" cy="1491592"/>
            </a:xfrm>
            <a:prstGeom prst="straightConnector1">
              <a:avLst/>
            </a:prstGeom>
            <a:solidFill>
              <a:schemeClr val="accent1"/>
            </a:solidFill>
            <a:ln w="38100" cap="flat" cmpd="sng" algn="ctr">
              <a:solidFill>
                <a:srgbClr val="4F81BD"/>
              </a:solidFill>
              <a:prstDash val="solid"/>
              <a:round/>
              <a:headEnd type="none" w="med" len="med"/>
              <a:tailEnd type="stealth" w="lg" len="lg"/>
            </a:ln>
            <a:effectLst/>
          </p:spPr>
        </p:cxnSp>
        <p:grpSp>
          <p:nvGrpSpPr>
            <p:cNvPr id="21" name="Group 20"/>
            <p:cNvGrpSpPr/>
            <p:nvPr/>
          </p:nvGrpSpPr>
          <p:grpSpPr>
            <a:xfrm>
              <a:off x="396725" y="4725836"/>
              <a:ext cx="398690" cy="1558725"/>
              <a:chOff x="354390" y="4725836"/>
              <a:chExt cx="398690" cy="1558725"/>
            </a:xfrm>
          </p:grpSpPr>
          <p:cxnSp>
            <p:nvCxnSpPr>
              <p:cNvPr id="16" name="Straight Connector 15"/>
              <p:cNvCxnSpPr/>
              <p:nvPr/>
            </p:nvCxnSpPr>
            <p:spPr bwMode="auto">
              <a:xfrm flipH="1">
                <a:off x="354390" y="4725836"/>
                <a:ext cx="398690" cy="14768"/>
              </a:xfrm>
              <a:prstGeom prst="line">
                <a:avLst/>
              </a:prstGeom>
              <a:solidFill>
                <a:schemeClr val="accent1"/>
              </a:solidFill>
              <a:ln w="38100" cap="flat" cmpd="sng" algn="ctr">
                <a:solidFill>
                  <a:srgbClr val="5C82FF"/>
                </a:solidFill>
                <a:prstDash val="solid"/>
                <a:round/>
                <a:headEnd type="none" w="med" len="med"/>
                <a:tailEnd type="none" w="med" len="med"/>
              </a:ln>
              <a:effectLst/>
            </p:spPr>
          </p:cxnSp>
          <p:cxnSp>
            <p:nvCxnSpPr>
              <p:cNvPr id="19" name="Straight Arrow Connector 18"/>
              <p:cNvCxnSpPr/>
              <p:nvPr/>
            </p:nvCxnSpPr>
            <p:spPr bwMode="auto">
              <a:xfrm>
                <a:off x="359128" y="4725836"/>
                <a:ext cx="14547" cy="1558725"/>
              </a:xfrm>
              <a:prstGeom prst="straightConnector1">
                <a:avLst/>
              </a:prstGeom>
              <a:solidFill>
                <a:schemeClr val="accent1"/>
              </a:solidFill>
              <a:ln w="38100" cap="flat" cmpd="sng" algn="ctr">
                <a:solidFill>
                  <a:srgbClr val="4F81BD"/>
                </a:solidFill>
                <a:prstDash val="solid"/>
                <a:round/>
                <a:headEnd type="none" w="med" len="med"/>
                <a:tailEnd type="stealth" w="lg" len="lg"/>
              </a:ln>
              <a:effectLst/>
            </p:spPr>
          </p:cxnSp>
        </p:grpSp>
      </p:grpSp>
      <p:sp>
        <p:nvSpPr>
          <p:cNvPr id="6" name="TextBox 5"/>
          <p:cNvSpPr txBox="1"/>
          <p:nvPr/>
        </p:nvSpPr>
        <p:spPr>
          <a:xfrm>
            <a:off x="4981167" y="273717"/>
            <a:ext cx="3349972" cy="461665"/>
          </a:xfrm>
          <a:prstGeom prst="rect">
            <a:avLst/>
          </a:prstGeom>
          <a:noFill/>
        </p:spPr>
        <p:txBody>
          <a:bodyPr wrap="square" rtlCol="0">
            <a:spAutoFit/>
          </a:bodyPr>
          <a:lstStyle/>
          <a:p>
            <a:pPr defTabSz="914400"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For quick overview</a:t>
            </a:r>
            <a:endParaRPr lang="en-US" sz="2400" dirty="0">
              <a:solidFill>
                <a:srgbClr val="000000"/>
              </a:solidFill>
              <a:latin typeface="Arial"/>
              <a:ea typeface="ＭＳ Ｐゴシック" charset="0"/>
              <a:cs typeface="ＭＳ Ｐゴシック" charset="0"/>
            </a:endParaRPr>
          </a:p>
        </p:txBody>
      </p:sp>
      <p:sp>
        <p:nvSpPr>
          <p:cNvPr id="14" name="TextBox 13"/>
          <p:cNvSpPr txBox="1"/>
          <p:nvPr/>
        </p:nvSpPr>
        <p:spPr>
          <a:xfrm>
            <a:off x="5769393" y="4072038"/>
            <a:ext cx="2955858" cy="461665"/>
          </a:xfrm>
          <a:prstGeom prst="rect">
            <a:avLst/>
          </a:prstGeom>
          <a:solidFill>
            <a:schemeClr val="bg1">
              <a:alpha val="60000"/>
            </a:schemeClr>
          </a:solidFill>
        </p:spPr>
        <p:txBody>
          <a:bodyPr wrap="square" rtlCol="0">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For easy analysis</a:t>
            </a:r>
            <a:endParaRPr lang="en-US" sz="2400" dirty="0">
              <a:solidFill>
                <a:srgbClr val="000000"/>
              </a:solidFill>
              <a:latin typeface="Arial"/>
              <a:ea typeface="ＭＳ Ｐゴシック" charset="0"/>
              <a:cs typeface="ＭＳ Ｐゴシック" charset="0"/>
            </a:endParaRPr>
          </a:p>
        </p:txBody>
      </p:sp>
      <p:sp>
        <p:nvSpPr>
          <p:cNvPr id="15" name="TextBox 14"/>
          <p:cNvSpPr txBox="1"/>
          <p:nvPr/>
        </p:nvSpPr>
        <p:spPr>
          <a:xfrm>
            <a:off x="0" y="6308745"/>
            <a:ext cx="3438422" cy="461665"/>
          </a:xfrm>
          <a:prstGeom prst="rect">
            <a:avLst/>
          </a:prstGeom>
          <a:solidFill>
            <a:schemeClr val="accent1">
              <a:alpha val="46000"/>
            </a:schemeClr>
          </a:solidFill>
        </p:spPr>
        <p:txBody>
          <a:bodyPr wrap="square" rtlCol="0">
            <a:spAutoFit/>
          </a:bodyPr>
          <a:lstStyle/>
          <a:p>
            <a:pPr algn="ctr" defTabSz="914400" eaLnBrk="0" fontAlgn="base" hangingPunct="0">
              <a:spcBef>
                <a:spcPct val="0"/>
              </a:spcBef>
              <a:spcAft>
                <a:spcPct val="0"/>
              </a:spcAft>
            </a:pPr>
            <a:r>
              <a:rPr lang="en-US" sz="2400" dirty="0" smtClean="0">
                <a:solidFill>
                  <a:srgbClr val="000000"/>
                </a:solidFill>
                <a:latin typeface="Arial"/>
                <a:ea typeface="ＭＳ Ｐゴシック" charset="0"/>
                <a:cs typeface="ＭＳ Ｐゴシック" charset="0"/>
              </a:rPr>
              <a:t>WaterML for full details</a:t>
            </a:r>
            <a:endParaRPr lang="en-US" sz="2400" dirty="0">
              <a:solidFill>
                <a:srgbClr val="000000"/>
              </a:solidFill>
              <a:latin typeface="Arial"/>
              <a:ea typeface="ＭＳ Ｐゴシック" charset="0"/>
              <a:cs typeface="ＭＳ Ｐゴシック" charset="0"/>
            </a:endParaRPr>
          </a:p>
        </p:txBody>
      </p:sp>
      <p:sp>
        <p:nvSpPr>
          <p:cNvPr id="9" name="TextBox 8"/>
          <p:cNvSpPr txBox="1"/>
          <p:nvPr/>
        </p:nvSpPr>
        <p:spPr>
          <a:xfrm>
            <a:off x="450618" y="1638547"/>
            <a:ext cx="4123932" cy="369332"/>
          </a:xfrm>
          <a:prstGeom prst="rect">
            <a:avLst/>
          </a:prstGeom>
          <a:noFill/>
        </p:spPr>
        <p:txBody>
          <a:bodyPr wrap="square" rtlCol="0">
            <a:spAutoFit/>
          </a:bodyPr>
          <a:lstStyle/>
          <a:p>
            <a:r>
              <a:rPr lang="en-US" dirty="0">
                <a:latin typeface="+mn-lt"/>
                <a:hlinkClick r:id="rId6"/>
              </a:rPr>
              <a:t>http://www.geoportal.org</a:t>
            </a:r>
            <a:r>
              <a:rPr lang="en-US" dirty="0" smtClean="0">
                <a:latin typeface="+mn-lt"/>
                <a:hlinkClick r:id="rId6"/>
              </a:rPr>
              <a:t>/</a:t>
            </a:r>
            <a:r>
              <a:rPr lang="en-US" dirty="0" smtClean="0">
                <a:latin typeface="+mn-lt"/>
              </a:rPr>
              <a:t> </a:t>
            </a:r>
            <a:endParaRPr lang="en-US" dirty="0">
              <a:latin typeface="+mn-lt"/>
            </a:endParaRPr>
          </a:p>
        </p:txBody>
      </p:sp>
    </p:spTree>
    <p:extLst>
      <p:ext uri="{BB962C8B-B14F-4D97-AF65-F5344CB8AC3E}">
        <p14:creationId xmlns:p14="http://schemas.microsoft.com/office/powerpoint/2010/main" val="1245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85800" y="1474370"/>
            <a:ext cx="7622881" cy="5249945"/>
          </a:xfrm>
        </p:spPr>
        <p:txBody>
          <a:bodyPr/>
          <a:lstStyle/>
          <a:p>
            <a:r>
              <a:rPr lang="en-US" dirty="0" smtClean="0"/>
              <a:t>Big picture: motivation for sharing and federating water data </a:t>
            </a:r>
          </a:p>
          <a:p>
            <a:r>
              <a:rPr lang="en-US" dirty="0" smtClean="0"/>
              <a:t>GEOSS project intro</a:t>
            </a:r>
          </a:p>
          <a:p>
            <a:r>
              <a:rPr lang="en-US" dirty="0" smtClean="0"/>
              <a:t>Finding, browsing, and accessing water data time series</a:t>
            </a:r>
          </a:p>
          <a:p>
            <a:r>
              <a:rPr lang="en-US" dirty="0" smtClean="0"/>
              <a:t>Recommendations</a:t>
            </a:r>
          </a:p>
          <a:p>
            <a:r>
              <a:rPr lang="en-US" dirty="0" smtClean="0"/>
              <a:t>Examples, demos</a:t>
            </a:r>
          </a:p>
          <a:p>
            <a:pPr marL="0" indent="0">
              <a:buNone/>
            </a:pPr>
            <a:endParaRPr lang="en-US" dirty="0" smtClean="0"/>
          </a:p>
        </p:txBody>
      </p:sp>
    </p:spTree>
    <p:extLst>
      <p:ext uri="{BB962C8B-B14F-4D97-AF65-F5344CB8AC3E}">
        <p14:creationId xmlns:p14="http://schemas.microsoft.com/office/powerpoint/2010/main" val="36609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0" y="-2"/>
            <a:ext cx="9169566" cy="6858002"/>
            <a:chOff x="0" y="-2"/>
            <a:chExt cx="9169566" cy="6858002"/>
          </a:xfrm>
        </p:grpSpPr>
        <p:pic>
          <p:nvPicPr>
            <p:cNvPr id="3" name="Picture 2" descr="slide16-gauge wml2meta-Concrete W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5685006" cy="6858000"/>
            </a:xfrm>
            <a:prstGeom prst="rect">
              <a:avLst/>
            </a:prstGeom>
            <a:solidFill>
              <a:schemeClr val="bg1">
                <a:alpha val="0"/>
              </a:schemeClr>
            </a:solidFill>
          </p:spPr>
        </p:pic>
        <p:pic>
          <p:nvPicPr>
            <p:cNvPr id="4" name="Picture 3" descr="slide16-gauge wml2points-Concrete W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344" y="0"/>
              <a:ext cx="3632222" cy="6858000"/>
            </a:xfrm>
            <a:prstGeom prst="rect">
              <a:avLst/>
            </a:prstGeom>
          </p:spPr>
        </p:pic>
      </p:grpSp>
      <p:grpSp>
        <p:nvGrpSpPr>
          <p:cNvPr id="8" name="Group 7"/>
          <p:cNvGrpSpPr/>
          <p:nvPr/>
        </p:nvGrpSpPr>
        <p:grpSpPr>
          <a:xfrm>
            <a:off x="0" y="0"/>
            <a:ext cx="9158766" cy="7046847"/>
            <a:chOff x="0" y="0"/>
            <a:chExt cx="9158766" cy="7046847"/>
          </a:xfrm>
        </p:grpSpPr>
        <p:sp>
          <p:nvSpPr>
            <p:cNvPr id="9" name="TextBox 8"/>
            <p:cNvSpPr txBox="1"/>
            <p:nvPr/>
          </p:nvSpPr>
          <p:spPr>
            <a:xfrm>
              <a:off x="0" y="29540"/>
              <a:ext cx="5537344" cy="7017307"/>
            </a:xfrm>
            <a:prstGeom prst="rect">
              <a:avLst/>
            </a:prstGeom>
            <a:solidFill>
              <a:schemeClr val="accent5">
                <a:alpha val="49000"/>
              </a:schemeClr>
            </a:solidFill>
          </p:spPr>
          <p:txBody>
            <a:bodyPr wrap="square" rtlCol="0">
              <a:spAutoFit/>
            </a:bodyPr>
            <a:lstStyle/>
            <a:p>
              <a:endParaRPr lang="en-US" dirty="0" smtClean="0"/>
            </a:p>
            <a:p>
              <a:pPr algn="ctr"/>
              <a:endParaRPr lang="en-US" dirty="0" smtClean="0"/>
            </a:p>
            <a:p>
              <a:pPr algn="ctr"/>
              <a:r>
                <a:rPr lang="en-US" dirty="0" smtClean="0">
                  <a:latin typeface="Arial Black"/>
                  <a:cs typeface="Arial Black"/>
                </a:rPr>
                <a:t>WaterML 2.0</a:t>
              </a:r>
            </a:p>
            <a:p>
              <a:pPr algn="ctr"/>
              <a:endParaRPr lang="en-US" dirty="0" smtClean="0">
                <a:latin typeface="Arial Black"/>
                <a:cs typeface="Arial Black"/>
              </a:endParaRPr>
            </a:p>
            <a:p>
              <a:pPr algn="ctr"/>
              <a:r>
                <a:rPr lang="en-US" dirty="0" smtClean="0">
                  <a:latin typeface="Arial Black"/>
                  <a:cs typeface="Arial Black"/>
                </a:rPr>
                <a:t>Document metadata</a:t>
              </a:r>
            </a:p>
            <a:p>
              <a:pPr algn="ctr"/>
              <a:endParaRPr lang="en-US" dirty="0">
                <a:latin typeface="Arial Black"/>
                <a:cs typeface="Arial Black"/>
              </a:endParaRPr>
            </a:p>
            <a:p>
              <a:pPr algn="ctr"/>
              <a:endParaRPr lang="en-US" dirty="0" smtClean="0">
                <a:latin typeface="Arial Black"/>
                <a:cs typeface="Arial Black"/>
              </a:endParaRPr>
            </a:p>
            <a:p>
              <a:pPr algn="ctr"/>
              <a:endParaRPr lang="en-US" dirty="0">
                <a:latin typeface="Arial Black"/>
                <a:cs typeface="Arial Black"/>
              </a:endParaRPr>
            </a:p>
            <a:p>
              <a:pPr algn="ctr"/>
              <a:endParaRPr lang="en-US" dirty="0" smtClean="0">
                <a:latin typeface="Arial Black"/>
                <a:cs typeface="Arial Black"/>
              </a:endParaRPr>
            </a:p>
            <a:p>
              <a:pPr algn="ctr"/>
              <a:r>
                <a:rPr lang="en-US" dirty="0" smtClean="0">
                  <a:latin typeface="Arial Black"/>
                  <a:cs typeface="Arial Black"/>
                </a:rPr>
                <a:t>Observation description</a:t>
              </a:r>
            </a:p>
            <a:p>
              <a:pPr marL="1717675" indent="-285750">
                <a:buFontTx/>
                <a:buChar char="-"/>
              </a:pPr>
              <a:r>
                <a:rPr lang="en-US" dirty="0" smtClean="0">
                  <a:latin typeface="Arial Black"/>
                  <a:cs typeface="Arial Black"/>
                </a:rPr>
                <a:t>Phenomena time</a:t>
              </a:r>
            </a:p>
            <a:p>
              <a:pPr marL="1717675" indent="-285750">
                <a:buFontTx/>
                <a:buChar char="-"/>
              </a:pPr>
              <a:r>
                <a:rPr lang="en-US" dirty="0" smtClean="0">
                  <a:latin typeface="Arial Black"/>
                  <a:cs typeface="Arial Black"/>
                </a:rPr>
                <a:t>Result time</a:t>
              </a:r>
            </a:p>
            <a:p>
              <a:pPr marL="1717675" indent="-285750">
                <a:buFontTx/>
                <a:buChar char="-"/>
              </a:pPr>
              <a:r>
                <a:rPr lang="en-US" dirty="0" smtClean="0">
                  <a:latin typeface="Arial Black"/>
                  <a:cs typeface="Arial Black"/>
                </a:rPr>
                <a:t>Procedure</a:t>
              </a:r>
            </a:p>
            <a:p>
              <a:pPr marL="1717675" indent="-285750">
                <a:buFontTx/>
                <a:buChar char="-"/>
              </a:pPr>
              <a:r>
                <a:rPr lang="en-US" dirty="0" smtClean="0">
                  <a:latin typeface="Arial Black"/>
                  <a:cs typeface="Arial Black"/>
                </a:rPr>
                <a:t>Observed property</a:t>
              </a:r>
            </a:p>
            <a:p>
              <a:pPr marL="1717675" indent="-285750">
                <a:buFontTx/>
                <a:buChar char="-"/>
              </a:pPr>
              <a:r>
                <a:rPr lang="en-US" dirty="0" smtClean="0">
                  <a:latin typeface="Arial Black"/>
                  <a:cs typeface="Arial Black"/>
                </a:rPr>
                <a:t>Feature of interest</a:t>
              </a:r>
            </a:p>
            <a:p>
              <a:pPr marL="1717675" indent="-285750">
                <a:buFontTx/>
                <a:buChar char="-"/>
              </a:pPr>
              <a:r>
                <a:rPr lang="en-US" dirty="0" smtClean="0">
                  <a:latin typeface="Arial Black"/>
                  <a:cs typeface="Arial Black"/>
                </a:rPr>
                <a:t>Result</a:t>
              </a:r>
            </a:p>
            <a:p>
              <a:pPr marL="2174875" lvl="1" indent="-285750">
                <a:buFontTx/>
                <a:buChar char="-"/>
                <a:tabLst>
                  <a:tab pos="2289175" algn="l"/>
                </a:tabLst>
              </a:pPr>
              <a:r>
                <a:rPr lang="en-US" dirty="0" smtClean="0">
                  <a:latin typeface="Arial Black"/>
                  <a:cs typeface="Arial Black"/>
                </a:rPr>
                <a:t>Time series metadata</a:t>
              </a:r>
            </a:p>
            <a:p>
              <a:pPr marL="2174875" lvl="1" indent="-285750">
                <a:buFontTx/>
                <a:buChar char="-"/>
                <a:tabLst>
                  <a:tab pos="2289175" algn="l"/>
                </a:tabLst>
              </a:pPr>
              <a:r>
                <a:rPr lang="en-US" dirty="0" smtClean="0">
                  <a:latin typeface="Arial Black"/>
                  <a:cs typeface="Arial Black"/>
                </a:rPr>
                <a:t>Time series data</a:t>
              </a:r>
            </a:p>
            <a:p>
              <a:pPr marL="285750" indent="-285750" algn="ctr">
                <a:buFontTx/>
                <a:buChar char="-"/>
              </a:pPr>
              <a:endParaRPr lang="en-US" dirty="0" smtClean="0">
                <a:latin typeface="Arial Black"/>
                <a:cs typeface="Arial Black"/>
              </a:endParaRPr>
            </a:p>
            <a:p>
              <a:pPr marL="285750" indent="-285750" algn="ctr">
                <a:buFontTx/>
                <a:buChar char="-"/>
              </a:pPr>
              <a:endParaRPr lang="en-US" dirty="0">
                <a:latin typeface="Arial Black"/>
                <a:cs typeface="Arial Black"/>
              </a:endParaRPr>
            </a:p>
            <a:p>
              <a:pPr marL="285750" indent="-285750" algn="ctr">
                <a:buFontTx/>
                <a:buChar char="-"/>
              </a:pPr>
              <a:endParaRPr lang="en-US" dirty="0" smtClean="0">
                <a:latin typeface="Arial Black"/>
                <a:cs typeface="Arial Black"/>
              </a:endParaRPr>
            </a:p>
            <a:p>
              <a:pPr marL="285750" indent="-285750" algn="ctr">
                <a:buFontTx/>
                <a:buChar char="-"/>
              </a:pPr>
              <a:endParaRPr lang="en-US" dirty="0">
                <a:latin typeface="Arial Black"/>
                <a:cs typeface="Arial Black"/>
              </a:endParaRPr>
            </a:p>
            <a:p>
              <a:pPr algn="ctr"/>
              <a:endParaRPr lang="en-US" dirty="0" smtClean="0">
                <a:latin typeface="Arial Black"/>
                <a:cs typeface="Arial Black"/>
              </a:endParaRPr>
            </a:p>
            <a:p>
              <a:pPr algn="ctr"/>
              <a:endParaRPr lang="en-US" dirty="0" smtClean="0">
                <a:latin typeface="Arial Black"/>
                <a:cs typeface="Arial Black"/>
              </a:endParaRPr>
            </a:p>
            <a:p>
              <a:endParaRPr lang="en-US" dirty="0"/>
            </a:p>
          </p:txBody>
        </p:sp>
        <p:sp>
          <p:nvSpPr>
            <p:cNvPr id="10" name="TextBox 9"/>
            <p:cNvSpPr txBox="1"/>
            <p:nvPr/>
          </p:nvSpPr>
          <p:spPr>
            <a:xfrm>
              <a:off x="5537344" y="0"/>
              <a:ext cx="3621422" cy="6932668"/>
            </a:xfrm>
            <a:prstGeom prst="rect">
              <a:avLst/>
            </a:prstGeom>
            <a:solidFill>
              <a:schemeClr val="accent5">
                <a:alpha val="49000"/>
              </a:schemeClr>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pPr algn="ctr"/>
              <a:r>
                <a:rPr lang="en-US" dirty="0" smtClean="0">
                  <a:latin typeface="Arial Black"/>
                  <a:cs typeface="Arial Black"/>
                </a:rPr>
                <a:t>   </a:t>
              </a:r>
              <a:endParaRPr lang="en-US" dirty="0">
                <a:latin typeface="Arial Black"/>
                <a:cs typeface="Arial Black"/>
              </a:endParaRPr>
            </a:p>
            <a:p>
              <a:pPr algn="ctr"/>
              <a:endParaRPr lang="en-US" dirty="0" smtClean="0">
                <a:latin typeface="Arial Black"/>
                <a:cs typeface="Arial Black"/>
              </a:endParaRPr>
            </a:p>
            <a:p>
              <a:pPr algn="ctr"/>
              <a:endParaRPr lang="en-US" dirty="0" smtClean="0">
                <a:latin typeface="Arial Black"/>
                <a:cs typeface="Arial Black"/>
              </a:endParaRPr>
            </a:p>
            <a:p>
              <a:pPr>
                <a:spcBef>
                  <a:spcPts val="300"/>
                </a:spcBef>
              </a:pPr>
              <a:r>
                <a:rPr lang="en-US" dirty="0" smtClean="0">
                  <a:latin typeface="Arial Black"/>
                  <a:cs typeface="Arial Black"/>
                </a:rPr>
                <a:t>Time series data, cont’d</a:t>
              </a:r>
            </a:p>
            <a:p>
              <a:pPr>
                <a:spcBef>
                  <a:spcPts val="300"/>
                </a:spcBef>
              </a:pPr>
              <a:endParaRPr lang="en-US" dirty="0">
                <a:latin typeface="Arial Black"/>
                <a:cs typeface="Arial Black"/>
              </a:endParaRPr>
            </a:p>
            <a:p>
              <a:pPr>
                <a:spcBef>
                  <a:spcPts val="300"/>
                </a:spcBef>
              </a:pPr>
              <a:endParaRPr lang="en-US" dirty="0" smtClean="0">
                <a:latin typeface="Arial Black"/>
                <a:cs typeface="Arial Black"/>
              </a:endParaRPr>
            </a:p>
            <a:p>
              <a:pPr>
                <a:spcBef>
                  <a:spcPts val="300"/>
                </a:spcBef>
              </a:pPr>
              <a:endParaRPr lang="en-US" dirty="0">
                <a:latin typeface="Arial Black"/>
                <a:cs typeface="Arial Black"/>
              </a:endParaRPr>
            </a:p>
            <a:p>
              <a:pPr>
                <a:spcBef>
                  <a:spcPts val="300"/>
                </a:spcBef>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grpSp>
    </p:spTree>
    <p:extLst>
      <p:ext uri="{BB962C8B-B14F-4D97-AF65-F5344CB8AC3E}">
        <p14:creationId xmlns:p14="http://schemas.microsoft.com/office/powerpoint/2010/main" val="274979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502" y="823432"/>
            <a:ext cx="7772400" cy="542925"/>
          </a:xfrm>
        </p:spPr>
        <p:txBody>
          <a:bodyPr/>
          <a:lstStyle/>
          <a:p>
            <a:r>
              <a:rPr lang="en-US" dirty="0" smtClean="0"/>
              <a:t>Behind the map…</a:t>
            </a:r>
            <a:endParaRPr lang="en-US" dirty="0"/>
          </a:p>
        </p:txBody>
      </p:sp>
      <p:grpSp>
        <p:nvGrpSpPr>
          <p:cNvPr id="17" name="Group 16"/>
          <p:cNvGrpSpPr/>
          <p:nvPr/>
        </p:nvGrpSpPr>
        <p:grpSpPr>
          <a:xfrm>
            <a:off x="413454" y="1096951"/>
            <a:ext cx="7781813" cy="5094022"/>
            <a:chOff x="413454" y="1096951"/>
            <a:chExt cx="7781813" cy="5094022"/>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541" y="1626046"/>
              <a:ext cx="669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1194" y="2143993"/>
              <a:ext cx="838200" cy="11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413" y="4400084"/>
              <a:ext cx="713090" cy="124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4"/>
            <p:cNvSpPr txBox="1">
              <a:spLocks noChangeArrowheads="1"/>
            </p:cNvSpPr>
            <p:nvPr/>
          </p:nvSpPr>
          <p:spPr bwMode="auto">
            <a:xfrm>
              <a:off x="849489" y="5175310"/>
              <a:ext cx="15278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r>
                <a:rPr lang="en-GB" dirty="0" smtClean="0">
                  <a:solidFill>
                    <a:srgbClr val="800000"/>
                  </a:solidFill>
                  <a:latin typeface="Calibri"/>
                  <a:cs typeface="Calibri"/>
                </a:rPr>
                <a:t>(CSW)</a:t>
              </a:r>
              <a:endParaRPr lang="en-GB" dirty="0">
                <a:solidFill>
                  <a:srgbClr val="800000"/>
                </a:solidFill>
                <a:latin typeface="Calibri"/>
                <a:cs typeface="Calibri"/>
              </a:endParaRPr>
            </a:p>
            <a:p>
              <a:pPr algn="r" fontAlgn="base">
                <a:spcBef>
                  <a:spcPct val="0"/>
                </a:spcBef>
                <a:spcAft>
                  <a:spcPct val="0"/>
                </a:spcAft>
              </a:pPr>
              <a:r>
                <a:rPr lang="en-GB" sz="1400" b="1" i="1" dirty="0" err="1" smtClean="0">
                  <a:solidFill>
                    <a:srgbClr val="800000"/>
                  </a:solidFill>
                  <a:latin typeface="Calibri"/>
                  <a:ea typeface="MS PGothic" pitchFamily="34" charset="-128"/>
                  <a:cs typeface="Calibri"/>
                </a:rPr>
                <a:t>Catalog</a:t>
              </a:r>
              <a:r>
                <a:rPr lang="en-GB" sz="1400" b="1" i="1" dirty="0" smtClean="0">
                  <a:solidFill>
                    <a:srgbClr val="800000"/>
                  </a:solidFill>
                  <a:latin typeface="Calibri"/>
                  <a:ea typeface="MS PGothic" pitchFamily="34" charset="-128"/>
                  <a:cs typeface="Calibri"/>
                </a:rPr>
                <a:t> of</a:t>
              </a:r>
            </a:p>
            <a:p>
              <a:pPr algn="r" fontAlgn="base">
                <a:spcBef>
                  <a:spcPct val="0"/>
                </a:spcBef>
                <a:spcAft>
                  <a:spcPct val="0"/>
                </a:spcAft>
              </a:pPr>
              <a:r>
                <a:rPr lang="en-GB" sz="1400" b="1" i="1" dirty="0" smtClean="0">
                  <a:solidFill>
                    <a:srgbClr val="800000"/>
                  </a:solidFill>
                  <a:latin typeface="Calibri"/>
                  <a:ea typeface="MS PGothic" pitchFamily="34" charset="-128"/>
                  <a:cs typeface="Calibri"/>
                </a:rPr>
                <a:t> Data Providers’ gauge layers</a:t>
              </a:r>
              <a:endParaRPr lang="en-GB" sz="1400" b="1" i="1" dirty="0">
                <a:solidFill>
                  <a:srgbClr val="800000"/>
                </a:solidFill>
                <a:latin typeface="Calibri"/>
                <a:ea typeface="MS PGothic" pitchFamily="34" charset="-128"/>
                <a:cs typeface="Calibri"/>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546" y="4332317"/>
              <a:ext cx="713090" cy="12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6"/>
            <p:cNvSpPr txBox="1">
              <a:spLocks noChangeArrowheads="1"/>
            </p:cNvSpPr>
            <p:nvPr/>
          </p:nvSpPr>
          <p:spPr bwMode="auto">
            <a:xfrm>
              <a:off x="6009862" y="5021375"/>
              <a:ext cx="21854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r">
                <a:defRPr/>
              </a:pPr>
              <a:r>
                <a:rPr lang="en-GB" sz="1800" dirty="0" smtClean="0">
                  <a:solidFill>
                    <a:srgbClr val="800000"/>
                  </a:solidFill>
                  <a:latin typeface="Calibri"/>
                  <a:cs typeface="Calibri"/>
                </a:rPr>
                <a:t>(WFS)</a:t>
              </a:r>
            </a:p>
            <a:p>
              <a:pPr algn="r">
                <a:defRPr/>
              </a:pPr>
              <a:r>
                <a:rPr lang="en-GB" sz="1400" b="1" i="1" dirty="0" smtClean="0">
                  <a:solidFill>
                    <a:srgbClr val="800000"/>
                  </a:solidFill>
                  <a:latin typeface="Calibri"/>
                  <a:cs typeface="Calibri"/>
                </a:rPr>
                <a:t>Map of gauges (one layer</a:t>
              </a:r>
            </a:p>
            <a:p>
              <a:pPr algn="r">
                <a:defRPr/>
              </a:pPr>
              <a:r>
                <a:rPr lang="en-GB" sz="1400" b="1" i="1" dirty="0" smtClean="0">
                  <a:solidFill>
                    <a:srgbClr val="800000"/>
                  </a:solidFill>
                  <a:latin typeface="Calibri"/>
                  <a:cs typeface="Calibri"/>
                </a:rPr>
                <a:t> per observed property) for</a:t>
              </a:r>
            </a:p>
            <a:p>
              <a:pPr algn="r">
                <a:defRPr/>
              </a:pPr>
              <a:r>
                <a:rPr lang="en-GB" sz="1400" b="1" i="1" dirty="0" smtClean="0">
                  <a:solidFill>
                    <a:srgbClr val="800000"/>
                  </a:solidFill>
                  <a:latin typeface="Calibri"/>
                  <a:cs typeface="Calibri"/>
                </a:rPr>
                <a:t> one Data Provider</a:t>
              </a: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621" y="1324314"/>
              <a:ext cx="713090" cy="12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6"/>
            <p:cNvSpPr txBox="1">
              <a:spLocks noChangeArrowheads="1"/>
            </p:cNvSpPr>
            <p:nvPr/>
          </p:nvSpPr>
          <p:spPr bwMode="auto">
            <a:xfrm>
              <a:off x="6630045" y="2013372"/>
              <a:ext cx="14222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r">
                <a:defRPr/>
              </a:pPr>
              <a:r>
                <a:rPr lang="en-GB" sz="1800" dirty="0" smtClean="0">
                  <a:solidFill>
                    <a:srgbClr val="800000"/>
                  </a:solidFill>
                  <a:latin typeface="Calibri"/>
                  <a:cs typeface="Calibri"/>
                </a:rPr>
                <a:t>(SOS)</a:t>
              </a:r>
            </a:p>
            <a:p>
              <a:pPr algn="r">
                <a:defRPr/>
              </a:pPr>
              <a:r>
                <a:rPr lang="en-GB" sz="1400" b="1" i="1" dirty="0" smtClean="0">
                  <a:solidFill>
                    <a:srgbClr val="800000"/>
                  </a:solidFill>
                  <a:latin typeface="Calibri"/>
                  <a:cs typeface="Calibri"/>
                </a:rPr>
                <a:t>Data service</a:t>
              </a:r>
            </a:p>
            <a:p>
              <a:pPr algn="r">
                <a:defRPr/>
              </a:pPr>
              <a:r>
                <a:rPr lang="en-GB" sz="1400" b="1" i="1" dirty="0" smtClean="0">
                  <a:solidFill>
                    <a:srgbClr val="800000"/>
                  </a:solidFill>
                  <a:latin typeface="Calibri"/>
                  <a:cs typeface="Calibri"/>
                </a:rPr>
                <a:t> for time series</a:t>
              </a:r>
            </a:p>
            <a:p>
              <a:pPr algn="r">
                <a:defRPr/>
              </a:pPr>
              <a:r>
                <a:rPr lang="en-GB" sz="1400" b="1" i="1" dirty="0" smtClean="0">
                  <a:solidFill>
                    <a:srgbClr val="800000"/>
                  </a:solidFill>
                  <a:latin typeface="Calibri"/>
                  <a:cs typeface="Calibri"/>
                </a:rPr>
                <a:t> at one gauge </a:t>
              </a:r>
            </a:p>
          </p:txBody>
        </p:sp>
        <p:cxnSp>
          <p:nvCxnSpPr>
            <p:cNvPr id="14" name="Straight Arrow Connector 13" title="01 - Search request"/>
            <p:cNvCxnSpPr>
              <a:endCxn id="7" idx="0"/>
            </p:cNvCxnSpPr>
            <p:nvPr/>
          </p:nvCxnSpPr>
          <p:spPr bwMode="auto">
            <a:xfrm flipH="1">
              <a:off x="1434958" y="3411463"/>
              <a:ext cx="1252499" cy="988621"/>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cxnSp>
          <p:nvCxnSpPr>
            <p:cNvPr id="16" name="Straight Arrow Connector 15" title="01 - Search request"/>
            <p:cNvCxnSpPr>
              <a:endCxn id="9" idx="1"/>
            </p:cNvCxnSpPr>
            <p:nvPr/>
          </p:nvCxnSpPr>
          <p:spPr bwMode="auto">
            <a:xfrm>
              <a:off x="3809692" y="3529609"/>
              <a:ext cx="2997854" cy="1420953"/>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cxnSp>
          <p:nvCxnSpPr>
            <p:cNvPr id="20" name="Straight Arrow Connector 19" title="01 - Search request"/>
            <p:cNvCxnSpPr/>
            <p:nvPr/>
          </p:nvCxnSpPr>
          <p:spPr bwMode="auto">
            <a:xfrm flipH="1" flipV="1">
              <a:off x="3942589" y="3278549"/>
              <a:ext cx="2820353" cy="1358677"/>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cxnSp>
          <p:nvCxnSpPr>
            <p:cNvPr id="23" name="Straight Arrow Connector 22" title="01 - Search request"/>
            <p:cNvCxnSpPr/>
            <p:nvPr/>
          </p:nvCxnSpPr>
          <p:spPr bwMode="auto">
            <a:xfrm flipV="1">
              <a:off x="4045952" y="2016399"/>
              <a:ext cx="2618669" cy="671419"/>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sp>
          <p:nvSpPr>
            <p:cNvPr id="24" name="TextBox 23"/>
            <p:cNvSpPr txBox="1"/>
            <p:nvPr/>
          </p:nvSpPr>
          <p:spPr>
            <a:xfrm>
              <a:off x="4011130" y="4055931"/>
              <a:ext cx="1939670" cy="954107"/>
            </a:xfrm>
            <a:prstGeom prst="rect">
              <a:avLst/>
            </a:prstGeom>
            <a:solidFill>
              <a:schemeClr val="bg1"/>
            </a:solidFill>
          </p:spPr>
          <p:txBody>
            <a:bodyPr wrap="square" rtlCol="0">
              <a:spAutoFit/>
            </a:bodyPr>
            <a:lstStyle/>
            <a:p>
              <a:pPr algn="ctr"/>
              <a:r>
                <a:rPr lang="en-US" sz="1400" i="1" dirty="0" smtClean="0">
                  <a:latin typeface="Calibri"/>
                  <a:cs typeface="Calibri"/>
                </a:rPr>
                <a:t>3</a:t>
              </a:r>
            </a:p>
            <a:p>
              <a:pPr algn="ctr"/>
              <a:r>
                <a:rPr lang="en-US" sz="1400" i="1" dirty="0" smtClean="0">
                  <a:latin typeface="Calibri"/>
                  <a:cs typeface="Calibri"/>
                </a:rPr>
                <a:t>Request map from each</a:t>
              </a:r>
            </a:p>
            <a:p>
              <a:pPr algn="ctr"/>
              <a:r>
                <a:rPr lang="en-US" sz="1400" i="1" dirty="0" smtClean="0">
                  <a:latin typeface="Calibri"/>
                  <a:cs typeface="Calibri"/>
                </a:rPr>
                <a:t>Data Provider about </a:t>
              </a:r>
            </a:p>
            <a:p>
              <a:pPr algn="ctr"/>
              <a:r>
                <a:rPr lang="en-US" sz="1400" i="1" dirty="0" smtClean="0">
                  <a:latin typeface="Calibri"/>
                  <a:cs typeface="Calibri"/>
                </a:rPr>
                <a:t>[observed property]</a:t>
              </a:r>
              <a:endParaRPr lang="en-US" sz="1400" i="1" dirty="0">
                <a:latin typeface="Calibri"/>
                <a:cs typeface="Calibri"/>
              </a:endParaRPr>
            </a:p>
          </p:txBody>
        </p:sp>
        <p:sp>
          <p:nvSpPr>
            <p:cNvPr id="30" name="TextBox 29"/>
            <p:cNvSpPr txBox="1"/>
            <p:nvPr/>
          </p:nvSpPr>
          <p:spPr>
            <a:xfrm>
              <a:off x="4768946" y="2229386"/>
              <a:ext cx="1728204" cy="954107"/>
            </a:xfrm>
            <a:prstGeom prst="rect">
              <a:avLst/>
            </a:prstGeom>
            <a:solidFill>
              <a:schemeClr val="bg1"/>
            </a:solidFill>
          </p:spPr>
          <p:txBody>
            <a:bodyPr wrap="square" rtlCol="0">
              <a:spAutoFit/>
            </a:bodyPr>
            <a:lstStyle/>
            <a:p>
              <a:pPr algn="ctr"/>
              <a:r>
                <a:rPr lang="en-US" sz="1400" i="1" dirty="0" smtClean="0">
                  <a:latin typeface="Calibri"/>
                  <a:cs typeface="Calibri"/>
                </a:rPr>
                <a:t>5</a:t>
              </a:r>
            </a:p>
            <a:p>
              <a:pPr algn="ctr"/>
              <a:r>
                <a:rPr lang="en-US" sz="1400" i="1" dirty="0" smtClean="0">
                  <a:latin typeface="Calibri"/>
                  <a:cs typeface="Calibri"/>
                </a:rPr>
                <a:t>Request data service for time series of selected gauge</a:t>
              </a:r>
              <a:endParaRPr lang="en-US" sz="1400" i="1" dirty="0">
                <a:latin typeface="Calibri"/>
                <a:cs typeface="Calibri"/>
              </a:endParaRPr>
            </a:p>
          </p:txBody>
        </p:sp>
        <p:cxnSp>
          <p:nvCxnSpPr>
            <p:cNvPr id="33" name="Straight Arrow Connector 32" title="01 - Search request"/>
            <p:cNvCxnSpPr/>
            <p:nvPr/>
          </p:nvCxnSpPr>
          <p:spPr bwMode="auto">
            <a:xfrm flipH="1">
              <a:off x="3957355" y="1772188"/>
              <a:ext cx="2525030" cy="649803"/>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sp>
          <p:nvSpPr>
            <p:cNvPr id="37" name="TextBox 36"/>
            <p:cNvSpPr txBox="1"/>
            <p:nvPr/>
          </p:nvSpPr>
          <p:spPr>
            <a:xfrm>
              <a:off x="4256864" y="1096951"/>
              <a:ext cx="1546272" cy="984885"/>
            </a:xfrm>
            <a:prstGeom prst="rect">
              <a:avLst/>
            </a:prstGeom>
            <a:solidFill>
              <a:schemeClr val="bg1"/>
            </a:solidFill>
          </p:spPr>
          <p:txBody>
            <a:bodyPr wrap="square" rtlCol="0">
              <a:spAutoFit/>
            </a:bodyPr>
            <a:lstStyle/>
            <a:p>
              <a:pPr algn="ctr"/>
              <a:r>
                <a:rPr lang="en-US" sz="1400" i="1" dirty="0" smtClean="0">
                  <a:latin typeface="Calibri"/>
                  <a:cs typeface="Calibri"/>
                </a:rPr>
                <a:t>6</a:t>
              </a:r>
            </a:p>
            <a:p>
              <a:pPr algn="ctr"/>
              <a:r>
                <a:rPr lang="en-US" sz="1400" i="1" dirty="0" smtClean="0">
                  <a:latin typeface="Calibri"/>
                  <a:cs typeface="Calibri"/>
                </a:rPr>
                <a:t>Return time series data or graph </a:t>
              </a:r>
              <a:r>
                <a:rPr lang="en-US" sz="1600" i="1" dirty="0" smtClean="0">
                  <a:latin typeface="Calibri"/>
                  <a:cs typeface="Calibri"/>
                </a:rPr>
                <a:t>(WaterML, CSV)</a:t>
              </a:r>
              <a:endParaRPr lang="en-US" sz="1600" i="1" dirty="0">
                <a:latin typeface="Calibri"/>
                <a:cs typeface="Calibri"/>
              </a:endParaRPr>
            </a:p>
          </p:txBody>
        </p:sp>
        <p:cxnSp>
          <p:nvCxnSpPr>
            <p:cNvPr id="43" name="Straight Arrow Connector 42" title="01 - Search request"/>
            <p:cNvCxnSpPr/>
            <p:nvPr/>
          </p:nvCxnSpPr>
          <p:spPr bwMode="auto">
            <a:xfrm flipV="1">
              <a:off x="1875314" y="3440999"/>
              <a:ext cx="1255131" cy="1048546"/>
            </a:xfrm>
            <a:prstGeom prst="straightConnector1">
              <a:avLst/>
            </a:prstGeom>
            <a:solidFill>
              <a:schemeClr val="accent1"/>
            </a:solidFill>
            <a:ln w="28575" cap="flat" cmpd="sng" algn="ctr">
              <a:solidFill>
                <a:schemeClr val="accent2"/>
              </a:solidFill>
              <a:prstDash val="solid"/>
              <a:round/>
              <a:headEnd type="none" w="med" len="med"/>
              <a:tailEnd type="stealth" w="lg" len="lg"/>
            </a:ln>
            <a:effectLst/>
          </p:spPr>
        </p:cxnSp>
        <p:sp>
          <p:nvSpPr>
            <p:cNvPr id="47" name="TextBox 46"/>
            <p:cNvSpPr txBox="1"/>
            <p:nvPr/>
          </p:nvSpPr>
          <p:spPr>
            <a:xfrm>
              <a:off x="2042481" y="3711547"/>
              <a:ext cx="1771950" cy="738664"/>
            </a:xfrm>
            <a:prstGeom prst="rect">
              <a:avLst/>
            </a:prstGeom>
            <a:solidFill>
              <a:schemeClr val="bg1"/>
            </a:solidFill>
          </p:spPr>
          <p:txBody>
            <a:bodyPr wrap="square" rtlCol="0">
              <a:spAutoFit/>
            </a:bodyPr>
            <a:lstStyle/>
            <a:p>
              <a:pPr algn="ctr"/>
              <a:r>
                <a:rPr lang="en-US" sz="1400" i="1" dirty="0" smtClean="0">
                  <a:latin typeface="Calibri"/>
                  <a:cs typeface="Calibri"/>
                </a:rPr>
                <a:t>2</a:t>
              </a:r>
            </a:p>
            <a:p>
              <a:pPr algn="ctr"/>
              <a:r>
                <a:rPr lang="en-US" sz="1400" i="1" dirty="0" smtClean="0">
                  <a:latin typeface="Calibri"/>
                  <a:cs typeface="Calibri"/>
                </a:rPr>
                <a:t>Return list of Data Providers’ map layers</a:t>
              </a:r>
              <a:endParaRPr lang="en-US" sz="1400" i="1" dirty="0">
                <a:latin typeface="Calibri"/>
                <a:cs typeface="Calibri"/>
              </a:endParaRPr>
            </a:p>
          </p:txBody>
        </p:sp>
        <p:sp>
          <p:nvSpPr>
            <p:cNvPr id="15" name="TextBox 14"/>
            <p:cNvSpPr txBox="1"/>
            <p:nvPr/>
          </p:nvSpPr>
          <p:spPr>
            <a:xfrm>
              <a:off x="413454" y="3396696"/>
              <a:ext cx="1771950" cy="738664"/>
            </a:xfrm>
            <a:prstGeom prst="rect">
              <a:avLst/>
            </a:prstGeom>
            <a:solidFill>
              <a:schemeClr val="bg1"/>
            </a:solidFill>
          </p:spPr>
          <p:txBody>
            <a:bodyPr wrap="square" rtlCol="0">
              <a:spAutoFit/>
            </a:bodyPr>
            <a:lstStyle/>
            <a:p>
              <a:pPr algn="ctr"/>
              <a:r>
                <a:rPr lang="en-US" sz="1400" i="1" dirty="0" smtClean="0">
                  <a:latin typeface="Calibri"/>
                  <a:cs typeface="Calibri"/>
                </a:rPr>
                <a:t>1</a:t>
              </a:r>
            </a:p>
            <a:p>
              <a:pPr algn="ctr"/>
              <a:r>
                <a:rPr lang="en-US" sz="1400" i="1" dirty="0" smtClean="0">
                  <a:latin typeface="Calibri"/>
                  <a:cs typeface="Calibri"/>
                </a:rPr>
                <a:t>Request data about [observed property]</a:t>
              </a:r>
              <a:endParaRPr lang="en-US" sz="1400" i="1" dirty="0">
                <a:latin typeface="Calibri"/>
                <a:cs typeface="Calibri"/>
              </a:endParaRPr>
            </a:p>
          </p:txBody>
        </p:sp>
        <p:sp>
          <p:nvSpPr>
            <p:cNvPr id="49" name="TextBox 48"/>
            <p:cNvSpPr txBox="1"/>
            <p:nvPr/>
          </p:nvSpPr>
          <p:spPr>
            <a:xfrm>
              <a:off x="5270997" y="3484684"/>
              <a:ext cx="2200728" cy="800219"/>
            </a:xfrm>
            <a:prstGeom prst="rect">
              <a:avLst/>
            </a:prstGeom>
            <a:solidFill>
              <a:schemeClr val="bg1"/>
            </a:solidFill>
          </p:spPr>
          <p:txBody>
            <a:bodyPr wrap="square" rtlCol="0">
              <a:spAutoFit/>
            </a:bodyPr>
            <a:lstStyle/>
            <a:p>
              <a:pPr algn="ctr"/>
              <a:r>
                <a:rPr lang="en-US" sz="1400" i="1" dirty="0" smtClean="0">
                  <a:latin typeface="Calibri"/>
                  <a:cs typeface="Calibri"/>
                </a:rPr>
                <a:t>4</a:t>
              </a:r>
            </a:p>
            <a:p>
              <a:pPr algn="ctr"/>
              <a:r>
                <a:rPr lang="en-US" sz="1400" i="1" dirty="0" smtClean="0">
                  <a:latin typeface="Calibri"/>
                  <a:cs typeface="Calibri"/>
                </a:rPr>
                <a:t>Return gauge locations as a map layer </a:t>
              </a:r>
              <a:r>
                <a:rPr lang="en-US" i="1" dirty="0" smtClean="0">
                  <a:latin typeface="Calibri"/>
                  <a:cs typeface="Calibri"/>
                </a:rPr>
                <a:t>(GML SF)</a:t>
              </a:r>
              <a:endParaRPr lang="en-US" i="1" dirty="0">
                <a:latin typeface="Calibri"/>
                <a:cs typeface="Calibri"/>
              </a:endParaRPr>
            </a:p>
          </p:txBody>
        </p:sp>
        <p:sp>
          <p:nvSpPr>
            <p:cNvPr id="25" name="TextBox 24"/>
            <p:cNvSpPr txBox="1">
              <a:spLocks noChangeArrowheads="1"/>
            </p:cNvSpPr>
            <p:nvPr/>
          </p:nvSpPr>
          <p:spPr bwMode="auto">
            <a:xfrm>
              <a:off x="1952594" y="2298931"/>
              <a:ext cx="1783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b="1" dirty="0" smtClean="0">
                  <a:solidFill>
                    <a:srgbClr val="800000"/>
                  </a:solidFill>
                  <a:latin typeface="Calibri"/>
                  <a:cs typeface="Calibri"/>
                </a:rPr>
                <a:t>Community</a:t>
              </a:r>
            </a:p>
            <a:p>
              <a:pPr fontAlgn="base">
                <a:spcBef>
                  <a:spcPct val="0"/>
                </a:spcBef>
                <a:spcAft>
                  <a:spcPct val="0"/>
                </a:spcAft>
              </a:pPr>
              <a:r>
                <a:rPr lang="en-US" b="1" dirty="0" smtClean="0">
                  <a:solidFill>
                    <a:srgbClr val="800000"/>
                  </a:solidFill>
                  <a:latin typeface="Calibri"/>
                  <a:cs typeface="Calibri"/>
                </a:rPr>
                <a:t>Web Portal</a:t>
              </a:r>
            </a:p>
            <a:p>
              <a:pPr fontAlgn="base">
                <a:spcBef>
                  <a:spcPct val="0"/>
                </a:spcBef>
                <a:spcAft>
                  <a:spcPct val="0"/>
                </a:spcAft>
              </a:pPr>
              <a:r>
                <a:rPr lang="en-US" sz="1400" b="1" dirty="0" smtClean="0">
                  <a:solidFill>
                    <a:srgbClr val="800000"/>
                  </a:solidFill>
                  <a:latin typeface="Calibri"/>
                  <a:cs typeface="Calibri"/>
                </a:rPr>
                <a:t>Discovery, Access</a:t>
              </a:r>
            </a:p>
            <a:p>
              <a:pPr algn="r" fontAlgn="base">
                <a:spcBef>
                  <a:spcPct val="0"/>
                </a:spcBef>
                <a:spcAft>
                  <a:spcPct val="0"/>
                </a:spcAft>
              </a:pPr>
              <a:r>
                <a:rPr lang="en-US" sz="1400" b="1" dirty="0" smtClean="0">
                  <a:solidFill>
                    <a:srgbClr val="800000"/>
                  </a:solidFill>
                  <a:latin typeface="Calibri"/>
                  <a:cs typeface="Calibri"/>
                </a:rPr>
                <a:t>and Visualization</a:t>
              </a:r>
            </a:p>
          </p:txBody>
        </p:sp>
      </p:grpSp>
    </p:spTree>
    <p:extLst>
      <p:ext uri="{BB962C8B-B14F-4D97-AF65-F5344CB8AC3E}">
        <p14:creationId xmlns:p14="http://schemas.microsoft.com/office/powerpoint/2010/main" val="24136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GEOSS promotes interdisciplinary discovery</a:t>
            </a:r>
            <a:endParaRPr lang="en-US" dirty="0"/>
          </a:p>
        </p:txBody>
      </p:sp>
      <p:sp>
        <p:nvSpPr>
          <p:cNvPr id="28" name="Content Placeholder 25"/>
          <p:cNvSpPr txBox="1">
            <a:spLocks/>
          </p:cNvSpPr>
          <p:nvPr/>
        </p:nvSpPr>
        <p:spPr bwMode="auto">
          <a:xfrm>
            <a:off x="251025" y="3490025"/>
            <a:ext cx="3204275" cy="318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400">
                <a:solidFill>
                  <a:schemeClr val="tx1"/>
                </a:solidFill>
                <a:latin typeface="+mn-lt"/>
                <a:ea typeface="ＭＳ Ｐゴシック" pitchFamily="-65" charset="-128"/>
              </a:defRPr>
            </a:lvl9pPr>
          </a:lstStyle>
          <a:p>
            <a:pPr marL="0" indent="0">
              <a:buFontTx/>
              <a:buNone/>
            </a:pPr>
            <a:r>
              <a:rPr lang="en-US" b="1" i="1" dirty="0" smtClean="0"/>
              <a:t>By registering the community portal and its catalog in GEOSS, interdisciplinary users can more easily discover these resources </a:t>
            </a:r>
            <a:endParaRPr lang="en-US" b="1" i="1" dirty="0"/>
          </a:p>
        </p:txBody>
      </p:sp>
      <p:grpSp>
        <p:nvGrpSpPr>
          <p:cNvPr id="42" name="Group 41"/>
          <p:cNvGrpSpPr/>
          <p:nvPr/>
        </p:nvGrpSpPr>
        <p:grpSpPr>
          <a:xfrm>
            <a:off x="998812" y="1567573"/>
            <a:ext cx="7668976" cy="4620320"/>
            <a:chOff x="998812" y="1567573"/>
            <a:chExt cx="7668976" cy="4620320"/>
          </a:xfrm>
        </p:grpSpPr>
        <p:sp>
          <p:nvSpPr>
            <p:cNvPr id="32" name="Diamond 31"/>
            <p:cNvSpPr/>
            <p:nvPr/>
          </p:nvSpPr>
          <p:spPr bwMode="auto">
            <a:xfrm>
              <a:off x="4075485" y="1772189"/>
              <a:ext cx="4592303" cy="4415704"/>
            </a:xfrm>
            <a:prstGeom prst="diamond">
              <a:avLst/>
            </a:prstGeom>
            <a:gradFill flip="none" rotWithShape="1">
              <a:gsLst>
                <a:gs pos="0">
                  <a:schemeClr val="accent1"/>
                </a:gs>
                <a:gs pos="100000">
                  <a:srgbClr val="FFFFFF"/>
                </a:gs>
                <a:gs pos="13000">
                  <a:schemeClr val="accent5">
                    <a:lumMod val="50000"/>
                  </a:schemeClr>
                </a:gs>
              </a:gsLst>
              <a:path path="circle">
                <a:fillToRect l="100000" t="100000"/>
              </a:path>
              <a:tileRect r="-100000" b="-100000"/>
            </a:gradFill>
            <a:ln w="9525" cap="flat" cmpd="sng" algn="ctr">
              <a:noFill/>
              <a:prstDash val="solid"/>
              <a:round/>
              <a:headEnd type="none" w="med" len="med"/>
              <a:tailEnd type="none" w="med" len="med"/>
            </a:ln>
            <a:effectLst>
              <a:outerShdw blurRad="63500" dist="635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65" charset="0"/>
              </a:endParaRPr>
            </a:p>
          </p:txBody>
        </p:sp>
        <p:pic>
          <p:nvPicPr>
            <p:cNvPr id="13" name="Picture 12" descr="GEOSS Portal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662" y="1567573"/>
              <a:ext cx="2108160" cy="1253164"/>
            </a:xfrm>
            <a:prstGeom prst="rect">
              <a:avLst/>
            </a:prstGeom>
          </p:spPr>
        </p:pic>
        <p:grpSp>
          <p:nvGrpSpPr>
            <p:cNvPr id="35" name="Group 34"/>
            <p:cNvGrpSpPr/>
            <p:nvPr/>
          </p:nvGrpSpPr>
          <p:grpSpPr>
            <a:xfrm>
              <a:off x="4566230" y="2335997"/>
              <a:ext cx="1982031" cy="1217387"/>
              <a:chOff x="4728658" y="2335997"/>
              <a:chExt cx="1982031" cy="1217387"/>
            </a:xfrm>
          </p:grpSpPr>
          <p:pic>
            <p:nvPicPr>
              <p:cNvPr id="4"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72489" y="2335997"/>
                <a:ext cx="838200" cy="11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4"/>
              <p:cNvSpPr txBox="1">
                <a:spLocks noChangeArrowheads="1"/>
              </p:cNvSpPr>
              <p:nvPr/>
            </p:nvSpPr>
            <p:spPr bwMode="auto">
              <a:xfrm>
                <a:off x="4728658" y="2476166"/>
                <a:ext cx="17832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b="1" dirty="0" smtClean="0">
                    <a:solidFill>
                      <a:srgbClr val="800000"/>
                    </a:solidFill>
                    <a:latin typeface="Calibri"/>
                    <a:cs typeface="Calibri"/>
                  </a:rPr>
                  <a:t>Community</a:t>
                </a:r>
              </a:p>
              <a:p>
                <a:pPr fontAlgn="base">
                  <a:spcBef>
                    <a:spcPct val="0"/>
                  </a:spcBef>
                  <a:spcAft>
                    <a:spcPct val="0"/>
                  </a:spcAft>
                </a:pPr>
                <a:r>
                  <a:rPr lang="en-US" b="1" dirty="0" smtClean="0">
                    <a:solidFill>
                      <a:srgbClr val="800000"/>
                    </a:solidFill>
                    <a:latin typeface="Calibri"/>
                    <a:cs typeface="Calibri"/>
                  </a:rPr>
                  <a:t>Web Portal</a:t>
                </a:r>
              </a:p>
              <a:p>
                <a:pPr fontAlgn="base">
                  <a:spcBef>
                    <a:spcPct val="0"/>
                  </a:spcBef>
                  <a:spcAft>
                    <a:spcPct val="0"/>
                  </a:spcAft>
                </a:pPr>
                <a:r>
                  <a:rPr lang="en-US" sz="1400" b="1" dirty="0" smtClean="0">
                    <a:solidFill>
                      <a:srgbClr val="800000"/>
                    </a:solidFill>
                    <a:latin typeface="Calibri"/>
                    <a:cs typeface="Calibri"/>
                  </a:rPr>
                  <a:t>Discovery, Access</a:t>
                </a:r>
              </a:p>
              <a:p>
                <a:pPr algn="r" fontAlgn="base">
                  <a:spcBef>
                    <a:spcPct val="0"/>
                  </a:spcBef>
                  <a:spcAft>
                    <a:spcPct val="0"/>
                  </a:spcAft>
                </a:pPr>
                <a:r>
                  <a:rPr lang="en-US" sz="1400" b="1" dirty="0" smtClean="0">
                    <a:solidFill>
                      <a:srgbClr val="800000"/>
                    </a:solidFill>
                    <a:latin typeface="Calibri"/>
                    <a:cs typeface="Calibri"/>
                  </a:rPr>
                  <a:t>and Visualization</a:t>
                </a:r>
              </a:p>
            </p:txBody>
          </p:sp>
        </p:grpSp>
        <p:grpSp>
          <p:nvGrpSpPr>
            <p:cNvPr id="36" name="Group 35"/>
            <p:cNvGrpSpPr/>
            <p:nvPr/>
          </p:nvGrpSpPr>
          <p:grpSpPr>
            <a:xfrm>
              <a:off x="4659174" y="3883203"/>
              <a:ext cx="1527877" cy="1554597"/>
              <a:chOff x="4718239" y="4267177"/>
              <a:chExt cx="1527877" cy="1554597"/>
            </a:xfrm>
          </p:grpSpPr>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501" y="4267177"/>
                <a:ext cx="713090" cy="124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4"/>
              <p:cNvSpPr txBox="1">
                <a:spLocks noChangeArrowheads="1"/>
              </p:cNvSpPr>
              <p:nvPr/>
            </p:nvSpPr>
            <p:spPr bwMode="auto">
              <a:xfrm>
                <a:off x="4718239" y="4806111"/>
                <a:ext cx="15278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r>
                  <a:rPr lang="en-GB" dirty="0" smtClean="0">
                    <a:solidFill>
                      <a:srgbClr val="800000"/>
                    </a:solidFill>
                    <a:latin typeface="Calibri"/>
                    <a:cs typeface="Calibri"/>
                  </a:rPr>
                  <a:t>(CSW)</a:t>
                </a:r>
                <a:endParaRPr lang="en-GB" dirty="0">
                  <a:solidFill>
                    <a:srgbClr val="800000"/>
                  </a:solidFill>
                  <a:latin typeface="Calibri"/>
                  <a:cs typeface="Calibri"/>
                </a:endParaRPr>
              </a:p>
              <a:p>
                <a:pPr algn="r" fontAlgn="base">
                  <a:spcBef>
                    <a:spcPct val="0"/>
                  </a:spcBef>
                  <a:spcAft>
                    <a:spcPct val="0"/>
                  </a:spcAft>
                </a:pPr>
                <a:r>
                  <a:rPr lang="en-GB" sz="1400" b="1" i="1" dirty="0" err="1" smtClean="0">
                    <a:solidFill>
                      <a:srgbClr val="800000"/>
                    </a:solidFill>
                    <a:latin typeface="Calibri"/>
                    <a:ea typeface="MS PGothic" pitchFamily="34" charset="-128"/>
                    <a:cs typeface="Calibri"/>
                  </a:rPr>
                  <a:t>Catalog</a:t>
                </a:r>
                <a:r>
                  <a:rPr lang="en-GB" sz="1400" b="1" i="1" dirty="0" smtClean="0">
                    <a:solidFill>
                      <a:srgbClr val="800000"/>
                    </a:solidFill>
                    <a:latin typeface="Calibri"/>
                    <a:ea typeface="MS PGothic" pitchFamily="34" charset="-128"/>
                    <a:cs typeface="Calibri"/>
                  </a:rPr>
                  <a:t> of</a:t>
                </a:r>
              </a:p>
              <a:p>
                <a:pPr algn="r" fontAlgn="base">
                  <a:spcBef>
                    <a:spcPct val="0"/>
                  </a:spcBef>
                  <a:spcAft>
                    <a:spcPct val="0"/>
                  </a:spcAft>
                </a:pPr>
                <a:r>
                  <a:rPr lang="en-GB" sz="1400" b="1" i="1" dirty="0" smtClean="0">
                    <a:solidFill>
                      <a:srgbClr val="800000"/>
                    </a:solidFill>
                    <a:latin typeface="Calibri"/>
                    <a:ea typeface="MS PGothic" pitchFamily="34" charset="-128"/>
                    <a:cs typeface="Calibri"/>
                  </a:rPr>
                  <a:t> Data Providers’ gauge layers</a:t>
                </a:r>
                <a:endParaRPr lang="en-GB" sz="1400" b="1" i="1" dirty="0">
                  <a:solidFill>
                    <a:srgbClr val="800000"/>
                  </a:solidFill>
                  <a:latin typeface="Calibri"/>
                  <a:ea typeface="MS PGothic" pitchFamily="34" charset="-128"/>
                  <a:cs typeface="Calibri"/>
                </a:endParaRPr>
              </a:p>
            </p:txBody>
          </p:sp>
        </p:grpSp>
        <p:grpSp>
          <p:nvGrpSpPr>
            <p:cNvPr id="38" name="Group 37"/>
            <p:cNvGrpSpPr/>
            <p:nvPr/>
          </p:nvGrpSpPr>
          <p:grpSpPr>
            <a:xfrm>
              <a:off x="6113226" y="4081264"/>
              <a:ext cx="2185405" cy="1586577"/>
              <a:chOff x="6216590" y="4081264"/>
              <a:chExt cx="2185405" cy="1586577"/>
            </a:xfrm>
          </p:grpSpPr>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4274" y="4081264"/>
                <a:ext cx="713090" cy="12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6"/>
              <p:cNvSpPr txBox="1">
                <a:spLocks noChangeArrowheads="1"/>
              </p:cNvSpPr>
              <p:nvPr/>
            </p:nvSpPr>
            <p:spPr bwMode="auto">
              <a:xfrm>
                <a:off x="6216590" y="4652178"/>
                <a:ext cx="21854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r">
                  <a:defRPr/>
                </a:pPr>
                <a:r>
                  <a:rPr lang="en-GB" sz="1800" dirty="0" smtClean="0">
                    <a:solidFill>
                      <a:srgbClr val="800000"/>
                    </a:solidFill>
                    <a:latin typeface="Calibri"/>
                    <a:cs typeface="Calibri"/>
                  </a:rPr>
                  <a:t>(WFS)</a:t>
                </a:r>
              </a:p>
              <a:p>
                <a:pPr algn="r">
                  <a:defRPr/>
                </a:pPr>
                <a:r>
                  <a:rPr lang="en-GB" sz="1400" b="1" i="1" dirty="0" smtClean="0">
                    <a:solidFill>
                      <a:srgbClr val="800000"/>
                    </a:solidFill>
                    <a:latin typeface="Calibri"/>
                    <a:cs typeface="Calibri"/>
                  </a:rPr>
                  <a:t>Map of gauges (one layer</a:t>
                </a:r>
              </a:p>
              <a:p>
                <a:pPr algn="r">
                  <a:defRPr/>
                </a:pPr>
                <a:r>
                  <a:rPr lang="en-GB" sz="1400" b="1" i="1" dirty="0" smtClean="0">
                    <a:solidFill>
                      <a:srgbClr val="800000"/>
                    </a:solidFill>
                    <a:latin typeface="Calibri"/>
                    <a:cs typeface="Calibri"/>
                  </a:rPr>
                  <a:t> per observed property) for</a:t>
                </a:r>
              </a:p>
              <a:p>
                <a:pPr algn="r">
                  <a:defRPr/>
                </a:pPr>
                <a:r>
                  <a:rPr lang="en-GB" sz="1400" b="1" i="1" dirty="0" smtClean="0">
                    <a:solidFill>
                      <a:srgbClr val="800000"/>
                    </a:solidFill>
                    <a:latin typeface="Calibri"/>
                    <a:cs typeface="Calibri"/>
                  </a:rPr>
                  <a:t> one Data Provider</a:t>
                </a:r>
              </a:p>
            </p:txBody>
          </p:sp>
        </p:grpSp>
        <p:grpSp>
          <p:nvGrpSpPr>
            <p:cNvPr id="37" name="Group 36"/>
            <p:cNvGrpSpPr/>
            <p:nvPr/>
          </p:nvGrpSpPr>
          <p:grpSpPr>
            <a:xfrm>
              <a:off x="6822008" y="2343324"/>
              <a:ext cx="1422297" cy="1601345"/>
              <a:chOff x="7117330" y="2343324"/>
              <a:chExt cx="1422297" cy="1601345"/>
            </a:xfrm>
          </p:grpSpPr>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438" y="2343324"/>
                <a:ext cx="713090" cy="12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7117330" y="2929006"/>
                <a:ext cx="14222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84" charset="0"/>
                    <a:ea typeface="MS PGothic" pitchFamily="34" charset="-128"/>
                  </a:defRPr>
                </a:lvl1pPr>
                <a:lvl2pPr marL="742950" indent="-285750">
                  <a:defRPr sz="2400">
                    <a:solidFill>
                      <a:schemeClr val="tx1"/>
                    </a:solidFill>
                    <a:latin typeface="Times" pitchFamily="-84" charset="0"/>
                    <a:ea typeface="MS PGothic" pitchFamily="34" charset="-128"/>
                  </a:defRPr>
                </a:lvl2pPr>
                <a:lvl3pPr marL="1143000" indent="-228600">
                  <a:defRPr sz="2400">
                    <a:solidFill>
                      <a:schemeClr val="tx1"/>
                    </a:solidFill>
                    <a:latin typeface="Times" pitchFamily="-84" charset="0"/>
                    <a:ea typeface="MS PGothic" pitchFamily="34" charset="-128"/>
                  </a:defRPr>
                </a:lvl3pPr>
                <a:lvl4pPr marL="1600200" indent="-228600">
                  <a:defRPr sz="2400">
                    <a:solidFill>
                      <a:schemeClr val="tx1"/>
                    </a:solidFill>
                    <a:latin typeface="Times" pitchFamily="-84" charset="0"/>
                    <a:ea typeface="MS PGothic" pitchFamily="34" charset="-128"/>
                  </a:defRPr>
                </a:lvl4pPr>
                <a:lvl5pPr marL="2057400" indent="-228600">
                  <a:defRPr sz="2400">
                    <a:solidFill>
                      <a:schemeClr val="tx1"/>
                    </a:solidFill>
                    <a:latin typeface="Times" pitchFamily="-84"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84"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84"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84"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84" charset="0"/>
                    <a:ea typeface="MS PGothic" pitchFamily="34" charset="-128"/>
                  </a:defRPr>
                </a:lvl9pPr>
              </a:lstStyle>
              <a:p>
                <a:pPr algn="r">
                  <a:defRPr/>
                </a:pPr>
                <a:r>
                  <a:rPr lang="en-GB" sz="1800" dirty="0" smtClean="0">
                    <a:solidFill>
                      <a:srgbClr val="800000"/>
                    </a:solidFill>
                    <a:latin typeface="Calibri"/>
                    <a:cs typeface="Calibri"/>
                  </a:rPr>
                  <a:t>(SOS)</a:t>
                </a:r>
              </a:p>
              <a:p>
                <a:pPr algn="r">
                  <a:defRPr/>
                </a:pPr>
                <a:r>
                  <a:rPr lang="en-GB" sz="1400" b="1" i="1" dirty="0" smtClean="0">
                    <a:solidFill>
                      <a:srgbClr val="800000"/>
                    </a:solidFill>
                    <a:latin typeface="Calibri"/>
                    <a:cs typeface="Calibri"/>
                  </a:rPr>
                  <a:t>Data service</a:t>
                </a:r>
              </a:p>
              <a:p>
                <a:pPr algn="r">
                  <a:defRPr/>
                </a:pPr>
                <a:r>
                  <a:rPr lang="en-GB" sz="1400" b="1" i="1" dirty="0" smtClean="0">
                    <a:solidFill>
                      <a:srgbClr val="800000"/>
                    </a:solidFill>
                    <a:latin typeface="Calibri"/>
                    <a:cs typeface="Calibri"/>
                  </a:rPr>
                  <a:t> for time series</a:t>
                </a:r>
              </a:p>
              <a:p>
                <a:pPr algn="r">
                  <a:defRPr/>
                </a:pPr>
                <a:r>
                  <a:rPr lang="en-GB" sz="1400" b="1" i="1" dirty="0" smtClean="0">
                    <a:solidFill>
                      <a:srgbClr val="800000"/>
                    </a:solidFill>
                    <a:latin typeface="Calibri"/>
                    <a:cs typeface="Calibri"/>
                  </a:rPr>
                  <a:t> at one gauge </a:t>
                </a:r>
              </a:p>
            </p:txBody>
          </p:sp>
        </p:grpSp>
        <p:sp>
          <p:nvSpPr>
            <p:cNvPr id="40" name="TextBox 39"/>
            <p:cNvSpPr txBox="1"/>
            <p:nvPr/>
          </p:nvSpPr>
          <p:spPr>
            <a:xfrm>
              <a:off x="1579994" y="2569674"/>
              <a:ext cx="1639053" cy="307777"/>
            </a:xfrm>
            <a:prstGeom prst="rect">
              <a:avLst/>
            </a:prstGeom>
            <a:solidFill>
              <a:schemeClr val="bg1">
                <a:alpha val="47000"/>
              </a:schemeClr>
            </a:solidFill>
          </p:spPr>
          <p:txBody>
            <a:bodyPr wrap="square" rtlCol="0">
              <a:spAutoFit/>
            </a:bodyPr>
            <a:lstStyle/>
            <a:p>
              <a:r>
                <a:rPr lang="en-US" sz="1400" b="1" dirty="0" smtClean="0">
                  <a:latin typeface="Calibri"/>
                  <a:cs typeface="Calibri"/>
                </a:rPr>
                <a:t>www.geoportal</a:t>
              </a:r>
              <a:r>
                <a:rPr lang="en-US" sz="1400" b="1" dirty="0">
                  <a:latin typeface="Calibri"/>
                  <a:cs typeface="Calibri"/>
                </a:rPr>
                <a:t>.</a:t>
              </a:r>
              <a:r>
                <a:rPr lang="en-US" sz="1400" b="1" dirty="0" smtClean="0">
                  <a:latin typeface="Calibri"/>
                  <a:cs typeface="Calibri"/>
                </a:rPr>
                <a:t>org </a:t>
              </a:r>
              <a:endParaRPr lang="en-US" sz="1400" b="1" dirty="0">
                <a:latin typeface="Calibri"/>
                <a:cs typeface="Calibri"/>
              </a:endParaRP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812" y="2305389"/>
              <a:ext cx="669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Up-Down Arrow 33"/>
            <p:cNvSpPr/>
            <p:nvPr/>
          </p:nvSpPr>
          <p:spPr bwMode="auto">
            <a:xfrm rot="18637235">
              <a:off x="3467956" y="2239309"/>
              <a:ext cx="915507" cy="2001205"/>
            </a:xfrm>
            <a:prstGeom prst="upDownArrow">
              <a:avLst/>
            </a:prstGeom>
            <a:gradFill flip="none" rotWithShape="1">
              <a:gsLst>
                <a:gs pos="0">
                  <a:schemeClr val="accent1"/>
                </a:gs>
                <a:gs pos="100000">
                  <a:srgbClr val="FFFFFF"/>
                </a:gs>
                <a:gs pos="99000">
                  <a:schemeClr val="accent5">
                    <a:lumMod val="50000"/>
                  </a:schemeClr>
                </a:gs>
              </a:gsLst>
              <a:path path="shap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65" charset="0"/>
              </a:endParaRPr>
            </a:p>
          </p:txBody>
        </p:sp>
        <p:sp>
          <p:nvSpPr>
            <p:cNvPr id="41" name="TextBox 40"/>
            <p:cNvSpPr txBox="1"/>
            <p:nvPr/>
          </p:nvSpPr>
          <p:spPr>
            <a:xfrm>
              <a:off x="1875313" y="2746893"/>
              <a:ext cx="841677" cy="383974"/>
            </a:xfrm>
            <a:prstGeom prst="rect">
              <a:avLst/>
            </a:prstGeom>
            <a:noFill/>
          </p:spPr>
          <p:txBody>
            <a:bodyPr wrap="square" rtlCol="0">
              <a:spAutoFit/>
            </a:bodyPr>
            <a:lstStyle/>
            <a:p>
              <a:r>
                <a:rPr lang="en-US" b="1" dirty="0" smtClean="0">
                  <a:latin typeface="Calibri"/>
                  <a:cs typeface="Calibri"/>
                </a:rPr>
                <a:t>GEOSS</a:t>
              </a:r>
              <a:endParaRPr lang="en-US" b="1" dirty="0">
                <a:latin typeface="Calibri"/>
                <a:cs typeface="Calibri"/>
              </a:endParaRPr>
            </a:p>
          </p:txBody>
        </p:sp>
      </p:grpSp>
    </p:spTree>
    <p:extLst>
      <p:ext uri="{BB962C8B-B14F-4D97-AF65-F5344CB8AC3E}">
        <p14:creationId xmlns:p14="http://schemas.microsoft.com/office/powerpoint/2010/main" val="63421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912" y="838200"/>
            <a:ext cx="7772400" cy="542925"/>
          </a:xfrm>
        </p:spPr>
        <p:txBody>
          <a:bodyPr anchor="t" anchorCtr="0"/>
          <a:lstStyle/>
          <a:p>
            <a:r>
              <a:rPr lang="en-US" sz="2600" dirty="0" smtClean="0"/>
              <a:t>Federating regional </a:t>
            </a:r>
            <a:r>
              <a:rPr lang="en-US" sz="2600" dirty="0"/>
              <a:t>&amp; national water data</a:t>
            </a:r>
            <a:br>
              <a:rPr lang="en-US" sz="2600" dirty="0"/>
            </a:br>
            <a:endParaRPr lang="en-US" sz="2600" dirty="0"/>
          </a:p>
        </p:txBody>
      </p:sp>
      <p:sp>
        <p:nvSpPr>
          <p:cNvPr id="3" name="Content Placeholder 2"/>
          <p:cNvSpPr>
            <a:spLocks noGrp="1"/>
          </p:cNvSpPr>
          <p:nvPr>
            <p:ph idx="1"/>
          </p:nvPr>
        </p:nvSpPr>
        <p:spPr>
          <a:xfrm>
            <a:off x="486159" y="1514475"/>
            <a:ext cx="8417981" cy="4800600"/>
          </a:xfrm>
        </p:spPr>
        <p:txBody>
          <a:bodyPr/>
          <a:lstStyle/>
          <a:p>
            <a:r>
              <a:rPr lang="en-US" sz="2000" dirty="0" smtClean="0"/>
              <a:t>Without </a:t>
            </a:r>
            <a:r>
              <a:rPr lang="en-US" sz="2000" b="1" dirty="0">
                <a:solidFill>
                  <a:srgbClr val="005FAA"/>
                </a:solidFill>
                <a:latin typeface="+mj-lt"/>
              </a:rPr>
              <a:t>consistent use of standards for data content and description</a:t>
            </a:r>
            <a:r>
              <a:rPr lang="en-US" sz="2000" dirty="0" smtClean="0"/>
              <a:t>, every water management agency would have a different way of telling their story</a:t>
            </a:r>
          </a:p>
          <a:p>
            <a:r>
              <a:rPr lang="en-US" sz="2000" dirty="0" smtClean="0"/>
              <a:t>In this project, we have started convergence toward a common way of describing water data time series among these countries:</a:t>
            </a:r>
          </a:p>
          <a:p>
            <a:pPr lvl="1"/>
            <a:r>
              <a:rPr lang="en-US" sz="1800" dirty="0" smtClean="0">
                <a:solidFill>
                  <a:srgbClr val="800000"/>
                </a:solidFill>
                <a:latin typeface="+mj-lt"/>
              </a:rPr>
              <a:t>United States (USGS NWIS)</a:t>
            </a:r>
          </a:p>
          <a:p>
            <a:pPr lvl="1"/>
            <a:r>
              <a:rPr lang="en-US" sz="1800" dirty="0" smtClean="0">
                <a:solidFill>
                  <a:srgbClr val="800000"/>
                </a:solidFill>
                <a:latin typeface="+mj-lt"/>
              </a:rPr>
              <a:t>Italy (ISPRA/ARPA-ER)</a:t>
            </a:r>
          </a:p>
          <a:p>
            <a:pPr lvl="1"/>
            <a:r>
              <a:rPr lang="en-US" sz="1800" dirty="0" smtClean="0">
                <a:solidFill>
                  <a:srgbClr val="800000"/>
                </a:solidFill>
                <a:latin typeface="+mj-lt"/>
              </a:rPr>
              <a:t>New Zealand (NIWA/HRC)</a:t>
            </a:r>
          </a:p>
          <a:p>
            <a:pPr lvl="1"/>
            <a:r>
              <a:rPr lang="en-US" sz="1800" dirty="0" smtClean="0">
                <a:solidFill>
                  <a:srgbClr val="800000"/>
                </a:solidFill>
                <a:latin typeface="+mj-lt"/>
              </a:rPr>
              <a:t>Canada (</a:t>
            </a:r>
            <a:r>
              <a:rPr lang="en-US" sz="1800" dirty="0" err="1" smtClean="0">
                <a:solidFill>
                  <a:srgbClr val="800000"/>
                </a:solidFill>
                <a:latin typeface="+mj-lt"/>
              </a:rPr>
              <a:t>USask</a:t>
            </a:r>
            <a:r>
              <a:rPr lang="en-US" sz="1800" dirty="0" smtClean="0">
                <a:solidFill>
                  <a:srgbClr val="800000"/>
                </a:solidFill>
                <a:latin typeface="+mj-lt"/>
              </a:rPr>
              <a:t> GIWS for Environment Canada)</a:t>
            </a:r>
          </a:p>
          <a:p>
            <a:pPr lvl="1"/>
            <a:r>
              <a:rPr lang="en-US" sz="1800" dirty="0" smtClean="0">
                <a:solidFill>
                  <a:srgbClr val="800000"/>
                </a:solidFill>
                <a:latin typeface="+mj-lt"/>
              </a:rPr>
              <a:t>Dominican Republic (through BYU)</a:t>
            </a:r>
          </a:p>
          <a:p>
            <a:pPr lvl="1"/>
            <a:r>
              <a:rPr lang="en-US" sz="1800" dirty="0" smtClean="0">
                <a:solidFill>
                  <a:srgbClr val="800000"/>
                </a:solidFill>
                <a:latin typeface="+mj-lt"/>
              </a:rPr>
              <a:t>Honduras (through BYU)</a:t>
            </a:r>
          </a:p>
          <a:p>
            <a:pPr lvl="1"/>
            <a:r>
              <a:rPr lang="en-US" sz="1800" dirty="0" smtClean="0">
                <a:solidFill>
                  <a:srgbClr val="800000"/>
                </a:solidFill>
                <a:latin typeface="+mj-lt"/>
              </a:rPr>
              <a:t>Nicaragua (through BYU)</a:t>
            </a:r>
          </a:p>
          <a:p>
            <a:pPr lvl="1"/>
            <a:r>
              <a:rPr lang="en-US" sz="1800" dirty="0" smtClean="0">
                <a:solidFill>
                  <a:srgbClr val="800000"/>
                </a:solidFill>
                <a:latin typeface="+mj-lt"/>
              </a:rPr>
              <a:t>Guatemala (through BYU)</a:t>
            </a:r>
            <a:endParaRPr lang="en-US" sz="1800" dirty="0">
              <a:solidFill>
                <a:srgbClr val="800000"/>
              </a:solidFill>
              <a:latin typeface="+mj-lt"/>
            </a:endParaRPr>
          </a:p>
          <a:p>
            <a:endParaRPr lang="en-US" sz="2000" dirty="0"/>
          </a:p>
        </p:txBody>
      </p:sp>
    </p:spTree>
    <p:extLst>
      <p:ext uri="{BB962C8B-B14F-4D97-AF65-F5344CB8AC3E}">
        <p14:creationId xmlns:p14="http://schemas.microsoft.com/office/powerpoint/2010/main" val="168052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20" y="781500"/>
            <a:ext cx="7772400" cy="542925"/>
          </a:xfrm>
        </p:spPr>
        <p:txBody>
          <a:bodyPr/>
          <a:lstStyle/>
          <a:p>
            <a:r>
              <a:rPr lang="en-US" dirty="0" smtClean="0"/>
              <a:t>Summary of Recommendations</a:t>
            </a:r>
            <a:endParaRPr lang="en-US" dirty="0"/>
          </a:p>
        </p:txBody>
      </p:sp>
      <p:sp>
        <p:nvSpPr>
          <p:cNvPr id="3" name="Content Placeholder 2"/>
          <p:cNvSpPr>
            <a:spLocks noGrp="1"/>
          </p:cNvSpPr>
          <p:nvPr>
            <p:ph idx="1"/>
          </p:nvPr>
        </p:nvSpPr>
        <p:spPr>
          <a:xfrm>
            <a:off x="144312" y="1283590"/>
            <a:ext cx="8848020" cy="5574409"/>
          </a:xfrm>
        </p:spPr>
        <p:txBody>
          <a:bodyPr/>
          <a:lstStyle/>
          <a:p>
            <a:pPr marL="457200" indent="-457200">
              <a:buFont typeface="+mj-lt"/>
              <a:buAutoNum type="arabicPeriod"/>
            </a:pPr>
            <a:r>
              <a:rPr lang="en-US" sz="1900" b="1" dirty="0" smtClean="0"/>
              <a:t>Use </a:t>
            </a:r>
            <a:r>
              <a:rPr lang="en-US" sz="1900" b="1" dirty="0"/>
              <a:t>OGC WaterML 2 </a:t>
            </a:r>
            <a:r>
              <a:rPr lang="en-US" sz="1900" dirty="0"/>
              <a:t>for water-variable time series data </a:t>
            </a:r>
            <a:r>
              <a:rPr lang="en-US" sz="1900" dirty="0" smtClean="0"/>
              <a:t/>
            </a:r>
            <a:br>
              <a:rPr lang="en-US" sz="1900" dirty="0" smtClean="0"/>
            </a:br>
            <a:r>
              <a:rPr lang="en-US" sz="1900" dirty="0" smtClean="0"/>
              <a:t>(</a:t>
            </a:r>
            <a:r>
              <a:rPr lang="en-US" sz="1900" dirty="0"/>
              <a:t>streamflow, precipitation, runoff, etc).</a:t>
            </a:r>
          </a:p>
          <a:p>
            <a:pPr marL="514350" indent="-457200">
              <a:buFont typeface="+mj-lt"/>
              <a:buAutoNum type="arabicPeriod"/>
            </a:pPr>
            <a:r>
              <a:rPr lang="en-US" sz="1900" b="1" dirty="0"/>
              <a:t>Use OGC WFS</a:t>
            </a:r>
            <a:r>
              <a:rPr lang="en-US" sz="1900" dirty="0"/>
              <a:t> </a:t>
            </a:r>
            <a:r>
              <a:rPr lang="en-US" sz="1900" dirty="0" smtClean="0"/>
              <a:t>or similar feature </a:t>
            </a:r>
            <a:r>
              <a:rPr lang="en-US" sz="1900" dirty="0"/>
              <a:t>layer of water data sites; </a:t>
            </a:r>
            <a:r>
              <a:rPr lang="en-US" sz="1900" dirty="0" smtClean="0"/>
              <a:t/>
            </a:r>
            <a:br>
              <a:rPr lang="en-US" sz="1900" dirty="0" smtClean="0"/>
            </a:br>
            <a:r>
              <a:rPr lang="en-US" sz="1900" dirty="0" smtClean="0"/>
              <a:t>one </a:t>
            </a:r>
            <a:r>
              <a:rPr lang="en-US" sz="1900" dirty="0"/>
              <a:t>WFS service per data layer / producer.</a:t>
            </a:r>
          </a:p>
          <a:p>
            <a:pPr marL="514350" indent="-457200">
              <a:buFont typeface="+mj-lt"/>
              <a:buAutoNum type="arabicPeriod"/>
            </a:pPr>
            <a:r>
              <a:rPr lang="en-US" sz="1900" b="1" dirty="0"/>
              <a:t>Use consistent &amp; minimal subset </a:t>
            </a:r>
            <a:r>
              <a:rPr lang="en-US" sz="1900" dirty="0"/>
              <a:t>of time series description fields </a:t>
            </a:r>
            <a:r>
              <a:rPr lang="en-US" sz="1900" dirty="0" smtClean="0"/>
              <a:t/>
            </a:r>
            <a:br>
              <a:rPr lang="en-US" sz="1900" dirty="0" smtClean="0"/>
            </a:br>
            <a:r>
              <a:rPr lang="en-US" sz="1900" dirty="0" smtClean="0"/>
              <a:t>in </a:t>
            </a:r>
            <a:r>
              <a:rPr lang="en-US" sz="1900" dirty="0"/>
              <a:t>the WFS data </a:t>
            </a:r>
            <a:r>
              <a:rPr lang="en-US" sz="1900" dirty="0" smtClean="0"/>
              <a:t>service </a:t>
            </a:r>
            <a:r>
              <a:rPr lang="en-US" sz="1900" i="1" dirty="0" smtClean="0"/>
              <a:t>(this is a current discussion topic)</a:t>
            </a:r>
            <a:r>
              <a:rPr lang="en-US" sz="1900" dirty="0" smtClean="0"/>
              <a:t>.</a:t>
            </a:r>
            <a:endParaRPr lang="en-US" sz="1900" dirty="0"/>
          </a:p>
          <a:p>
            <a:pPr marL="514350" indent="-457200">
              <a:buFont typeface="+mj-lt"/>
              <a:buAutoNum type="arabicPeriod"/>
            </a:pPr>
            <a:r>
              <a:rPr lang="en-US" sz="1900" b="1" dirty="0"/>
              <a:t>Use OGC SOS 2 </a:t>
            </a:r>
            <a:r>
              <a:rPr lang="en-US" sz="1900" dirty="0"/>
              <a:t>as the web data service for WaterML 2, </a:t>
            </a:r>
            <a:r>
              <a:rPr lang="en-US" sz="1900" b="1" i="1" dirty="0"/>
              <a:t>but be prepared for the many sites running CUAHSI WaterOneFlow </a:t>
            </a:r>
            <a:r>
              <a:rPr lang="en-US" sz="1900" dirty="0"/>
              <a:t>(WOF) web service for WaterML 1.x data, and even WFS for WaterML time series data</a:t>
            </a:r>
            <a:r>
              <a:rPr lang="en-US" sz="1900" dirty="0" smtClean="0"/>
              <a:t>. </a:t>
            </a:r>
            <a:r>
              <a:rPr lang="en-US" sz="1900" b="1" dirty="0" smtClean="0"/>
              <a:t>Use ISO 8601 for time expressions </a:t>
            </a:r>
            <a:r>
              <a:rPr lang="en-US" sz="1900" dirty="0" smtClean="0"/>
              <a:t>in the data service.</a:t>
            </a:r>
            <a:endParaRPr lang="en-US" sz="1900" dirty="0"/>
          </a:p>
          <a:p>
            <a:pPr marL="514350" indent="-457200">
              <a:buFont typeface="+mj-lt"/>
              <a:buAutoNum type="arabicPeriod"/>
            </a:pPr>
            <a:r>
              <a:rPr lang="en-US" sz="1900" b="1" dirty="0"/>
              <a:t>Each data provider could install and manage a catalog registry </a:t>
            </a:r>
            <a:r>
              <a:rPr lang="en-US" sz="1900" dirty="0"/>
              <a:t>of relevant time series descriptions (WFS feature layers), or use an established community catalog for that purpose (</a:t>
            </a:r>
            <a:r>
              <a:rPr lang="en-US" sz="1900" dirty="0" err="1"/>
              <a:t>eg</a:t>
            </a:r>
            <a:r>
              <a:rPr lang="en-US" sz="1900" dirty="0"/>
              <a:t>, CUAHSI HIS Central). This catalog should itself be registered in GEOSS.</a:t>
            </a:r>
          </a:p>
          <a:p>
            <a:pPr marL="57150" indent="0">
              <a:buNone/>
            </a:pPr>
            <a:r>
              <a:rPr lang="en-US" sz="1900" b="1" i="1" dirty="0" smtClean="0">
                <a:solidFill>
                  <a:srgbClr val="005FAA"/>
                </a:solidFill>
              </a:rPr>
              <a:t>WMO is advancing that the core WaterML be renamed </a:t>
            </a:r>
            <a:r>
              <a:rPr lang="en-US" sz="1900" b="1" i="1" dirty="0" err="1" smtClean="0">
                <a:solidFill>
                  <a:srgbClr val="005FAA"/>
                </a:solidFill>
              </a:rPr>
              <a:t>TimeSeriesML</a:t>
            </a:r>
            <a:r>
              <a:rPr lang="en-US" sz="1900" b="1" i="1" dirty="0" smtClean="0">
                <a:solidFill>
                  <a:srgbClr val="005FAA"/>
                </a:solidFill>
              </a:rPr>
              <a:t>, and the hydrology-specific portion (still to be called WaterML) become a profile of </a:t>
            </a:r>
            <a:r>
              <a:rPr lang="en-US" sz="1900" b="1" i="1" dirty="0" err="1" smtClean="0">
                <a:solidFill>
                  <a:srgbClr val="005FAA"/>
                </a:solidFill>
              </a:rPr>
              <a:t>TimeSeriesML</a:t>
            </a:r>
            <a:r>
              <a:rPr lang="en-US" sz="1900" b="1" i="1" dirty="0" smtClean="0">
                <a:solidFill>
                  <a:srgbClr val="005FAA"/>
                </a:solidFill>
              </a:rPr>
              <a:t>. </a:t>
            </a:r>
            <a:endParaRPr lang="en-US" sz="1900" b="1" i="1" dirty="0">
              <a:solidFill>
                <a:srgbClr val="005FAA"/>
              </a:solidFill>
            </a:endParaRPr>
          </a:p>
          <a:p>
            <a:pPr marL="457200" lvl="1" indent="0">
              <a:buNone/>
            </a:pPr>
            <a:endParaRPr lang="en-US" sz="1900" dirty="0" smtClean="0"/>
          </a:p>
          <a:p>
            <a:pPr marL="914400" lvl="1" indent="-457200">
              <a:buFont typeface="+mj-lt"/>
              <a:buAutoNum type="arabicPeriod"/>
            </a:pPr>
            <a:endParaRPr lang="en-US" sz="1900" dirty="0" smtClean="0"/>
          </a:p>
        </p:txBody>
      </p:sp>
    </p:spTree>
    <p:extLst>
      <p:ext uri="{BB962C8B-B14F-4D97-AF65-F5344CB8AC3E}">
        <p14:creationId xmlns:p14="http://schemas.microsoft.com/office/powerpoint/2010/main" val="15900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37335" y="1299675"/>
            <a:ext cx="8096030" cy="674638"/>
          </a:xfrm>
          <a:prstGeom prst="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85800" y="689385"/>
            <a:ext cx="7772400" cy="542925"/>
          </a:xfrm>
        </p:spPr>
        <p:txBody>
          <a:bodyPr/>
          <a:lstStyle/>
          <a:p>
            <a:r>
              <a:rPr lang="en-US" dirty="0" smtClean="0"/>
              <a:t>Water Map Service Guidelines</a:t>
            </a:r>
            <a:endParaRPr lang="en-US" dirty="0"/>
          </a:p>
        </p:txBody>
      </p:sp>
      <p:sp>
        <p:nvSpPr>
          <p:cNvPr id="3" name="Content Placeholder 2"/>
          <p:cNvSpPr>
            <a:spLocks noGrp="1"/>
          </p:cNvSpPr>
          <p:nvPr>
            <p:ph idx="1"/>
          </p:nvPr>
        </p:nvSpPr>
        <p:spPr>
          <a:xfrm>
            <a:off x="394896" y="1316054"/>
            <a:ext cx="8592073" cy="5541945"/>
          </a:xfrm>
        </p:spPr>
        <p:txBody>
          <a:bodyPr/>
          <a:lstStyle/>
          <a:p>
            <a:pPr marL="0" indent="0">
              <a:buNone/>
            </a:pPr>
            <a:r>
              <a:rPr lang="en-US" sz="1800" i="1" dirty="0" smtClean="0"/>
              <a:t>There needs to be a consistent way of describing water data time series, that would be followed by data producers and software developers.</a:t>
            </a:r>
          </a:p>
          <a:p>
            <a:pPr marL="0" indent="0">
              <a:buNone/>
            </a:pPr>
            <a:r>
              <a:rPr lang="en-US" sz="1200" dirty="0" smtClean="0"/>
              <a:t>  </a:t>
            </a:r>
            <a:r>
              <a:rPr lang="en-US" sz="700" dirty="0" smtClean="0"/>
              <a:t>      </a:t>
            </a:r>
            <a:endParaRPr lang="en-US" sz="1200" dirty="0" smtClean="0"/>
          </a:p>
          <a:p>
            <a:pPr marL="0" indent="0">
              <a:buNone/>
            </a:pPr>
            <a:r>
              <a:rPr lang="en-US" sz="1800" dirty="0" smtClean="0"/>
              <a:t>With this project we are defining a minimal set of feature attributes which characterize time series, for use between map viewer/client and WFS data service:</a:t>
            </a:r>
          </a:p>
          <a:p>
            <a:pPr lvl="1"/>
            <a:r>
              <a:rPr lang="en-US" sz="1600" b="1" dirty="0" err="1" smtClean="0"/>
              <a:t>WaterMLURL</a:t>
            </a:r>
            <a:r>
              <a:rPr lang="en-US" sz="1600" dirty="0" smtClean="0"/>
              <a:t> </a:t>
            </a:r>
            <a:r>
              <a:rPr lang="en-US" sz="1600" dirty="0"/>
              <a:t>for a REST call to </a:t>
            </a:r>
            <a:r>
              <a:rPr lang="en-US" sz="1600" dirty="0" smtClean="0"/>
              <a:t>a separate </a:t>
            </a:r>
            <a:r>
              <a:rPr lang="en-US" sz="1600" dirty="0"/>
              <a:t>data service endpoint, that enables a time series to be queried from this location.</a:t>
            </a:r>
          </a:p>
          <a:p>
            <a:pPr lvl="1"/>
            <a:r>
              <a:rPr lang="en-US" sz="1600" b="1" dirty="0" err="1" smtClean="0"/>
              <a:t>GraphURL</a:t>
            </a:r>
            <a:r>
              <a:rPr lang="en-US" sz="1600" dirty="0" smtClean="0"/>
              <a:t> </a:t>
            </a:r>
            <a:r>
              <a:rPr lang="en-US" sz="1600" dirty="0"/>
              <a:t>and </a:t>
            </a:r>
            <a:r>
              <a:rPr lang="en-US" sz="1600" b="1" dirty="0" err="1"/>
              <a:t>DownloadURL</a:t>
            </a:r>
            <a:r>
              <a:rPr lang="en-US" sz="1600" dirty="0"/>
              <a:t> for graphing or downloading the data, if available.</a:t>
            </a:r>
          </a:p>
          <a:p>
            <a:pPr lvl="1"/>
            <a:r>
              <a:rPr lang="en-US" sz="1600" b="1" dirty="0" err="1" smtClean="0"/>
              <a:t>BeginDate</a:t>
            </a:r>
            <a:r>
              <a:rPr lang="en-US" sz="1600" dirty="0" smtClean="0"/>
              <a:t> </a:t>
            </a:r>
            <a:r>
              <a:rPr lang="en-US" sz="1600" dirty="0"/>
              <a:t>of the data (the time of first information, using ISO 8601 time format).</a:t>
            </a:r>
          </a:p>
          <a:p>
            <a:pPr lvl="1"/>
            <a:r>
              <a:rPr lang="en-US" sz="1600" b="1" dirty="0" err="1" smtClean="0"/>
              <a:t>EndDate</a:t>
            </a:r>
            <a:r>
              <a:rPr lang="en-US" sz="1600" dirty="0" smtClean="0"/>
              <a:t> </a:t>
            </a:r>
            <a:r>
              <a:rPr lang="en-US" sz="1600" dirty="0"/>
              <a:t>of the data (make Null if this is current time).</a:t>
            </a:r>
          </a:p>
          <a:p>
            <a:pPr lvl="1"/>
            <a:r>
              <a:rPr lang="en-US" sz="1600" b="1" dirty="0" smtClean="0"/>
              <a:t>Descriptor</a:t>
            </a:r>
            <a:r>
              <a:rPr lang="en-US" sz="1600" dirty="0" smtClean="0"/>
              <a:t> </a:t>
            </a:r>
            <a:r>
              <a:rPr lang="en-US" sz="1600" dirty="0"/>
              <a:t>– text descriptor of this feature (e.g. Site name for gaging station, COMID for </a:t>
            </a:r>
            <a:r>
              <a:rPr lang="en-US" sz="1600" dirty="0" err="1"/>
              <a:t>NHDPlus</a:t>
            </a:r>
            <a:r>
              <a:rPr lang="en-US" sz="1600" dirty="0"/>
              <a:t>, </a:t>
            </a:r>
            <a:r>
              <a:rPr lang="en-US" sz="1600" dirty="0" err="1"/>
              <a:t>etc</a:t>
            </a:r>
            <a:r>
              <a:rPr lang="en-US" sz="1600" dirty="0"/>
              <a:t>)</a:t>
            </a:r>
          </a:p>
          <a:p>
            <a:pPr lvl="1"/>
            <a:r>
              <a:rPr lang="en-US" sz="1600" b="1" dirty="0" smtClean="0"/>
              <a:t>Source</a:t>
            </a:r>
            <a:r>
              <a:rPr lang="en-US" sz="1600" dirty="0" smtClean="0"/>
              <a:t> </a:t>
            </a:r>
            <a:r>
              <a:rPr lang="en-US" sz="1600" dirty="0"/>
              <a:t>– text field that specifies the source of the data e.g. USGS, etc</a:t>
            </a:r>
            <a:r>
              <a:rPr lang="en-US" sz="1600" dirty="0" smtClean="0"/>
              <a:t>.</a:t>
            </a:r>
          </a:p>
          <a:p>
            <a:r>
              <a:rPr lang="en-US" sz="1600" b="1" dirty="0">
                <a:solidFill>
                  <a:srgbClr val="005FAA"/>
                </a:solidFill>
                <a:latin typeface="+mj-lt"/>
              </a:rPr>
              <a:t>If the </a:t>
            </a:r>
            <a:r>
              <a:rPr lang="en-US" sz="1600" b="1" dirty="0" err="1">
                <a:solidFill>
                  <a:srgbClr val="005FAA"/>
                </a:solidFill>
                <a:latin typeface="+mj-lt"/>
              </a:rPr>
              <a:t>EndDate</a:t>
            </a:r>
            <a:r>
              <a:rPr lang="en-US" sz="1600" b="1" dirty="0">
                <a:solidFill>
                  <a:srgbClr val="005FAA"/>
                </a:solidFill>
                <a:latin typeface="+mj-lt"/>
              </a:rPr>
              <a:t> field is empty (null)</a:t>
            </a:r>
            <a:r>
              <a:rPr lang="en-US" sz="1600" dirty="0"/>
              <a:t>, this means the data service is a near-real-time </a:t>
            </a:r>
            <a:r>
              <a:rPr lang="en-US" sz="1600" dirty="0" smtClean="0"/>
              <a:t>feed, not just an historical dataset.</a:t>
            </a:r>
          </a:p>
          <a:p>
            <a:r>
              <a:rPr lang="en-US" sz="1600" dirty="0" smtClean="0"/>
              <a:t>The WaterML time series data is served by OGC Sensor Observation Service (SOS), or in some cases, WFS as well. </a:t>
            </a:r>
          </a:p>
          <a:p>
            <a:r>
              <a:rPr lang="en-US" sz="1600" b="1" dirty="0" smtClean="0">
                <a:solidFill>
                  <a:srgbClr val="005FAA"/>
                </a:solidFill>
                <a:latin typeface="+mj-lt"/>
              </a:rPr>
              <a:t>FP7 GEOWOW </a:t>
            </a:r>
            <a:r>
              <a:rPr lang="en-US" sz="1600" dirty="0"/>
              <a:t>(</a:t>
            </a:r>
            <a:r>
              <a:rPr lang="en-US" sz="1600" u="sng" dirty="0">
                <a:hlinkClick r:id="rId3"/>
              </a:rPr>
              <a:t>http://www.geowow.eu/</a:t>
            </a:r>
            <a:r>
              <a:rPr lang="en-US" sz="1600" b="1" dirty="0" smtClean="0"/>
              <a:t>)</a:t>
            </a:r>
            <a:r>
              <a:rPr lang="en-US" sz="1600" b="1" dirty="0" smtClean="0">
                <a:solidFill>
                  <a:srgbClr val="005FAA"/>
                </a:solidFill>
                <a:latin typeface="+mj-lt"/>
              </a:rPr>
              <a:t> developed Hydrology </a:t>
            </a:r>
            <a:r>
              <a:rPr lang="en-US" sz="1600" b="1" dirty="0">
                <a:solidFill>
                  <a:srgbClr val="005FAA"/>
                </a:solidFill>
                <a:latin typeface="+mj-lt"/>
              </a:rPr>
              <a:t>Profile for SOS </a:t>
            </a:r>
            <a:r>
              <a:rPr lang="en-US" sz="1600" b="1" dirty="0" smtClean="0">
                <a:solidFill>
                  <a:srgbClr val="005FAA"/>
                </a:solidFill>
                <a:latin typeface="+mj-lt"/>
              </a:rPr>
              <a:t>2.0,</a:t>
            </a:r>
            <a:br>
              <a:rPr lang="en-US" sz="1600" b="1" dirty="0" smtClean="0">
                <a:solidFill>
                  <a:srgbClr val="005FAA"/>
                </a:solidFill>
                <a:latin typeface="+mj-lt"/>
              </a:rPr>
            </a:br>
            <a:r>
              <a:rPr lang="en-US" sz="1600" b="1" dirty="0" smtClean="0">
                <a:solidFill>
                  <a:srgbClr val="005FAA"/>
                </a:solidFill>
                <a:latin typeface="+mj-lt"/>
              </a:rPr>
              <a:t>to provide unambiguous </a:t>
            </a:r>
            <a:r>
              <a:rPr lang="en-US" sz="1600" b="1" dirty="0">
                <a:solidFill>
                  <a:srgbClr val="005FAA"/>
                </a:solidFill>
                <a:latin typeface="+mj-lt"/>
              </a:rPr>
              <a:t>conventions for data service REST </a:t>
            </a:r>
            <a:r>
              <a:rPr lang="en-US" sz="1600" b="1" dirty="0" smtClean="0">
                <a:solidFill>
                  <a:srgbClr val="005FAA"/>
                </a:solidFill>
                <a:latin typeface="+mj-lt"/>
              </a:rPr>
              <a:t>calls (OGC 14-004)</a:t>
            </a:r>
            <a:endParaRPr lang="en-US" sz="1600" b="1" dirty="0">
              <a:solidFill>
                <a:srgbClr val="005FAA"/>
              </a:solidFill>
              <a:latin typeface="+mj-lt"/>
            </a:endParaRPr>
          </a:p>
        </p:txBody>
      </p:sp>
    </p:spTree>
    <p:extLst>
      <p:ext uri="{BB962C8B-B14F-4D97-AF65-F5344CB8AC3E}">
        <p14:creationId xmlns:p14="http://schemas.microsoft.com/office/powerpoint/2010/main" val="386938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63" y="584200"/>
            <a:ext cx="8229600" cy="822527"/>
          </a:xfrm>
        </p:spPr>
        <p:txBody>
          <a:bodyPr/>
          <a:lstStyle/>
          <a:p>
            <a:r>
              <a:rPr lang="en-US" dirty="0" smtClean="0"/>
              <a:t>Open source client apps are in progress… </a:t>
            </a:r>
            <a:endParaRPr lang="en-US" dirty="0"/>
          </a:p>
        </p:txBody>
      </p:sp>
      <p:sp>
        <p:nvSpPr>
          <p:cNvPr id="6" name="Content Placeholder 2"/>
          <p:cNvSpPr txBox="1">
            <a:spLocks/>
          </p:cNvSpPr>
          <p:nvPr/>
        </p:nvSpPr>
        <p:spPr>
          <a:xfrm>
            <a:off x="370612" y="1355422"/>
            <a:ext cx="8229600" cy="8557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ct val="0"/>
              </a:spcBef>
              <a:buNone/>
            </a:pPr>
            <a:r>
              <a:rPr lang="en-US" sz="2000" dirty="0" smtClean="0">
                <a:latin typeface="Calibri" charset="0"/>
                <a:ea typeface="ＭＳ Ｐゴシック" charset="0"/>
                <a:cs typeface="ＭＳ Ｐゴシック" charset="0"/>
              </a:rPr>
              <a:t>A browser-based WaterML Viewer (for all versions) is in development </a:t>
            </a:r>
            <a:br>
              <a:rPr lang="en-US" sz="2000" dirty="0" smtClean="0">
                <a:latin typeface="Calibri" charset="0"/>
                <a:ea typeface="ＭＳ Ｐゴシック" charset="0"/>
                <a:cs typeface="ＭＳ Ｐゴシック" charset="0"/>
              </a:rPr>
            </a:br>
            <a:r>
              <a:rPr lang="en-US" sz="2000" dirty="0" smtClean="0">
                <a:latin typeface="Calibri" charset="0"/>
                <a:ea typeface="ＭＳ Ｐゴシック" charset="0"/>
                <a:cs typeface="ＭＳ Ｐゴシック" charset="0"/>
              </a:rPr>
              <a:t>at UT Austin:  </a:t>
            </a:r>
            <a:r>
              <a:rPr lang="en-US" sz="2000" dirty="0">
                <a:latin typeface="Calibri" charset="0"/>
                <a:ea typeface="ＭＳ Ｐゴシック" charset="0"/>
                <a:cs typeface="ＭＳ Ｐゴシック" charset="0"/>
                <a:hlinkClick r:id="rId2"/>
              </a:rPr>
              <a:t>https://github.com/crwr/</a:t>
            </a:r>
            <a:r>
              <a:rPr lang="en-US" sz="2000" dirty="0" smtClean="0">
                <a:latin typeface="Calibri" charset="0"/>
                <a:ea typeface="ＭＳ Ｐゴシック" charset="0"/>
                <a:cs typeface="ＭＳ Ｐゴシック" charset="0"/>
                <a:hlinkClick r:id="rId2"/>
              </a:rPr>
              <a:t>wmlviewer</a:t>
            </a:r>
            <a:r>
              <a:rPr lang="en-US" sz="2000" dirty="0" smtClean="0">
                <a:latin typeface="Calibri" charset="0"/>
                <a:ea typeface="ＭＳ Ｐゴシック" charset="0"/>
                <a:cs typeface="ＭＳ Ｐゴシック" charset="0"/>
              </a:rPr>
              <a:t> </a:t>
            </a:r>
            <a:endParaRPr lang="en-US" sz="2000" dirty="0" smtClean="0">
              <a:solidFill>
                <a:srgbClr val="000000"/>
              </a:solidFill>
              <a:latin typeface="Calibri" charset="0"/>
              <a:ea typeface="ＭＳ Ｐゴシック" charset="0"/>
              <a:cs typeface="ＭＳ Ｐゴシック" charset="0"/>
            </a:endParaRPr>
          </a:p>
        </p:txBody>
      </p:sp>
      <p:pic>
        <p:nvPicPr>
          <p:cNvPr id="7" name="image03.png"/>
          <p:cNvPicPr/>
          <p:nvPr/>
        </p:nvPicPr>
        <p:blipFill>
          <a:blip r:embed="rId3" cstate="email">
            <a:extLst>
              <a:ext uri="{28A0092B-C50C-407E-A947-70E740481C1C}">
                <a14:useLocalDpi xmlns:a14="http://schemas.microsoft.com/office/drawing/2010/main"/>
              </a:ext>
            </a:extLst>
          </a:blip>
          <a:srcRect/>
          <a:stretch>
            <a:fillRect/>
          </a:stretch>
        </p:blipFill>
        <p:spPr>
          <a:xfrm>
            <a:off x="1132771" y="2076521"/>
            <a:ext cx="6979521" cy="4765204"/>
          </a:xfrm>
          <a:prstGeom prst="rect">
            <a:avLst/>
          </a:prstGeom>
          <a:ln/>
        </p:spPr>
      </p:pic>
    </p:spTree>
    <p:extLst>
      <p:ext uri="{BB962C8B-B14F-4D97-AF65-F5344CB8AC3E}">
        <p14:creationId xmlns:p14="http://schemas.microsoft.com/office/powerpoint/2010/main" val="74674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Flemish Water Resources</a:t>
            </a:r>
            <a:endParaRPr lang="en-US" dirty="0"/>
          </a:p>
        </p:txBody>
      </p:sp>
      <p:pic>
        <p:nvPicPr>
          <p:cNvPr id="4" name="Picture 3"/>
          <p:cNvPicPr>
            <a:picLocks noChangeAspect="1"/>
          </p:cNvPicPr>
          <p:nvPr/>
        </p:nvPicPr>
        <p:blipFill>
          <a:blip r:embed="rId2"/>
          <a:stretch>
            <a:fillRect/>
          </a:stretch>
        </p:blipFill>
        <p:spPr>
          <a:xfrm>
            <a:off x="0" y="1622498"/>
            <a:ext cx="9144000" cy="5235502"/>
          </a:xfrm>
          <a:prstGeom prst="rect">
            <a:avLst/>
          </a:prstGeom>
        </p:spPr>
      </p:pic>
      <p:sp>
        <p:nvSpPr>
          <p:cNvPr id="3" name="TextBox 2"/>
          <p:cNvSpPr txBox="1"/>
          <p:nvPr/>
        </p:nvSpPr>
        <p:spPr>
          <a:xfrm>
            <a:off x="682768" y="1269874"/>
            <a:ext cx="4260486" cy="369332"/>
          </a:xfrm>
          <a:prstGeom prst="rect">
            <a:avLst/>
          </a:prstGeom>
          <a:noFill/>
        </p:spPr>
        <p:txBody>
          <a:bodyPr wrap="square" rtlCol="0">
            <a:spAutoFit/>
          </a:bodyPr>
          <a:lstStyle/>
          <a:p>
            <a:r>
              <a:rPr lang="en-US" dirty="0">
                <a:latin typeface="+mn-lt"/>
                <a:hlinkClick r:id="rId3"/>
              </a:rPr>
              <a:t>http://www.waterinfo.be</a:t>
            </a:r>
            <a:r>
              <a:rPr lang="en-US" dirty="0" smtClean="0">
                <a:latin typeface="+mn-lt"/>
                <a:hlinkClick r:id="rId3"/>
              </a:rPr>
              <a:t>/</a:t>
            </a:r>
            <a:r>
              <a:rPr lang="en-US" dirty="0" smtClean="0">
                <a:latin typeface="+mn-lt"/>
              </a:rPr>
              <a:t> </a:t>
            </a:r>
            <a:endParaRPr lang="en-US" dirty="0">
              <a:latin typeface="+mn-lt"/>
            </a:endParaRPr>
          </a:p>
        </p:txBody>
      </p:sp>
    </p:spTree>
    <p:extLst>
      <p:ext uri="{BB962C8B-B14F-4D97-AF65-F5344CB8AC3E}">
        <p14:creationId xmlns:p14="http://schemas.microsoft.com/office/powerpoint/2010/main" val="174935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Services</a:t>
            </a:r>
            <a:endParaRPr lang="en-US" dirty="0"/>
          </a:p>
        </p:txBody>
      </p:sp>
      <p:sp>
        <p:nvSpPr>
          <p:cNvPr id="3" name="Content Placeholder 2"/>
          <p:cNvSpPr>
            <a:spLocks noGrp="1"/>
          </p:cNvSpPr>
          <p:nvPr>
            <p:ph idx="1"/>
          </p:nvPr>
        </p:nvSpPr>
        <p:spPr/>
        <p:txBody>
          <a:bodyPr/>
          <a:lstStyle/>
          <a:p>
            <a:r>
              <a:rPr lang="en-US" dirty="0" smtClean="0"/>
              <a:t>OGC 14-004 WaterML – WQ Profile Best Practice</a:t>
            </a:r>
          </a:p>
          <a:p>
            <a:pPr lvl="1"/>
            <a:r>
              <a:rPr lang="en-US" dirty="0" smtClean="0"/>
              <a:t>Single variable per time series</a:t>
            </a:r>
          </a:p>
          <a:p>
            <a:pPr lvl="1"/>
            <a:r>
              <a:rPr lang="en-US" dirty="0" smtClean="0"/>
              <a:t>Keep the XML simple, if verbose</a:t>
            </a:r>
          </a:p>
          <a:p>
            <a:pPr lvl="1"/>
            <a:r>
              <a:rPr lang="en-US" dirty="0" smtClean="0"/>
              <a:t>Use CSV/Excel format for multi-variable applications</a:t>
            </a:r>
          </a:p>
          <a:p>
            <a:pPr lvl="1"/>
            <a:endParaRPr lang="en-US" dirty="0"/>
          </a:p>
          <a:p>
            <a:r>
              <a:rPr lang="en-US" dirty="0" smtClean="0"/>
              <a:t>Numerous application areas</a:t>
            </a:r>
          </a:p>
          <a:p>
            <a:pPr lvl="1"/>
            <a:r>
              <a:rPr lang="en-US" dirty="0" smtClean="0"/>
              <a:t>Health, wastewater monitoring</a:t>
            </a:r>
          </a:p>
          <a:p>
            <a:pPr lvl="1"/>
            <a:r>
              <a:rPr lang="en-US" dirty="0" smtClean="0"/>
              <a:t>Residential, industrial point sources</a:t>
            </a:r>
          </a:p>
          <a:p>
            <a:pPr lvl="1"/>
            <a:r>
              <a:rPr lang="en-US" dirty="0" smtClean="0"/>
              <a:t>Stream nutrient loading</a:t>
            </a:r>
          </a:p>
          <a:p>
            <a:endParaRPr lang="en-US" dirty="0"/>
          </a:p>
        </p:txBody>
      </p:sp>
    </p:spTree>
    <p:extLst>
      <p:ext uri="{BB962C8B-B14F-4D97-AF65-F5344CB8AC3E}">
        <p14:creationId xmlns:p14="http://schemas.microsoft.com/office/powerpoint/2010/main" val="337187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Zealand WQ Browser: LAWA</a:t>
            </a:r>
            <a:endParaRPr lang="en-US" dirty="0"/>
          </a:p>
        </p:txBody>
      </p:sp>
      <p:pic>
        <p:nvPicPr>
          <p:cNvPr id="3" name="Picture 2"/>
          <p:cNvPicPr>
            <a:picLocks noChangeAspect="1"/>
          </p:cNvPicPr>
          <p:nvPr/>
        </p:nvPicPr>
        <p:blipFill>
          <a:blip r:embed="rId2"/>
          <a:stretch>
            <a:fillRect/>
          </a:stretch>
        </p:blipFill>
        <p:spPr>
          <a:xfrm>
            <a:off x="0" y="1374638"/>
            <a:ext cx="9144000" cy="5483362"/>
          </a:xfrm>
          <a:prstGeom prst="rect">
            <a:avLst/>
          </a:prstGeom>
        </p:spPr>
      </p:pic>
      <p:sp>
        <p:nvSpPr>
          <p:cNvPr id="4" name="TextBox 3"/>
          <p:cNvSpPr txBox="1"/>
          <p:nvPr/>
        </p:nvSpPr>
        <p:spPr>
          <a:xfrm>
            <a:off x="5871824" y="1461038"/>
            <a:ext cx="2799358" cy="382328"/>
          </a:xfrm>
          <a:prstGeom prst="rect">
            <a:avLst/>
          </a:prstGeom>
          <a:solidFill>
            <a:schemeClr val="bg1">
              <a:lumMod val="85000"/>
            </a:schemeClr>
          </a:solidFill>
        </p:spPr>
        <p:txBody>
          <a:bodyPr wrap="square" rtlCol="0">
            <a:spAutoFit/>
          </a:bodyPr>
          <a:lstStyle/>
          <a:p>
            <a:pPr algn="ctr"/>
            <a:r>
              <a:rPr lang="en-US" dirty="0">
                <a:latin typeface="+mj-lt"/>
                <a:hlinkClick r:id="rId3"/>
              </a:rPr>
              <a:t>http://www.lawa.org.nz</a:t>
            </a:r>
            <a:r>
              <a:rPr lang="en-US" dirty="0" smtClean="0">
                <a:latin typeface="+mj-lt"/>
                <a:hlinkClick r:id="rId3"/>
              </a:rPr>
              <a:t>/</a:t>
            </a:r>
            <a:r>
              <a:rPr lang="en-US" dirty="0" smtClean="0">
                <a:latin typeface="+mj-lt"/>
              </a:rPr>
              <a:t> </a:t>
            </a:r>
            <a:endParaRPr lang="en-US" dirty="0">
              <a:latin typeface="+mj-lt"/>
            </a:endParaRPr>
          </a:p>
        </p:txBody>
      </p:sp>
    </p:spTree>
    <p:extLst>
      <p:ext uri="{BB962C8B-B14F-4D97-AF65-F5344CB8AC3E}">
        <p14:creationId xmlns:p14="http://schemas.microsoft.com/office/powerpoint/2010/main" val="2722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so important to share water data?</a:t>
            </a:r>
            <a:endParaRPr lang="en-US" dirty="0"/>
          </a:p>
        </p:txBody>
      </p:sp>
      <p:sp>
        <p:nvSpPr>
          <p:cNvPr id="3" name="Content Placeholder 2"/>
          <p:cNvSpPr>
            <a:spLocks noGrp="1"/>
          </p:cNvSpPr>
          <p:nvPr>
            <p:ph idx="1"/>
          </p:nvPr>
        </p:nvSpPr>
        <p:spPr>
          <a:xfrm>
            <a:off x="685800" y="1474370"/>
            <a:ext cx="8005134" cy="5249945"/>
          </a:xfrm>
        </p:spPr>
        <p:txBody>
          <a:bodyPr/>
          <a:lstStyle/>
          <a:p>
            <a:r>
              <a:rPr lang="en-US" sz="2000" dirty="0" smtClean="0"/>
              <a:t>Improving </a:t>
            </a:r>
            <a:r>
              <a:rPr lang="en-US" sz="2000" b="1" dirty="0" smtClean="0"/>
              <a:t>agriculture</a:t>
            </a:r>
          </a:p>
          <a:p>
            <a:pPr lvl="1"/>
            <a:r>
              <a:rPr lang="en-US" sz="1800" dirty="0" smtClean="0"/>
              <a:t>Water quality</a:t>
            </a:r>
          </a:p>
          <a:p>
            <a:pPr lvl="1"/>
            <a:r>
              <a:rPr lang="en-US" sz="1800" dirty="0" smtClean="0"/>
              <a:t>Managing the economics and conflicts of shared access</a:t>
            </a:r>
          </a:p>
          <a:p>
            <a:r>
              <a:rPr lang="en-US" sz="2000" dirty="0"/>
              <a:t>Understanding, predicting and mitigating </a:t>
            </a:r>
            <a:r>
              <a:rPr lang="en-US" sz="2000" b="1" dirty="0" smtClean="0"/>
              <a:t>drought and flooding</a:t>
            </a:r>
          </a:p>
          <a:p>
            <a:pPr lvl="1"/>
            <a:r>
              <a:rPr lang="en-US" sz="1800" dirty="0" smtClean="0"/>
              <a:t>Learning patterns of natural variability</a:t>
            </a:r>
          </a:p>
          <a:p>
            <a:r>
              <a:rPr lang="en-US" sz="2000" dirty="0" smtClean="0"/>
              <a:t>Anticipating and mitigating other </a:t>
            </a:r>
            <a:r>
              <a:rPr lang="en-US" sz="2000" b="1" dirty="0" smtClean="0"/>
              <a:t>natural and manmade disasters</a:t>
            </a:r>
          </a:p>
          <a:p>
            <a:pPr lvl="1"/>
            <a:r>
              <a:rPr lang="en-US" sz="1800" dirty="0" smtClean="0"/>
              <a:t>Debris flows, toxic spills </a:t>
            </a:r>
          </a:p>
          <a:p>
            <a:r>
              <a:rPr lang="en-US" sz="2000" dirty="0" smtClean="0"/>
              <a:t>Helping improve skills in </a:t>
            </a:r>
            <a:r>
              <a:rPr lang="en-US" sz="2000" b="1" dirty="0" smtClean="0"/>
              <a:t>developing countries</a:t>
            </a:r>
          </a:p>
          <a:p>
            <a:r>
              <a:rPr lang="en-US" sz="2000" dirty="0" smtClean="0"/>
              <a:t>Understanding </a:t>
            </a:r>
            <a:r>
              <a:rPr lang="en-US" sz="2000" b="1" dirty="0" smtClean="0"/>
              <a:t>global water </a:t>
            </a:r>
            <a:r>
              <a:rPr lang="en-US" sz="2000" dirty="0" smtClean="0"/>
              <a:t>cycle</a:t>
            </a:r>
          </a:p>
          <a:p>
            <a:pPr marL="0" indent="0">
              <a:buNone/>
            </a:pPr>
            <a:endParaRPr lang="en-US" sz="2000" dirty="0" smtClean="0"/>
          </a:p>
          <a:p>
            <a:endParaRPr lang="en-US" sz="2000" dirty="0"/>
          </a:p>
        </p:txBody>
      </p:sp>
    </p:spTree>
    <p:extLst>
      <p:ext uri="{BB962C8B-B14F-4D97-AF65-F5344CB8AC3E}">
        <p14:creationId xmlns:p14="http://schemas.microsoft.com/office/powerpoint/2010/main" val="36609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88293"/>
            <a:ext cx="9144000" cy="5483362"/>
          </a:xfrm>
          <a:prstGeom prst="rect">
            <a:avLst/>
          </a:prstGeom>
        </p:spPr>
      </p:pic>
      <p:sp>
        <p:nvSpPr>
          <p:cNvPr id="2" name="Title 1"/>
          <p:cNvSpPr>
            <a:spLocks noGrp="1"/>
          </p:cNvSpPr>
          <p:nvPr>
            <p:ph type="title"/>
          </p:nvPr>
        </p:nvSpPr>
        <p:spPr>
          <a:xfrm>
            <a:off x="685800" y="633375"/>
            <a:ext cx="7772400" cy="542925"/>
          </a:xfrm>
        </p:spPr>
        <p:txBody>
          <a:bodyPr/>
          <a:lstStyle/>
          <a:p>
            <a:r>
              <a:rPr lang="en-US" dirty="0" smtClean="0"/>
              <a:t>New Zealand WQ Browser: LAWA</a:t>
            </a:r>
            <a:endParaRPr lang="en-US" dirty="0"/>
          </a:p>
        </p:txBody>
      </p:sp>
      <p:sp>
        <p:nvSpPr>
          <p:cNvPr id="4" name="TextBox 3"/>
          <p:cNvSpPr txBox="1"/>
          <p:nvPr/>
        </p:nvSpPr>
        <p:spPr>
          <a:xfrm>
            <a:off x="751047" y="1092359"/>
            <a:ext cx="7838202" cy="307777"/>
          </a:xfrm>
          <a:prstGeom prst="rect">
            <a:avLst/>
          </a:prstGeom>
          <a:solidFill>
            <a:schemeClr val="bg1">
              <a:lumMod val="85000"/>
            </a:schemeClr>
          </a:solidFill>
        </p:spPr>
        <p:txBody>
          <a:bodyPr wrap="square" rtlCol="0">
            <a:spAutoFit/>
          </a:bodyPr>
          <a:lstStyle/>
          <a:p>
            <a:r>
              <a:rPr lang="en-US" sz="1400" dirty="0">
                <a:latin typeface="+mj-lt"/>
                <a:hlinkClick r:id="rId3"/>
              </a:rPr>
              <a:t>http://www.lawa.org.nz/explore-data/manawatu-wanganui-region/manawatu/makakahi-at-hamua</a:t>
            </a:r>
            <a:r>
              <a:rPr lang="en-US" sz="1400" dirty="0" smtClean="0">
                <a:latin typeface="+mj-lt"/>
                <a:hlinkClick r:id="rId3"/>
              </a:rPr>
              <a:t>/</a:t>
            </a:r>
            <a:r>
              <a:rPr lang="en-US" sz="1400" dirty="0" smtClean="0">
                <a:latin typeface="+mj-lt"/>
              </a:rPr>
              <a:t> </a:t>
            </a:r>
            <a:endParaRPr lang="en-US" sz="1400" dirty="0">
              <a:latin typeface="+mj-lt"/>
            </a:endParaRPr>
          </a:p>
        </p:txBody>
      </p:sp>
    </p:spTree>
    <p:extLst>
      <p:ext uri="{BB962C8B-B14F-4D97-AF65-F5344CB8AC3E}">
        <p14:creationId xmlns:p14="http://schemas.microsoft.com/office/powerpoint/2010/main" val="31036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33375"/>
            <a:ext cx="7772400" cy="542925"/>
          </a:xfrm>
        </p:spPr>
        <p:txBody>
          <a:bodyPr/>
          <a:lstStyle/>
          <a:p>
            <a:r>
              <a:rPr lang="en-US" dirty="0" smtClean="0"/>
              <a:t>New Zealand WQ Browser: LAWA</a:t>
            </a:r>
            <a:endParaRPr lang="en-US" dirty="0"/>
          </a:p>
        </p:txBody>
      </p:sp>
      <p:sp>
        <p:nvSpPr>
          <p:cNvPr id="4" name="TextBox 3"/>
          <p:cNvSpPr txBox="1"/>
          <p:nvPr/>
        </p:nvSpPr>
        <p:spPr>
          <a:xfrm>
            <a:off x="751047" y="1092360"/>
            <a:ext cx="7332952" cy="276999"/>
          </a:xfrm>
          <a:prstGeom prst="rect">
            <a:avLst/>
          </a:prstGeom>
          <a:solidFill>
            <a:schemeClr val="bg1">
              <a:lumMod val="85000"/>
            </a:schemeClr>
          </a:solidFill>
        </p:spPr>
        <p:txBody>
          <a:bodyPr wrap="square" rtlCol="0">
            <a:spAutoFit/>
          </a:bodyPr>
          <a:lstStyle/>
          <a:p>
            <a:r>
              <a:rPr lang="en-US" sz="1200" dirty="0">
                <a:latin typeface="+mj-lt"/>
                <a:hlinkClick r:id="rId2"/>
              </a:rPr>
              <a:t>http://www.lawa.org.nz/explore-data/manawatu-wanganui-region/manawatu/oruakeretaki-at-sh2-napier/#</a:t>
            </a:r>
            <a:r>
              <a:rPr lang="en-US" sz="1200" dirty="0" smtClean="0">
                <a:latin typeface="+mj-lt"/>
                <a:hlinkClick r:id="rId2"/>
              </a:rPr>
              <a:t>X</a:t>
            </a:r>
            <a:r>
              <a:rPr lang="en-US" sz="1200" dirty="0" smtClean="0">
                <a:latin typeface="+mj-lt"/>
              </a:rPr>
              <a:t> </a:t>
            </a:r>
            <a:endParaRPr lang="en-US" sz="1200" dirty="0">
              <a:latin typeface="+mj-lt"/>
            </a:endParaRPr>
          </a:p>
        </p:txBody>
      </p:sp>
      <p:pic>
        <p:nvPicPr>
          <p:cNvPr id="3" name="Picture 2"/>
          <p:cNvPicPr>
            <a:picLocks noChangeAspect="1"/>
          </p:cNvPicPr>
          <p:nvPr/>
        </p:nvPicPr>
        <p:blipFill>
          <a:blip r:embed="rId3"/>
          <a:stretch>
            <a:fillRect/>
          </a:stretch>
        </p:blipFill>
        <p:spPr>
          <a:xfrm>
            <a:off x="0" y="1374638"/>
            <a:ext cx="9144000" cy="5483362"/>
          </a:xfrm>
          <a:prstGeom prst="rect">
            <a:avLst/>
          </a:prstGeom>
        </p:spPr>
      </p:pic>
    </p:spTree>
    <p:extLst>
      <p:ext uri="{BB962C8B-B14F-4D97-AF65-F5344CB8AC3E}">
        <p14:creationId xmlns:p14="http://schemas.microsoft.com/office/powerpoint/2010/main" val="6161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US" dirty="0"/>
          </a:p>
        </p:txBody>
      </p:sp>
      <p:sp>
        <p:nvSpPr>
          <p:cNvPr id="3" name="Content Placeholder 2"/>
          <p:cNvSpPr>
            <a:spLocks noGrp="1"/>
          </p:cNvSpPr>
          <p:nvPr>
            <p:ph idx="1"/>
          </p:nvPr>
        </p:nvSpPr>
        <p:spPr>
          <a:xfrm>
            <a:off x="403565" y="1514475"/>
            <a:ext cx="8470560" cy="4800600"/>
          </a:xfrm>
        </p:spPr>
        <p:txBody>
          <a:bodyPr/>
          <a:lstStyle/>
          <a:p>
            <a:r>
              <a:rPr lang="en-US" sz="2000" b="1" dirty="0"/>
              <a:t>WMO Information System </a:t>
            </a:r>
            <a:r>
              <a:rPr lang="en-US" sz="2000" dirty="0"/>
              <a:t>(WIS) </a:t>
            </a:r>
          </a:p>
          <a:p>
            <a:pPr lvl="1"/>
            <a:r>
              <a:rPr lang="en-US" sz="2000" dirty="0" smtClean="0"/>
              <a:t>Global network of authoritative national agencies’ data</a:t>
            </a:r>
          </a:p>
          <a:p>
            <a:pPr lvl="1"/>
            <a:r>
              <a:rPr lang="en-US" sz="2000" dirty="0" smtClean="0"/>
              <a:t>WIS is being integrated with </a:t>
            </a:r>
            <a:r>
              <a:rPr lang="en-US" sz="2000" dirty="0"/>
              <a:t>GEOSS </a:t>
            </a:r>
            <a:r>
              <a:rPr lang="en-US" sz="2000" dirty="0" smtClean="0"/>
              <a:t>for distributed search</a:t>
            </a:r>
            <a:endParaRPr lang="en-US" sz="2000" dirty="0"/>
          </a:p>
          <a:p>
            <a:r>
              <a:rPr lang="en-US" sz="2000" b="1" dirty="0" smtClean="0"/>
              <a:t>OGC/WMO Hydrology Domain Working Group </a:t>
            </a:r>
            <a:r>
              <a:rPr lang="en-US" sz="2000" u="sng" dirty="0" smtClean="0"/>
              <a:t>develops core standards </a:t>
            </a:r>
            <a:r>
              <a:rPr lang="en-US" sz="2000" dirty="0" smtClean="0"/>
              <a:t>through OGC Interoperability Experiments</a:t>
            </a:r>
            <a:r>
              <a:rPr lang="en-US" sz="2000" dirty="0"/>
              <a:t> </a:t>
            </a:r>
            <a:r>
              <a:rPr lang="en-US" sz="2000" dirty="0" smtClean="0"/>
              <a:t>&amp; Pilots</a:t>
            </a:r>
          </a:p>
          <a:p>
            <a:r>
              <a:rPr lang="en-US" sz="2000" b="1" dirty="0" smtClean="0"/>
              <a:t>GEO/GEOSS </a:t>
            </a:r>
            <a:r>
              <a:rPr lang="en-US" sz="2000" dirty="0" smtClean="0"/>
              <a:t>provides an organizing principle for </a:t>
            </a:r>
            <a:r>
              <a:rPr lang="en-US" sz="2000" u="sng" dirty="0" smtClean="0"/>
              <a:t>implementing data and map catalogs and services </a:t>
            </a:r>
            <a:r>
              <a:rPr lang="en-US" sz="2000" dirty="0" smtClean="0"/>
              <a:t>that works across boundaries between nations, institutions, and scientific / societal domains</a:t>
            </a:r>
          </a:p>
          <a:p>
            <a:r>
              <a:rPr lang="en-US" sz="2000" b="1" dirty="0" smtClean="0"/>
              <a:t>AIP-Water theme </a:t>
            </a:r>
            <a:r>
              <a:rPr lang="en-US" sz="2000" dirty="0" smtClean="0"/>
              <a:t>is providing a </a:t>
            </a:r>
            <a:r>
              <a:rPr lang="en-US" sz="2000" u="sng" dirty="0" smtClean="0"/>
              <a:t>forum for developing coherent, consistent conventions and tools for data sharing </a:t>
            </a:r>
            <a:r>
              <a:rPr lang="en-US" sz="2000" dirty="0" smtClean="0"/>
              <a:t>that enable regional, national &amp; global federation &amp; cross-discipline interoperability – in coordination with Energy, Agriculture, Health, and other GEO societal benefit areas</a:t>
            </a:r>
          </a:p>
          <a:p>
            <a:pPr marL="0" indent="0">
              <a:buNone/>
            </a:pPr>
            <a:r>
              <a:rPr lang="en-US" sz="2000" b="1" i="1" dirty="0" smtClean="0">
                <a:solidFill>
                  <a:srgbClr val="000090"/>
                </a:solidFill>
              </a:rPr>
              <a:t>We are building momentum; need to develop training &amp; support</a:t>
            </a:r>
          </a:p>
        </p:txBody>
      </p:sp>
    </p:spTree>
    <p:extLst>
      <p:ext uri="{BB962C8B-B14F-4D97-AF65-F5344CB8AC3E}">
        <p14:creationId xmlns:p14="http://schemas.microsoft.com/office/powerpoint/2010/main" val="29464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yq2027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10188" y="2401888"/>
            <a:ext cx="3438525" cy="1284287"/>
          </a:xfrm>
        </p:spPr>
        <p:txBody>
          <a:bodyPr>
            <a:normAutofit/>
          </a:bodyPr>
          <a:lstStyle/>
          <a:p>
            <a:pPr algn="r" eaLnBrk="1" hangingPunct="1"/>
            <a:r>
              <a:rPr lang="en-US" sz="4400" b="1" i="1" dirty="0" smtClean="0">
                <a:ea typeface="ＭＳ Ｐゴシック" charset="-128"/>
                <a:cs typeface="ＭＳ Ｐゴシック" charset="-128"/>
              </a:rPr>
              <a:t>Thanks!</a:t>
            </a:r>
            <a:endParaRPr lang="en-US" sz="4400" i="1" dirty="0" smtClean="0">
              <a:ea typeface="ＭＳ Ｐゴシック" charset="-128"/>
              <a:cs typeface="ＭＳ Ｐゴシック" charset="-128"/>
            </a:endParaRPr>
          </a:p>
        </p:txBody>
      </p:sp>
      <p:sp>
        <p:nvSpPr>
          <p:cNvPr id="79876" name="Footer Placeholder 3"/>
          <p:cNvSpPr>
            <a:spLocks noGrp="1"/>
          </p:cNvSpPr>
          <p:nvPr>
            <p:ph type="ftr" sz="quarter" idx="4294967295"/>
          </p:nvPr>
        </p:nvSpPr>
        <p:spPr>
          <a:xfrm>
            <a:off x="457200" y="6356350"/>
            <a:ext cx="2133600" cy="365125"/>
          </a:xfrm>
          <a:prstGeom prst="rect">
            <a:avLst/>
          </a:prstGeom>
          <a:noFill/>
        </p:spPr>
        <p:txBody>
          <a:bodyPr/>
          <a:lstStyle/>
          <a:p>
            <a:r>
              <a:rPr lang="en-US" smtClean="0"/>
              <a:t>Copyright © 2009 Open Geospatial Consortium, Inc.</a:t>
            </a:r>
          </a:p>
        </p:txBody>
      </p:sp>
      <p:sp>
        <p:nvSpPr>
          <p:cNvPr id="5" name="Slide Number Placeholder 4"/>
          <p:cNvSpPr>
            <a:spLocks noGrp="1"/>
          </p:cNvSpPr>
          <p:nvPr>
            <p:ph type="sldNum" sz="quarter" idx="4294967295"/>
          </p:nvPr>
        </p:nvSpPr>
        <p:spPr>
          <a:xfrm>
            <a:off x="3124200" y="6356350"/>
            <a:ext cx="2895600" cy="365125"/>
          </a:xfrm>
          <a:prstGeom prst="rect">
            <a:avLst/>
          </a:prstGeom>
        </p:spPr>
        <p:txBody>
          <a:bodyPr/>
          <a:lstStyle/>
          <a:p>
            <a:fld id="{A0A0129D-F07E-4F44-9B41-5BFA8CDEAE5C}" type="slidenum">
              <a:rPr lang="en-US"/>
              <a:pPr/>
              <a:t>33</a:t>
            </a:fld>
            <a:endParaRPr lang="en-US"/>
          </a:p>
        </p:txBody>
      </p:sp>
      <p:sp>
        <p:nvSpPr>
          <p:cNvPr id="7" name="TextBox 6"/>
          <p:cNvSpPr txBox="1">
            <a:spLocks noChangeArrowheads="1"/>
          </p:cNvSpPr>
          <p:nvPr/>
        </p:nvSpPr>
        <p:spPr bwMode="auto">
          <a:xfrm>
            <a:off x="271463" y="914400"/>
            <a:ext cx="5486400" cy="646331"/>
          </a:xfrm>
          <a:prstGeom prst="rect">
            <a:avLst/>
          </a:prstGeom>
          <a:noFill/>
          <a:ln w="9525">
            <a:noFill/>
            <a:miter lim="800000"/>
            <a:headEnd/>
            <a:tailEnd/>
          </a:ln>
        </p:spPr>
        <p:txBody>
          <a:bodyPr>
            <a:prstTxWarp prst="textNoShape">
              <a:avLst/>
            </a:prstTxWarp>
            <a:spAutoFit/>
          </a:bodyPr>
          <a:lstStyle/>
          <a:p>
            <a:pPr eaLnBrk="0" hangingPunct="0"/>
            <a:r>
              <a:rPr lang="en-US" sz="1800" dirty="0" smtClean="0">
                <a:solidFill>
                  <a:srgbClr val="092E5C"/>
                </a:solidFill>
                <a:latin typeface="Arial" charset="0"/>
              </a:rPr>
              <a:t>David</a:t>
            </a:r>
            <a:r>
              <a:rPr lang="en-US" sz="1800" dirty="0" smtClean="0"/>
              <a:t> </a:t>
            </a:r>
            <a:r>
              <a:rPr lang="en-US" sz="1800" dirty="0">
                <a:solidFill>
                  <a:srgbClr val="092E5C"/>
                </a:solidFill>
                <a:latin typeface="Arial" charset="0"/>
              </a:rPr>
              <a:t>Arctur  </a:t>
            </a:r>
            <a:endParaRPr lang="en-US" sz="1800" dirty="0" smtClean="0">
              <a:solidFill>
                <a:srgbClr val="092E5C"/>
              </a:solidFill>
              <a:latin typeface="Arial" charset="0"/>
            </a:endParaRPr>
          </a:p>
          <a:p>
            <a:pPr eaLnBrk="0" hangingPunct="0"/>
            <a:r>
              <a:rPr lang="en-US" sz="1800" i="1" dirty="0" smtClean="0">
                <a:solidFill>
                  <a:srgbClr val="262626"/>
                </a:solidFill>
                <a:latin typeface="Arial" charset="0"/>
                <a:hlinkClick r:id="rId3"/>
              </a:rPr>
              <a:t>david.arctur@utexas.edu</a:t>
            </a:r>
            <a:r>
              <a:rPr lang="en-US" sz="1800" i="1" dirty="0" smtClean="0">
                <a:solidFill>
                  <a:srgbClr val="262626"/>
                </a:solidFill>
                <a:latin typeface="Arial" charset="0"/>
              </a:rPr>
              <a:t> </a:t>
            </a:r>
            <a:endParaRPr lang="en-US" sz="1800" dirty="0">
              <a:solidFill>
                <a:srgbClr val="092E5C"/>
              </a:solidFill>
              <a:latin typeface="Arial" charset="0"/>
            </a:endParaRPr>
          </a:p>
        </p:txBody>
      </p:sp>
    </p:spTree>
    <p:extLst>
      <p:ext uri="{BB962C8B-B14F-4D97-AF65-F5344CB8AC3E}">
        <p14:creationId xmlns:p14="http://schemas.microsoft.com/office/powerpoint/2010/main" val="21459747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1" nodeType="afterEffect">
                                  <p:stCondLst>
                                    <p:cond delay="500"/>
                                  </p:stCondLst>
                                  <p:iterate type="lt">
                                    <p:tmPct val="10000"/>
                                  </p:iterate>
                                  <p:childTnLst>
                                    <p:animScale>
                                      <p:cBhvr>
                                        <p:cTn id="6" dur="250" autoRev="1" fill="hold">
                                          <p:stCondLst>
                                            <p:cond delay="0"/>
                                          </p:stCondLst>
                                        </p:cTn>
                                        <p:tgtEl>
                                          <p:spTgt spid="2"/>
                                        </p:tgtEl>
                                      </p:cBhvr>
                                      <p:to x="80000" y="100000"/>
                                    </p:animScale>
                                    <p:anim by="(#ppt_w*0.10)" calcmode="lin" valueType="num">
                                      <p:cBhvr>
                                        <p:cTn id="7" dur="250" autoRev="1" fill="hold">
                                          <p:stCondLst>
                                            <p:cond delay="0"/>
                                          </p:stCondLst>
                                        </p:cTn>
                                        <p:tgtEl>
                                          <p:spTgt spid="2"/>
                                        </p:tgtEl>
                                        <p:attrNameLst>
                                          <p:attrName>ppt_x</p:attrName>
                                        </p:attrNameLst>
                                      </p:cBhvr>
                                    </p:anim>
                                    <p:anim by="(-#ppt_w*0.10)" calcmode="lin" valueType="num">
                                      <p:cBhvr>
                                        <p:cTn id="8" dur="250" autoRev="1" fill="hold">
                                          <p:stCondLst>
                                            <p:cond delay="0"/>
                                          </p:stCondLst>
                                        </p:cTn>
                                        <p:tgtEl>
                                          <p:spTgt spid="2"/>
                                        </p:tgtEl>
                                        <p:attrNameLst>
                                          <p:attrName>ppt_y</p:attrName>
                                        </p:attrNameLst>
                                      </p:cBhvr>
                                    </p:anim>
                                    <p:animRot by="-480000">
                                      <p:cBhvr>
                                        <p:cTn id="9" dur="250" autoRev="1"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9564" y="1851749"/>
            <a:ext cx="7857638" cy="4914386"/>
          </a:xfrm>
        </p:spPr>
        <p:txBody>
          <a:bodyPr/>
          <a:lstStyle/>
          <a:p>
            <a:pPr marL="0" indent="0">
              <a:buNone/>
            </a:pPr>
            <a:r>
              <a:rPr lang="en-US" b="1" i="1" dirty="0" smtClean="0">
                <a:solidFill>
                  <a:srgbClr val="000090"/>
                </a:solidFill>
              </a:rPr>
              <a:t>Learning and applying standards for data encodings and exchange adds a level of complexity and coordination in early stages, BUT…</a:t>
            </a:r>
          </a:p>
          <a:p>
            <a:pPr marL="0" indent="0">
              <a:buNone/>
            </a:pPr>
            <a:endParaRPr lang="en-US" b="1" i="1" dirty="0" smtClean="0">
              <a:solidFill>
                <a:srgbClr val="000090"/>
              </a:solidFill>
            </a:endParaRPr>
          </a:p>
          <a:p>
            <a:pPr marL="0" indent="0">
              <a:buNone/>
            </a:pPr>
            <a:r>
              <a:rPr lang="en-US" b="1" i="1" dirty="0" smtClean="0">
                <a:solidFill>
                  <a:srgbClr val="000090"/>
                </a:solidFill>
              </a:rPr>
              <a:t>Using </a:t>
            </a:r>
            <a:r>
              <a:rPr lang="en-US" b="1" i="1" dirty="0">
                <a:solidFill>
                  <a:srgbClr val="000090"/>
                </a:solidFill>
              </a:rPr>
              <a:t>standards lowers</a:t>
            </a:r>
            <a:r>
              <a:rPr lang="en-US" i="1" dirty="0">
                <a:solidFill>
                  <a:srgbClr val="000090"/>
                </a:solidFill>
              </a:rPr>
              <a:t> </a:t>
            </a:r>
            <a:r>
              <a:rPr lang="en-US" b="1" i="1" dirty="0">
                <a:solidFill>
                  <a:srgbClr val="000090"/>
                </a:solidFill>
              </a:rPr>
              <a:t>costs and learning curves </a:t>
            </a:r>
            <a:r>
              <a:rPr lang="en-US" i="1" dirty="0">
                <a:solidFill>
                  <a:srgbClr val="000090"/>
                </a:solidFill>
              </a:rPr>
              <a:t>for equipment, software development, tools, training, and maintenance.</a:t>
            </a:r>
          </a:p>
          <a:p>
            <a:pPr marL="0" indent="0">
              <a:buNone/>
            </a:pPr>
            <a:endParaRPr lang="en-US" b="1" i="1" dirty="0">
              <a:solidFill>
                <a:srgbClr val="000090"/>
              </a:solidFill>
            </a:endParaRPr>
          </a:p>
          <a:p>
            <a:pPr marL="0" indent="0">
              <a:buNone/>
            </a:pPr>
            <a:r>
              <a:rPr lang="en-US" b="1" i="1" dirty="0">
                <a:solidFill>
                  <a:srgbClr val="000090"/>
                </a:solidFill>
              </a:rPr>
              <a:t>Using standards creates new markets for tools and practices</a:t>
            </a:r>
            <a:r>
              <a:rPr lang="en-US" i="1" dirty="0">
                <a:solidFill>
                  <a:srgbClr val="000090"/>
                </a:solidFill>
              </a:rPr>
              <a:t> beyond the  scope imagined by its developers! </a:t>
            </a:r>
            <a:endParaRPr lang="en-US" b="1" i="1" dirty="0">
              <a:solidFill>
                <a:srgbClr val="000090"/>
              </a:solidFill>
            </a:endParaRPr>
          </a:p>
          <a:p>
            <a:endParaRPr lang="en-US" dirty="0"/>
          </a:p>
        </p:txBody>
      </p:sp>
      <p:sp>
        <p:nvSpPr>
          <p:cNvPr id="5" name="Title 1"/>
          <p:cNvSpPr>
            <a:spLocks noGrp="1"/>
          </p:cNvSpPr>
          <p:nvPr>
            <p:ph type="title"/>
          </p:nvPr>
        </p:nvSpPr>
        <p:spPr>
          <a:xfrm>
            <a:off x="685800" y="914006"/>
            <a:ext cx="7772400" cy="882570"/>
          </a:xfrm>
        </p:spPr>
        <p:txBody>
          <a:bodyPr/>
          <a:lstStyle/>
          <a:p>
            <a:r>
              <a:rPr lang="en-US" dirty="0" smtClean="0"/>
              <a:t>Standards enable water </a:t>
            </a:r>
            <a:r>
              <a:rPr lang="en-US" dirty="0"/>
              <a:t>data </a:t>
            </a:r>
            <a:r>
              <a:rPr lang="en-US" dirty="0" smtClean="0"/>
              <a:t>sharing</a:t>
            </a:r>
            <a:endParaRPr lang="en-US" dirty="0"/>
          </a:p>
        </p:txBody>
      </p:sp>
    </p:spTree>
    <p:extLst>
      <p:ext uri="{BB962C8B-B14F-4D97-AF65-F5344CB8AC3E}">
        <p14:creationId xmlns:p14="http://schemas.microsoft.com/office/powerpoint/2010/main" val="28565470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a:xfrm>
            <a:off x="249260" y="457200"/>
            <a:ext cx="8688507" cy="484632"/>
          </a:xfrm>
        </p:spPr>
        <p:txBody>
          <a:bodyPr/>
          <a:lstStyle/>
          <a:p>
            <a:r>
              <a:rPr lang="en-US" dirty="0" smtClean="0"/>
              <a:t>Water observations are a key to this understanding</a:t>
            </a:r>
            <a:endParaRPr lang="en-US" dirty="0"/>
          </a:p>
        </p:txBody>
      </p:sp>
      <p:pic>
        <p:nvPicPr>
          <p:cNvPr id="5" name="Picture 4" descr="rain-gauge-platform-400"/>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945" r="945"/>
          <a:stretch/>
        </p:blipFill>
        <p:spPr bwMode="auto">
          <a:xfrm>
            <a:off x="3131740" y="1926719"/>
            <a:ext cx="2880522" cy="1956816"/>
          </a:xfrm>
          <a:prstGeom prst="rect">
            <a:avLst/>
          </a:prstGeom>
          <a:noFill/>
          <a:ln w="19050" cmpd="sng">
            <a:solidFill>
              <a:schemeClr val="accent4"/>
            </a:solidFill>
            <a:miter lim="800000"/>
            <a:headEnd/>
            <a:tailEnd/>
          </a:ln>
          <a:effectLst/>
        </p:spPr>
      </p:pic>
      <p:pic>
        <p:nvPicPr>
          <p:cNvPr id="11" name="Picture 15" descr="VAIRA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7481" y="4416426"/>
            <a:ext cx="2869039" cy="1956816"/>
          </a:xfrm>
          <a:prstGeom prst="rect">
            <a:avLst/>
          </a:prstGeom>
          <a:noFill/>
          <a:ln w="19050" cmpd="sng">
            <a:solidFill>
              <a:schemeClr val="accent4"/>
            </a:solidFill>
            <a:miter lim="800000"/>
            <a:headEnd/>
            <a:tailEnd/>
          </a:ln>
          <a:effectLst/>
        </p:spPr>
      </p:pic>
      <p:pic>
        <p:nvPicPr>
          <p:cNvPr id="14" name="Picture 6" descr="td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835" t="22540" b="8125"/>
          <a:stretch/>
        </p:blipFill>
        <p:spPr bwMode="auto">
          <a:xfrm>
            <a:off x="6374445" y="1926719"/>
            <a:ext cx="2050801" cy="1956816"/>
          </a:xfrm>
          <a:prstGeom prst="rect">
            <a:avLst/>
          </a:prstGeom>
          <a:noFill/>
          <a:ln w="19050" cmpd="sng">
            <a:solidFill>
              <a:schemeClr val="accent4"/>
            </a:solidFill>
            <a:miter lim="800000"/>
            <a:headEnd/>
            <a:tailEnd/>
          </a:ln>
          <a:effec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8129" y="4416426"/>
            <a:ext cx="1609344" cy="1944624"/>
          </a:xfrm>
          <a:prstGeom prst="rect">
            <a:avLst/>
          </a:prstGeom>
          <a:noFill/>
          <a:ln w="19050" cmpd="sng">
            <a:solidFill>
              <a:schemeClr val="accent4"/>
            </a:solidFill>
            <a:miter lim="800000"/>
            <a:headEnd/>
            <a:tailEnd/>
          </a:ln>
          <a:effectLst/>
        </p:spPr>
      </p:pic>
      <p:pic>
        <p:nvPicPr>
          <p:cNvPr id="20" name="Picture 5" descr="Contaminants biologists monitoring water quality"/>
          <p:cNvPicPr>
            <a:picLocks noChangeAspect="1" noChangeArrowheads="1"/>
          </p:cNvPicPr>
          <p:nvPr/>
        </p:nvPicPr>
        <p:blipFill>
          <a:blip r:embed="rId6" cstate="screen">
            <a:extLst>
              <a:ext uri="{28A0092B-C50C-407E-A947-70E740481C1C}">
                <a14:useLocalDpi xmlns:a14="http://schemas.microsoft.com/office/drawing/2010/main"/>
              </a:ext>
            </a:extLst>
          </a:blip>
          <a:srcRect b="22210"/>
          <a:stretch>
            <a:fillRect/>
          </a:stretch>
        </p:blipFill>
        <p:spPr bwMode="auto">
          <a:xfrm>
            <a:off x="1130415" y="4416426"/>
            <a:ext cx="1600200" cy="1957387"/>
          </a:xfrm>
          <a:prstGeom prst="rect">
            <a:avLst/>
          </a:prstGeom>
          <a:noFill/>
          <a:ln w="19050" cmpd="sng">
            <a:solidFill>
              <a:schemeClr val="accent4"/>
            </a:solidFill>
            <a:miter lim="800000"/>
            <a:headEnd/>
            <a:tailEnd/>
          </a:ln>
          <a:effectLst/>
        </p:spPr>
      </p:pic>
      <p:sp>
        <p:nvSpPr>
          <p:cNvPr id="3" name="TextBox 2"/>
          <p:cNvSpPr txBox="1"/>
          <p:nvPr/>
        </p:nvSpPr>
        <p:spPr>
          <a:xfrm>
            <a:off x="685799" y="1569087"/>
            <a:ext cx="2063720"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pPr eaLnBrk="1" fontAlgn="auto" hangingPunct="1">
              <a:spcBef>
                <a:spcPts val="0"/>
              </a:spcBef>
              <a:spcAft>
                <a:spcPts val="0"/>
              </a:spcAft>
            </a:pPr>
            <a:r>
              <a:rPr lang="en-US" dirty="0">
                <a:solidFill>
                  <a:prstClr val="white"/>
                </a:solidFill>
                <a:latin typeface="Arial"/>
                <a:ea typeface="ＭＳ Ｐゴシック"/>
                <a:cs typeface="ＭＳ Ｐゴシック"/>
              </a:rPr>
              <a:t>Water Quantity</a:t>
            </a:r>
          </a:p>
        </p:txBody>
      </p:sp>
      <p:sp>
        <p:nvSpPr>
          <p:cNvPr id="41" name="TextBox 40"/>
          <p:cNvSpPr txBox="1"/>
          <p:nvPr/>
        </p:nvSpPr>
        <p:spPr>
          <a:xfrm>
            <a:off x="3747785" y="1563832"/>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pPr eaLnBrk="1" fontAlgn="auto" hangingPunct="1">
              <a:spcBef>
                <a:spcPts val="0"/>
              </a:spcBef>
              <a:spcAft>
                <a:spcPts val="0"/>
              </a:spcAft>
            </a:pPr>
            <a:r>
              <a:rPr lang="en-US" dirty="0">
                <a:solidFill>
                  <a:prstClr val="white"/>
                </a:solidFill>
                <a:latin typeface="Arial"/>
                <a:ea typeface="ＭＳ Ｐゴシック"/>
                <a:cs typeface="ＭＳ Ｐゴシック"/>
              </a:rPr>
              <a:t>Rainfall</a:t>
            </a:r>
          </a:p>
        </p:txBody>
      </p:sp>
      <p:sp>
        <p:nvSpPr>
          <p:cNvPr id="42" name="TextBox 41"/>
          <p:cNvSpPr txBox="1"/>
          <p:nvPr/>
        </p:nvSpPr>
        <p:spPr>
          <a:xfrm>
            <a:off x="6349786" y="1563832"/>
            <a:ext cx="2095003"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pPr eaLnBrk="1" fontAlgn="auto" hangingPunct="1">
              <a:spcBef>
                <a:spcPts val="0"/>
              </a:spcBef>
              <a:spcAft>
                <a:spcPts val="0"/>
              </a:spcAft>
            </a:pPr>
            <a:r>
              <a:rPr lang="en-US" dirty="0">
                <a:solidFill>
                  <a:prstClr val="white"/>
                </a:solidFill>
                <a:latin typeface="Arial"/>
                <a:ea typeface="ＭＳ Ｐゴシック"/>
                <a:cs typeface="ＭＳ Ｐゴシック"/>
              </a:rPr>
              <a:t>Soil Water</a:t>
            </a:r>
          </a:p>
        </p:txBody>
      </p:sp>
      <p:sp>
        <p:nvSpPr>
          <p:cNvPr id="43" name="TextBox 42"/>
          <p:cNvSpPr txBox="1"/>
          <p:nvPr/>
        </p:nvSpPr>
        <p:spPr>
          <a:xfrm>
            <a:off x="1122002" y="4072495"/>
            <a:ext cx="1615188"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pPr eaLnBrk="1" fontAlgn="auto" hangingPunct="1">
              <a:spcBef>
                <a:spcPts val="0"/>
              </a:spcBef>
              <a:spcAft>
                <a:spcPts val="0"/>
              </a:spcAft>
            </a:pPr>
            <a:r>
              <a:rPr lang="en-US" dirty="0">
                <a:solidFill>
                  <a:prstClr val="white"/>
                </a:solidFill>
                <a:latin typeface="Arial"/>
                <a:ea typeface="ＭＳ Ｐゴシック"/>
                <a:cs typeface="ＭＳ Ｐゴシック"/>
              </a:rPr>
              <a:t>Water Quality</a:t>
            </a:r>
          </a:p>
        </p:txBody>
      </p:sp>
      <p:sp>
        <p:nvSpPr>
          <p:cNvPr id="44" name="TextBox 43"/>
          <p:cNvSpPr txBox="1"/>
          <p:nvPr/>
        </p:nvSpPr>
        <p:spPr>
          <a:xfrm>
            <a:off x="3769029" y="4072495"/>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pPr eaLnBrk="1" fontAlgn="auto" hangingPunct="1">
              <a:spcBef>
                <a:spcPts val="0"/>
              </a:spcBef>
              <a:spcAft>
                <a:spcPts val="0"/>
              </a:spcAft>
            </a:pPr>
            <a:r>
              <a:rPr lang="en-US" dirty="0">
                <a:solidFill>
                  <a:prstClr val="white"/>
                </a:solidFill>
                <a:latin typeface="Arial"/>
                <a:ea typeface="ＭＳ Ｐゴシック"/>
                <a:cs typeface="ＭＳ Ｐゴシック"/>
              </a:rPr>
              <a:t>Meteorology</a:t>
            </a:r>
          </a:p>
        </p:txBody>
      </p:sp>
      <p:sp>
        <p:nvSpPr>
          <p:cNvPr id="45" name="TextBox 44"/>
          <p:cNvSpPr txBox="1"/>
          <p:nvPr/>
        </p:nvSpPr>
        <p:spPr>
          <a:xfrm>
            <a:off x="6368586" y="4072495"/>
            <a:ext cx="1648431" cy="323922"/>
          </a:xfrm>
          <a:prstGeom prst="rect">
            <a:avLst/>
          </a:prstGeom>
          <a:noFill/>
        </p:spPr>
        <p:txBody>
          <a:bodyPr wrap="square" lIns="0" tIns="45720" rIns="0" bIns="45720" rtlCol="0">
            <a:noAutofit/>
          </a:bodyPr>
          <a:lstStyle/>
          <a:p>
            <a:pPr algn="ctr" defTabSz="457200" eaLnBrk="1" fontAlgn="auto" hangingPunct="1">
              <a:spcBef>
                <a:spcPts val="0"/>
              </a:spcBef>
              <a:spcAft>
                <a:spcPts val="0"/>
              </a:spcAft>
            </a:pPr>
            <a:r>
              <a:rPr lang="en-US" sz="1400" b="1" dirty="0">
                <a:solidFill>
                  <a:prstClr val="white"/>
                </a:solidFill>
                <a:latin typeface="Arial"/>
                <a:ea typeface="ＭＳ Ｐゴシック"/>
                <a:cs typeface="ＭＳ Ｐゴシック"/>
              </a:rPr>
              <a:t>Groundwater</a:t>
            </a:r>
          </a:p>
        </p:txBody>
      </p:sp>
      <p:pic>
        <p:nvPicPr>
          <p:cNvPr id="17" name="Picture 8" descr="TCO Sept 20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04" r="23108"/>
          <a:stretch/>
        </p:blipFill>
        <p:spPr bwMode="auto">
          <a:xfrm>
            <a:off x="685800" y="1926719"/>
            <a:ext cx="2051389" cy="19568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64507" y="1084951"/>
            <a:ext cx="5814986" cy="345212"/>
          </a:xfrm>
          <a:prstGeom prst="rect">
            <a:avLst/>
          </a:prstGeom>
          <a:solidFill>
            <a:schemeClr val="accent4">
              <a:lumMod val="60000"/>
              <a:lumOff val="40000"/>
            </a:schemeClr>
          </a:solidFill>
          <a:effectLst/>
        </p:spPr>
        <p:txBody>
          <a:bodyPr wrap="none" lIns="0" tIns="45720" rIns="0" bIns="45720" rtlCol="0" anchor="b">
            <a:noAutofit/>
          </a:bodyPr>
          <a:lstStyle/>
          <a:p>
            <a:pPr marL="690563" algn="ctr" fontAlgn="auto">
              <a:spcBef>
                <a:spcPts val="0"/>
              </a:spcBef>
              <a:spcAft>
                <a:spcPts val="0"/>
              </a:spcAft>
            </a:pPr>
            <a:r>
              <a:rPr lang="en-US" dirty="0" smtClean="0">
                <a:solidFill>
                  <a:prstClr val="black"/>
                </a:solidFill>
                <a:latin typeface="Arial"/>
                <a:ea typeface="ＭＳ Ｐゴシック"/>
                <a:cs typeface="ＭＳ Ｐゴシック"/>
              </a:rPr>
              <a:t>Time series data at point locations</a:t>
            </a:r>
          </a:p>
        </p:txBody>
      </p:sp>
    </p:spTree>
    <p:extLst>
      <p:ext uri="{BB962C8B-B14F-4D97-AF65-F5344CB8AC3E}">
        <p14:creationId xmlns:p14="http://schemas.microsoft.com/office/powerpoint/2010/main" val="30166781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98867_Globe-glow_v1_ai.png"/>
          <p:cNvPicPr>
            <a:picLocks noChangeAspect="1"/>
          </p:cNvPicPr>
          <p:nvPr/>
        </p:nvPicPr>
        <p:blipFill rotWithShape="1">
          <a:blip r:embed="rId3" cstate="print">
            <a:extLst>
              <a:ext uri="{28A0092B-C50C-407E-A947-70E740481C1C}">
                <a14:useLocalDpi xmlns:a14="http://schemas.microsoft.com/office/drawing/2010/main" val="0"/>
              </a:ext>
            </a:extLst>
          </a:blip>
          <a:srcRect l="34414" t="2824" r="1811" b="36721"/>
          <a:stretch/>
        </p:blipFill>
        <p:spPr>
          <a:xfrm>
            <a:off x="-1" y="2711991"/>
            <a:ext cx="3741616" cy="4146009"/>
          </a:xfrm>
          <a:prstGeom prst="rect">
            <a:avLst/>
          </a:prstGeom>
        </p:spPr>
      </p:pic>
      <p:sp>
        <p:nvSpPr>
          <p:cNvPr id="2" name="Title 1"/>
          <p:cNvSpPr>
            <a:spLocks noGrp="1"/>
          </p:cNvSpPr>
          <p:nvPr>
            <p:ph type="title"/>
          </p:nvPr>
        </p:nvSpPr>
        <p:spPr/>
        <p:txBody>
          <a:bodyPr/>
          <a:lstStyle/>
          <a:p>
            <a:r>
              <a:rPr lang="en-US" dirty="0"/>
              <a:t>Every Country Collects These Data</a:t>
            </a:r>
          </a:p>
        </p:txBody>
      </p:sp>
      <p:grpSp>
        <p:nvGrpSpPr>
          <p:cNvPr id="7171" name="Group 7170"/>
          <p:cNvGrpSpPr/>
          <p:nvPr/>
        </p:nvGrpSpPr>
        <p:grpSpPr>
          <a:xfrm>
            <a:off x="657060" y="1269899"/>
            <a:ext cx="2892309" cy="3305963"/>
            <a:chOff x="657060" y="1269899"/>
            <a:chExt cx="2892309" cy="3305963"/>
          </a:xfrm>
        </p:grpSpPr>
        <p:grpSp>
          <p:nvGrpSpPr>
            <p:cNvPr id="23" name="Group 22"/>
            <p:cNvGrpSpPr/>
            <p:nvPr/>
          </p:nvGrpSpPr>
          <p:grpSpPr>
            <a:xfrm>
              <a:off x="657060" y="1269899"/>
              <a:ext cx="2892309" cy="1635805"/>
              <a:chOff x="657060" y="1269899"/>
              <a:chExt cx="2892309" cy="1635805"/>
            </a:xfrm>
          </p:grpSpPr>
          <p:pic>
            <p:nvPicPr>
              <p:cNvPr id="7" name="Picture 2"/>
              <p:cNvPicPr>
                <a:picLocks noChangeAspect="1" noChangeArrowheads="1"/>
              </p:cNvPicPr>
              <p:nvPr/>
            </p:nvPicPr>
            <p:blipFill>
              <a:blip r:embed="rId4"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657060" y="1269899"/>
                <a:ext cx="2892309" cy="1635805"/>
              </a:xfrm>
              <a:prstGeom prst="rect">
                <a:avLst/>
              </a:prstGeom>
              <a:noFill/>
              <a:ln w="19050">
                <a:noFill/>
                <a:miter lim="800000"/>
                <a:headEnd/>
                <a:tailEnd/>
              </a:ln>
            </p:spPr>
          </p:pic>
          <p:grpSp>
            <p:nvGrpSpPr>
              <p:cNvPr id="13" name="Group 12"/>
              <p:cNvGrpSpPr/>
              <p:nvPr/>
            </p:nvGrpSpPr>
            <p:grpSpPr>
              <a:xfrm>
                <a:off x="2463536" y="1478545"/>
                <a:ext cx="1062888" cy="796377"/>
                <a:chOff x="3335289" y="1885394"/>
                <a:chExt cx="1120344" cy="839426"/>
              </a:xfrm>
            </p:grpSpPr>
            <p:sp>
              <p:nvSpPr>
                <p:cNvPr id="5" name="Can 4"/>
                <p:cNvSpPr/>
                <p:nvPr/>
              </p:nvSpPr>
              <p:spPr>
                <a:xfrm>
                  <a:off x="3335289" y="188539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Arial"/>
                    <a:ea typeface="ＭＳ Ｐゴシック"/>
                    <a:cs typeface="ＭＳ Ｐゴシック"/>
                  </a:endParaRPr>
                </a:p>
              </p:txBody>
            </p:sp>
            <p:sp>
              <p:nvSpPr>
                <p:cNvPr id="37" name="TextBox 36"/>
                <p:cNvSpPr txBox="1"/>
                <p:nvPr/>
              </p:nvSpPr>
              <p:spPr>
                <a:xfrm>
                  <a:off x="3347105" y="2107262"/>
                  <a:ext cx="1096710" cy="551503"/>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prstClr val="black"/>
                      </a:solidFill>
                      <a:latin typeface="Arial"/>
                      <a:ea typeface="ＭＳ Ｐゴシック"/>
                      <a:cs typeface="ＭＳ Ｐゴシック"/>
                    </a:rPr>
                    <a:t>United</a:t>
                  </a:r>
                  <a:br>
                    <a:rPr lang="en-US" sz="1400" b="1" dirty="0">
                      <a:solidFill>
                        <a:prstClr val="black"/>
                      </a:solidFill>
                      <a:latin typeface="Arial"/>
                      <a:ea typeface="ＭＳ Ｐゴシック"/>
                      <a:cs typeface="ＭＳ Ｐゴシック"/>
                    </a:rPr>
                  </a:br>
                  <a:r>
                    <a:rPr lang="en-US" sz="1400" b="1" dirty="0">
                      <a:solidFill>
                        <a:prstClr val="black"/>
                      </a:solidFill>
                      <a:latin typeface="Arial"/>
                      <a:ea typeface="ＭＳ Ｐゴシック"/>
                      <a:cs typeface="ＭＳ Ｐゴシック"/>
                    </a:rPr>
                    <a:t>States</a:t>
                  </a:r>
                </a:p>
              </p:txBody>
            </p:sp>
          </p:grpSp>
        </p:grpSp>
        <p:sp>
          <p:nvSpPr>
            <p:cNvPr id="7170" name="Right Arrow 7169"/>
            <p:cNvSpPr/>
            <p:nvPr/>
          </p:nvSpPr>
          <p:spPr bwMode="auto">
            <a:xfrm rot="18059028">
              <a:off x="-130801" y="3431220"/>
              <a:ext cx="2129688"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grpSp>
      <p:grpSp>
        <p:nvGrpSpPr>
          <p:cNvPr id="7175" name="Group 7174"/>
          <p:cNvGrpSpPr/>
          <p:nvPr/>
        </p:nvGrpSpPr>
        <p:grpSpPr>
          <a:xfrm>
            <a:off x="3373636" y="3751609"/>
            <a:ext cx="4898100" cy="1876840"/>
            <a:chOff x="2907122" y="3745129"/>
            <a:chExt cx="4898100" cy="1876840"/>
          </a:xfrm>
        </p:grpSpPr>
        <p:grpSp>
          <p:nvGrpSpPr>
            <p:cNvPr id="21" name="Group 20"/>
            <p:cNvGrpSpPr/>
            <p:nvPr/>
          </p:nvGrpSpPr>
          <p:grpSpPr>
            <a:xfrm>
              <a:off x="4799405" y="3745129"/>
              <a:ext cx="2270452" cy="1876840"/>
              <a:chOff x="4799405" y="3745129"/>
              <a:chExt cx="2270452" cy="1876840"/>
            </a:xfrm>
          </p:grpSpPr>
          <p:grpSp>
            <p:nvGrpSpPr>
              <p:cNvPr id="19" name="Group 18"/>
              <p:cNvGrpSpPr/>
              <p:nvPr/>
            </p:nvGrpSpPr>
            <p:grpSpPr>
              <a:xfrm>
                <a:off x="4799405" y="3745129"/>
                <a:ext cx="2270452" cy="1876840"/>
                <a:chOff x="6661296" y="3116039"/>
                <a:chExt cx="2120157" cy="1752600"/>
              </a:xfrm>
            </p:grpSpPr>
            <p:pic>
              <p:nvPicPr>
                <p:cNvPr id="7173"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42"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nvGrpSpPr>
              <p:cNvPr id="46" name="Group 45"/>
              <p:cNvGrpSpPr/>
              <p:nvPr/>
            </p:nvGrpSpPr>
            <p:grpSpPr>
              <a:xfrm>
                <a:off x="4799405" y="3745129"/>
                <a:ext cx="2270452" cy="1876840"/>
                <a:chOff x="6661296" y="3116039"/>
                <a:chExt cx="2120157" cy="1752600"/>
              </a:xfrm>
            </p:grpSpPr>
            <p:pic>
              <p:nvPicPr>
                <p:cNvPr id="47"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50"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grpSp>
          <p:nvGrpSpPr>
            <p:cNvPr id="43" name="Group 42"/>
            <p:cNvGrpSpPr/>
            <p:nvPr/>
          </p:nvGrpSpPr>
          <p:grpSpPr>
            <a:xfrm>
              <a:off x="6742334" y="4453174"/>
              <a:ext cx="1062888" cy="796377"/>
              <a:chOff x="3335289" y="1926374"/>
              <a:chExt cx="1120344" cy="839426"/>
            </a:xfrm>
          </p:grpSpPr>
          <p:sp>
            <p:nvSpPr>
              <p:cNvPr id="44" name="Can 43"/>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Arial"/>
                  <a:ea typeface="ＭＳ Ｐゴシック"/>
                  <a:cs typeface="ＭＳ Ｐゴシック"/>
                </a:endParaRPr>
              </a:p>
            </p:txBody>
          </p:sp>
          <p:sp>
            <p:nvSpPr>
              <p:cNvPr id="45" name="TextBox 44"/>
              <p:cNvSpPr txBox="1"/>
              <p:nvPr/>
            </p:nvSpPr>
            <p:spPr>
              <a:xfrm>
                <a:off x="3347105" y="2214117"/>
                <a:ext cx="1096710" cy="324414"/>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prstClr val="black"/>
                    </a:solidFill>
                    <a:latin typeface="Arial"/>
                    <a:ea typeface="ＭＳ Ｐゴシック"/>
                    <a:cs typeface="ＭＳ Ｐゴシック"/>
                  </a:rPr>
                  <a:t>Australia</a:t>
                </a:r>
                <a:endParaRPr lang="en-US" sz="1400" b="1" dirty="0">
                  <a:solidFill>
                    <a:prstClr val="black"/>
                  </a:solidFill>
                  <a:latin typeface="Arial"/>
                  <a:ea typeface="ＭＳ Ｐゴシック"/>
                  <a:cs typeface="ＭＳ Ｐゴシック"/>
                </a:endParaRPr>
              </a:p>
            </p:txBody>
          </p:sp>
        </p:grpSp>
        <p:sp>
          <p:nvSpPr>
            <p:cNvPr id="51" name="Right Arrow 50"/>
            <p:cNvSpPr/>
            <p:nvPr/>
          </p:nvSpPr>
          <p:spPr bwMode="auto">
            <a:xfrm rot="20483266">
              <a:off x="2907122" y="5073324"/>
              <a:ext cx="1998276"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grpSp>
      <p:grpSp>
        <p:nvGrpSpPr>
          <p:cNvPr id="7174" name="Group 7173"/>
          <p:cNvGrpSpPr/>
          <p:nvPr/>
        </p:nvGrpSpPr>
        <p:grpSpPr>
          <a:xfrm>
            <a:off x="271558" y="2832356"/>
            <a:ext cx="4924438" cy="1705690"/>
            <a:chOff x="271558" y="2832356"/>
            <a:chExt cx="4924438" cy="1705690"/>
          </a:xfrm>
        </p:grpSpPr>
        <p:pic>
          <p:nvPicPr>
            <p:cNvPr id="1029" name="Picture 5"/>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540159" y="2832356"/>
              <a:ext cx="2603399" cy="15886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ight Arrow 48"/>
            <p:cNvSpPr/>
            <p:nvPr/>
          </p:nvSpPr>
          <p:spPr bwMode="auto">
            <a:xfrm rot="19754465">
              <a:off x="271558" y="4378450"/>
              <a:ext cx="2909439"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grpSp>
          <p:nvGrpSpPr>
            <p:cNvPr id="29" name="Group 28"/>
            <p:cNvGrpSpPr/>
            <p:nvPr/>
          </p:nvGrpSpPr>
          <p:grpSpPr>
            <a:xfrm>
              <a:off x="4133108" y="3019026"/>
              <a:ext cx="1062888" cy="796377"/>
              <a:chOff x="3335289" y="1926374"/>
              <a:chExt cx="1120344" cy="839426"/>
            </a:xfrm>
          </p:grpSpPr>
          <p:sp>
            <p:nvSpPr>
              <p:cNvPr id="30" name="Can 29"/>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eaLnBrk="1" fontAlgn="auto" hangingPunct="1">
                  <a:spcBef>
                    <a:spcPts val="0"/>
                  </a:spcBef>
                  <a:spcAft>
                    <a:spcPts val="0"/>
                  </a:spcAft>
                </a:pPr>
                <a:endParaRPr lang="en-US">
                  <a:solidFill>
                    <a:prstClr val="white"/>
                  </a:solidFill>
                  <a:latin typeface="Arial"/>
                  <a:ea typeface="ＭＳ Ｐゴシック"/>
                  <a:cs typeface="ＭＳ Ｐゴシック"/>
                </a:endParaRPr>
              </a:p>
            </p:txBody>
          </p:sp>
          <p:sp>
            <p:nvSpPr>
              <p:cNvPr id="31" name="TextBox 30"/>
              <p:cNvSpPr txBox="1"/>
              <p:nvPr/>
            </p:nvSpPr>
            <p:spPr>
              <a:xfrm>
                <a:off x="3347105" y="2214118"/>
                <a:ext cx="1096710" cy="324414"/>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prstClr val="black"/>
                    </a:solidFill>
                    <a:latin typeface="Arial"/>
                    <a:ea typeface="ＭＳ Ｐゴシック"/>
                    <a:cs typeface="ＭＳ Ｐゴシック"/>
                  </a:rPr>
                  <a:t>Mexico</a:t>
                </a:r>
              </a:p>
            </p:txBody>
          </p:sp>
        </p:grpSp>
      </p:grpSp>
      <p:sp>
        <p:nvSpPr>
          <p:cNvPr id="32" name="TextBox 31"/>
          <p:cNvSpPr txBox="1"/>
          <p:nvPr/>
        </p:nvSpPr>
        <p:spPr>
          <a:xfrm>
            <a:off x="4589582" y="1513060"/>
            <a:ext cx="3801879" cy="1200328"/>
          </a:xfrm>
          <a:prstGeom prst="rect">
            <a:avLst/>
          </a:prstGeom>
          <a:noFill/>
        </p:spPr>
        <p:txBody>
          <a:bodyPr wrap="square" rtlCol="0">
            <a:spAutoFit/>
          </a:bodyPr>
          <a:lstStyle/>
          <a:p>
            <a:pPr marL="860425" indent="-860425" defTabSz="457200" eaLnBrk="1" fontAlgn="auto" hangingPunct="1">
              <a:spcBef>
                <a:spcPts val="0"/>
              </a:spcBef>
              <a:spcAft>
                <a:spcPts val="0"/>
              </a:spcAft>
            </a:pPr>
            <a:r>
              <a:rPr lang="en-US" sz="2400" dirty="0" smtClean="0">
                <a:solidFill>
                  <a:prstClr val="black">
                    <a:lumMod val="65000"/>
                    <a:lumOff val="35000"/>
                  </a:prstClr>
                </a:solidFill>
                <a:latin typeface="Arial"/>
                <a:ea typeface="ＭＳ Ｐゴシック"/>
                <a:cs typeface="ＭＳ Ｐゴシック"/>
              </a:rPr>
              <a:t>We need</a:t>
            </a:r>
          </a:p>
          <a:p>
            <a:pPr marL="514350" defTabSz="457200" eaLnBrk="1" fontAlgn="auto" hangingPunct="1">
              <a:spcBef>
                <a:spcPts val="0"/>
              </a:spcBef>
              <a:spcAft>
                <a:spcPts val="0"/>
              </a:spcAft>
            </a:pPr>
            <a:r>
              <a:rPr lang="en-US" sz="2400" b="1" dirty="0" smtClean="0">
                <a:solidFill>
                  <a:srgbClr val="5EB4E6">
                    <a:lumMod val="75000"/>
                  </a:srgbClr>
                </a:solidFill>
                <a:latin typeface="Arial"/>
                <a:ea typeface="ＭＳ Ｐゴシック"/>
                <a:cs typeface="ＭＳ Ｐゴシック"/>
              </a:rPr>
              <a:t>Global </a:t>
            </a:r>
            <a:r>
              <a:rPr lang="en-US" sz="2400" b="1" dirty="0">
                <a:solidFill>
                  <a:srgbClr val="5EB4E6">
                    <a:lumMod val="75000"/>
                  </a:srgbClr>
                </a:solidFill>
                <a:latin typeface="Arial"/>
                <a:ea typeface="ＭＳ Ｐゴシック"/>
                <a:cs typeface="ＭＳ Ｐゴシック"/>
              </a:rPr>
              <a:t>Water </a:t>
            </a:r>
          </a:p>
          <a:p>
            <a:pPr marL="860425" indent="-860425" algn="r" defTabSz="457200" eaLnBrk="1" fontAlgn="auto" hangingPunct="1">
              <a:spcBef>
                <a:spcPts val="0"/>
              </a:spcBef>
              <a:spcAft>
                <a:spcPts val="0"/>
              </a:spcAft>
            </a:pPr>
            <a:r>
              <a:rPr lang="en-US" sz="2400" dirty="0" smtClean="0">
                <a:solidFill>
                  <a:prstClr val="black">
                    <a:lumMod val="65000"/>
                    <a:lumOff val="35000"/>
                  </a:prstClr>
                </a:solidFill>
                <a:latin typeface="Arial"/>
                <a:ea typeface="ＭＳ Ｐゴシック"/>
                <a:cs typeface="ＭＳ Ｐゴシック"/>
              </a:rPr>
              <a:t>Data Integration</a:t>
            </a:r>
            <a:endParaRPr lang="en-US" sz="2400" dirty="0">
              <a:solidFill>
                <a:prstClr val="black">
                  <a:lumMod val="65000"/>
                  <a:lumOff val="35000"/>
                </a:prstClr>
              </a:solidFill>
              <a:latin typeface="Arial"/>
              <a:ea typeface="ＭＳ Ｐゴシック"/>
              <a:cs typeface="ＭＳ Ｐゴシック"/>
            </a:endParaRPr>
          </a:p>
        </p:txBody>
      </p:sp>
    </p:spTree>
    <p:extLst>
      <p:ext uri="{BB962C8B-B14F-4D97-AF65-F5344CB8AC3E}">
        <p14:creationId xmlns:p14="http://schemas.microsoft.com/office/powerpoint/2010/main" val="12018733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childTnLst>
                                </p:cTn>
                              </p:par>
                              <p:par>
                                <p:cTn id="8" presetID="10" presetClass="entr" presetSubtype="0" fill="hold" nodeType="withEffect">
                                  <p:stCondLst>
                                    <p:cond delay="30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1000"/>
                                        <p:tgtEl>
                                          <p:spTgt spid="7174"/>
                                        </p:tgtEl>
                                      </p:cBhvr>
                                    </p:animEffect>
                                  </p:childTnLst>
                                </p:cTn>
                              </p:par>
                              <p:par>
                                <p:cTn id="11" presetID="10" presetClass="entr" presetSubtype="0" fill="hold" nodeType="withEffect">
                                  <p:stCondLst>
                                    <p:cond delay="600"/>
                                  </p:stCondLst>
                                  <p:childTnLst>
                                    <p:set>
                                      <p:cBhvr>
                                        <p:cTn id="12" dur="1" fill="hold">
                                          <p:stCondLst>
                                            <p:cond delay="0"/>
                                          </p:stCondLst>
                                        </p:cTn>
                                        <p:tgtEl>
                                          <p:spTgt spid="7175"/>
                                        </p:tgtEl>
                                        <p:attrNameLst>
                                          <p:attrName>style.visibility</p:attrName>
                                        </p:attrNameLst>
                                      </p:cBhvr>
                                      <p:to>
                                        <p:strVal val="visible"/>
                                      </p:to>
                                    </p:set>
                                    <p:animEffect transition="in" filter="fade">
                                      <p:cBhvr>
                                        <p:cTn id="13" dur="1000"/>
                                        <p:tgtEl>
                                          <p:spTgt spid="71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p:txBody>
          <a:bodyPr/>
          <a:lstStyle/>
          <a:p>
            <a:r>
              <a:rPr lang="en-US" dirty="0" smtClean="0"/>
              <a:t>Italy – 22 regions</a:t>
            </a:r>
            <a:endParaRPr lang="en-US" dirty="0"/>
          </a:p>
        </p:txBody>
      </p:sp>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fontAlgn="auto">
              <a:spcBef>
                <a:spcPts val="0"/>
              </a:spcBef>
              <a:spcAft>
                <a:spcPts val="0"/>
              </a:spcAft>
            </a:pPr>
            <a:r>
              <a:rPr lang="en-NZ" dirty="0" smtClean="0">
                <a:solidFill>
                  <a:prstClr val="white"/>
                </a:solidFill>
                <a:latin typeface="Arial"/>
                <a:ea typeface="ＭＳ Ｐゴシック"/>
                <a:cs typeface="ＭＳ Ｐゴシック"/>
              </a:rPr>
              <a:t>ISPRA is the NIWA of Italy ….</a:t>
            </a:r>
          </a:p>
          <a:p>
            <a:pPr fontAlgn="auto">
              <a:spcBef>
                <a:spcPts val="0"/>
              </a:spcBef>
              <a:spcAft>
                <a:spcPts val="0"/>
              </a:spcAft>
            </a:pPr>
            <a:r>
              <a:rPr lang="en-NZ" dirty="0" smtClean="0">
                <a:solidFill>
                  <a:prstClr val="white"/>
                </a:solidFill>
                <a:latin typeface="Arial"/>
                <a:ea typeface="ＭＳ Ｐゴシック"/>
                <a:cs typeface="ＭＳ Ｐゴシック"/>
              </a:rPr>
              <a:t>….Hydrometric measurement was regionalized in 2002</a:t>
            </a:r>
            <a:endParaRPr lang="en-NZ" dirty="0">
              <a:solidFill>
                <a:prstClr val="white"/>
              </a:solidFill>
              <a:latin typeface="Arial"/>
              <a:ea typeface="ＭＳ Ｐゴシック"/>
              <a:cs typeface="ＭＳ Ｐゴシック"/>
            </a:endParaRPr>
          </a:p>
        </p:txBody>
      </p:sp>
      <p:sp>
        <p:nvSpPr>
          <p:cNvPr id="6" name="Rectangle 5"/>
          <p:cNvSpPr/>
          <p:nvPr/>
        </p:nvSpPr>
        <p:spPr>
          <a:xfrm>
            <a:off x="359924" y="1537385"/>
            <a:ext cx="4572000" cy="584775"/>
          </a:xfrm>
          <a:prstGeom prst="rect">
            <a:avLst/>
          </a:prstGeom>
        </p:spPr>
        <p:txBody>
          <a:bodyPr>
            <a:spAutoFit/>
          </a:bodyPr>
          <a:lstStyle/>
          <a:p>
            <a:pPr eaLnBrk="1" fontAlgn="auto" hangingPunct="1">
              <a:spcBef>
                <a:spcPts val="0"/>
              </a:spcBef>
              <a:spcAft>
                <a:spcPts val="0"/>
              </a:spcAft>
            </a:pPr>
            <a:r>
              <a:rPr lang="en-US" sz="1600" b="1" dirty="0">
                <a:solidFill>
                  <a:prstClr val="white"/>
                </a:solidFill>
                <a:latin typeface="Arial"/>
                <a:ea typeface="ＭＳ Ｐゴシック"/>
                <a:cs typeface="ＭＳ Ｐゴシック"/>
              </a:rPr>
              <a:t>National Institute for Environmental Protection and </a:t>
            </a:r>
            <a:r>
              <a:rPr lang="en-US" sz="1600" b="1" dirty="0" smtClean="0">
                <a:solidFill>
                  <a:prstClr val="white"/>
                </a:solidFill>
                <a:latin typeface="Arial"/>
                <a:ea typeface="ＭＳ Ｐゴシック"/>
                <a:cs typeface="ＭＳ Ｐゴシック"/>
              </a:rPr>
              <a:t>Research (ISPRA)</a:t>
            </a:r>
            <a:endParaRPr lang="en-US" sz="1600" dirty="0">
              <a:solidFill>
                <a:prstClr val="white"/>
              </a:solidFill>
              <a:latin typeface="Arial"/>
              <a:ea typeface="ＭＳ Ｐゴシック"/>
              <a:cs typeface="ＭＳ Ｐゴシック"/>
            </a:endParaRPr>
          </a:p>
        </p:txBody>
      </p:sp>
      <p:pic>
        <p:nvPicPr>
          <p:cNvPr id="3" name="Picture 2"/>
          <p:cNvPicPr>
            <a:picLocks noChangeAspect="1"/>
          </p:cNvPicPr>
          <p:nvPr/>
        </p:nvPicPr>
        <p:blipFill>
          <a:blip r:embed="rId2"/>
          <a:stretch>
            <a:fillRect/>
          </a:stretch>
        </p:blipFill>
        <p:spPr>
          <a:xfrm>
            <a:off x="4217291" y="1650907"/>
            <a:ext cx="3976250" cy="4232369"/>
          </a:xfrm>
          <a:prstGeom prst="rect">
            <a:avLst/>
          </a:prstGeom>
        </p:spPr>
      </p:pic>
      <p:pic>
        <p:nvPicPr>
          <p:cNvPr id="7" name="Picture 6"/>
          <p:cNvPicPr>
            <a:picLocks noChangeAspect="1"/>
          </p:cNvPicPr>
          <p:nvPr/>
        </p:nvPicPr>
        <p:blipFill>
          <a:blip r:embed="rId3"/>
          <a:stretch>
            <a:fillRect/>
          </a:stretch>
        </p:blipFill>
        <p:spPr>
          <a:xfrm>
            <a:off x="415842" y="2238556"/>
            <a:ext cx="2555958" cy="4244917"/>
          </a:xfrm>
          <a:prstGeom prst="rect">
            <a:avLst/>
          </a:prstGeom>
        </p:spPr>
      </p:pic>
      <p:pic>
        <p:nvPicPr>
          <p:cNvPr id="8" name="Picture 8" descr="ISPRA-RGB-BAND"/>
          <p:cNvPicPr>
            <a:picLocks noChangeAspect="1" noChangeArrowheads="1"/>
          </p:cNvPicPr>
          <p:nvPr/>
        </p:nvPicPr>
        <p:blipFill>
          <a:blip r:embed="rId4" cstate="print"/>
          <a:srcRect/>
          <a:stretch>
            <a:fillRect/>
          </a:stretch>
        </p:blipFill>
        <p:spPr bwMode="auto">
          <a:xfrm>
            <a:off x="6330817" y="2121851"/>
            <a:ext cx="2813183" cy="118872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30642537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p:txBody>
          <a:bodyPr/>
          <a:lstStyle/>
          <a:p>
            <a:r>
              <a:rPr lang="en-US" dirty="0" smtClean="0"/>
              <a:t>Italy – River Basins</a:t>
            </a:r>
            <a:endParaRPr lang="en-US" dirty="0"/>
          </a:p>
        </p:txBody>
      </p:sp>
      <p:sp>
        <p:nvSpPr>
          <p:cNvPr id="6" name="Rectangle 5"/>
          <p:cNvSpPr/>
          <p:nvPr/>
        </p:nvSpPr>
        <p:spPr>
          <a:xfrm>
            <a:off x="359924" y="1537385"/>
            <a:ext cx="4572000" cy="584775"/>
          </a:xfrm>
          <a:prstGeom prst="rect">
            <a:avLst/>
          </a:prstGeom>
        </p:spPr>
        <p:txBody>
          <a:bodyPr>
            <a:spAutoFit/>
          </a:bodyPr>
          <a:lstStyle/>
          <a:p>
            <a:pPr eaLnBrk="1" fontAlgn="auto" hangingPunct="1">
              <a:spcBef>
                <a:spcPts val="0"/>
              </a:spcBef>
              <a:spcAft>
                <a:spcPts val="0"/>
              </a:spcAft>
            </a:pPr>
            <a:r>
              <a:rPr lang="en-US" sz="1600" dirty="0" smtClean="0">
                <a:solidFill>
                  <a:prstClr val="white"/>
                </a:solidFill>
                <a:latin typeface="Arial"/>
                <a:ea typeface="ＭＳ Ｐゴシック"/>
                <a:cs typeface="ＭＳ Ｐゴシック"/>
              </a:rPr>
              <a:t>Data for the Po River basin is managed by seven different regional authorities</a:t>
            </a:r>
            <a:endParaRPr lang="en-US" sz="1600" dirty="0">
              <a:solidFill>
                <a:prstClr val="white"/>
              </a:solidFill>
              <a:latin typeface="Arial"/>
              <a:ea typeface="ＭＳ Ｐゴシック"/>
              <a:cs typeface="ＭＳ Ｐゴシック"/>
            </a:endParaRPr>
          </a:p>
        </p:txBody>
      </p:sp>
      <p:pic>
        <p:nvPicPr>
          <p:cNvPr id="3" name="Picture 2"/>
          <p:cNvPicPr>
            <a:picLocks noChangeAspect="1"/>
          </p:cNvPicPr>
          <p:nvPr/>
        </p:nvPicPr>
        <p:blipFill>
          <a:blip r:embed="rId2"/>
          <a:stretch>
            <a:fillRect/>
          </a:stretch>
        </p:blipFill>
        <p:spPr>
          <a:xfrm>
            <a:off x="5044259" y="1605733"/>
            <a:ext cx="3755254" cy="4359490"/>
          </a:xfrm>
          <a:prstGeom prst="rect">
            <a:avLst/>
          </a:prstGeom>
        </p:spPr>
      </p:pic>
      <p:pic>
        <p:nvPicPr>
          <p:cNvPr id="9" name="Picture 8"/>
          <p:cNvPicPr>
            <a:picLocks noChangeAspect="1"/>
          </p:cNvPicPr>
          <p:nvPr/>
        </p:nvPicPr>
        <p:blipFill>
          <a:blip r:embed="rId3"/>
          <a:stretch>
            <a:fillRect/>
          </a:stretch>
        </p:blipFill>
        <p:spPr>
          <a:xfrm>
            <a:off x="359922" y="2383971"/>
            <a:ext cx="4551547" cy="2569845"/>
          </a:xfrm>
          <a:prstGeom prst="rect">
            <a:avLst/>
          </a:prstGeom>
        </p:spPr>
      </p:pic>
      <p:pic>
        <p:nvPicPr>
          <p:cNvPr id="8" name="Picture 7" descr="C:\Documents and Settings\ezenoni.ARPA-SC\Documenti\Immagini\lavoro\Loco_SIMC.png"/>
          <p:cNvPicPr>
            <a:picLocks noChangeAspect="1" noChangeArrowheads="1"/>
          </p:cNvPicPr>
          <p:nvPr/>
        </p:nvPicPr>
        <p:blipFill>
          <a:blip r:embed="rId4" cstate="print"/>
          <a:srcRect/>
          <a:stretch>
            <a:fillRect/>
          </a:stretch>
        </p:blipFill>
        <p:spPr bwMode="auto">
          <a:xfrm>
            <a:off x="359923" y="5112543"/>
            <a:ext cx="3574805" cy="1473313"/>
          </a:xfrm>
          <a:prstGeom prst="rect">
            <a:avLst/>
          </a:prstGeom>
          <a:noFill/>
          <a:ln w="9525">
            <a:noFill/>
            <a:miter lim="800000"/>
            <a:headEnd/>
            <a:tailEnd/>
          </a:ln>
        </p:spPr>
      </p:pic>
      <p:cxnSp>
        <p:nvCxnSpPr>
          <p:cNvPr id="5" name="Straight Arrow Connector 4"/>
          <p:cNvCxnSpPr>
            <a:stCxn id="8" idx="0"/>
          </p:cNvCxnSpPr>
          <p:nvPr/>
        </p:nvCxnSpPr>
        <p:spPr bwMode="auto">
          <a:xfrm flipV="1">
            <a:off x="2147326" y="4234545"/>
            <a:ext cx="1205474" cy="877998"/>
          </a:xfrm>
          <a:prstGeom prst="straightConnector1">
            <a:avLst/>
          </a:prstGeom>
          <a:noFill/>
          <a:ln w="19050" cap="flat" cmpd="sng" algn="ctr">
            <a:solidFill>
              <a:schemeClr val="tx2"/>
            </a:solidFill>
            <a:prstDash val="solid"/>
            <a:round/>
            <a:headEnd type="none" w="med" len="med"/>
            <a:tailEnd type="arrow"/>
          </a:ln>
          <a:effectLst/>
        </p:spPr>
      </p:cxnSp>
      <p:sp>
        <p:nvSpPr>
          <p:cNvPr id="13" name="TextBox 12"/>
          <p:cNvSpPr txBox="1"/>
          <p:nvPr/>
        </p:nvSpPr>
        <p:spPr>
          <a:xfrm>
            <a:off x="2147325" y="605744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fontAlgn="auto">
              <a:spcBef>
                <a:spcPts val="0"/>
              </a:spcBef>
              <a:spcAft>
                <a:spcPts val="0"/>
              </a:spcAft>
            </a:pPr>
            <a:r>
              <a:rPr lang="en-NZ" dirty="0" smtClean="0">
                <a:solidFill>
                  <a:prstClr val="white"/>
                </a:solidFill>
                <a:latin typeface="Arial"/>
                <a:ea typeface="ＭＳ Ｐゴシック"/>
                <a:cs typeface="ＭＳ Ｐゴシック"/>
              </a:rPr>
              <a:t>One of these regions is Emilio-Romagna . . .</a:t>
            </a:r>
            <a:endParaRPr lang="en-NZ" dirty="0">
              <a:solidFill>
                <a:prstClr val="white"/>
              </a:solidFill>
              <a:latin typeface="Arial"/>
              <a:ea typeface="ＭＳ Ｐゴシック"/>
              <a:cs typeface="ＭＳ Ｐゴシック"/>
            </a:endParaRPr>
          </a:p>
          <a:p>
            <a:pPr fontAlgn="auto">
              <a:spcBef>
                <a:spcPts val="0"/>
              </a:spcBef>
              <a:spcAft>
                <a:spcPts val="0"/>
              </a:spcAft>
            </a:pPr>
            <a:r>
              <a:rPr lang="en-NZ" dirty="0">
                <a:solidFill>
                  <a:prstClr val="white"/>
                </a:solidFill>
                <a:latin typeface="Arial"/>
                <a:ea typeface="ＭＳ Ｐゴシック"/>
                <a:cs typeface="ＭＳ Ｐゴシック"/>
              </a:rPr>
              <a:t>                    </a:t>
            </a:r>
            <a:r>
              <a:rPr lang="en-NZ" dirty="0" smtClean="0">
                <a:solidFill>
                  <a:prstClr val="white"/>
                </a:solidFill>
                <a:latin typeface="Arial"/>
                <a:ea typeface="ＭＳ Ｐゴシック"/>
                <a:cs typeface="ＭＳ Ｐゴシック"/>
              </a:rPr>
              <a:t>. . . they have </a:t>
            </a:r>
            <a:r>
              <a:rPr lang="en-NZ" dirty="0" err="1" smtClean="0">
                <a:solidFill>
                  <a:prstClr val="white"/>
                </a:solidFill>
                <a:latin typeface="Arial"/>
                <a:ea typeface="ＭＳ Ｐゴシック"/>
                <a:cs typeface="ＭＳ Ｐゴシック"/>
              </a:rPr>
              <a:t>fedeated</a:t>
            </a:r>
            <a:r>
              <a:rPr lang="en-NZ" dirty="0" smtClean="0">
                <a:solidFill>
                  <a:prstClr val="white"/>
                </a:solidFill>
                <a:latin typeface="Arial"/>
                <a:ea typeface="ＭＳ Ｐゴシック"/>
                <a:cs typeface="ＭＳ Ｐゴシック"/>
              </a:rPr>
              <a:t> the data for the Po Basin</a:t>
            </a:r>
            <a:endParaRPr lang="en-NZ" dirty="0">
              <a:solidFill>
                <a:prstClr val="white"/>
              </a:solidFill>
              <a:latin typeface="Arial"/>
              <a:ea typeface="ＭＳ Ｐゴシック"/>
              <a:cs typeface="ＭＳ Ｐゴシック"/>
            </a:endParaRPr>
          </a:p>
        </p:txBody>
      </p:sp>
    </p:spTree>
    <p:extLst>
      <p:ext uri="{BB962C8B-B14F-4D97-AF65-F5344CB8AC3E}">
        <p14:creationId xmlns:p14="http://schemas.microsoft.com/office/powerpoint/2010/main" val="6310676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dirty="0">
              <a:solidFill>
                <a:srgbClr val="000000"/>
              </a:solidFill>
              <a:latin typeface="Arial"/>
              <a:ea typeface="ＭＳ Ｐゴシック"/>
              <a:cs typeface="ＭＳ Ｐゴシック"/>
            </a:endParaRPr>
          </a:p>
        </p:txBody>
      </p:sp>
      <p:sp>
        <p:nvSpPr>
          <p:cNvPr id="2" name="Title 1"/>
          <p:cNvSpPr>
            <a:spLocks noGrp="1"/>
          </p:cNvSpPr>
          <p:nvPr>
            <p:ph type="title"/>
          </p:nvPr>
        </p:nvSpPr>
        <p:spPr/>
        <p:txBody>
          <a:bodyPr/>
          <a:lstStyle/>
          <a:p>
            <a:r>
              <a:rPr lang="en-US" dirty="0" smtClean="0"/>
              <a:t>Prototype HIS for the Po Basin </a:t>
            </a:r>
            <a:endParaRPr lang="en-US" dirty="0"/>
          </a:p>
        </p:txBody>
      </p:sp>
      <p:sp>
        <p:nvSpPr>
          <p:cNvPr id="12" name="TextBox 11"/>
          <p:cNvSpPr txBox="1"/>
          <p:nvPr/>
        </p:nvSpPr>
        <p:spPr>
          <a:xfrm>
            <a:off x="1671862" y="5883276"/>
            <a:ext cx="6783163"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pPr fontAlgn="auto">
              <a:spcBef>
                <a:spcPts val="0"/>
              </a:spcBef>
              <a:spcAft>
                <a:spcPts val="0"/>
              </a:spcAft>
            </a:pPr>
            <a:r>
              <a:rPr lang="en-NZ" dirty="0" smtClean="0">
                <a:solidFill>
                  <a:prstClr val="white"/>
                </a:solidFill>
                <a:latin typeface="Arial"/>
                <a:ea typeface="ＭＳ Ｐゴシック"/>
                <a:cs typeface="ＭＳ Ｐゴシック"/>
              </a:rPr>
              <a:t>Water data services published using CUAHSI </a:t>
            </a:r>
            <a:r>
              <a:rPr lang="en-NZ" dirty="0" err="1" smtClean="0">
                <a:solidFill>
                  <a:prstClr val="white"/>
                </a:solidFill>
                <a:latin typeface="Arial"/>
                <a:ea typeface="ＭＳ Ｐゴシック"/>
                <a:cs typeface="ＭＳ Ｐゴシック"/>
              </a:rPr>
              <a:t>Hydroserver</a:t>
            </a:r>
            <a:r>
              <a:rPr lang="en-NZ" dirty="0" smtClean="0">
                <a:solidFill>
                  <a:prstClr val="white"/>
                </a:solidFill>
                <a:latin typeface="Arial"/>
                <a:ea typeface="ＭＳ Ｐゴシック"/>
                <a:cs typeface="ＭＳ Ｐゴシック"/>
              </a:rPr>
              <a:t> ….</a:t>
            </a:r>
          </a:p>
          <a:p>
            <a:pPr fontAlgn="auto">
              <a:spcBef>
                <a:spcPts val="0"/>
              </a:spcBef>
              <a:spcAft>
                <a:spcPts val="0"/>
              </a:spcAft>
            </a:pPr>
            <a:r>
              <a:rPr lang="en-NZ" dirty="0" smtClean="0">
                <a:solidFill>
                  <a:prstClr val="white"/>
                </a:solidFill>
                <a:latin typeface="Arial"/>
                <a:ea typeface="ＭＳ Ｐゴシック"/>
                <a:cs typeface="ＭＳ Ｐゴシック"/>
              </a:rPr>
              <a:t>….. and ingested into CUAHSI </a:t>
            </a:r>
            <a:r>
              <a:rPr lang="en-NZ" dirty="0" err="1" smtClean="0">
                <a:solidFill>
                  <a:prstClr val="white"/>
                </a:solidFill>
                <a:latin typeface="Arial"/>
                <a:ea typeface="ＭＳ Ｐゴシック"/>
                <a:cs typeface="ＭＳ Ｐゴシック"/>
              </a:rPr>
              <a:t>Hydrodesktop</a:t>
            </a:r>
            <a:endParaRPr lang="en-NZ" dirty="0">
              <a:solidFill>
                <a:prstClr val="white"/>
              </a:solidFill>
              <a:latin typeface="Arial"/>
              <a:ea typeface="ＭＳ Ｐゴシック"/>
              <a:cs typeface="ＭＳ Ｐゴシック"/>
            </a:endParaRPr>
          </a:p>
        </p:txBody>
      </p:sp>
      <p:sp>
        <p:nvSpPr>
          <p:cNvPr id="6" name="Rectangle 5"/>
          <p:cNvSpPr/>
          <p:nvPr/>
        </p:nvSpPr>
        <p:spPr>
          <a:xfrm>
            <a:off x="359922" y="1368108"/>
            <a:ext cx="5453047" cy="338554"/>
          </a:xfrm>
          <a:prstGeom prst="rect">
            <a:avLst/>
          </a:prstGeom>
        </p:spPr>
        <p:txBody>
          <a:bodyPr wrap="square">
            <a:spAutoFit/>
          </a:bodyPr>
          <a:lstStyle/>
          <a:p>
            <a:pPr eaLnBrk="1" fontAlgn="auto" hangingPunct="1">
              <a:spcBef>
                <a:spcPts val="0"/>
              </a:spcBef>
              <a:spcAft>
                <a:spcPts val="0"/>
              </a:spcAft>
            </a:pPr>
            <a:r>
              <a:rPr lang="en-US" sz="1600" dirty="0" smtClean="0">
                <a:solidFill>
                  <a:prstClr val="white"/>
                </a:solidFill>
                <a:latin typeface="Arial"/>
                <a:ea typeface="ＭＳ Ｐゴシック"/>
                <a:cs typeface="ＭＳ Ｐゴシック"/>
              </a:rPr>
              <a:t>Developed by </a:t>
            </a:r>
            <a:r>
              <a:rPr lang="en-US" sz="1600" dirty="0" err="1" smtClean="0">
                <a:solidFill>
                  <a:prstClr val="white"/>
                </a:solidFill>
                <a:latin typeface="Arial"/>
                <a:ea typeface="ＭＳ Ｐゴシック"/>
                <a:cs typeface="ＭＳ Ｐゴシック"/>
              </a:rPr>
              <a:t>Silvano</a:t>
            </a:r>
            <a:r>
              <a:rPr lang="en-US" sz="1600" dirty="0" smtClean="0">
                <a:solidFill>
                  <a:prstClr val="white"/>
                </a:solidFill>
                <a:latin typeface="Arial"/>
                <a:ea typeface="ＭＳ Ｐゴシック"/>
                <a:cs typeface="ＭＳ Ｐゴシック"/>
              </a:rPr>
              <a:t> </a:t>
            </a:r>
            <a:r>
              <a:rPr lang="en-US" sz="1600" dirty="0" err="1" smtClean="0">
                <a:solidFill>
                  <a:prstClr val="white"/>
                </a:solidFill>
                <a:latin typeface="Arial"/>
                <a:ea typeface="ＭＳ Ｐゴシック"/>
                <a:cs typeface="ＭＳ Ｐゴシック"/>
              </a:rPr>
              <a:t>Pecora</a:t>
            </a:r>
            <a:r>
              <a:rPr lang="en-US" sz="1600" dirty="0" smtClean="0">
                <a:solidFill>
                  <a:prstClr val="white"/>
                </a:solidFill>
                <a:latin typeface="Arial"/>
                <a:ea typeface="ＭＳ Ｐゴシック"/>
                <a:cs typeface="ＭＳ Ｐゴシック"/>
              </a:rPr>
              <a:t> (ARPA Emilio-Romagna</a:t>
            </a:r>
            <a:r>
              <a:rPr lang="en-US" sz="1600" b="1" dirty="0" smtClean="0">
                <a:solidFill>
                  <a:prstClr val="white"/>
                </a:solidFill>
                <a:latin typeface="Arial"/>
                <a:ea typeface="ＭＳ Ｐゴシック"/>
                <a:cs typeface="ＭＳ Ｐゴシック"/>
              </a:rPr>
              <a:t>)</a:t>
            </a:r>
            <a:endParaRPr lang="en-US" sz="1600" dirty="0">
              <a:solidFill>
                <a:prstClr val="white"/>
              </a:solidFill>
              <a:latin typeface="Arial"/>
              <a:ea typeface="ＭＳ Ｐゴシック"/>
              <a:cs typeface="ＭＳ Ｐゴシック"/>
            </a:endParaRPr>
          </a:p>
        </p:txBody>
      </p:sp>
      <p:pic>
        <p:nvPicPr>
          <p:cNvPr id="8" name="Picture 3"/>
          <p:cNvPicPr>
            <a:picLocks noChangeAspect="1" noChangeArrowheads="1"/>
          </p:cNvPicPr>
          <p:nvPr/>
        </p:nvPicPr>
        <p:blipFill>
          <a:blip r:embed="rId2" cstate="print"/>
          <a:srcRect/>
          <a:stretch>
            <a:fillRect/>
          </a:stretch>
        </p:blipFill>
        <p:spPr bwMode="auto">
          <a:xfrm>
            <a:off x="1132351" y="1733668"/>
            <a:ext cx="6866439" cy="4149608"/>
          </a:xfrm>
          <a:prstGeom prst="rect">
            <a:avLst/>
          </a:prstGeom>
          <a:noFill/>
          <a:ln w="9525">
            <a:noFill/>
            <a:miter lim="800000"/>
            <a:headEnd/>
            <a:tailEnd/>
          </a:ln>
        </p:spPr>
      </p:pic>
      <p:pic>
        <p:nvPicPr>
          <p:cNvPr id="7" name="Picture 6" descr="C:\Documents and Settings\ezenoni.ARPA-SC\Documenti\Immagini\lavoro\Loco_SIMC.png"/>
          <p:cNvPicPr>
            <a:picLocks noChangeAspect="1" noChangeArrowheads="1"/>
          </p:cNvPicPr>
          <p:nvPr/>
        </p:nvPicPr>
        <p:blipFill>
          <a:blip r:embed="rId3" cstate="print"/>
          <a:srcRect/>
          <a:stretch>
            <a:fillRect/>
          </a:stretch>
        </p:blipFill>
        <p:spPr bwMode="auto">
          <a:xfrm>
            <a:off x="422445" y="5635043"/>
            <a:ext cx="2498833" cy="1029865"/>
          </a:xfrm>
          <a:prstGeom prst="rect">
            <a:avLst/>
          </a:prstGeom>
          <a:noFill/>
          <a:ln w="9525">
            <a:noFill/>
            <a:miter lim="800000"/>
            <a:headEnd/>
            <a:tailEnd/>
          </a:ln>
        </p:spPr>
      </p:pic>
    </p:spTree>
    <p:extLst>
      <p:ext uri="{BB962C8B-B14F-4D97-AF65-F5344CB8AC3E}">
        <p14:creationId xmlns:p14="http://schemas.microsoft.com/office/powerpoint/2010/main" val="26837744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GEO_powerpointtemplate">
  <a:themeElements>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_powerpoint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pitchFamily="-65" charset="0"/>
          </a:defRPr>
        </a:defPPr>
      </a:lstStyle>
    </a:lnDef>
  </a:objectDefaults>
  <a:extraClrSchemeLst>
    <a:extraClrScheme>
      <a:clrScheme name="GEO_powerpoin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_powerpoin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_powerpoin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_powerpoin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_powerpoin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_powerpoin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_powerpoint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_powerpoin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_powerpoin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_powerpoin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_powerpoin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_powerpoin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20090305 AIP2 Current Summary.ppt</Template>
  <TotalTime>32594</TotalTime>
  <Words>2960</Words>
  <Application>Microsoft Macintosh PowerPoint</Application>
  <PresentationFormat>On-screen Show (4:3)</PresentationFormat>
  <Paragraphs>360</Paragraphs>
  <Slides>33</Slides>
  <Notes>18</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GEO_powerpointtemplate</vt:lpstr>
      <vt:lpstr>2_Optional_Corporate_PPT_Template-Arial</vt:lpstr>
      <vt:lpstr>Federation, Discovery and Access to  Global Water Data, Maps and Services  </vt:lpstr>
      <vt:lpstr>Outline</vt:lpstr>
      <vt:lpstr>Why is it so important to share water data?</vt:lpstr>
      <vt:lpstr>Standards enable water data sharing</vt:lpstr>
      <vt:lpstr>Water observations are a key to this understanding</vt:lpstr>
      <vt:lpstr>Every Country Collects These Data</vt:lpstr>
      <vt:lpstr>Italy – 22 regions</vt:lpstr>
      <vt:lpstr>Italy – River Basins</vt:lpstr>
      <vt:lpstr>Prototype HIS for the Po Basin </vt:lpstr>
      <vt:lpstr>Global Streamflow Services</vt:lpstr>
      <vt:lpstr>GEOSS Introduction</vt:lpstr>
      <vt:lpstr>PowerPoint Presentation</vt:lpstr>
      <vt:lpstr>GEOSS Water Services: Key Objectives</vt:lpstr>
      <vt:lpstr>GEOSS AIP Water Services Team</vt:lpstr>
      <vt:lpstr>GEOSS AIP Water Services Team, cont’d</vt:lpstr>
      <vt:lpstr>GEOSS Portal:  connecting to community portals and other resources</vt:lpstr>
      <vt:lpstr>PowerPoint Presentation</vt:lpstr>
      <vt:lpstr>Water Data Maps: Global Stream Gauges</vt:lpstr>
      <vt:lpstr>Gauge description and data links…</vt:lpstr>
      <vt:lpstr>PowerPoint Presentation</vt:lpstr>
      <vt:lpstr>Behind the map…</vt:lpstr>
      <vt:lpstr>GEOSS promotes interdisciplinary discovery</vt:lpstr>
      <vt:lpstr>Federating regional &amp; national water data </vt:lpstr>
      <vt:lpstr>Summary of Recommendations</vt:lpstr>
      <vt:lpstr>Water Map Service Guidelines</vt:lpstr>
      <vt:lpstr>Open source client apps are in progress… </vt:lpstr>
      <vt:lpstr>Flemish Water Resources</vt:lpstr>
      <vt:lpstr>Water Quality Services</vt:lpstr>
      <vt:lpstr>New Zealand WQ Browser: LAWA</vt:lpstr>
      <vt:lpstr>New Zealand WQ Browser: LAWA</vt:lpstr>
      <vt:lpstr>New Zealand WQ Browser: LAWA</vt:lpstr>
      <vt:lpstr>Summary</vt:lpstr>
      <vt:lpstr>Thanks!</vt:lpstr>
    </vt:vector>
  </TitlesOfParts>
  <Company>Open Geospatial Consortium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OGC involvement in GEOSS</dc:title>
  <cp:lastModifiedBy>David Arctur</cp:lastModifiedBy>
  <cp:revision>512</cp:revision>
  <cp:lastPrinted>2007-09-09T19:30:51Z</cp:lastPrinted>
  <dcterms:created xsi:type="dcterms:W3CDTF">2009-04-28T13:19:42Z</dcterms:created>
  <dcterms:modified xsi:type="dcterms:W3CDTF">2014-08-16T18:43:24Z</dcterms:modified>
</cp:coreProperties>
</file>