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y="9220200" cx="690402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2.xml" Type="http://schemas.openxmlformats.org/officeDocument/2006/relationships/theme" Id="rId1"/><Relationship Target="slides/slide7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60374" cx="2992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911600"/>
            <a:ext cy="460374" cx="2992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92150" x="1147762"/>
            <a:ext cy="3457574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79912" x="920750"/>
            <a:ext cy="4148137" cx="50625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759825" x="0"/>
            <a:ext cy="460374" cx="2992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759825" x="3911600"/>
            <a:ext cy="460374" cx="29924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y="4379912" x="920750"/>
            <a:ext cy="4148137" cx="5062536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y="692150" x="1147762"/>
            <a:ext cy="3457574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4379912" x="920750"/>
            <a:ext cy="4148137" cx="5062536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y="692150" x="1147762"/>
            <a:ext cy="3457574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92150" x="1147762"/>
            <a:ext cy="3457500" cx="46101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79912" x="920750"/>
            <a:ext cy="4148099" cx="506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-US"/>
              <a:t>Carl Reed : SWG question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 rot="5400000">
            <a:off y="2068512" x="4813300"/>
            <a:ext cy="2170112" cx="60340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 rot="5400000">
            <a:off y="-26987" x="395287"/>
            <a:ext cy="6361113" cx="60340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0963" marL="233363">
              <a:spcBef>
                <a:spcPts val="48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1pPr>
            <a:lvl2pPr algn="l" rtl="0" indent="-100012" marL="569913"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2pPr>
            <a:lvl3pPr algn="l" rtl="0" indent="-125412" marL="912813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3pPr>
            <a:lvl4pPr algn="l" rtl="0" indent="-138112" marL="12557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4pPr>
            <a:lvl5pPr algn="l" rtl="0" indent="-138112" marL="15986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5pPr>
            <a:lvl6pPr algn="l" rtl="0" indent="-138113" marL="20558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6pPr>
            <a:lvl7pPr algn="l" rtl="0" indent="-138113" marL="25130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7pPr>
            <a:lvl8pPr algn="l" rtl="0" indent="-138113" marL="29702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8pPr>
            <a:lvl9pPr algn="l" rtl="0" indent="-138112" marL="34274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79525" x="346075"/>
            <a:ext cy="4891087" cx="845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0963" marL="233363">
              <a:spcBef>
                <a:spcPts val="48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1pPr>
            <a:lvl2pPr algn="l" rtl="0" indent="-100012" marL="569913"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2pPr>
            <a:lvl3pPr algn="l" rtl="0" indent="-125412" marL="912813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3pPr>
            <a:lvl4pPr algn="l" rtl="0" indent="-138112" marL="12557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4pPr>
            <a:lvl5pPr algn="l" rtl="0" indent="-138112" marL="15986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5pPr>
            <a:lvl6pPr algn="l" rtl="0" indent="-138113" marL="20558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6pPr>
            <a:lvl7pPr algn="l" rtl="0" indent="-138113" marL="25130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7pPr>
            <a:lvl8pPr algn="l" rtl="0" indent="-138113" marL="29702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8pPr>
            <a:lvl9pPr algn="l" rtl="0" indent="-138112" marL="34274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3276600" x="7620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4572000" x="1447800"/>
            <a:ext cy="13715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None/>
              <a:defRPr/>
            </a:lvl1pPr>
            <a:lvl2pPr algn="l" rtl="0" marR="0" indent="-100012" marL="569913"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2pPr>
            <a:lvl3pPr algn="l" rtl="0" marR="0" indent="-125412" marL="912813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3pPr>
            <a:lvl4pPr algn="l" rtl="0" marR="0" indent="-138112" marL="12557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4pPr>
            <a:lvl5pPr algn="l" rtl="0" marR="0" indent="-138112" marL="15986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5pPr>
            <a:lvl6pPr algn="l" rtl="0" marR="0" indent="-138113" marL="20558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6pPr>
            <a:lvl7pPr algn="l" rtl="0" marR="0" indent="-138113" marL="25130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7pPr>
            <a:lvl8pPr algn="l" rtl="0" marR="0" indent="-138113" marL="29702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8pPr>
            <a:lvl9pPr algn="l" rtl="0" marR="0" indent="-138112" marL="34274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y="-504031" x="2129631"/>
            <a:ext cy="8458200" cx="48910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0963" marL="233363">
              <a:spcBef>
                <a:spcPts val="48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1pPr>
            <a:lvl2pPr algn="l" rtl="0" indent="-100012" marL="569913"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2pPr>
            <a:lvl3pPr algn="l" rtl="0" indent="-125412" marL="912813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3pPr>
            <a:lvl4pPr algn="l" rtl="0" indent="-138112" marL="12557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4pPr>
            <a:lvl5pPr algn="l" rtl="0" indent="-138112" marL="15986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5pPr>
            <a:lvl6pPr algn="l" rtl="0" indent="-138113" marL="20558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6pPr>
            <a:lvl7pPr algn="l" rtl="0" indent="-138113" marL="25130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7pPr>
            <a:lvl8pPr algn="l" rtl="0" indent="-138113" marL="29702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8pPr>
            <a:lvl9pPr algn="l" rtl="0" indent="-138112" marL="34274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/>
            </a:lvl1pPr>
            <a:lvl2pPr rtl="0" indent="0" marL="457200">
              <a:buFont typeface="Arial"/>
              <a:buNone/>
              <a:defRPr/>
            </a:lvl2pPr>
            <a:lvl3pPr rtl="0" indent="0" marL="914400">
              <a:buFont typeface="Arial"/>
              <a:buNone/>
              <a:defRPr/>
            </a:lvl3pPr>
            <a:lvl4pPr rtl="0" indent="0" marL="1371600">
              <a:buFont typeface="Arial"/>
              <a:buNone/>
              <a:defRPr/>
            </a:lvl4pPr>
            <a:lvl5pPr rtl="0" indent="0" marL="1828800">
              <a:buFont typeface="Arial"/>
              <a:buNone/>
              <a:defRPr/>
            </a:lvl5pPr>
            <a:lvl6pPr rtl="0" indent="0" marL="2286000">
              <a:buFont typeface="Arial"/>
              <a:buNone/>
              <a:defRPr/>
            </a:lvl6pPr>
            <a:lvl7pPr rtl="0" indent="0" marL="2743200">
              <a:buFont typeface="Arial"/>
              <a:buNone/>
              <a:defRPr/>
            </a:lvl7pPr>
            <a:lvl8pPr rtl="0" indent="0" marL="3200400">
              <a:buFont typeface="Arial"/>
              <a:buNone/>
              <a:defRPr/>
            </a:lvl8pPr>
            <a:lvl9pPr rtl="0" indent="0" marL="3657600"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/>
            </a:lvl1pPr>
            <a:lvl2pPr rtl="0" indent="0" marL="457200">
              <a:buFont typeface="Arial"/>
              <a:buNone/>
              <a:defRPr/>
            </a:lvl2pPr>
            <a:lvl3pPr rtl="0" indent="0" marL="914400">
              <a:buFont typeface="Arial"/>
              <a:buNone/>
              <a:defRPr/>
            </a:lvl3pPr>
            <a:lvl4pPr rtl="0" indent="0" marL="1371600">
              <a:buFont typeface="Arial"/>
              <a:buNone/>
              <a:defRPr/>
            </a:lvl4pPr>
            <a:lvl5pPr rtl="0" indent="0" marL="1828800">
              <a:buFont typeface="Arial"/>
              <a:buNone/>
              <a:defRPr/>
            </a:lvl5pPr>
            <a:lvl6pPr rtl="0" indent="0" marL="2286000">
              <a:buFont typeface="Arial"/>
              <a:buNone/>
              <a:defRPr/>
            </a:lvl6pPr>
            <a:lvl7pPr rtl="0" indent="0" marL="2743200">
              <a:buFont typeface="Arial"/>
              <a:buNone/>
              <a:defRPr/>
            </a:lvl7pPr>
            <a:lvl8pPr rtl="0" indent="0" marL="3200400">
              <a:buFont typeface="Arial"/>
              <a:buNone/>
              <a:defRPr/>
            </a:lvl8pPr>
            <a:lvl9pPr rtl="0" indent="0" marL="3657600"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/>
            </a:lvl1pPr>
            <a:lvl2pPr rtl="0" indent="0" marL="457200">
              <a:buFont typeface="Arial"/>
              <a:buNone/>
              <a:defRPr/>
            </a:lvl2pPr>
            <a:lvl3pPr rtl="0" indent="0" marL="914400">
              <a:buFont typeface="Arial"/>
              <a:buNone/>
              <a:defRPr/>
            </a:lvl3pPr>
            <a:lvl4pPr rtl="0" indent="0" marL="1371600">
              <a:buFont typeface="Arial"/>
              <a:buNone/>
              <a:defRPr/>
            </a:lvl4pPr>
            <a:lvl5pPr rtl="0" indent="0" marL="1828800">
              <a:buFont typeface="Arial"/>
              <a:buNone/>
              <a:defRPr/>
            </a:lvl5pPr>
            <a:lvl6pPr rtl="0" indent="0" marL="2286000">
              <a:buFont typeface="Arial"/>
              <a:buNone/>
              <a:defRPr/>
            </a:lvl6pPr>
            <a:lvl7pPr rtl="0" indent="0" marL="2743200">
              <a:buFont typeface="Arial"/>
              <a:buNone/>
              <a:defRPr/>
            </a:lvl7pPr>
            <a:lvl8pPr rtl="0" indent="0" marL="3200400">
              <a:buFont typeface="Arial"/>
              <a:buNone/>
              <a:defRPr/>
            </a:lvl8pPr>
            <a:lvl9pPr rtl="0" indent="0" marL="3657600">
              <a:buFont typeface="Arial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/>
            </a:lvl1pPr>
            <a:lvl2pPr rtl="0" indent="0" marL="457200">
              <a:buFont typeface="Arial"/>
              <a:buNone/>
              <a:defRPr/>
            </a:lvl2pPr>
            <a:lvl3pPr rtl="0" indent="0" marL="914400">
              <a:buFont typeface="Arial"/>
              <a:buNone/>
              <a:defRPr/>
            </a:lvl3pPr>
            <a:lvl4pPr rtl="0" indent="0" marL="1371600">
              <a:buFont typeface="Arial"/>
              <a:buNone/>
              <a:defRPr/>
            </a:lvl4pPr>
            <a:lvl5pPr rtl="0" indent="0" marL="1828800">
              <a:buFont typeface="Arial"/>
              <a:buNone/>
              <a:defRPr/>
            </a:lvl5pPr>
            <a:lvl6pPr rtl="0" indent="0" marL="2286000">
              <a:buFont typeface="Arial"/>
              <a:buNone/>
              <a:defRPr/>
            </a:lvl6pPr>
            <a:lvl7pPr rtl="0" indent="0" marL="2743200">
              <a:buFont typeface="Arial"/>
              <a:buNone/>
              <a:defRPr/>
            </a:lvl7pPr>
            <a:lvl8pPr rtl="0" indent="0" marL="3200400">
              <a:buFont typeface="Arial"/>
              <a:buNone/>
              <a:defRPr/>
            </a:lvl8pPr>
            <a:lvl9pPr rtl="0" indent="0" marL="3657600">
              <a:buFont typeface="Arial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79525" x="346075"/>
            <a:ext cy="4891087" cx="4152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1279525" x="4651375"/>
            <a:ext cy="4891087" cx="4152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/>
            </a:lvl1pPr>
            <a:lvl2pPr rtl="0" indent="0" marL="457200">
              <a:buFont typeface="Arial"/>
              <a:buNone/>
              <a:defRPr/>
            </a:lvl2pPr>
            <a:lvl3pPr rtl="0" indent="0" marL="914400">
              <a:buFont typeface="Arial"/>
              <a:buNone/>
              <a:defRPr/>
            </a:lvl3pPr>
            <a:lvl4pPr rtl="0" indent="0" marL="1371600">
              <a:buFont typeface="Arial"/>
              <a:buNone/>
              <a:defRPr/>
            </a:lvl4pPr>
            <a:lvl5pPr rtl="0" indent="0" marL="1828800">
              <a:buFont typeface="Arial"/>
              <a:buNone/>
              <a:defRPr/>
            </a:lvl5pPr>
            <a:lvl6pPr rtl="0" indent="0" marL="2286000">
              <a:buFont typeface="Arial"/>
              <a:buNone/>
              <a:defRPr/>
            </a:lvl6pPr>
            <a:lvl7pPr rtl="0" indent="0" marL="2743200">
              <a:buFont typeface="Arial"/>
              <a:buNone/>
              <a:defRPr/>
            </a:lvl7pPr>
            <a:lvl8pPr rtl="0" indent="0" marL="3200400">
              <a:buFont typeface="Arial"/>
              <a:buNone/>
              <a:defRPr/>
            </a:lvl8pPr>
            <a:lvl9pPr rtl="0" indent="0" marL="3657600"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2"/><Relationship Target="../slideLayouts/slideLayout1.xml" Type="http://schemas.openxmlformats.org/officeDocument/2006/relationships/slideLayout" Id="rId2"/><Relationship Target="../media/image04.png" Type="http://schemas.openxmlformats.org/officeDocument/2006/relationships/image" Id="rId1"/><Relationship Target="../slideLayouts/slideLayout9.xml" Type="http://schemas.openxmlformats.org/officeDocument/2006/relationships/slideLayout" Id="rId10"/><Relationship Target="../slideLayouts/slideLayout3.xml" Type="http://schemas.openxmlformats.org/officeDocument/2006/relationships/slideLayout" Id="rId4"/><Relationship Target="../slideLayouts/slideLayout10.xml" Type="http://schemas.openxmlformats.org/officeDocument/2006/relationships/slideLayout" Id="rId11"/><Relationship Target="../slideLayouts/slideLayout2.xml" Type="http://schemas.openxmlformats.org/officeDocument/2006/relationships/slideLayout" Id="rId3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media/image08.png" Type="http://schemas.openxmlformats.org/officeDocument/2006/relationships/image" Id="rId2"/><Relationship Target="../media/image05.png" Type="http://schemas.openxmlformats.org/officeDocument/2006/relationships/image" Id="rId1"/><Relationship Target="../slideLayouts/slideLayout11.xml" Type="http://schemas.openxmlformats.org/officeDocument/2006/relationships/slideLayout" Id="rId4"/><Relationship Target="../media/image00.png" Type="http://schemas.openxmlformats.org/officeDocument/2006/relationships/image" Id="rId3"/><Relationship Target="../theme/theme1.xml" Type="http://schemas.openxmlformats.org/officeDocument/2006/relationships/theme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"/>
          <a:srcRect t="0" b="0" r="0" l="0"/>
          <a:stretch/>
        </p:blipFill>
        <p:spPr>
          <a:xfrm>
            <a:off y="776287" x="365125"/>
            <a:ext cy="490537" cx="845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279525" x="346075"/>
            <a:ext cy="4891087" cx="845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80963" marL="233363">
              <a:spcBef>
                <a:spcPts val="48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1pPr>
            <a:lvl2pPr algn="l" rtl="0" marR="0" indent="-100012" marL="569913"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2pPr>
            <a:lvl3pPr algn="l" rtl="0" marR="0" indent="-125412" marL="912813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3pPr>
            <a:lvl4pPr algn="l" rtl="0" marR="0" indent="-138112" marL="12557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4pPr>
            <a:lvl5pPr algn="l" rtl="0" marR="0" indent="-138112" marL="15986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5pPr>
            <a:lvl6pPr algn="l" rtl="0" marR="0" indent="-138113" marL="20558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6pPr>
            <a:lvl7pPr algn="l" rtl="0" marR="0" indent="-138113" marL="25130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7pPr>
            <a:lvl8pPr algn="l" rtl="0" marR="0" indent="-138113" marL="29702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8pPr>
            <a:lvl9pPr algn="l" rtl="0" marR="0" indent="-138112" marL="34274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553200" x="2973386"/>
            <a:ext cy="228600" cx="3200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553200" x="6896100"/>
            <a:ext cy="2286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4" name="Shape 14"/>
          <p:cNvSpPr txBox="1"/>
          <p:nvPr/>
        </p:nvSpPr>
        <p:spPr>
          <a:xfrm>
            <a:off y="6219825" x="333375"/>
            <a:ext cy="609599" cx="115728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40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OGC</a:t>
            </a:r>
          </a:p>
        </p:txBody>
      </p:sp>
      <p:sp>
        <p:nvSpPr>
          <p:cNvPr id="15" name="Shape 15"/>
          <p:cNvSpPr txBox="1"/>
          <p:nvPr/>
        </p:nvSpPr>
        <p:spPr>
          <a:xfrm>
            <a:off y="6270625" x="1498600"/>
            <a:ext cy="244474" cx="93662"/>
          </a:xfrm>
          <a:prstGeom prst="rect">
            <a:avLst/>
          </a:prstGeom>
          <a:noFill/>
          <a:ln>
            <a:noFill/>
          </a:ln>
        </p:spPr>
        <p:txBody>
          <a:bodyPr bIns="45700" rIns="0" lIns="0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®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214312" x="8739186"/>
            <a:ext cy="214312" cx="74611"/>
          </a:xfrm>
          <a:prstGeom prst="rect">
            <a:avLst/>
          </a:prstGeom>
          <a:noFill/>
          <a:ln>
            <a:noFill/>
          </a:ln>
        </p:spPr>
        <p:txBody>
          <a:bodyPr bIns="45700" rIns="0" lIns="0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1" cap="none" baseline="0" sz="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®</a:t>
            </a:r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1"/>
          <a:srcRect t="0" b="0" r="0" l="0"/>
          <a:stretch/>
        </p:blipFill>
        <p:spPr>
          <a:xfrm>
            <a:off y="0" x="0"/>
            <a:ext cy="2247900" cx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2"/>
          <a:srcRect t="0" b="0" r="0" l="0"/>
          <a:stretch/>
        </p:blipFill>
        <p:spPr>
          <a:xfrm>
            <a:off y="6096000" x="381000"/>
            <a:ext cy="609599" cx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y="2006600" x="4144962"/>
            <a:ext cy="246062" cx="854074"/>
          </a:xfrm>
          <a:prstGeom prst="rect">
            <a:avLst/>
          </a:prstGeom>
          <a:noFill/>
          <a:ln>
            <a:noFill/>
          </a:ln>
        </p:spPr>
        <p:txBody>
          <a:bodyPr bIns="45700" rIns="0" lIns="0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Sponsored by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2247900" x="3738562"/>
            <a:ext cy="571500" cx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79525" x="346075"/>
            <a:ext cy="4891087" cx="845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80963" marL="233363">
              <a:spcBef>
                <a:spcPts val="48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1pPr>
            <a:lvl2pPr algn="l" rtl="0" marR="0" indent="-100012" marL="569913"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2pPr>
            <a:lvl3pPr algn="l" rtl="0" marR="0" indent="-125412" marL="912813">
              <a:spcBef>
                <a:spcPts val="36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•"/>
              <a:defRPr/>
            </a:lvl3pPr>
            <a:lvl4pPr algn="l" rtl="0" marR="0" indent="-138112" marL="12557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–"/>
              <a:defRPr/>
            </a:lvl4pPr>
            <a:lvl5pPr algn="l" rtl="0" marR="0" indent="-138112" marL="15986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5pPr>
            <a:lvl6pPr algn="l" rtl="0" marR="0" indent="-138113" marL="20558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6pPr>
            <a:lvl7pPr algn="l" rtl="0" marR="0" indent="-138113" marL="25130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7pPr>
            <a:lvl8pPr algn="l" rtl="0" marR="0" indent="-138113" marL="29702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8pPr>
            <a:lvl9pPr algn="l" rtl="0" marR="0" indent="-138112" marL="3427413">
              <a:spcBef>
                <a:spcPts val="320"/>
              </a:spcBef>
              <a:spcAft>
                <a:spcPts val="0"/>
              </a:spcAft>
              <a:buClr>
                <a:srgbClr val="092E5C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y="6400800" x="3009900"/>
            <a:ext cy="304799" cx="3276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mailto:hydro-rgs@lists.opengeospatial.org" Type="http://schemas.openxmlformats.org/officeDocument/2006/relationships/hyperlink" TargetMode="External" Id="rId4"/><Relationship Target="http://external.opengis.org/twiki_public/HydrologyDWG/WaterML2Part2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s://portal.opengeospatial.org/files/?artifact_id=54423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s://portal.opengeospatial.org/files/?artifact_id=54423" Type="http://schemas.openxmlformats.org/officeDocument/2006/relationships/hyperlink" TargetMode="External" Id="rId4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aterml2.csiro.au/rgs-api/v1/conversion/?monitoring-point=419009&amp;latest" Type="http://schemas.openxmlformats.org/officeDocument/2006/relationships/hyperlink" TargetMode="External" Id="rId4"/><Relationship Target="http://waterml2.csiro.au/rgs-api/v1/conversion/?monitoring-point=419009" Type="http://schemas.openxmlformats.org/officeDocument/2006/relationships/hyperlink" TargetMode="External" Id="rId3"/><Relationship Target="http://waterml2.csiro.au/rgs-api/v1/gauging/?monitoring-point=419075&amp;format=xml" Type="http://schemas.openxmlformats.org/officeDocument/2006/relationships/hyperlink" TargetMode="External" Id="rId6"/><Relationship Target="http://waterml2.csiro.au/rgs-api/v1/gauging/?monitoring-point=419009&amp;start-date=2009-02-15" Type="http://schemas.openxmlformats.org/officeDocument/2006/relationships/hyperlink" TargetMode="External" Id="rId5"/><Relationship Target="http://waterml2.csiro.au/rgs-api/v1/docs/" Type="http://schemas.openxmlformats.org/officeDocument/2006/relationships/hyperlink" TargetMode="External" Id="rId8"/><Relationship Target="http://waterml2.csiro.au/rgs-api/v1/gauging/?monitoring-point=419075&amp;format=xml&amp;expanded" Type="http://schemas.openxmlformats.org/officeDocument/2006/relationships/hyperlink" TargetMode="External" Id="rId7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y="3276600" x="7620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 Black"/>
              <a:buNone/>
            </a:pPr>
            <a:r>
              <a:rPr strike="noStrike" u="none" b="0" cap="none" baseline="0" sz="2800" lang="en-US" i="0">
                <a:solidFill>
                  <a:srgbClr val="092E5C"/>
                </a:solidFill>
                <a:latin typeface="Arial Black"/>
                <a:ea typeface="Arial Black"/>
                <a:cs typeface="Arial Black"/>
                <a:sym typeface="Arial Black"/>
              </a:rPr>
              <a:t>WaterML2.0 part 2 </a:t>
            </a:r>
            <a:br>
              <a:rPr strike="noStrike" u="none" b="0" cap="none" baseline="0" sz="2800" lang="en-US" i="0">
                <a:solidFill>
                  <a:srgbClr val="092E5C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strike="noStrike" u="none" b="0" cap="none" baseline="0" sz="2800" lang="en-US" i="0">
                <a:solidFill>
                  <a:srgbClr val="092E5C"/>
                </a:solidFill>
                <a:latin typeface="Arial Black"/>
                <a:ea typeface="Arial Black"/>
                <a:cs typeface="Arial Black"/>
                <a:sym typeface="Arial Black"/>
              </a:rPr>
              <a:t>Update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y="4572000" x="1447800"/>
            <a:ext cy="13715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90th OGC Technical Committee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Washington, DC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Paul Sheahan, Peter Taylor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000" lang="en-US">
                <a:solidFill>
                  <a:srgbClr val="092E5C"/>
                </a:solidFill>
              </a:rPr>
              <a:t>6</a:t>
            </a:r>
            <a:r>
              <a:rPr strike="noStrike" u="none" b="0" cap="none" baseline="30000" sz="20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strike="noStrike" u="none" b="0" cap="none" baseline="0" sz="20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 March 2014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6400800" x="3009900"/>
            <a:ext cy="304799" cx="3276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trike="noStrike" u="none" b="0" cap="none" baseline="0" sz="9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Copyright © 2014 Open Geospatial Consortium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Test web client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29500" x="1868675"/>
            <a:ext cy="5587676" cx="6732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References/lists etc.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279525" x="346075"/>
            <a:ext cy="4891199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u="sng" sz="2400" lang="en-US">
                <a:solidFill>
                  <a:schemeClr val="hlink"/>
                </a:solidFill>
                <a:hlinkClick r:id="rId3"/>
              </a:rPr>
              <a:t>http://external.opengis.org/twiki_public/HydrologyDWG/WaterML2Part2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Email list: </a:t>
            </a:r>
            <a:r>
              <a:rPr u="sng" sz="2400" lang="en-US">
                <a:solidFill>
                  <a:schemeClr val="hlink"/>
                </a:solidFill>
                <a:hlinkClick r:id="rId4"/>
              </a:rPr>
              <a:t>hydro-rgs@lists.opengeospatial.org</a:t>
            </a:r>
            <a:r>
              <a:rPr sz="2400" lang="en-US">
                <a:solidFill>
                  <a:schemeClr val="dk2"/>
                </a:solidFill>
              </a:rPr>
              <a:t>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136525" x="231775"/>
            <a:ext cy="685799" cx="86836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Interoperability Experiment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79525" x="346075"/>
            <a:ext cy="4891087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2"/>
                </a:solidFill>
              </a:rPr>
              <a:t>Interoperability Experiment (IE) is underway:</a:t>
            </a:r>
          </a:p>
          <a:p>
            <a:pPr algn="l" rtl="0" lvl="1" marR="0" indent="-252412" marL="56991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–"/>
            </a:pPr>
            <a:r>
              <a:rPr sz="2400" lang="en-US">
                <a:solidFill>
                  <a:schemeClr val="dk2"/>
                </a:solidFill>
              </a:rPr>
              <a:t>Aims to test the </a:t>
            </a:r>
            <a:r>
              <a:rPr u="sng" sz="2400" lang="en-US">
                <a:solidFill>
                  <a:schemeClr val="hlink"/>
                </a:solidFill>
                <a:hlinkClick r:id="rId3"/>
              </a:rPr>
              <a:t>initial information model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2"/>
                </a:solidFill>
              </a:rPr>
              <a:t>Three scenarios:</a:t>
            </a:r>
          </a:p>
          <a:p>
            <a:r>
              <a:t/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z="2400" lang="en-US">
                <a:solidFill>
                  <a:schemeClr val="dk2"/>
                </a:solidFill>
              </a:rPr>
              <a:t>US exchange between USGS, NWS, USACE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z="2400" lang="en-US">
                <a:solidFill>
                  <a:schemeClr val="dk2"/>
                </a:solidFill>
              </a:rPr>
              <a:t>Aus exchange between Bureau and water agencies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z="2400" lang="en-US">
                <a:solidFill>
                  <a:schemeClr val="dk2"/>
                </a:solidFill>
              </a:rPr>
              <a:t>UK publishing national river archive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1" name="Shape 71"/>
          <p:cNvSpPr txBox="1"/>
          <p:nvPr/>
        </p:nvSpPr>
        <p:spPr>
          <a:xfrm>
            <a:off y="6553200" x="2973386"/>
            <a:ext cy="228600" cx="320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trike="noStrike" u="none" b="0" cap="none" baseline="0" sz="900" lang="en-US" i="0">
                <a:solidFill>
                  <a:srgbClr val="092E5C"/>
                </a:solidFill>
                <a:latin typeface="Arial"/>
                <a:ea typeface="Arial"/>
                <a:cs typeface="Arial"/>
                <a:sym typeface="Arial"/>
              </a:rPr>
              <a:t>Copyright © 2014 Open Geospatial Consortium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6" name="Shape 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81000" x="1786575"/>
            <a:ext cy="5245300" cx="518492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US Scenario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Aus Scenario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59225" x="2129199"/>
            <a:ext cy="5142149" cx="530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UK Scenario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91625" x="1986075"/>
            <a:ext cy="4985424" cx="4985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Current Model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38037" x="836300"/>
            <a:ext cy="4257675" cx="803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y="4126125" x="972750"/>
            <a:ext cy="3056100" cx="6331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-US"/>
              <a:t>
</a:t>
            </a:r>
            <a:r>
              <a:rPr u="sng" sz="2400" lang="en-US">
                <a:solidFill>
                  <a:schemeClr val="hlink"/>
                </a:solidFill>
                <a:hlinkClick r:id="rId4"/>
              </a:rPr>
              <a:t>Described in OGC discussion paper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Web service delivery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79525" x="346075"/>
            <a:ext cy="4891199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It is possible to deliver WaterML2.0 part 2 using:</a:t>
            </a:r>
          </a:p>
          <a:p>
            <a:pPr algn="l" rtl="0" lvl="1" marR="0" indent="-38100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lphaLcPeriod"/>
            </a:pPr>
            <a:r>
              <a:rPr sz="2400" lang="en-US">
                <a:solidFill>
                  <a:schemeClr val="dk2"/>
                </a:solidFill>
              </a:rPr>
              <a:t>WFS for ratings and range values</a:t>
            </a:r>
          </a:p>
          <a:p>
            <a:pPr algn="l" rtl="0" lvl="1" marR="0" indent="-38100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lphaLcPeriod"/>
            </a:pPr>
            <a:r>
              <a:rPr sz="2400" lang="en-US">
                <a:solidFill>
                  <a:schemeClr val="dk2"/>
                </a:solidFill>
              </a:rPr>
              <a:t>SOS for gaugings and cross-sections</a:t>
            </a:r>
          </a:p>
          <a:p>
            <a:r>
              <a:t/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Requires fair amount of customisation and filtering, and two different service implementations</a:t>
            </a:r>
          </a:p>
          <a:p>
            <a:r>
              <a:t/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Starting with a RESTful service to test the information model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REST API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79525" x="346075"/>
            <a:ext cy="4891199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175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77777"/>
              <a:buFont typeface="Arial"/>
              <a:buChar char="•"/>
            </a:pPr>
            <a:r>
              <a:rPr sz="1800" lang="en-US">
                <a:solidFill>
                  <a:schemeClr val="dk2"/>
                </a:solidFill>
              </a:rPr>
              <a:t>Retrieve all rating tables for specific monitoring point: </a:t>
            </a:r>
            <a:r>
              <a:rPr u="sng" sz="1200" lang="en-US">
                <a:solidFill>
                  <a:schemeClr val="hlink"/>
                </a:solidFill>
                <a:hlinkClick r:id="rId3"/>
              </a:rPr>
              <a:t>http://waterml2.csiro.au/rgs-api/v1/conversion/?monitoring-point=419009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2"/>
                </a:solidFill>
              </a:rPr>
              <a:t>Retrieve latest rating table for specific monitoring point: </a:t>
            </a:r>
            <a:r>
              <a:rPr u="sng" sz="1200" lang="en-US">
                <a:solidFill>
                  <a:schemeClr val="hlink"/>
                </a:solidFill>
                <a:hlinkClick r:id="rId4"/>
              </a:rPr>
              <a:t>http://waterml2.csiro.au/rgs-api/v1/conversion/?monitoring-point=419009&amp;latest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2"/>
                </a:solidFill>
              </a:rPr>
              <a:t>Retrieve gauging for a monitoring point after specific date: </a:t>
            </a:r>
            <a:r>
              <a:rPr u="sng" sz="1200" lang="en-US">
                <a:solidFill>
                  <a:schemeClr val="hlink"/>
                </a:solidFill>
                <a:hlinkClick r:id="rId5"/>
              </a:rPr>
              <a:t>http://waterml2.csiro.au/rgs-api/v1/gauging/?monitoring-point=419009&amp;start-date=2009-02-15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2"/>
                </a:solidFill>
              </a:rPr>
              <a:t>Retrieve all gaugings for a monitoring point: </a:t>
            </a:r>
            <a:r>
              <a:rPr u="sng" sz="1200" lang="en-US">
                <a:solidFill>
                  <a:schemeClr val="hlink"/>
                </a:solidFill>
                <a:hlinkClick r:id="rId6"/>
              </a:rPr>
              <a:t>http://waterml2.csiro.au/rgs-api/v1/gauging/?monitoring-point=419075&amp;format=xml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2"/>
                </a:solidFill>
              </a:rPr>
              <a:t>Fully expanded list of all gaugings for a monitoring point: </a:t>
            </a:r>
            <a:r>
              <a:rPr u="sng" sz="1200" lang="en-US">
                <a:solidFill>
                  <a:schemeClr val="hlink"/>
                </a:solidFill>
                <a:hlinkClick r:id="rId7"/>
              </a:rPr>
              <a:t>http://waterml2.csiro.au/rgs-api/v1/gauging/?monitoring-point=419075&amp;format=xml&amp;expanded</a:t>
            </a:r>
            <a:r>
              <a:rPr sz="1200" lang="en-US">
                <a:solidFill>
                  <a:schemeClr val="dk2"/>
                </a:solidFill>
              </a:rPr>
              <a:t> 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2"/>
                </a:solidFill>
              </a:rPr>
              <a:t>API Documentation: </a:t>
            </a:r>
            <a:r>
              <a:rPr u="sng" sz="1800" lang="en-US">
                <a:solidFill>
                  <a:schemeClr val="hlink"/>
                </a:solidFill>
                <a:hlinkClick r:id="rId8"/>
              </a:rPr>
              <a:t>http://waterml2.csiro.au/rgs-api/v1/docs/</a:t>
            </a:r>
            <a:r>
              <a:rPr sz="1800" lang="en-US">
                <a:solidFill>
                  <a:schemeClr val="dk2"/>
                </a:solidFill>
              </a:rPr>
              <a:t>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136525" x="231775"/>
            <a:ext cy="685799" cx="8683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092E5C"/>
                </a:solidFill>
              </a:rPr>
              <a:t>Next steps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279525" x="346075"/>
            <a:ext cy="4891199" cx="8458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IE participants are implementing RESTful APIs to encode the WaterML2.0 part 2 model</a:t>
            </a:r>
          </a:p>
          <a:p>
            <a:r>
              <a:t/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E5C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JSON encodings and XML are being explored - current prototype delivers both</a:t>
            </a:r>
          </a:p>
          <a:p>
            <a:r>
              <a:t/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Results to be demonstrated at the August HydroDWG workshop</a:t>
            </a:r>
          </a:p>
          <a:p>
            <a:r>
              <a:t/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sz="2400" lang="en-US">
                <a:solidFill>
                  <a:schemeClr val="dk2"/>
                </a:solidFill>
              </a:rPr>
              <a:t>Form a new SWG? Or use WaterML2.0 Part 1 SWG? 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–"/>
            </a:pPr>
            <a:r>
              <a:rPr sz="2400" lang="en-US" i="1">
                <a:solidFill>
                  <a:schemeClr val="dk2"/>
                </a:solidFill>
              </a:rPr>
              <a:t>Question for OGC/HydroDWG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_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