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46"/>
  </p:notesMasterIdLst>
  <p:sldIdLst>
    <p:sldId id="350" r:id="rId2"/>
    <p:sldId id="354" r:id="rId3"/>
    <p:sldId id="256" r:id="rId4"/>
    <p:sldId id="346" r:id="rId5"/>
    <p:sldId id="268" r:id="rId6"/>
    <p:sldId id="349" r:id="rId7"/>
    <p:sldId id="271" r:id="rId8"/>
    <p:sldId id="353" r:id="rId9"/>
    <p:sldId id="269" r:id="rId10"/>
    <p:sldId id="270" r:id="rId11"/>
    <p:sldId id="351" r:id="rId12"/>
    <p:sldId id="263" r:id="rId13"/>
    <p:sldId id="264" r:id="rId14"/>
    <p:sldId id="339" r:id="rId15"/>
    <p:sldId id="266" r:id="rId16"/>
    <p:sldId id="267" r:id="rId17"/>
    <p:sldId id="338" r:id="rId18"/>
    <p:sldId id="285" r:id="rId19"/>
    <p:sldId id="288" r:id="rId20"/>
    <p:sldId id="260" r:id="rId21"/>
    <p:sldId id="352" r:id="rId22"/>
    <p:sldId id="358" r:id="rId23"/>
    <p:sldId id="335" r:id="rId24"/>
    <p:sldId id="272" r:id="rId25"/>
    <p:sldId id="273" r:id="rId26"/>
    <p:sldId id="274" r:id="rId27"/>
    <p:sldId id="276" r:id="rId28"/>
    <p:sldId id="277" r:id="rId29"/>
    <p:sldId id="281" r:id="rId30"/>
    <p:sldId id="282" r:id="rId31"/>
    <p:sldId id="336" r:id="rId32"/>
    <p:sldId id="356" r:id="rId33"/>
    <p:sldId id="347" r:id="rId34"/>
    <p:sldId id="348" r:id="rId35"/>
    <p:sldId id="290" r:id="rId36"/>
    <p:sldId id="291" r:id="rId37"/>
    <p:sldId id="292" r:id="rId38"/>
    <p:sldId id="293" r:id="rId39"/>
    <p:sldId id="294" r:id="rId40"/>
    <p:sldId id="295" r:id="rId41"/>
    <p:sldId id="296" r:id="rId42"/>
    <p:sldId id="297" r:id="rId43"/>
    <p:sldId id="340" r:id="rId44"/>
    <p:sldId id="345" r:id="rId4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varScale="1">
        <p:scale>
          <a:sx n="67" d="100"/>
          <a:sy n="67" d="100"/>
        </p:scale>
        <p:origin x="-1242"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96B9F-DCCF-4910-B173-C649A8FDF58E}"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59443376-A053-49D2-AF58-76D670B2DDBC}">
      <dgm:prSet/>
      <dgm:spPr/>
      <dgm:t>
        <a:bodyPr/>
        <a:lstStyle/>
        <a:p>
          <a:pPr algn="ctr" rtl="0"/>
          <a:r>
            <a:rPr lang="en-US" b="1" smtClean="0"/>
            <a:t>Lung Disease</a:t>
          </a:r>
          <a:endParaRPr lang="en-US" b="1"/>
        </a:p>
      </dgm:t>
    </dgm:pt>
    <dgm:pt modelId="{0BCA63D9-EDA8-4D0C-B1B7-87AD25B6C9E0}" type="parTrans" cxnId="{BD93D793-9081-4370-8DAD-6F2C6DCF7FB5}">
      <dgm:prSet/>
      <dgm:spPr/>
      <dgm:t>
        <a:bodyPr/>
        <a:lstStyle/>
        <a:p>
          <a:endParaRPr lang="en-US"/>
        </a:p>
      </dgm:t>
    </dgm:pt>
    <dgm:pt modelId="{869E0A2A-9342-4DE8-9CB5-97D95CA88656}" type="sibTrans" cxnId="{BD93D793-9081-4370-8DAD-6F2C6DCF7FB5}">
      <dgm:prSet/>
      <dgm:spPr/>
      <dgm:t>
        <a:bodyPr/>
        <a:lstStyle/>
        <a:p>
          <a:endParaRPr lang="en-US"/>
        </a:p>
      </dgm:t>
    </dgm:pt>
    <dgm:pt modelId="{76873BC1-E072-4ABF-8019-166BC244234E}" type="pres">
      <dgm:prSet presAssocID="{01396B9F-DCCF-4910-B173-C649A8FDF58E}" presName="linear" presStyleCnt="0">
        <dgm:presLayoutVars>
          <dgm:animLvl val="lvl"/>
          <dgm:resizeHandles val="exact"/>
        </dgm:presLayoutVars>
      </dgm:prSet>
      <dgm:spPr/>
      <dgm:t>
        <a:bodyPr/>
        <a:lstStyle/>
        <a:p>
          <a:endParaRPr lang="en-US"/>
        </a:p>
      </dgm:t>
    </dgm:pt>
    <dgm:pt modelId="{CDA3E147-884A-4E61-80DF-CAFB6753AB22}" type="pres">
      <dgm:prSet presAssocID="{59443376-A053-49D2-AF58-76D670B2DDBC}" presName="parentText" presStyleLbl="node1" presStyleIdx="0" presStyleCnt="1">
        <dgm:presLayoutVars>
          <dgm:chMax val="0"/>
          <dgm:bulletEnabled val="1"/>
        </dgm:presLayoutVars>
      </dgm:prSet>
      <dgm:spPr/>
      <dgm:t>
        <a:bodyPr/>
        <a:lstStyle/>
        <a:p>
          <a:endParaRPr lang="en-US"/>
        </a:p>
      </dgm:t>
    </dgm:pt>
  </dgm:ptLst>
  <dgm:cxnLst>
    <dgm:cxn modelId="{0CE88D82-24DD-4964-8720-687EF898FBF3}" type="presOf" srcId="{01396B9F-DCCF-4910-B173-C649A8FDF58E}" destId="{76873BC1-E072-4ABF-8019-166BC244234E}" srcOrd="0" destOrd="0" presId="urn:microsoft.com/office/officeart/2005/8/layout/vList2"/>
    <dgm:cxn modelId="{BD93D793-9081-4370-8DAD-6F2C6DCF7FB5}" srcId="{01396B9F-DCCF-4910-B173-C649A8FDF58E}" destId="{59443376-A053-49D2-AF58-76D670B2DDBC}" srcOrd="0" destOrd="0" parTransId="{0BCA63D9-EDA8-4D0C-B1B7-87AD25B6C9E0}" sibTransId="{869E0A2A-9342-4DE8-9CB5-97D95CA88656}"/>
    <dgm:cxn modelId="{DA5516A7-D342-4BAC-AAE4-FB3C251255D0}" type="presOf" srcId="{59443376-A053-49D2-AF58-76D670B2DDBC}" destId="{CDA3E147-884A-4E61-80DF-CAFB6753AB22}" srcOrd="0" destOrd="0" presId="urn:microsoft.com/office/officeart/2005/8/layout/vList2"/>
    <dgm:cxn modelId="{DCC491E1-C3EE-4ED4-BE6B-5E6D9258AA07}" type="presParOf" srcId="{76873BC1-E072-4ABF-8019-166BC244234E}" destId="{CDA3E147-884A-4E61-80DF-CAFB6753AB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462A77-ACFA-4904-9323-8F583600B8D8}"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82B93B7B-B5F1-4189-A572-29F95191B033}">
      <dgm:prSet custT="1"/>
      <dgm:spPr/>
      <dgm:t>
        <a:bodyPr/>
        <a:lstStyle/>
        <a:p>
          <a:pPr algn="ctr" rtl="0"/>
          <a:r>
            <a:rPr lang="en-US" sz="2800" b="1" smtClean="0"/>
            <a:t>General Statistics</a:t>
          </a:r>
          <a:endParaRPr lang="en-US" sz="2800"/>
        </a:p>
      </dgm:t>
    </dgm:pt>
    <dgm:pt modelId="{25CCD921-147B-41AE-9DEA-025D2A2E499D}" type="parTrans" cxnId="{2B0DCC0A-834B-47B4-919C-6611FD2A0E6B}">
      <dgm:prSet/>
      <dgm:spPr/>
      <dgm:t>
        <a:bodyPr/>
        <a:lstStyle/>
        <a:p>
          <a:endParaRPr lang="en-US"/>
        </a:p>
      </dgm:t>
    </dgm:pt>
    <dgm:pt modelId="{E4026D32-653C-4FE6-B236-0EE403D3DA4B}" type="sibTrans" cxnId="{2B0DCC0A-834B-47B4-919C-6611FD2A0E6B}">
      <dgm:prSet/>
      <dgm:spPr/>
      <dgm:t>
        <a:bodyPr/>
        <a:lstStyle/>
        <a:p>
          <a:endParaRPr lang="en-US"/>
        </a:p>
      </dgm:t>
    </dgm:pt>
    <dgm:pt modelId="{B2CADB45-D86B-4DB6-B5D0-E6CB50241CC6}">
      <dgm:prSet custT="1"/>
      <dgm:spPr/>
      <dgm:t>
        <a:bodyPr/>
        <a:lstStyle/>
        <a:p>
          <a:pPr algn="ctr" rtl="0"/>
          <a:r>
            <a:rPr lang="en-US" sz="1800" b="1" smtClean="0"/>
            <a:t>6 million Canadians with lung disease</a:t>
          </a:r>
          <a:endParaRPr lang="en-US" sz="1800" b="1"/>
        </a:p>
      </dgm:t>
    </dgm:pt>
    <dgm:pt modelId="{8CD887A3-64F5-483F-8559-F797B1944518}" type="parTrans" cxnId="{38D23960-F42F-4A9A-8D1F-85DE23235CD1}">
      <dgm:prSet/>
      <dgm:spPr/>
      <dgm:t>
        <a:bodyPr/>
        <a:lstStyle/>
        <a:p>
          <a:endParaRPr lang="en-US"/>
        </a:p>
      </dgm:t>
    </dgm:pt>
    <dgm:pt modelId="{1818D77D-AEA6-4DB6-8B89-7587210C1B2C}" type="sibTrans" cxnId="{38D23960-F42F-4A9A-8D1F-85DE23235CD1}">
      <dgm:prSet/>
      <dgm:spPr/>
      <dgm:t>
        <a:bodyPr/>
        <a:lstStyle/>
        <a:p>
          <a:endParaRPr lang="en-US"/>
        </a:p>
      </dgm:t>
    </dgm:pt>
    <dgm:pt modelId="{D664F0DF-4764-4303-81B0-3CFC4F18ED0A}">
      <dgm:prSet custT="1"/>
      <dgm:spPr/>
      <dgm:t>
        <a:bodyPr/>
        <a:lstStyle/>
        <a:p>
          <a:pPr algn="ctr" rtl="0"/>
          <a:r>
            <a:rPr lang="en-US" sz="1800" b="1" smtClean="0"/>
            <a:t>$15b annual cost to Canadians</a:t>
          </a:r>
          <a:endParaRPr lang="en-US" sz="1800" b="1"/>
        </a:p>
      </dgm:t>
    </dgm:pt>
    <dgm:pt modelId="{55808CD3-EFAF-48A5-BA77-25C73CEA0EE6}" type="parTrans" cxnId="{BAF72209-524A-4734-8243-322A424E464D}">
      <dgm:prSet/>
      <dgm:spPr/>
      <dgm:t>
        <a:bodyPr/>
        <a:lstStyle/>
        <a:p>
          <a:endParaRPr lang="en-US"/>
        </a:p>
      </dgm:t>
    </dgm:pt>
    <dgm:pt modelId="{24146C24-2D06-48DF-ACAF-4B0D3F7B8E57}" type="sibTrans" cxnId="{BAF72209-524A-4734-8243-322A424E464D}">
      <dgm:prSet/>
      <dgm:spPr/>
      <dgm:t>
        <a:bodyPr/>
        <a:lstStyle/>
        <a:p>
          <a:endParaRPr lang="en-US"/>
        </a:p>
      </dgm:t>
    </dgm:pt>
    <dgm:pt modelId="{DEA7DB2B-3A17-4B7F-B237-36F18A3D727D}">
      <dgm:prSet custT="1"/>
      <dgm:spPr/>
      <dgm:t>
        <a:bodyPr/>
        <a:lstStyle/>
        <a:p>
          <a:pPr algn="ctr" rtl="0"/>
          <a:r>
            <a:rPr lang="en-US" sz="1800" b="1" smtClean="0"/>
            <a:t>3 million cope with Asthma (especially children)</a:t>
          </a:r>
          <a:endParaRPr lang="en-US" sz="1800" b="1"/>
        </a:p>
      </dgm:t>
    </dgm:pt>
    <dgm:pt modelId="{EC194C26-03EC-41C0-B3D4-5ADF2604CCDB}" type="parTrans" cxnId="{0FC71264-5447-469C-91AF-7846FCFE594E}">
      <dgm:prSet/>
      <dgm:spPr/>
      <dgm:t>
        <a:bodyPr/>
        <a:lstStyle/>
        <a:p>
          <a:endParaRPr lang="en-US"/>
        </a:p>
      </dgm:t>
    </dgm:pt>
    <dgm:pt modelId="{1845D90F-B5F5-4BDE-BDC1-145446258B09}" type="sibTrans" cxnId="{0FC71264-5447-469C-91AF-7846FCFE594E}">
      <dgm:prSet/>
      <dgm:spPr/>
      <dgm:t>
        <a:bodyPr/>
        <a:lstStyle/>
        <a:p>
          <a:endParaRPr lang="en-US"/>
        </a:p>
      </dgm:t>
    </dgm:pt>
    <dgm:pt modelId="{91A6A5F7-6331-4D66-8D78-748BBADC220E}">
      <dgm:prSet custT="1"/>
      <dgm:spPr/>
      <dgm:t>
        <a:bodyPr/>
        <a:lstStyle/>
        <a:p>
          <a:pPr algn="ctr" rtl="0"/>
          <a:r>
            <a:rPr lang="en-US" sz="1800" b="1" smtClean="0"/>
            <a:t>Lung cancer in women has tripled since 1977</a:t>
          </a:r>
          <a:endParaRPr lang="en-US" sz="1800" b="1"/>
        </a:p>
      </dgm:t>
    </dgm:pt>
    <dgm:pt modelId="{26DB9679-C318-4F35-841F-5262D3506602}" type="parTrans" cxnId="{84491BB3-7AF0-4E6F-B0F1-E3858EC8F31C}">
      <dgm:prSet/>
      <dgm:spPr/>
      <dgm:t>
        <a:bodyPr/>
        <a:lstStyle/>
        <a:p>
          <a:endParaRPr lang="en-US"/>
        </a:p>
      </dgm:t>
    </dgm:pt>
    <dgm:pt modelId="{38ABD80D-EED1-4009-A245-A755712FF46E}" type="sibTrans" cxnId="{84491BB3-7AF0-4E6F-B0F1-E3858EC8F31C}">
      <dgm:prSet/>
      <dgm:spPr/>
      <dgm:t>
        <a:bodyPr/>
        <a:lstStyle/>
        <a:p>
          <a:endParaRPr lang="en-US"/>
        </a:p>
      </dgm:t>
    </dgm:pt>
    <dgm:pt modelId="{0D4C8983-A7B2-46A3-B597-412912672FF9}">
      <dgm:prSet custT="1"/>
      <dgm:spPr/>
      <dgm:t>
        <a:bodyPr/>
        <a:lstStyle/>
        <a:p>
          <a:pPr algn="ctr" rtl="0"/>
          <a:r>
            <a:rPr lang="en-US" sz="1800" b="1" smtClean="0"/>
            <a:t>First Nations, Inuit and Metis people disproportionately affected</a:t>
          </a:r>
          <a:endParaRPr lang="en-US" sz="1800" b="1"/>
        </a:p>
      </dgm:t>
    </dgm:pt>
    <dgm:pt modelId="{61A3EE2F-6C5C-48B6-AC2B-2878B9609BC6}" type="parTrans" cxnId="{4FC7A72E-6D5F-4F17-B5DA-79A4614DB15F}">
      <dgm:prSet/>
      <dgm:spPr/>
      <dgm:t>
        <a:bodyPr/>
        <a:lstStyle/>
        <a:p>
          <a:endParaRPr lang="en-US"/>
        </a:p>
      </dgm:t>
    </dgm:pt>
    <dgm:pt modelId="{5436BB98-6874-4A18-921A-C352CB1A741D}" type="sibTrans" cxnId="{4FC7A72E-6D5F-4F17-B5DA-79A4614DB15F}">
      <dgm:prSet/>
      <dgm:spPr/>
      <dgm:t>
        <a:bodyPr/>
        <a:lstStyle/>
        <a:p>
          <a:endParaRPr lang="en-US"/>
        </a:p>
      </dgm:t>
    </dgm:pt>
    <dgm:pt modelId="{F077A7D7-761E-4230-B8C4-DFFE8A95345E}">
      <dgm:prSet custT="1"/>
      <dgm:spPr/>
      <dgm:t>
        <a:bodyPr/>
        <a:lstStyle/>
        <a:p>
          <a:pPr algn="ctr" rtl="0"/>
          <a:r>
            <a:rPr lang="en-US" sz="1800" b="1" smtClean="0"/>
            <a:t>Poor air quality affects the health of all Canadians</a:t>
          </a:r>
          <a:br>
            <a:rPr lang="en-US" sz="1800" b="1" smtClean="0"/>
          </a:br>
          <a:r>
            <a:rPr lang="en-US" sz="1800" b="1" smtClean="0"/>
            <a:t>- leading cause of emergency room visits, hospitalization and death</a:t>
          </a:r>
          <a:endParaRPr lang="en-US" sz="1800" b="1"/>
        </a:p>
      </dgm:t>
    </dgm:pt>
    <dgm:pt modelId="{FCC5361A-E497-4563-A910-254736818F1C}" type="parTrans" cxnId="{07785C86-875D-4B63-ACBE-5405B4BE2376}">
      <dgm:prSet/>
      <dgm:spPr/>
      <dgm:t>
        <a:bodyPr/>
        <a:lstStyle/>
        <a:p>
          <a:endParaRPr lang="en-US"/>
        </a:p>
      </dgm:t>
    </dgm:pt>
    <dgm:pt modelId="{EF729F0E-1ACE-4AA4-98CE-DFCF452BAA94}" type="sibTrans" cxnId="{07785C86-875D-4B63-ACBE-5405B4BE2376}">
      <dgm:prSet/>
      <dgm:spPr/>
      <dgm:t>
        <a:bodyPr/>
        <a:lstStyle/>
        <a:p>
          <a:endParaRPr lang="en-US"/>
        </a:p>
      </dgm:t>
    </dgm:pt>
    <dgm:pt modelId="{85E38C03-A7D6-434C-8990-3D12A25D83D0}">
      <dgm:prSet custT="1"/>
      <dgm:spPr/>
      <dgm:t>
        <a:bodyPr/>
        <a:lstStyle/>
        <a:p>
          <a:pPr algn="ctr" rtl="0"/>
          <a:r>
            <a:rPr lang="en-US" sz="1800" b="1" smtClean="0"/>
            <a:t>Migrating populations and foreign hot-spots are not considered in the analysis of threats to respiratory health (e.g. Tuberculosis)</a:t>
          </a:r>
          <a:endParaRPr lang="en-US" sz="1800" b="1"/>
        </a:p>
      </dgm:t>
    </dgm:pt>
    <dgm:pt modelId="{F4C01B33-7486-4F0D-82DB-672AE0EF1BC2}" type="parTrans" cxnId="{35A04D6E-3A14-4813-A633-A3BFE749DD8D}">
      <dgm:prSet/>
      <dgm:spPr/>
      <dgm:t>
        <a:bodyPr/>
        <a:lstStyle/>
        <a:p>
          <a:endParaRPr lang="en-US"/>
        </a:p>
      </dgm:t>
    </dgm:pt>
    <dgm:pt modelId="{F36CD0DA-8726-4726-B686-6E4DD4600752}" type="sibTrans" cxnId="{35A04D6E-3A14-4813-A633-A3BFE749DD8D}">
      <dgm:prSet/>
      <dgm:spPr/>
      <dgm:t>
        <a:bodyPr/>
        <a:lstStyle/>
        <a:p>
          <a:endParaRPr lang="en-US"/>
        </a:p>
      </dgm:t>
    </dgm:pt>
    <dgm:pt modelId="{3B403CBB-D36A-4500-A624-8E88D07B3CD3}" type="pres">
      <dgm:prSet presAssocID="{7C462A77-ACFA-4904-9323-8F583600B8D8}" presName="linear" presStyleCnt="0">
        <dgm:presLayoutVars>
          <dgm:animLvl val="lvl"/>
          <dgm:resizeHandles val="exact"/>
        </dgm:presLayoutVars>
      </dgm:prSet>
      <dgm:spPr/>
      <dgm:t>
        <a:bodyPr/>
        <a:lstStyle/>
        <a:p>
          <a:endParaRPr lang="en-US"/>
        </a:p>
      </dgm:t>
    </dgm:pt>
    <dgm:pt modelId="{7D6454FD-F37F-4AD5-96F4-44F4CC5027D5}" type="pres">
      <dgm:prSet presAssocID="{82B93B7B-B5F1-4189-A572-29F95191B033}" presName="parentText" presStyleLbl="node1" presStyleIdx="0" presStyleCnt="8">
        <dgm:presLayoutVars>
          <dgm:chMax val="0"/>
          <dgm:bulletEnabled val="1"/>
        </dgm:presLayoutVars>
      </dgm:prSet>
      <dgm:spPr/>
      <dgm:t>
        <a:bodyPr/>
        <a:lstStyle/>
        <a:p>
          <a:endParaRPr lang="en-US"/>
        </a:p>
      </dgm:t>
    </dgm:pt>
    <dgm:pt modelId="{A04696C4-BDA0-4111-A839-A68CD74D99EF}" type="pres">
      <dgm:prSet presAssocID="{E4026D32-653C-4FE6-B236-0EE403D3DA4B}" presName="spacer" presStyleCnt="0"/>
      <dgm:spPr/>
    </dgm:pt>
    <dgm:pt modelId="{85DFE434-E04E-4DE6-9E7E-7AFDEF4FB08D}" type="pres">
      <dgm:prSet presAssocID="{B2CADB45-D86B-4DB6-B5D0-E6CB50241CC6}" presName="parentText" presStyleLbl="node1" presStyleIdx="1" presStyleCnt="8">
        <dgm:presLayoutVars>
          <dgm:chMax val="0"/>
          <dgm:bulletEnabled val="1"/>
        </dgm:presLayoutVars>
      </dgm:prSet>
      <dgm:spPr/>
      <dgm:t>
        <a:bodyPr/>
        <a:lstStyle/>
        <a:p>
          <a:endParaRPr lang="en-US"/>
        </a:p>
      </dgm:t>
    </dgm:pt>
    <dgm:pt modelId="{35759F4C-1AFC-4920-8A68-B4DDD41124A1}" type="pres">
      <dgm:prSet presAssocID="{1818D77D-AEA6-4DB6-8B89-7587210C1B2C}" presName="spacer" presStyleCnt="0"/>
      <dgm:spPr/>
    </dgm:pt>
    <dgm:pt modelId="{64FA3DDA-7875-44B0-A17F-AF7E1943D79B}" type="pres">
      <dgm:prSet presAssocID="{D664F0DF-4764-4303-81B0-3CFC4F18ED0A}" presName="parentText" presStyleLbl="node1" presStyleIdx="2" presStyleCnt="8">
        <dgm:presLayoutVars>
          <dgm:chMax val="0"/>
          <dgm:bulletEnabled val="1"/>
        </dgm:presLayoutVars>
      </dgm:prSet>
      <dgm:spPr/>
      <dgm:t>
        <a:bodyPr/>
        <a:lstStyle/>
        <a:p>
          <a:endParaRPr lang="en-US"/>
        </a:p>
      </dgm:t>
    </dgm:pt>
    <dgm:pt modelId="{533BBBB8-1711-4C92-88C2-7C221C17EAA1}" type="pres">
      <dgm:prSet presAssocID="{24146C24-2D06-48DF-ACAF-4B0D3F7B8E57}" presName="spacer" presStyleCnt="0"/>
      <dgm:spPr/>
    </dgm:pt>
    <dgm:pt modelId="{1F9FFADE-8D8B-4B3B-9AA9-54F46F3B09E2}" type="pres">
      <dgm:prSet presAssocID="{DEA7DB2B-3A17-4B7F-B237-36F18A3D727D}" presName="parentText" presStyleLbl="node1" presStyleIdx="3" presStyleCnt="8">
        <dgm:presLayoutVars>
          <dgm:chMax val="0"/>
          <dgm:bulletEnabled val="1"/>
        </dgm:presLayoutVars>
      </dgm:prSet>
      <dgm:spPr/>
      <dgm:t>
        <a:bodyPr/>
        <a:lstStyle/>
        <a:p>
          <a:endParaRPr lang="en-US"/>
        </a:p>
      </dgm:t>
    </dgm:pt>
    <dgm:pt modelId="{B5F18B6E-10BB-4A50-B978-061DA6BF001D}" type="pres">
      <dgm:prSet presAssocID="{1845D90F-B5F5-4BDE-BDC1-145446258B09}" presName="spacer" presStyleCnt="0"/>
      <dgm:spPr/>
    </dgm:pt>
    <dgm:pt modelId="{61CDDFEE-5654-4CAB-8661-8BCDE6EFFE52}" type="pres">
      <dgm:prSet presAssocID="{91A6A5F7-6331-4D66-8D78-748BBADC220E}" presName="parentText" presStyleLbl="node1" presStyleIdx="4" presStyleCnt="8">
        <dgm:presLayoutVars>
          <dgm:chMax val="0"/>
          <dgm:bulletEnabled val="1"/>
        </dgm:presLayoutVars>
      </dgm:prSet>
      <dgm:spPr/>
      <dgm:t>
        <a:bodyPr/>
        <a:lstStyle/>
        <a:p>
          <a:endParaRPr lang="en-US"/>
        </a:p>
      </dgm:t>
    </dgm:pt>
    <dgm:pt modelId="{559BB102-6B0A-465A-AC73-B2E2E642BB9F}" type="pres">
      <dgm:prSet presAssocID="{38ABD80D-EED1-4009-A245-A755712FF46E}" presName="spacer" presStyleCnt="0"/>
      <dgm:spPr/>
    </dgm:pt>
    <dgm:pt modelId="{69FF62AD-33C4-4952-8F35-A2C1BBDD35CF}" type="pres">
      <dgm:prSet presAssocID="{0D4C8983-A7B2-46A3-B597-412912672FF9}" presName="parentText" presStyleLbl="node1" presStyleIdx="5" presStyleCnt="8">
        <dgm:presLayoutVars>
          <dgm:chMax val="0"/>
          <dgm:bulletEnabled val="1"/>
        </dgm:presLayoutVars>
      </dgm:prSet>
      <dgm:spPr/>
      <dgm:t>
        <a:bodyPr/>
        <a:lstStyle/>
        <a:p>
          <a:endParaRPr lang="en-US"/>
        </a:p>
      </dgm:t>
    </dgm:pt>
    <dgm:pt modelId="{A96674BA-6BFC-48BD-A637-1F5EAB5D1E47}" type="pres">
      <dgm:prSet presAssocID="{5436BB98-6874-4A18-921A-C352CB1A741D}" presName="spacer" presStyleCnt="0"/>
      <dgm:spPr/>
    </dgm:pt>
    <dgm:pt modelId="{D5AEFDEE-0E67-4AA3-8707-D53B63BAF444}" type="pres">
      <dgm:prSet presAssocID="{F077A7D7-761E-4230-B8C4-DFFE8A95345E}" presName="parentText" presStyleLbl="node1" presStyleIdx="6" presStyleCnt="8">
        <dgm:presLayoutVars>
          <dgm:chMax val="0"/>
          <dgm:bulletEnabled val="1"/>
        </dgm:presLayoutVars>
      </dgm:prSet>
      <dgm:spPr/>
      <dgm:t>
        <a:bodyPr/>
        <a:lstStyle/>
        <a:p>
          <a:endParaRPr lang="en-US"/>
        </a:p>
      </dgm:t>
    </dgm:pt>
    <dgm:pt modelId="{384669A8-0247-4CC0-8FE6-ADBD7EEBD04B}" type="pres">
      <dgm:prSet presAssocID="{EF729F0E-1ACE-4AA4-98CE-DFCF452BAA94}" presName="spacer" presStyleCnt="0"/>
      <dgm:spPr/>
    </dgm:pt>
    <dgm:pt modelId="{BBFC2E1C-EBC4-4489-90BB-13AB62D1A602}" type="pres">
      <dgm:prSet presAssocID="{85E38C03-A7D6-434C-8990-3D12A25D83D0}" presName="parentText" presStyleLbl="node1" presStyleIdx="7" presStyleCnt="8">
        <dgm:presLayoutVars>
          <dgm:chMax val="0"/>
          <dgm:bulletEnabled val="1"/>
        </dgm:presLayoutVars>
      </dgm:prSet>
      <dgm:spPr/>
      <dgm:t>
        <a:bodyPr/>
        <a:lstStyle/>
        <a:p>
          <a:endParaRPr lang="en-US"/>
        </a:p>
      </dgm:t>
    </dgm:pt>
  </dgm:ptLst>
  <dgm:cxnLst>
    <dgm:cxn modelId="{35A04D6E-3A14-4813-A633-A3BFE749DD8D}" srcId="{7C462A77-ACFA-4904-9323-8F583600B8D8}" destId="{85E38C03-A7D6-434C-8990-3D12A25D83D0}" srcOrd="7" destOrd="0" parTransId="{F4C01B33-7486-4F0D-82DB-672AE0EF1BC2}" sibTransId="{F36CD0DA-8726-4726-B686-6E4DD4600752}"/>
    <dgm:cxn modelId="{BAF72209-524A-4734-8243-322A424E464D}" srcId="{7C462A77-ACFA-4904-9323-8F583600B8D8}" destId="{D664F0DF-4764-4303-81B0-3CFC4F18ED0A}" srcOrd="2" destOrd="0" parTransId="{55808CD3-EFAF-48A5-BA77-25C73CEA0EE6}" sibTransId="{24146C24-2D06-48DF-ACAF-4B0D3F7B8E57}"/>
    <dgm:cxn modelId="{4FC7A72E-6D5F-4F17-B5DA-79A4614DB15F}" srcId="{7C462A77-ACFA-4904-9323-8F583600B8D8}" destId="{0D4C8983-A7B2-46A3-B597-412912672FF9}" srcOrd="5" destOrd="0" parTransId="{61A3EE2F-6C5C-48B6-AC2B-2878B9609BC6}" sibTransId="{5436BB98-6874-4A18-921A-C352CB1A741D}"/>
    <dgm:cxn modelId="{84491BB3-7AF0-4E6F-B0F1-E3858EC8F31C}" srcId="{7C462A77-ACFA-4904-9323-8F583600B8D8}" destId="{91A6A5F7-6331-4D66-8D78-748BBADC220E}" srcOrd="4" destOrd="0" parTransId="{26DB9679-C318-4F35-841F-5262D3506602}" sibTransId="{38ABD80D-EED1-4009-A245-A755712FF46E}"/>
    <dgm:cxn modelId="{BC315D7E-BDCE-47D4-A8AC-238D2D6A84A7}" type="presOf" srcId="{82B93B7B-B5F1-4189-A572-29F95191B033}" destId="{7D6454FD-F37F-4AD5-96F4-44F4CC5027D5}" srcOrd="0" destOrd="0" presId="urn:microsoft.com/office/officeart/2005/8/layout/vList2"/>
    <dgm:cxn modelId="{0FC71264-5447-469C-91AF-7846FCFE594E}" srcId="{7C462A77-ACFA-4904-9323-8F583600B8D8}" destId="{DEA7DB2B-3A17-4B7F-B237-36F18A3D727D}" srcOrd="3" destOrd="0" parTransId="{EC194C26-03EC-41C0-B3D4-5ADF2604CCDB}" sibTransId="{1845D90F-B5F5-4BDE-BDC1-145446258B09}"/>
    <dgm:cxn modelId="{AA221675-F756-4587-B175-0C047F600216}" type="presOf" srcId="{91A6A5F7-6331-4D66-8D78-748BBADC220E}" destId="{61CDDFEE-5654-4CAB-8661-8BCDE6EFFE52}" srcOrd="0" destOrd="0" presId="urn:microsoft.com/office/officeart/2005/8/layout/vList2"/>
    <dgm:cxn modelId="{761CE286-4324-4D49-9B68-E7BEA9FA49B8}" type="presOf" srcId="{0D4C8983-A7B2-46A3-B597-412912672FF9}" destId="{69FF62AD-33C4-4952-8F35-A2C1BBDD35CF}" srcOrd="0" destOrd="0" presId="urn:microsoft.com/office/officeart/2005/8/layout/vList2"/>
    <dgm:cxn modelId="{F0F1E7E3-28FE-4D2C-BE12-7C915798713A}" type="presOf" srcId="{F077A7D7-761E-4230-B8C4-DFFE8A95345E}" destId="{D5AEFDEE-0E67-4AA3-8707-D53B63BAF444}" srcOrd="0" destOrd="0" presId="urn:microsoft.com/office/officeart/2005/8/layout/vList2"/>
    <dgm:cxn modelId="{07AAC73C-D662-4C49-AC09-573CE9F16D2C}" type="presOf" srcId="{7C462A77-ACFA-4904-9323-8F583600B8D8}" destId="{3B403CBB-D36A-4500-A624-8E88D07B3CD3}" srcOrd="0" destOrd="0" presId="urn:microsoft.com/office/officeart/2005/8/layout/vList2"/>
    <dgm:cxn modelId="{77B70CE6-C207-48C8-BB0F-D98C28CF63B4}" type="presOf" srcId="{D664F0DF-4764-4303-81B0-3CFC4F18ED0A}" destId="{64FA3DDA-7875-44B0-A17F-AF7E1943D79B}" srcOrd="0" destOrd="0" presId="urn:microsoft.com/office/officeart/2005/8/layout/vList2"/>
    <dgm:cxn modelId="{07785C86-875D-4B63-ACBE-5405B4BE2376}" srcId="{7C462A77-ACFA-4904-9323-8F583600B8D8}" destId="{F077A7D7-761E-4230-B8C4-DFFE8A95345E}" srcOrd="6" destOrd="0" parTransId="{FCC5361A-E497-4563-A910-254736818F1C}" sibTransId="{EF729F0E-1ACE-4AA4-98CE-DFCF452BAA94}"/>
    <dgm:cxn modelId="{C8062126-C481-4A09-B69B-E4E7C16FEBD2}" type="presOf" srcId="{B2CADB45-D86B-4DB6-B5D0-E6CB50241CC6}" destId="{85DFE434-E04E-4DE6-9E7E-7AFDEF4FB08D}" srcOrd="0" destOrd="0" presId="urn:microsoft.com/office/officeart/2005/8/layout/vList2"/>
    <dgm:cxn modelId="{38D23960-F42F-4A9A-8D1F-85DE23235CD1}" srcId="{7C462A77-ACFA-4904-9323-8F583600B8D8}" destId="{B2CADB45-D86B-4DB6-B5D0-E6CB50241CC6}" srcOrd="1" destOrd="0" parTransId="{8CD887A3-64F5-483F-8559-F797B1944518}" sibTransId="{1818D77D-AEA6-4DB6-8B89-7587210C1B2C}"/>
    <dgm:cxn modelId="{4F01BE3A-C5F2-4FDA-A0DB-EE1182B71964}" type="presOf" srcId="{85E38C03-A7D6-434C-8990-3D12A25D83D0}" destId="{BBFC2E1C-EBC4-4489-90BB-13AB62D1A602}" srcOrd="0" destOrd="0" presId="urn:microsoft.com/office/officeart/2005/8/layout/vList2"/>
    <dgm:cxn modelId="{2B0DCC0A-834B-47B4-919C-6611FD2A0E6B}" srcId="{7C462A77-ACFA-4904-9323-8F583600B8D8}" destId="{82B93B7B-B5F1-4189-A572-29F95191B033}" srcOrd="0" destOrd="0" parTransId="{25CCD921-147B-41AE-9DEA-025D2A2E499D}" sibTransId="{E4026D32-653C-4FE6-B236-0EE403D3DA4B}"/>
    <dgm:cxn modelId="{B26DFCC8-294F-469E-9380-1CF035145EAB}" type="presOf" srcId="{DEA7DB2B-3A17-4B7F-B237-36F18A3D727D}" destId="{1F9FFADE-8D8B-4B3B-9AA9-54F46F3B09E2}" srcOrd="0" destOrd="0" presId="urn:microsoft.com/office/officeart/2005/8/layout/vList2"/>
    <dgm:cxn modelId="{3A2B32F7-9840-43DB-9605-14581213DF31}" type="presParOf" srcId="{3B403CBB-D36A-4500-A624-8E88D07B3CD3}" destId="{7D6454FD-F37F-4AD5-96F4-44F4CC5027D5}" srcOrd="0" destOrd="0" presId="urn:microsoft.com/office/officeart/2005/8/layout/vList2"/>
    <dgm:cxn modelId="{DF4B53E7-F424-49D9-9ACF-9F08DEA26232}" type="presParOf" srcId="{3B403CBB-D36A-4500-A624-8E88D07B3CD3}" destId="{A04696C4-BDA0-4111-A839-A68CD74D99EF}" srcOrd="1" destOrd="0" presId="urn:microsoft.com/office/officeart/2005/8/layout/vList2"/>
    <dgm:cxn modelId="{AE27F04D-C75D-4F1B-86DD-D1C059789044}" type="presParOf" srcId="{3B403CBB-D36A-4500-A624-8E88D07B3CD3}" destId="{85DFE434-E04E-4DE6-9E7E-7AFDEF4FB08D}" srcOrd="2" destOrd="0" presId="urn:microsoft.com/office/officeart/2005/8/layout/vList2"/>
    <dgm:cxn modelId="{B0702BEF-8798-49BA-815F-806ED69D17FB}" type="presParOf" srcId="{3B403CBB-D36A-4500-A624-8E88D07B3CD3}" destId="{35759F4C-1AFC-4920-8A68-B4DDD41124A1}" srcOrd="3" destOrd="0" presId="urn:microsoft.com/office/officeart/2005/8/layout/vList2"/>
    <dgm:cxn modelId="{529D498C-3E17-4285-9FC8-C1236D88ACB1}" type="presParOf" srcId="{3B403CBB-D36A-4500-A624-8E88D07B3CD3}" destId="{64FA3DDA-7875-44B0-A17F-AF7E1943D79B}" srcOrd="4" destOrd="0" presId="urn:microsoft.com/office/officeart/2005/8/layout/vList2"/>
    <dgm:cxn modelId="{187A7E66-5232-4BE9-BB35-417E8568BBAE}" type="presParOf" srcId="{3B403CBB-D36A-4500-A624-8E88D07B3CD3}" destId="{533BBBB8-1711-4C92-88C2-7C221C17EAA1}" srcOrd="5" destOrd="0" presId="urn:microsoft.com/office/officeart/2005/8/layout/vList2"/>
    <dgm:cxn modelId="{0F6D13BD-5EEE-469E-BC52-2BEFDFF021B1}" type="presParOf" srcId="{3B403CBB-D36A-4500-A624-8E88D07B3CD3}" destId="{1F9FFADE-8D8B-4B3B-9AA9-54F46F3B09E2}" srcOrd="6" destOrd="0" presId="urn:microsoft.com/office/officeart/2005/8/layout/vList2"/>
    <dgm:cxn modelId="{C00A50E7-3F0F-4F5E-81F1-D8BC219C94CB}" type="presParOf" srcId="{3B403CBB-D36A-4500-A624-8E88D07B3CD3}" destId="{B5F18B6E-10BB-4A50-B978-061DA6BF001D}" srcOrd="7" destOrd="0" presId="urn:microsoft.com/office/officeart/2005/8/layout/vList2"/>
    <dgm:cxn modelId="{B180BAD4-4CC4-402A-A1BB-603E22CDE2F5}" type="presParOf" srcId="{3B403CBB-D36A-4500-A624-8E88D07B3CD3}" destId="{61CDDFEE-5654-4CAB-8661-8BCDE6EFFE52}" srcOrd="8" destOrd="0" presId="urn:microsoft.com/office/officeart/2005/8/layout/vList2"/>
    <dgm:cxn modelId="{E8E5F8F5-3C49-4003-A3B0-3C4F64AA6F05}" type="presParOf" srcId="{3B403CBB-D36A-4500-A624-8E88D07B3CD3}" destId="{559BB102-6B0A-465A-AC73-B2E2E642BB9F}" srcOrd="9" destOrd="0" presId="urn:microsoft.com/office/officeart/2005/8/layout/vList2"/>
    <dgm:cxn modelId="{D048DF1C-3FC7-43FB-8BF9-B9195A747989}" type="presParOf" srcId="{3B403CBB-D36A-4500-A624-8E88D07B3CD3}" destId="{69FF62AD-33C4-4952-8F35-A2C1BBDD35CF}" srcOrd="10" destOrd="0" presId="urn:microsoft.com/office/officeart/2005/8/layout/vList2"/>
    <dgm:cxn modelId="{3E877C21-C1E8-42F8-B9C7-B8A7E916389E}" type="presParOf" srcId="{3B403CBB-D36A-4500-A624-8E88D07B3CD3}" destId="{A96674BA-6BFC-48BD-A637-1F5EAB5D1E47}" srcOrd="11" destOrd="0" presId="urn:microsoft.com/office/officeart/2005/8/layout/vList2"/>
    <dgm:cxn modelId="{BE280309-5FA9-4671-9FEA-CC9330349C61}" type="presParOf" srcId="{3B403CBB-D36A-4500-A624-8E88D07B3CD3}" destId="{D5AEFDEE-0E67-4AA3-8707-D53B63BAF444}" srcOrd="12" destOrd="0" presId="urn:microsoft.com/office/officeart/2005/8/layout/vList2"/>
    <dgm:cxn modelId="{CC7160D3-A5F4-49D5-A49A-12214CF67C98}" type="presParOf" srcId="{3B403CBB-D36A-4500-A624-8E88D07B3CD3}" destId="{384669A8-0247-4CC0-8FE6-ADBD7EEBD04B}" srcOrd="13" destOrd="0" presId="urn:microsoft.com/office/officeart/2005/8/layout/vList2"/>
    <dgm:cxn modelId="{EF307C3B-C299-494F-8C38-6AB3367B2400}" type="presParOf" srcId="{3B403CBB-D36A-4500-A624-8E88D07B3CD3}" destId="{BBFC2E1C-EBC4-4489-90BB-13AB62D1A602}"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78069E-7C05-4C34-AFE7-6FE9F0431A72}"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98228E9B-B508-450B-A9CF-8BBEF96054B6}">
      <dgm:prSet/>
      <dgm:spPr/>
      <dgm:t>
        <a:bodyPr/>
        <a:lstStyle/>
        <a:p>
          <a:pPr algn="ctr" rtl="0"/>
          <a:r>
            <a:rPr lang="en-US" b="1" smtClean="0"/>
            <a:t>Maps Can Help Us Make the Links</a:t>
          </a:r>
          <a:endParaRPr lang="en-US" b="1"/>
        </a:p>
      </dgm:t>
    </dgm:pt>
    <dgm:pt modelId="{34A5AEB8-6101-4F9C-92E0-6541FE1CC7C7}" type="parTrans" cxnId="{94C0AFB5-D1D0-47CB-AEF0-69A1DD23AB5A}">
      <dgm:prSet/>
      <dgm:spPr/>
      <dgm:t>
        <a:bodyPr/>
        <a:lstStyle/>
        <a:p>
          <a:endParaRPr lang="en-US"/>
        </a:p>
      </dgm:t>
    </dgm:pt>
    <dgm:pt modelId="{31AB74F5-D15E-411D-9FA1-259998B39413}" type="sibTrans" cxnId="{94C0AFB5-D1D0-47CB-AEF0-69A1DD23AB5A}">
      <dgm:prSet/>
      <dgm:spPr/>
      <dgm:t>
        <a:bodyPr/>
        <a:lstStyle/>
        <a:p>
          <a:endParaRPr lang="en-US"/>
        </a:p>
      </dgm:t>
    </dgm:pt>
    <dgm:pt modelId="{5FAA5DFE-4DBF-4711-BC7C-9AB4E976D8CE}" type="pres">
      <dgm:prSet presAssocID="{9978069E-7C05-4C34-AFE7-6FE9F0431A72}" presName="linear" presStyleCnt="0">
        <dgm:presLayoutVars>
          <dgm:animLvl val="lvl"/>
          <dgm:resizeHandles val="exact"/>
        </dgm:presLayoutVars>
      </dgm:prSet>
      <dgm:spPr/>
      <dgm:t>
        <a:bodyPr/>
        <a:lstStyle/>
        <a:p>
          <a:endParaRPr lang="en-US"/>
        </a:p>
      </dgm:t>
    </dgm:pt>
    <dgm:pt modelId="{806B2961-45E8-46DA-9ADE-1C092CFCD20D}" type="pres">
      <dgm:prSet presAssocID="{98228E9B-B508-450B-A9CF-8BBEF96054B6}" presName="parentText" presStyleLbl="node1" presStyleIdx="0" presStyleCnt="1">
        <dgm:presLayoutVars>
          <dgm:chMax val="0"/>
          <dgm:bulletEnabled val="1"/>
        </dgm:presLayoutVars>
      </dgm:prSet>
      <dgm:spPr/>
      <dgm:t>
        <a:bodyPr/>
        <a:lstStyle/>
        <a:p>
          <a:endParaRPr lang="en-US"/>
        </a:p>
      </dgm:t>
    </dgm:pt>
  </dgm:ptLst>
  <dgm:cxnLst>
    <dgm:cxn modelId="{3FBF4EC3-E265-4387-A156-56311EF7B43B}" type="presOf" srcId="{98228E9B-B508-450B-A9CF-8BBEF96054B6}" destId="{806B2961-45E8-46DA-9ADE-1C092CFCD20D}" srcOrd="0" destOrd="0" presId="urn:microsoft.com/office/officeart/2005/8/layout/vList2"/>
    <dgm:cxn modelId="{017CE732-44FB-4E59-943B-437A802C5BA3}" type="presOf" srcId="{9978069E-7C05-4C34-AFE7-6FE9F0431A72}" destId="{5FAA5DFE-4DBF-4711-BC7C-9AB4E976D8CE}" srcOrd="0" destOrd="0" presId="urn:microsoft.com/office/officeart/2005/8/layout/vList2"/>
    <dgm:cxn modelId="{94C0AFB5-D1D0-47CB-AEF0-69A1DD23AB5A}" srcId="{9978069E-7C05-4C34-AFE7-6FE9F0431A72}" destId="{98228E9B-B508-450B-A9CF-8BBEF96054B6}" srcOrd="0" destOrd="0" parTransId="{34A5AEB8-6101-4F9C-92E0-6541FE1CC7C7}" sibTransId="{31AB74F5-D15E-411D-9FA1-259998B39413}"/>
    <dgm:cxn modelId="{F6CD42D7-AE79-476D-8D24-206F353F5B36}" type="presParOf" srcId="{5FAA5DFE-4DBF-4711-BC7C-9AB4E976D8CE}" destId="{806B2961-45E8-46DA-9ADE-1C092CFCD20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0BD31D-841A-4997-A624-D0CEDFB4BE5E}" type="doc">
      <dgm:prSet loTypeId="urn:microsoft.com/office/officeart/2005/8/layout/venn2" loCatId="relationship" qsTypeId="urn:microsoft.com/office/officeart/2005/8/quickstyle/3d1" qsCatId="3D" csTypeId="urn:microsoft.com/office/officeart/2005/8/colors/accent1_2" csCatId="accent1" phldr="1"/>
      <dgm:spPr/>
      <dgm:t>
        <a:bodyPr/>
        <a:lstStyle/>
        <a:p>
          <a:endParaRPr lang="en-US"/>
        </a:p>
      </dgm:t>
    </dgm:pt>
    <dgm:pt modelId="{B31B44E1-B41E-450B-AB8C-E3F642DA74AD}">
      <dgm:prSet phldrT="[Text]"/>
      <dgm:spPr>
        <a:solidFill>
          <a:schemeClr val="accent6">
            <a:lumMod val="20000"/>
            <a:lumOff val="80000"/>
          </a:schemeClr>
        </a:solidFill>
      </dgm:spPr>
      <dgm:t>
        <a:bodyPr/>
        <a:lstStyle/>
        <a:p>
          <a:r>
            <a:rPr lang="en-US" b="1" smtClean="0">
              <a:solidFill>
                <a:schemeClr val="tx1"/>
              </a:solidFill>
            </a:rPr>
            <a:t>Heat Stress</a:t>
          </a:r>
          <a:endParaRPr lang="en-US" b="1">
            <a:solidFill>
              <a:schemeClr val="tx1"/>
            </a:solidFill>
          </a:endParaRPr>
        </a:p>
      </dgm:t>
    </dgm:pt>
    <dgm:pt modelId="{CA6D862B-9E53-4E78-8CDC-6932669F9C77}" type="parTrans" cxnId="{EFE3FAA1-6FF3-4E1B-AEEA-49DDEA7CF8BA}">
      <dgm:prSet/>
      <dgm:spPr/>
      <dgm:t>
        <a:bodyPr/>
        <a:lstStyle/>
        <a:p>
          <a:endParaRPr lang="en-US"/>
        </a:p>
      </dgm:t>
    </dgm:pt>
    <dgm:pt modelId="{96D46F61-7266-44AF-A66D-09D5BD5E057F}" type="sibTrans" cxnId="{EFE3FAA1-6FF3-4E1B-AEEA-49DDEA7CF8BA}">
      <dgm:prSet/>
      <dgm:spPr/>
      <dgm:t>
        <a:bodyPr/>
        <a:lstStyle/>
        <a:p>
          <a:endParaRPr lang="en-US"/>
        </a:p>
      </dgm:t>
    </dgm:pt>
    <dgm:pt modelId="{FA03A856-1B66-4800-A890-4C00A3F3C0AD}">
      <dgm:prSet phldrT="[Text]"/>
      <dgm:spPr>
        <a:solidFill>
          <a:schemeClr val="accent6">
            <a:lumMod val="40000"/>
            <a:lumOff val="60000"/>
          </a:schemeClr>
        </a:solidFill>
      </dgm:spPr>
      <dgm:t>
        <a:bodyPr/>
        <a:lstStyle/>
        <a:p>
          <a:r>
            <a:rPr lang="en-US" b="1" smtClean="0">
              <a:solidFill>
                <a:schemeClr val="tx1"/>
              </a:solidFill>
            </a:rPr>
            <a:t>Air Quality</a:t>
          </a:r>
          <a:endParaRPr lang="en-US" b="1">
            <a:solidFill>
              <a:schemeClr val="tx1"/>
            </a:solidFill>
          </a:endParaRPr>
        </a:p>
      </dgm:t>
    </dgm:pt>
    <dgm:pt modelId="{691EF76A-561C-493C-BE9F-BF3D9BF05332}" type="parTrans" cxnId="{ECB2AD41-F810-4A5A-8A45-51827D6A848F}">
      <dgm:prSet/>
      <dgm:spPr/>
      <dgm:t>
        <a:bodyPr/>
        <a:lstStyle/>
        <a:p>
          <a:endParaRPr lang="en-US"/>
        </a:p>
      </dgm:t>
    </dgm:pt>
    <dgm:pt modelId="{64BDB5CC-0FF6-4063-AB77-46994A0E76BF}" type="sibTrans" cxnId="{ECB2AD41-F810-4A5A-8A45-51827D6A848F}">
      <dgm:prSet/>
      <dgm:spPr/>
      <dgm:t>
        <a:bodyPr/>
        <a:lstStyle/>
        <a:p>
          <a:endParaRPr lang="en-US"/>
        </a:p>
      </dgm:t>
    </dgm:pt>
    <dgm:pt modelId="{03D7621D-A4B0-4332-BE7D-A741332CB31D}">
      <dgm:prSet phldrT="[Text]"/>
      <dgm:spPr>
        <a:solidFill>
          <a:schemeClr val="accent6">
            <a:lumMod val="60000"/>
            <a:lumOff val="40000"/>
          </a:schemeClr>
        </a:solidFill>
      </dgm:spPr>
      <dgm:t>
        <a:bodyPr/>
        <a:lstStyle/>
        <a:p>
          <a:r>
            <a:rPr lang="en-US" b="1" dirty="0" err="1" smtClean="0">
              <a:solidFill>
                <a:schemeClr val="tx1"/>
              </a:solidFill>
            </a:rPr>
            <a:t>Syndromic</a:t>
          </a:r>
          <a:r>
            <a:rPr lang="en-US" b="1" dirty="0" smtClean="0">
              <a:solidFill>
                <a:schemeClr val="tx1"/>
              </a:solidFill>
            </a:rPr>
            <a:t> Surveillance</a:t>
          </a:r>
          <a:endParaRPr lang="en-US" b="1" dirty="0">
            <a:solidFill>
              <a:schemeClr val="tx1"/>
            </a:solidFill>
          </a:endParaRPr>
        </a:p>
      </dgm:t>
    </dgm:pt>
    <dgm:pt modelId="{F49FE17A-0BB8-4DBD-B0DA-55D3186FB573}" type="parTrans" cxnId="{00D2099F-B8DF-407E-BC6C-474AE7208D8A}">
      <dgm:prSet/>
      <dgm:spPr/>
      <dgm:t>
        <a:bodyPr/>
        <a:lstStyle/>
        <a:p>
          <a:endParaRPr lang="en-US"/>
        </a:p>
      </dgm:t>
    </dgm:pt>
    <dgm:pt modelId="{BE403089-5CAB-48B6-B231-CACFDF407193}" type="sibTrans" cxnId="{00D2099F-B8DF-407E-BC6C-474AE7208D8A}">
      <dgm:prSet/>
      <dgm:spPr/>
      <dgm:t>
        <a:bodyPr/>
        <a:lstStyle/>
        <a:p>
          <a:endParaRPr lang="en-US"/>
        </a:p>
      </dgm:t>
    </dgm:pt>
    <dgm:pt modelId="{9954C20F-F082-4237-B8C3-DF679D71A94E}">
      <dgm:prSet phldrT="[Text]"/>
      <dgm:spPr>
        <a:solidFill>
          <a:schemeClr val="accent6">
            <a:lumMod val="75000"/>
          </a:schemeClr>
        </a:solidFill>
      </dgm:spPr>
      <dgm:t>
        <a:bodyPr/>
        <a:lstStyle/>
        <a:p>
          <a:r>
            <a:rPr lang="en-US" b="1" smtClean="0">
              <a:solidFill>
                <a:schemeClr val="tx1"/>
              </a:solidFill>
            </a:rPr>
            <a:t>Hospitalization Costs</a:t>
          </a:r>
          <a:endParaRPr lang="en-US" b="1">
            <a:solidFill>
              <a:schemeClr val="tx1"/>
            </a:solidFill>
          </a:endParaRPr>
        </a:p>
      </dgm:t>
    </dgm:pt>
    <dgm:pt modelId="{DFA556D5-50FD-4BCF-BB3B-6405D6BCC353}" type="parTrans" cxnId="{B2EA461A-395E-41BC-93F6-F2BD7491D9F2}">
      <dgm:prSet/>
      <dgm:spPr/>
      <dgm:t>
        <a:bodyPr/>
        <a:lstStyle/>
        <a:p>
          <a:endParaRPr lang="en-US"/>
        </a:p>
      </dgm:t>
    </dgm:pt>
    <dgm:pt modelId="{B1EF5B58-F893-4E03-B36F-465C5616D557}" type="sibTrans" cxnId="{B2EA461A-395E-41BC-93F6-F2BD7491D9F2}">
      <dgm:prSet/>
      <dgm:spPr/>
      <dgm:t>
        <a:bodyPr/>
        <a:lstStyle/>
        <a:p>
          <a:endParaRPr lang="en-US"/>
        </a:p>
      </dgm:t>
    </dgm:pt>
    <dgm:pt modelId="{6F0C0DA6-D237-4210-8D09-CBB471D3E7EE}">
      <dgm:prSet phldrT="[Text]"/>
      <dgm:spPr>
        <a:solidFill>
          <a:schemeClr val="accent6">
            <a:lumMod val="50000"/>
          </a:schemeClr>
        </a:solidFill>
      </dgm:spPr>
      <dgm:t>
        <a:bodyPr/>
        <a:lstStyle/>
        <a:p>
          <a:r>
            <a:rPr lang="en-US" b="1" smtClean="0">
              <a:solidFill>
                <a:schemeClr val="tx1"/>
              </a:solidFill>
              <a:latin typeface="+mn-lt"/>
              <a:ea typeface="+mn-ea"/>
              <a:cs typeface="+mn-cs"/>
            </a:rPr>
            <a:t>Public Health Resources</a:t>
          </a:r>
          <a:endParaRPr lang="en-US" b="1"/>
        </a:p>
      </dgm:t>
    </dgm:pt>
    <dgm:pt modelId="{46F2E18E-26A7-4B32-87A6-DE7944260D5C}" type="parTrans" cxnId="{5C3AF441-A9E8-44AC-AA1F-5139C31C66FE}">
      <dgm:prSet/>
      <dgm:spPr/>
      <dgm:t>
        <a:bodyPr/>
        <a:lstStyle/>
        <a:p>
          <a:endParaRPr lang="en-US"/>
        </a:p>
      </dgm:t>
    </dgm:pt>
    <dgm:pt modelId="{33D4F936-1FBA-4462-8BBF-631D687E98A5}" type="sibTrans" cxnId="{5C3AF441-A9E8-44AC-AA1F-5139C31C66FE}">
      <dgm:prSet/>
      <dgm:spPr/>
      <dgm:t>
        <a:bodyPr/>
        <a:lstStyle/>
        <a:p>
          <a:endParaRPr lang="en-US"/>
        </a:p>
      </dgm:t>
    </dgm:pt>
    <dgm:pt modelId="{9219F65D-2D91-4480-94CA-F1F1A7025EAF}">
      <dgm:prSet phldrT="[Text]" custT="1"/>
      <dgm:spPr>
        <a:solidFill>
          <a:srgbClr val="FFC000"/>
        </a:solidFill>
      </dgm:spPr>
      <dgm:t>
        <a:bodyPr/>
        <a:lstStyle/>
        <a:p>
          <a:r>
            <a:rPr lang="en-US" sz="1050" b="1" dirty="0" smtClean="0">
              <a:solidFill>
                <a:schemeClr val="tx1"/>
              </a:solidFill>
            </a:rPr>
            <a:t>Health Indicators</a:t>
          </a:r>
          <a:endParaRPr lang="en-US" sz="1050" b="1" dirty="0">
            <a:solidFill>
              <a:schemeClr val="tx1"/>
            </a:solidFill>
          </a:endParaRPr>
        </a:p>
      </dgm:t>
    </dgm:pt>
    <dgm:pt modelId="{B6FF44D8-74F6-4415-BF27-F3352F21961B}" type="parTrans" cxnId="{AC010070-E0CC-48FD-B193-6DF4B1659EF9}">
      <dgm:prSet/>
      <dgm:spPr/>
      <dgm:t>
        <a:bodyPr/>
        <a:lstStyle/>
        <a:p>
          <a:endParaRPr lang="en-US"/>
        </a:p>
      </dgm:t>
    </dgm:pt>
    <dgm:pt modelId="{7E7AE937-7E8E-4D07-A855-374288341478}" type="sibTrans" cxnId="{AC010070-E0CC-48FD-B193-6DF4B1659EF9}">
      <dgm:prSet/>
      <dgm:spPr/>
      <dgm:t>
        <a:bodyPr/>
        <a:lstStyle/>
        <a:p>
          <a:endParaRPr lang="en-US"/>
        </a:p>
      </dgm:t>
    </dgm:pt>
    <dgm:pt modelId="{6243D387-444B-4AFA-BE33-1D7B609050E1}" type="pres">
      <dgm:prSet presAssocID="{7A0BD31D-841A-4997-A624-D0CEDFB4BE5E}" presName="Name0" presStyleCnt="0">
        <dgm:presLayoutVars>
          <dgm:chMax val="7"/>
          <dgm:resizeHandles val="exact"/>
        </dgm:presLayoutVars>
      </dgm:prSet>
      <dgm:spPr/>
      <dgm:t>
        <a:bodyPr/>
        <a:lstStyle/>
        <a:p>
          <a:endParaRPr lang="en-US"/>
        </a:p>
      </dgm:t>
    </dgm:pt>
    <dgm:pt modelId="{1930BF3E-8634-4731-9D69-8807C10D0199}" type="pres">
      <dgm:prSet presAssocID="{7A0BD31D-841A-4997-A624-D0CEDFB4BE5E}" presName="comp1" presStyleCnt="0"/>
      <dgm:spPr/>
      <dgm:t>
        <a:bodyPr/>
        <a:lstStyle/>
        <a:p>
          <a:endParaRPr lang="en-US"/>
        </a:p>
      </dgm:t>
    </dgm:pt>
    <dgm:pt modelId="{B1C8E0E8-ACF6-4661-B041-2978211128E8}" type="pres">
      <dgm:prSet presAssocID="{7A0BD31D-841A-4997-A624-D0CEDFB4BE5E}" presName="circle1" presStyleLbl="node1" presStyleIdx="0" presStyleCnt="6"/>
      <dgm:spPr/>
      <dgm:t>
        <a:bodyPr/>
        <a:lstStyle/>
        <a:p>
          <a:endParaRPr lang="en-US"/>
        </a:p>
      </dgm:t>
    </dgm:pt>
    <dgm:pt modelId="{C2D7AFF1-249D-44C9-BF76-18AE7AB405B6}" type="pres">
      <dgm:prSet presAssocID="{7A0BD31D-841A-4997-A624-D0CEDFB4BE5E}" presName="c1text" presStyleLbl="node1" presStyleIdx="0" presStyleCnt="6">
        <dgm:presLayoutVars>
          <dgm:bulletEnabled val="1"/>
        </dgm:presLayoutVars>
      </dgm:prSet>
      <dgm:spPr/>
      <dgm:t>
        <a:bodyPr/>
        <a:lstStyle/>
        <a:p>
          <a:endParaRPr lang="en-US"/>
        </a:p>
      </dgm:t>
    </dgm:pt>
    <dgm:pt modelId="{E368BB31-7B4A-4C69-A1AE-E98494E00138}" type="pres">
      <dgm:prSet presAssocID="{7A0BD31D-841A-4997-A624-D0CEDFB4BE5E}" presName="comp2" presStyleCnt="0"/>
      <dgm:spPr/>
      <dgm:t>
        <a:bodyPr/>
        <a:lstStyle/>
        <a:p>
          <a:endParaRPr lang="en-US"/>
        </a:p>
      </dgm:t>
    </dgm:pt>
    <dgm:pt modelId="{A61842D5-6BA7-45C3-917E-FBFC5E5BA25D}" type="pres">
      <dgm:prSet presAssocID="{7A0BD31D-841A-4997-A624-D0CEDFB4BE5E}" presName="circle2" presStyleLbl="node1" presStyleIdx="1" presStyleCnt="6"/>
      <dgm:spPr/>
      <dgm:t>
        <a:bodyPr/>
        <a:lstStyle/>
        <a:p>
          <a:endParaRPr lang="en-US"/>
        </a:p>
      </dgm:t>
    </dgm:pt>
    <dgm:pt modelId="{EA354F92-546A-45F7-BBC7-01A0A937F6F3}" type="pres">
      <dgm:prSet presAssocID="{7A0BD31D-841A-4997-A624-D0CEDFB4BE5E}" presName="c2text" presStyleLbl="node1" presStyleIdx="1" presStyleCnt="6">
        <dgm:presLayoutVars>
          <dgm:bulletEnabled val="1"/>
        </dgm:presLayoutVars>
      </dgm:prSet>
      <dgm:spPr/>
      <dgm:t>
        <a:bodyPr/>
        <a:lstStyle/>
        <a:p>
          <a:endParaRPr lang="en-US"/>
        </a:p>
      </dgm:t>
    </dgm:pt>
    <dgm:pt modelId="{9AFEB4FF-87CC-498B-9C1C-F9BCDF15B0EC}" type="pres">
      <dgm:prSet presAssocID="{7A0BD31D-841A-4997-A624-D0CEDFB4BE5E}" presName="comp3" presStyleCnt="0"/>
      <dgm:spPr/>
      <dgm:t>
        <a:bodyPr/>
        <a:lstStyle/>
        <a:p>
          <a:endParaRPr lang="en-US"/>
        </a:p>
      </dgm:t>
    </dgm:pt>
    <dgm:pt modelId="{9D2905BC-C3BB-46BC-9B72-7BF29CC800AC}" type="pres">
      <dgm:prSet presAssocID="{7A0BD31D-841A-4997-A624-D0CEDFB4BE5E}" presName="circle3" presStyleLbl="node1" presStyleIdx="2" presStyleCnt="6"/>
      <dgm:spPr/>
      <dgm:t>
        <a:bodyPr/>
        <a:lstStyle/>
        <a:p>
          <a:endParaRPr lang="en-US"/>
        </a:p>
      </dgm:t>
    </dgm:pt>
    <dgm:pt modelId="{A1707763-B2FB-42E4-8157-02EFF0F9A87A}" type="pres">
      <dgm:prSet presAssocID="{7A0BD31D-841A-4997-A624-D0CEDFB4BE5E}" presName="c3text" presStyleLbl="node1" presStyleIdx="2" presStyleCnt="6">
        <dgm:presLayoutVars>
          <dgm:bulletEnabled val="1"/>
        </dgm:presLayoutVars>
      </dgm:prSet>
      <dgm:spPr/>
      <dgm:t>
        <a:bodyPr/>
        <a:lstStyle/>
        <a:p>
          <a:endParaRPr lang="en-US"/>
        </a:p>
      </dgm:t>
    </dgm:pt>
    <dgm:pt modelId="{ABA97D13-1212-4F35-8727-BE4F484E919F}" type="pres">
      <dgm:prSet presAssocID="{7A0BD31D-841A-4997-A624-D0CEDFB4BE5E}" presName="comp4" presStyleCnt="0"/>
      <dgm:spPr/>
      <dgm:t>
        <a:bodyPr/>
        <a:lstStyle/>
        <a:p>
          <a:endParaRPr lang="en-US"/>
        </a:p>
      </dgm:t>
    </dgm:pt>
    <dgm:pt modelId="{7F188B09-B098-4A8E-AC5F-5B482A7C1669}" type="pres">
      <dgm:prSet presAssocID="{7A0BD31D-841A-4997-A624-D0CEDFB4BE5E}" presName="circle4" presStyleLbl="node1" presStyleIdx="3" presStyleCnt="6"/>
      <dgm:spPr/>
      <dgm:t>
        <a:bodyPr/>
        <a:lstStyle/>
        <a:p>
          <a:endParaRPr lang="en-US"/>
        </a:p>
      </dgm:t>
    </dgm:pt>
    <dgm:pt modelId="{A3E8BFB3-1A09-4F38-BBEB-F8A8CA1370D4}" type="pres">
      <dgm:prSet presAssocID="{7A0BD31D-841A-4997-A624-D0CEDFB4BE5E}" presName="c4text" presStyleLbl="node1" presStyleIdx="3" presStyleCnt="6">
        <dgm:presLayoutVars>
          <dgm:bulletEnabled val="1"/>
        </dgm:presLayoutVars>
      </dgm:prSet>
      <dgm:spPr/>
      <dgm:t>
        <a:bodyPr/>
        <a:lstStyle/>
        <a:p>
          <a:endParaRPr lang="en-US"/>
        </a:p>
      </dgm:t>
    </dgm:pt>
    <dgm:pt modelId="{23D88D5F-601F-4A24-8C95-F007EE62E8D1}" type="pres">
      <dgm:prSet presAssocID="{7A0BD31D-841A-4997-A624-D0CEDFB4BE5E}" presName="comp5" presStyleCnt="0"/>
      <dgm:spPr/>
      <dgm:t>
        <a:bodyPr/>
        <a:lstStyle/>
        <a:p>
          <a:endParaRPr lang="en-US"/>
        </a:p>
      </dgm:t>
    </dgm:pt>
    <dgm:pt modelId="{FF327232-55BE-4361-9929-99E6A84B3005}" type="pres">
      <dgm:prSet presAssocID="{7A0BD31D-841A-4997-A624-D0CEDFB4BE5E}" presName="circle5" presStyleLbl="node1" presStyleIdx="4" presStyleCnt="6"/>
      <dgm:spPr/>
      <dgm:t>
        <a:bodyPr/>
        <a:lstStyle/>
        <a:p>
          <a:endParaRPr lang="en-US"/>
        </a:p>
      </dgm:t>
    </dgm:pt>
    <dgm:pt modelId="{45F1BE20-FAB4-4315-B4B6-FDFB5B6CA4E8}" type="pres">
      <dgm:prSet presAssocID="{7A0BD31D-841A-4997-A624-D0CEDFB4BE5E}" presName="c5text" presStyleLbl="node1" presStyleIdx="4" presStyleCnt="6">
        <dgm:presLayoutVars>
          <dgm:bulletEnabled val="1"/>
        </dgm:presLayoutVars>
      </dgm:prSet>
      <dgm:spPr/>
      <dgm:t>
        <a:bodyPr/>
        <a:lstStyle/>
        <a:p>
          <a:endParaRPr lang="en-US"/>
        </a:p>
      </dgm:t>
    </dgm:pt>
    <dgm:pt modelId="{C7058502-5253-42C0-9BD7-85FAF63262F4}" type="pres">
      <dgm:prSet presAssocID="{7A0BD31D-841A-4997-A624-D0CEDFB4BE5E}" presName="comp6" presStyleCnt="0"/>
      <dgm:spPr/>
      <dgm:t>
        <a:bodyPr/>
        <a:lstStyle/>
        <a:p>
          <a:endParaRPr lang="en-US"/>
        </a:p>
      </dgm:t>
    </dgm:pt>
    <dgm:pt modelId="{4C281E20-9597-4924-A237-0D693AF388EF}" type="pres">
      <dgm:prSet presAssocID="{7A0BD31D-841A-4997-A624-D0CEDFB4BE5E}" presName="circle6" presStyleLbl="node1" presStyleIdx="5" presStyleCnt="6"/>
      <dgm:spPr/>
      <dgm:t>
        <a:bodyPr/>
        <a:lstStyle/>
        <a:p>
          <a:endParaRPr lang="en-US"/>
        </a:p>
      </dgm:t>
    </dgm:pt>
    <dgm:pt modelId="{49C7BA93-0085-45DE-9171-F12FB665C12A}" type="pres">
      <dgm:prSet presAssocID="{7A0BD31D-841A-4997-A624-D0CEDFB4BE5E}" presName="c6text" presStyleLbl="node1" presStyleIdx="5" presStyleCnt="6">
        <dgm:presLayoutVars>
          <dgm:bulletEnabled val="1"/>
        </dgm:presLayoutVars>
      </dgm:prSet>
      <dgm:spPr/>
      <dgm:t>
        <a:bodyPr/>
        <a:lstStyle/>
        <a:p>
          <a:endParaRPr lang="en-US"/>
        </a:p>
      </dgm:t>
    </dgm:pt>
  </dgm:ptLst>
  <dgm:cxnLst>
    <dgm:cxn modelId="{5C3AF441-A9E8-44AC-AA1F-5139C31C66FE}" srcId="{7A0BD31D-841A-4997-A624-D0CEDFB4BE5E}" destId="{6F0C0DA6-D237-4210-8D09-CBB471D3E7EE}" srcOrd="4" destOrd="0" parTransId="{46F2E18E-26A7-4B32-87A6-DE7944260D5C}" sibTransId="{33D4F936-1FBA-4462-8BBF-631D687E98A5}"/>
    <dgm:cxn modelId="{9908A39C-A78C-4BD2-9719-E2B2E5FBDCE0}" type="presOf" srcId="{FA03A856-1B66-4800-A890-4C00A3F3C0AD}" destId="{A61842D5-6BA7-45C3-917E-FBFC5E5BA25D}" srcOrd="0" destOrd="0" presId="urn:microsoft.com/office/officeart/2005/8/layout/venn2"/>
    <dgm:cxn modelId="{EFE3FAA1-6FF3-4E1B-AEEA-49DDEA7CF8BA}" srcId="{7A0BD31D-841A-4997-A624-D0CEDFB4BE5E}" destId="{B31B44E1-B41E-450B-AB8C-E3F642DA74AD}" srcOrd="0" destOrd="0" parTransId="{CA6D862B-9E53-4E78-8CDC-6932669F9C77}" sibTransId="{96D46F61-7266-44AF-A66D-09D5BD5E057F}"/>
    <dgm:cxn modelId="{4FDA57B4-BC0E-4084-8A17-A2562AF8D634}" type="presOf" srcId="{B31B44E1-B41E-450B-AB8C-E3F642DA74AD}" destId="{C2D7AFF1-249D-44C9-BF76-18AE7AB405B6}" srcOrd="1" destOrd="0" presId="urn:microsoft.com/office/officeart/2005/8/layout/venn2"/>
    <dgm:cxn modelId="{BCB3425C-8445-4F69-BDF8-20AEF3566A1F}" type="presOf" srcId="{03D7621D-A4B0-4332-BE7D-A741332CB31D}" destId="{9D2905BC-C3BB-46BC-9B72-7BF29CC800AC}" srcOrd="0" destOrd="0" presId="urn:microsoft.com/office/officeart/2005/8/layout/venn2"/>
    <dgm:cxn modelId="{0533AA31-1BBF-46A2-9FEF-7BFAE567A75C}" type="presOf" srcId="{B31B44E1-B41E-450B-AB8C-E3F642DA74AD}" destId="{B1C8E0E8-ACF6-4661-B041-2978211128E8}" srcOrd="0" destOrd="0" presId="urn:microsoft.com/office/officeart/2005/8/layout/venn2"/>
    <dgm:cxn modelId="{00D2099F-B8DF-407E-BC6C-474AE7208D8A}" srcId="{7A0BD31D-841A-4997-A624-D0CEDFB4BE5E}" destId="{03D7621D-A4B0-4332-BE7D-A741332CB31D}" srcOrd="2" destOrd="0" parTransId="{F49FE17A-0BB8-4DBD-B0DA-55D3186FB573}" sibTransId="{BE403089-5CAB-48B6-B231-CACFDF407193}"/>
    <dgm:cxn modelId="{4FA8FB67-96A6-4C40-9D5C-6B44ABA5F90F}" type="presOf" srcId="{9954C20F-F082-4237-B8C3-DF679D71A94E}" destId="{A3E8BFB3-1A09-4F38-BBEB-F8A8CA1370D4}" srcOrd="1" destOrd="0" presId="urn:microsoft.com/office/officeart/2005/8/layout/venn2"/>
    <dgm:cxn modelId="{E62888A9-6DBB-463F-8E88-B42FECE7B7E3}" type="presOf" srcId="{9219F65D-2D91-4480-94CA-F1F1A7025EAF}" destId="{49C7BA93-0085-45DE-9171-F12FB665C12A}" srcOrd="1" destOrd="0" presId="urn:microsoft.com/office/officeart/2005/8/layout/venn2"/>
    <dgm:cxn modelId="{97EE9681-4259-45EA-AEB6-849AEEBA828C}" type="presOf" srcId="{9954C20F-F082-4237-B8C3-DF679D71A94E}" destId="{7F188B09-B098-4A8E-AC5F-5B482A7C1669}" srcOrd="0" destOrd="0" presId="urn:microsoft.com/office/officeart/2005/8/layout/venn2"/>
    <dgm:cxn modelId="{ECB2AD41-F810-4A5A-8A45-51827D6A848F}" srcId="{7A0BD31D-841A-4997-A624-D0CEDFB4BE5E}" destId="{FA03A856-1B66-4800-A890-4C00A3F3C0AD}" srcOrd="1" destOrd="0" parTransId="{691EF76A-561C-493C-BE9F-BF3D9BF05332}" sibTransId="{64BDB5CC-0FF6-4063-AB77-46994A0E76BF}"/>
    <dgm:cxn modelId="{4DE1BDDC-D298-487D-A181-884D96E5614F}" type="presOf" srcId="{6F0C0DA6-D237-4210-8D09-CBB471D3E7EE}" destId="{45F1BE20-FAB4-4315-B4B6-FDFB5B6CA4E8}" srcOrd="1" destOrd="0" presId="urn:microsoft.com/office/officeart/2005/8/layout/venn2"/>
    <dgm:cxn modelId="{AC010070-E0CC-48FD-B193-6DF4B1659EF9}" srcId="{7A0BD31D-841A-4997-A624-D0CEDFB4BE5E}" destId="{9219F65D-2D91-4480-94CA-F1F1A7025EAF}" srcOrd="5" destOrd="0" parTransId="{B6FF44D8-74F6-4415-BF27-F3352F21961B}" sibTransId="{7E7AE937-7E8E-4D07-A855-374288341478}"/>
    <dgm:cxn modelId="{1C88197E-480A-4090-8208-1C877702B63A}" type="presOf" srcId="{9219F65D-2D91-4480-94CA-F1F1A7025EAF}" destId="{4C281E20-9597-4924-A237-0D693AF388EF}" srcOrd="0" destOrd="0" presId="urn:microsoft.com/office/officeart/2005/8/layout/venn2"/>
    <dgm:cxn modelId="{4AF92582-6315-4D98-AF75-0CF14B2EAEC9}" type="presOf" srcId="{FA03A856-1B66-4800-A890-4C00A3F3C0AD}" destId="{EA354F92-546A-45F7-BBC7-01A0A937F6F3}" srcOrd="1" destOrd="0" presId="urn:microsoft.com/office/officeart/2005/8/layout/venn2"/>
    <dgm:cxn modelId="{B2EA461A-395E-41BC-93F6-F2BD7491D9F2}" srcId="{7A0BD31D-841A-4997-A624-D0CEDFB4BE5E}" destId="{9954C20F-F082-4237-B8C3-DF679D71A94E}" srcOrd="3" destOrd="0" parTransId="{DFA556D5-50FD-4BCF-BB3B-6405D6BCC353}" sibTransId="{B1EF5B58-F893-4E03-B36F-465C5616D557}"/>
    <dgm:cxn modelId="{7EB91CD4-1804-45D7-8890-97180A8A88FC}" type="presOf" srcId="{7A0BD31D-841A-4997-A624-D0CEDFB4BE5E}" destId="{6243D387-444B-4AFA-BE33-1D7B609050E1}" srcOrd="0" destOrd="0" presId="urn:microsoft.com/office/officeart/2005/8/layout/venn2"/>
    <dgm:cxn modelId="{FB657987-7D12-410D-816C-92CA703028FA}" type="presOf" srcId="{6F0C0DA6-D237-4210-8D09-CBB471D3E7EE}" destId="{FF327232-55BE-4361-9929-99E6A84B3005}" srcOrd="0" destOrd="0" presId="urn:microsoft.com/office/officeart/2005/8/layout/venn2"/>
    <dgm:cxn modelId="{51C3D64B-4CF0-43E5-AC34-44CBC70B45B5}" type="presOf" srcId="{03D7621D-A4B0-4332-BE7D-A741332CB31D}" destId="{A1707763-B2FB-42E4-8157-02EFF0F9A87A}" srcOrd="1" destOrd="0" presId="urn:microsoft.com/office/officeart/2005/8/layout/venn2"/>
    <dgm:cxn modelId="{8588CEAB-7404-4172-A169-165597340D6A}" type="presParOf" srcId="{6243D387-444B-4AFA-BE33-1D7B609050E1}" destId="{1930BF3E-8634-4731-9D69-8807C10D0199}" srcOrd="0" destOrd="0" presId="urn:microsoft.com/office/officeart/2005/8/layout/venn2"/>
    <dgm:cxn modelId="{B6FDBFFF-4DF2-45B0-98C9-2514C4BF0CF7}" type="presParOf" srcId="{1930BF3E-8634-4731-9D69-8807C10D0199}" destId="{B1C8E0E8-ACF6-4661-B041-2978211128E8}" srcOrd="0" destOrd="0" presId="urn:microsoft.com/office/officeart/2005/8/layout/venn2"/>
    <dgm:cxn modelId="{98F4B876-8053-4CD1-B366-4FE7E4349C08}" type="presParOf" srcId="{1930BF3E-8634-4731-9D69-8807C10D0199}" destId="{C2D7AFF1-249D-44C9-BF76-18AE7AB405B6}" srcOrd="1" destOrd="0" presId="urn:microsoft.com/office/officeart/2005/8/layout/venn2"/>
    <dgm:cxn modelId="{1ED74739-643A-4883-AE95-9587E85C3CE9}" type="presParOf" srcId="{6243D387-444B-4AFA-BE33-1D7B609050E1}" destId="{E368BB31-7B4A-4C69-A1AE-E98494E00138}" srcOrd="1" destOrd="0" presId="urn:microsoft.com/office/officeart/2005/8/layout/venn2"/>
    <dgm:cxn modelId="{47654823-224F-4DC8-849C-7130AA3C0D35}" type="presParOf" srcId="{E368BB31-7B4A-4C69-A1AE-E98494E00138}" destId="{A61842D5-6BA7-45C3-917E-FBFC5E5BA25D}" srcOrd="0" destOrd="0" presId="urn:microsoft.com/office/officeart/2005/8/layout/venn2"/>
    <dgm:cxn modelId="{90C59CDF-B20B-4A86-AD83-4C4BF98534EA}" type="presParOf" srcId="{E368BB31-7B4A-4C69-A1AE-E98494E00138}" destId="{EA354F92-546A-45F7-BBC7-01A0A937F6F3}" srcOrd="1" destOrd="0" presId="urn:microsoft.com/office/officeart/2005/8/layout/venn2"/>
    <dgm:cxn modelId="{B88945B0-2944-4DBE-87D1-E21E9FC7CD1D}" type="presParOf" srcId="{6243D387-444B-4AFA-BE33-1D7B609050E1}" destId="{9AFEB4FF-87CC-498B-9C1C-F9BCDF15B0EC}" srcOrd="2" destOrd="0" presId="urn:microsoft.com/office/officeart/2005/8/layout/venn2"/>
    <dgm:cxn modelId="{B7AAC0F9-1F43-40B8-9756-035DE4BE1C9E}" type="presParOf" srcId="{9AFEB4FF-87CC-498B-9C1C-F9BCDF15B0EC}" destId="{9D2905BC-C3BB-46BC-9B72-7BF29CC800AC}" srcOrd="0" destOrd="0" presId="urn:microsoft.com/office/officeart/2005/8/layout/venn2"/>
    <dgm:cxn modelId="{0F206D1D-B21F-4239-AA4C-BE21AEA761BE}" type="presParOf" srcId="{9AFEB4FF-87CC-498B-9C1C-F9BCDF15B0EC}" destId="{A1707763-B2FB-42E4-8157-02EFF0F9A87A}" srcOrd="1" destOrd="0" presId="urn:microsoft.com/office/officeart/2005/8/layout/venn2"/>
    <dgm:cxn modelId="{73591C99-85D7-4402-8CD1-4F458035591B}" type="presParOf" srcId="{6243D387-444B-4AFA-BE33-1D7B609050E1}" destId="{ABA97D13-1212-4F35-8727-BE4F484E919F}" srcOrd="3" destOrd="0" presId="urn:microsoft.com/office/officeart/2005/8/layout/venn2"/>
    <dgm:cxn modelId="{7CCD7A6A-B041-423C-B28A-A694FDE27227}" type="presParOf" srcId="{ABA97D13-1212-4F35-8727-BE4F484E919F}" destId="{7F188B09-B098-4A8E-AC5F-5B482A7C1669}" srcOrd="0" destOrd="0" presId="urn:microsoft.com/office/officeart/2005/8/layout/venn2"/>
    <dgm:cxn modelId="{8465E8F9-6EA6-4179-B52A-482657875B35}" type="presParOf" srcId="{ABA97D13-1212-4F35-8727-BE4F484E919F}" destId="{A3E8BFB3-1A09-4F38-BBEB-F8A8CA1370D4}" srcOrd="1" destOrd="0" presId="urn:microsoft.com/office/officeart/2005/8/layout/venn2"/>
    <dgm:cxn modelId="{BDAC2C2B-6E02-48F1-867A-94E72CBB8BD1}" type="presParOf" srcId="{6243D387-444B-4AFA-BE33-1D7B609050E1}" destId="{23D88D5F-601F-4A24-8C95-F007EE62E8D1}" srcOrd="4" destOrd="0" presId="urn:microsoft.com/office/officeart/2005/8/layout/venn2"/>
    <dgm:cxn modelId="{F0926C6E-B781-4F77-9DF2-3775580B7E4A}" type="presParOf" srcId="{23D88D5F-601F-4A24-8C95-F007EE62E8D1}" destId="{FF327232-55BE-4361-9929-99E6A84B3005}" srcOrd="0" destOrd="0" presId="urn:microsoft.com/office/officeart/2005/8/layout/venn2"/>
    <dgm:cxn modelId="{8091ECBA-BC79-4BF4-9A6A-7EBF92C42DFE}" type="presParOf" srcId="{23D88D5F-601F-4A24-8C95-F007EE62E8D1}" destId="{45F1BE20-FAB4-4315-B4B6-FDFB5B6CA4E8}" srcOrd="1" destOrd="0" presId="urn:microsoft.com/office/officeart/2005/8/layout/venn2"/>
    <dgm:cxn modelId="{D0D49E1B-5288-48FD-A35A-A482144C61E4}" type="presParOf" srcId="{6243D387-444B-4AFA-BE33-1D7B609050E1}" destId="{C7058502-5253-42C0-9BD7-85FAF63262F4}" srcOrd="5" destOrd="0" presId="urn:microsoft.com/office/officeart/2005/8/layout/venn2"/>
    <dgm:cxn modelId="{7E396AD1-2ECF-4E91-A6BE-55CB2A706AA7}" type="presParOf" srcId="{C7058502-5253-42C0-9BD7-85FAF63262F4}" destId="{4C281E20-9597-4924-A237-0D693AF388EF}" srcOrd="0" destOrd="0" presId="urn:microsoft.com/office/officeart/2005/8/layout/venn2"/>
    <dgm:cxn modelId="{358CF7AA-4243-4160-8D16-1EB5B7CA886D}" type="presParOf" srcId="{C7058502-5253-42C0-9BD7-85FAF63262F4}" destId="{49C7BA93-0085-45DE-9171-F12FB665C12A}" srcOrd="1" destOrd="0" presId="urn:microsoft.com/office/officeart/2005/8/layout/ven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FBFB53-3273-4665-BDC4-1FFEDF31030E}" type="doc">
      <dgm:prSet loTypeId="urn:microsoft.com/office/officeart/2005/8/layout/hProcess9" loCatId="process" qsTypeId="urn:microsoft.com/office/officeart/2005/8/quickstyle/3d2" qsCatId="3D" csTypeId="urn:microsoft.com/office/officeart/2005/8/colors/accent1_2" csCatId="accent1" phldr="1"/>
      <dgm:spPr/>
      <dgm:t>
        <a:bodyPr/>
        <a:lstStyle/>
        <a:p>
          <a:endParaRPr lang="en-US"/>
        </a:p>
      </dgm:t>
    </dgm:pt>
    <dgm:pt modelId="{B00D3FF7-78AC-4BFA-B2A1-1B24B0724B44}">
      <dgm:prSet/>
      <dgm:spPr/>
      <dgm:t>
        <a:bodyPr/>
        <a:lstStyle/>
        <a:p>
          <a:pPr rtl="0"/>
          <a:r>
            <a:rPr lang="en-US" smtClean="0"/>
            <a:t>What health data will be available? </a:t>
          </a:r>
          <a:endParaRPr lang="en-US"/>
        </a:p>
      </dgm:t>
    </dgm:pt>
    <dgm:pt modelId="{9F23F088-6932-4443-838D-7D6E0335B76C}" type="parTrans" cxnId="{4A37B674-78A8-4194-9D20-61A3FA389875}">
      <dgm:prSet/>
      <dgm:spPr/>
      <dgm:t>
        <a:bodyPr/>
        <a:lstStyle/>
        <a:p>
          <a:endParaRPr lang="en-US"/>
        </a:p>
      </dgm:t>
    </dgm:pt>
    <dgm:pt modelId="{D9AC6EA8-8C5D-4ECA-9F3A-C1359B49A529}" type="sibTrans" cxnId="{4A37B674-78A8-4194-9D20-61A3FA389875}">
      <dgm:prSet/>
      <dgm:spPr/>
      <dgm:t>
        <a:bodyPr/>
        <a:lstStyle/>
        <a:p>
          <a:endParaRPr lang="en-US"/>
        </a:p>
      </dgm:t>
    </dgm:pt>
    <dgm:pt modelId="{DEF52A3C-5B6F-4695-B575-907797D20A96}">
      <dgm:prSet/>
      <dgm:spPr/>
      <dgm:t>
        <a:bodyPr/>
        <a:lstStyle/>
        <a:p>
          <a:pPr rtl="0"/>
          <a:r>
            <a:rPr lang="en-US" smtClean="0"/>
            <a:t>What health indicators will be available?</a:t>
          </a:r>
          <a:endParaRPr lang="en-US"/>
        </a:p>
      </dgm:t>
    </dgm:pt>
    <dgm:pt modelId="{0E07D863-9E99-4AE1-B216-314D2A08ECDE}" type="parTrans" cxnId="{E1BA9A90-A47C-4C59-A1A8-1198057738CD}">
      <dgm:prSet/>
      <dgm:spPr/>
      <dgm:t>
        <a:bodyPr/>
        <a:lstStyle/>
        <a:p>
          <a:endParaRPr lang="en-US"/>
        </a:p>
      </dgm:t>
    </dgm:pt>
    <dgm:pt modelId="{15EDD9EC-8100-42BF-A4C0-5A1979DDA692}" type="sibTrans" cxnId="{E1BA9A90-A47C-4C59-A1A8-1198057738CD}">
      <dgm:prSet/>
      <dgm:spPr/>
      <dgm:t>
        <a:bodyPr/>
        <a:lstStyle/>
        <a:p>
          <a:endParaRPr lang="en-US"/>
        </a:p>
      </dgm:t>
    </dgm:pt>
    <dgm:pt modelId="{C0361FF1-B240-48E0-A4A5-2A9D5A68E264}">
      <dgm:prSet/>
      <dgm:spPr/>
      <dgm:t>
        <a:bodyPr/>
        <a:lstStyle/>
        <a:p>
          <a:pPr rtl="0"/>
          <a:r>
            <a:rPr lang="en-US" dirty="0" smtClean="0"/>
            <a:t>What specific end-products will result?</a:t>
          </a:r>
          <a:endParaRPr lang="en-US" dirty="0"/>
        </a:p>
      </dgm:t>
    </dgm:pt>
    <dgm:pt modelId="{05DFEFD8-5EAD-40E8-8BE9-B879910E5FC9}" type="parTrans" cxnId="{EE09DA5F-5276-4806-AFCE-7D63400175DF}">
      <dgm:prSet/>
      <dgm:spPr/>
      <dgm:t>
        <a:bodyPr/>
        <a:lstStyle/>
        <a:p>
          <a:endParaRPr lang="en-US"/>
        </a:p>
      </dgm:t>
    </dgm:pt>
    <dgm:pt modelId="{11B07A21-BE40-44A3-955E-32DDDD4AE40C}" type="sibTrans" cxnId="{EE09DA5F-5276-4806-AFCE-7D63400175DF}">
      <dgm:prSet/>
      <dgm:spPr/>
      <dgm:t>
        <a:bodyPr/>
        <a:lstStyle/>
        <a:p>
          <a:endParaRPr lang="en-US"/>
        </a:p>
      </dgm:t>
    </dgm:pt>
    <dgm:pt modelId="{6E2B80DD-0C3C-4950-B612-1CB3422595F8}">
      <dgm:prSet/>
      <dgm:spPr/>
      <dgm:t>
        <a:bodyPr/>
        <a:lstStyle/>
        <a:p>
          <a:pPr rtl="0"/>
          <a:r>
            <a:rPr lang="en-US" smtClean="0"/>
            <a:t>How will this benefit decision-making?</a:t>
          </a:r>
          <a:endParaRPr lang="en-US"/>
        </a:p>
      </dgm:t>
    </dgm:pt>
    <dgm:pt modelId="{14141B19-300F-4F18-AE51-F47EAA1FF38E}" type="parTrans" cxnId="{7172DDD2-18C2-45F6-9079-B8B335EF84DC}">
      <dgm:prSet/>
      <dgm:spPr/>
      <dgm:t>
        <a:bodyPr/>
        <a:lstStyle/>
        <a:p>
          <a:endParaRPr lang="en-US"/>
        </a:p>
      </dgm:t>
    </dgm:pt>
    <dgm:pt modelId="{D60188E5-37E2-46EF-B09C-2424F633B8A3}" type="sibTrans" cxnId="{7172DDD2-18C2-45F6-9079-B8B335EF84DC}">
      <dgm:prSet/>
      <dgm:spPr/>
      <dgm:t>
        <a:bodyPr/>
        <a:lstStyle/>
        <a:p>
          <a:endParaRPr lang="en-US"/>
        </a:p>
      </dgm:t>
    </dgm:pt>
    <dgm:pt modelId="{F0389BE3-BEEC-4D33-9BCA-0725B616A70E}" type="pres">
      <dgm:prSet presAssocID="{92FBFB53-3273-4665-BDC4-1FFEDF31030E}" presName="CompostProcess" presStyleCnt="0">
        <dgm:presLayoutVars>
          <dgm:dir/>
          <dgm:resizeHandles val="exact"/>
        </dgm:presLayoutVars>
      </dgm:prSet>
      <dgm:spPr/>
      <dgm:t>
        <a:bodyPr/>
        <a:lstStyle/>
        <a:p>
          <a:endParaRPr lang="en-US"/>
        </a:p>
      </dgm:t>
    </dgm:pt>
    <dgm:pt modelId="{E8EEEF34-43C3-4319-89BF-47E5EFFE972F}" type="pres">
      <dgm:prSet presAssocID="{92FBFB53-3273-4665-BDC4-1FFEDF31030E}" presName="arrow" presStyleLbl="bgShp" presStyleIdx="0" presStyleCnt="1"/>
      <dgm:spPr/>
    </dgm:pt>
    <dgm:pt modelId="{EE5D2120-C03C-41A5-8EEA-CED5FAF5F24A}" type="pres">
      <dgm:prSet presAssocID="{92FBFB53-3273-4665-BDC4-1FFEDF31030E}" presName="linearProcess" presStyleCnt="0"/>
      <dgm:spPr/>
    </dgm:pt>
    <dgm:pt modelId="{F7D6DDD0-F708-44A0-A061-D0C41826582B}" type="pres">
      <dgm:prSet presAssocID="{B00D3FF7-78AC-4BFA-B2A1-1B24B0724B44}" presName="textNode" presStyleLbl="node1" presStyleIdx="0" presStyleCnt="4">
        <dgm:presLayoutVars>
          <dgm:bulletEnabled val="1"/>
        </dgm:presLayoutVars>
      </dgm:prSet>
      <dgm:spPr/>
      <dgm:t>
        <a:bodyPr/>
        <a:lstStyle/>
        <a:p>
          <a:endParaRPr lang="en-US"/>
        </a:p>
      </dgm:t>
    </dgm:pt>
    <dgm:pt modelId="{4565C264-4057-4A34-9D9C-DC6C0CBC08AC}" type="pres">
      <dgm:prSet presAssocID="{D9AC6EA8-8C5D-4ECA-9F3A-C1359B49A529}" presName="sibTrans" presStyleCnt="0"/>
      <dgm:spPr/>
    </dgm:pt>
    <dgm:pt modelId="{5C8CC552-5AA0-4DE5-B6FD-04DED0B49C3D}" type="pres">
      <dgm:prSet presAssocID="{DEF52A3C-5B6F-4695-B575-907797D20A96}" presName="textNode" presStyleLbl="node1" presStyleIdx="1" presStyleCnt="4">
        <dgm:presLayoutVars>
          <dgm:bulletEnabled val="1"/>
        </dgm:presLayoutVars>
      </dgm:prSet>
      <dgm:spPr/>
      <dgm:t>
        <a:bodyPr/>
        <a:lstStyle/>
        <a:p>
          <a:endParaRPr lang="en-US"/>
        </a:p>
      </dgm:t>
    </dgm:pt>
    <dgm:pt modelId="{FA50B543-071F-4B56-8627-3BB25623BD4B}" type="pres">
      <dgm:prSet presAssocID="{15EDD9EC-8100-42BF-A4C0-5A1979DDA692}" presName="sibTrans" presStyleCnt="0"/>
      <dgm:spPr/>
    </dgm:pt>
    <dgm:pt modelId="{DE377A61-BB56-45C9-9678-0A3663BAB526}" type="pres">
      <dgm:prSet presAssocID="{C0361FF1-B240-48E0-A4A5-2A9D5A68E264}" presName="textNode" presStyleLbl="node1" presStyleIdx="2" presStyleCnt="4">
        <dgm:presLayoutVars>
          <dgm:bulletEnabled val="1"/>
        </dgm:presLayoutVars>
      </dgm:prSet>
      <dgm:spPr/>
      <dgm:t>
        <a:bodyPr/>
        <a:lstStyle/>
        <a:p>
          <a:endParaRPr lang="en-US"/>
        </a:p>
      </dgm:t>
    </dgm:pt>
    <dgm:pt modelId="{7B235E09-3C5D-4F52-BD10-5827603514BD}" type="pres">
      <dgm:prSet presAssocID="{11B07A21-BE40-44A3-955E-32DDDD4AE40C}" presName="sibTrans" presStyleCnt="0"/>
      <dgm:spPr/>
    </dgm:pt>
    <dgm:pt modelId="{9F8FFB08-56D9-4CC8-831C-3FBB2D5DD46E}" type="pres">
      <dgm:prSet presAssocID="{6E2B80DD-0C3C-4950-B612-1CB3422595F8}" presName="textNode" presStyleLbl="node1" presStyleIdx="3" presStyleCnt="4">
        <dgm:presLayoutVars>
          <dgm:bulletEnabled val="1"/>
        </dgm:presLayoutVars>
      </dgm:prSet>
      <dgm:spPr/>
      <dgm:t>
        <a:bodyPr/>
        <a:lstStyle/>
        <a:p>
          <a:endParaRPr lang="en-US"/>
        </a:p>
      </dgm:t>
    </dgm:pt>
  </dgm:ptLst>
  <dgm:cxnLst>
    <dgm:cxn modelId="{4A37B674-78A8-4194-9D20-61A3FA389875}" srcId="{92FBFB53-3273-4665-BDC4-1FFEDF31030E}" destId="{B00D3FF7-78AC-4BFA-B2A1-1B24B0724B44}" srcOrd="0" destOrd="0" parTransId="{9F23F088-6932-4443-838D-7D6E0335B76C}" sibTransId="{D9AC6EA8-8C5D-4ECA-9F3A-C1359B49A529}"/>
    <dgm:cxn modelId="{D0430534-3EF7-46D0-8A00-FC8370D04C43}" type="presOf" srcId="{C0361FF1-B240-48E0-A4A5-2A9D5A68E264}" destId="{DE377A61-BB56-45C9-9678-0A3663BAB526}" srcOrd="0" destOrd="0" presId="urn:microsoft.com/office/officeart/2005/8/layout/hProcess9"/>
    <dgm:cxn modelId="{B4EB40F6-1FB5-4808-A056-5A4B2730A703}" type="presOf" srcId="{DEF52A3C-5B6F-4695-B575-907797D20A96}" destId="{5C8CC552-5AA0-4DE5-B6FD-04DED0B49C3D}" srcOrd="0" destOrd="0" presId="urn:microsoft.com/office/officeart/2005/8/layout/hProcess9"/>
    <dgm:cxn modelId="{197F8D17-967D-48A3-8F62-B5FCBFB2123E}" type="presOf" srcId="{92FBFB53-3273-4665-BDC4-1FFEDF31030E}" destId="{F0389BE3-BEEC-4D33-9BCA-0725B616A70E}" srcOrd="0" destOrd="0" presId="urn:microsoft.com/office/officeart/2005/8/layout/hProcess9"/>
    <dgm:cxn modelId="{7172DDD2-18C2-45F6-9079-B8B335EF84DC}" srcId="{92FBFB53-3273-4665-BDC4-1FFEDF31030E}" destId="{6E2B80DD-0C3C-4950-B612-1CB3422595F8}" srcOrd="3" destOrd="0" parTransId="{14141B19-300F-4F18-AE51-F47EAA1FF38E}" sibTransId="{D60188E5-37E2-46EF-B09C-2424F633B8A3}"/>
    <dgm:cxn modelId="{C9B66F58-491A-44C1-B5AD-78F973EFE429}" type="presOf" srcId="{6E2B80DD-0C3C-4950-B612-1CB3422595F8}" destId="{9F8FFB08-56D9-4CC8-831C-3FBB2D5DD46E}" srcOrd="0" destOrd="0" presId="urn:microsoft.com/office/officeart/2005/8/layout/hProcess9"/>
    <dgm:cxn modelId="{EE09DA5F-5276-4806-AFCE-7D63400175DF}" srcId="{92FBFB53-3273-4665-BDC4-1FFEDF31030E}" destId="{C0361FF1-B240-48E0-A4A5-2A9D5A68E264}" srcOrd="2" destOrd="0" parTransId="{05DFEFD8-5EAD-40E8-8BE9-B879910E5FC9}" sibTransId="{11B07A21-BE40-44A3-955E-32DDDD4AE40C}"/>
    <dgm:cxn modelId="{C142C90D-FD14-442B-96A8-20AB70D1E61D}" type="presOf" srcId="{B00D3FF7-78AC-4BFA-B2A1-1B24B0724B44}" destId="{F7D6DDD0-F708-44A0-A061-D0C41826582B}" srcOrd="0" destOrd="0" presId="urn:microsoft.com/office/officeart/2005/8/layout/hProcess9"/>
    <dgm:cxn modelId="{E1BA9A90-A47C-4C59-A1A8-1198057738CD}" srcId="{92FBFB53-3273-4665-BDC4-1FFEDF31030E}" destId="{DEF52A3C-5B6F-4695-B575-907797D20A96}" srcOrd="1" destOrd="0" parTransId="{0E07D863-9E99-4AE1-B216-314D2A08ECDE}" sibTransId="{15EDD9EC-8100-42BF-A4C0-5A1979DDA692}"/>
    <dgm:cxn modelId="{429AA4E2-FD24-4823-89E6-170ECD9BD9F9}" type="presParOf" srcId="{F0389BE3-BEEC-4D33-9BCA-0725B616A70E}" destId="{E8EEEF34-43C3-4319-89BF-47E5EFFE972F}" srcOrd="0" destOrd="0" presId="urn:microsoft.com/office/officeart/2005/8/layout/hProcess9"/>
    <dgm:cxn modelId="{2CA980A9-439F-4AB9-9EDD-13C7EE9D347A}" type="presParOf" srcId="{F0389BE3-BEEC-4D33-9BCA-0725B616A70E}" destId="{EE5D2120-C03C-41A5-8EEA-CED5FAF5F24A}" srcOrd="1" destOrd="0" presId="urn:microsoft.com/office/officeart/2005/8/layout/hProcess9"/>
    <dgm:cxn modelId="{1C29FD85-9338-4816-B1FC-BD2B1CB5BA39}" type="presParOf" srcId="{EE5D2120-C03C-41A5-8EEA-CED5FAF5F24A}" destId="{F7D6DDD0-F708-44A0-A061-D0C41826582B}" srcOrd="0" destOrd="0" presId="urn:microsoft.com/office/officeart/2005/8/layout/hProcess9"/>
    <dgm:cxn modelId="{19C5475F-6FDA-449E-A277-A4F4CA827EA9}" type="presParOf" srcId="{EE5D2120-C03C-41A5-8EEA-CED5FAF5F24A}" destId="{4565C264-4057-4A34-9D9C-DC6C0CBC08AC}" srcOrd="1" destOrd="0" presId="urn:microsoft.com/office/officeart/2005/8/layout/hProcess9"/>
    <dgm:cxn modelId="{42947680-280A-4FFF-BAAA-42686F4A050B}" type="presParOf" srcId="{EE5D2120-C03C-41A5-8EEA-CED5FAF5F24A}" destId="{5C8CC552-5AA0-4DE5-B6FD-04DED0B49C3D}" srcOrd="2" destOrd="0" presId="urn:microsoft.com/office/officeart/2005/8/layout/hProcess9"/>
    <dgm:cxn modelId="{EB52E9FF-F80C-4742-BC1B-A96F8C175B4C}" type="presParOf" srcId="{EE5D2120-C03C-41A5-8EEA-CED5FAF5F24A}" destId="{FA50B543-071F-4B56-8627-3BB25623BD4B}" srcOrd="3" destOrd="0" presId="urn:microsoft.com/office/officeart/2005/8/layout/hProcess9"/>
    <dgm:cxn modelId="{9ABF54B3-4C3E-4AE3-9109-180095AEBF9C}" type="presParOf" srcId="{EE5D2120-C03C-41A5-8EEA-CED5FAF5F24A}" destId="{DE377A61-BB56-45C9-9678-0A3663BAB526}" srcOrd="4" destOrd="0" presId="urn:microsoft.com/office/officeart/2005/8/layout/hProcess9"/>
    <dgm:cxn modelId="{B1833B63-2E02-4F19-9278-859050588699}" type="presParOf" srcId="{EE5D2120-C03C-41A5-8EEA-CED5FAF5F24A}" destId="{7B235E09-3C5D-4F52-BD10-5827603514BD}" srcOrd="5" destOrd="0" presId="urn:microsoft.com/office/officeart/2005/8/layout/hProcess9"/>
    <dgm:cxn modelId="{BA3C57A9-77D1-4004-B843-0412D24B33C2}" type="presParOf" srcId="{EE5D2120-C03C-41A5-8EEA-CED5FAF5F24A}" destId="{9F8FFB08-56D9-4CC8-831C-3FBB2D5DD46E}" srcOrd="6"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1F7299-8C21-4B78-98DF-56B355ADEA2C}"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5E7ED0C8-D036-4486-8AE8-68381597D12F}">
      <dgm:prSet custT="1"/>
      <dgm:spPr/>
      <dgm:t>
        <a:bodyPr/>
        <a:lstStyle/>
        <a:p>
          <a:pPr algn="ctr" rtl="0"/>
          <a:r>
            <a:rPr lang="en-US" sz="3600" b="1" smtClean="0"/>
            <a:t>From Data to Maps</a:t>
          </a:r>
          <a:endParaRPr lang="en-US" sz="3600" b="1"/>
        </a:p>
      </dgm:t>
    </dgm:pt>
    <dgm:pt modelId="{F84B28D4-C166-4FC4-A2D0-AB5EC7726B9C}" type="parTrans" cxnId="{700A6CDE-1536-4647-B31A-789B5A2DE54F}">
      <dgm:prSet/>
      <dgm:spPr/>
      <dgm:t>
        <a:bodyPr/>
        <a:lstStyle/>
        <a:p>
          <a:endParaRPr lang="en-US"/>
        </a:p>
      </dgm:t>
    </dgm:pt>
    <dgm:pt modelId="{2F0BA674-61F3-4F69-8D62-C6DA3AB3B4DF}" type="sibTrans" cxnId="{700A6CDE-1536-4647-B31A-789B5A2DE54F}">
      <dgm:prSet/>
      <dgm:spPr/>
      <dgm:t>
        <a:bodyPr/>
        <a:lstStyle/>
        <a:p>
          <a:endParaRPr lang="en-US"/>
        </a:p>
      </dgm:t>
    </dgm:pt>
    <dgm:pt modelId="{BA93E76F-6D89-4E9E-8CF2-ACB17B2D6CD3}" type="pres">
      <dgm:prSet presAssocID="{6D1F7299-8C21-4B78-98DF-56B355ADEA2C}" presName="linear" presStyleCnt="0">
        <dgm:presLayoutVars>
          <dgm:animLvl val="lvl"/>
          <dgm:resizeHandles val="exact"/>
        </dgm:presLayoutVars>
      </dgm:prSet>
      <dgm:spPr/>
      <dgm:t>
        <a:bodyPr/>
        <a:lstStyle/>
        <a:p>
          <a:endParaRPr lang="en-US"/>
        </a:p>
      </dgm:t>
    </dgm:pt>
    <dgm:pt modelId="{327840BD-716D-4BE5-A1B9-7BBB9526FAC5}" type="pres">
      <dgm:prSet presAssocID="{5E7ED0C8-D036-4486-8AE8-68381597D12F}" presName="parentText" presStyleLbl="node1" presStyleIdx="0" presStyleCnt="1">
        <dgm:presLayoutVars>
          <dgm:chMax val="0"/>
          <dgm:bulletEnabled val="1"/>
        </dgm:presLayoutVars>
      </dgm:prSet>
      <dgm:spPr/>
      <dgm:t>
        <a:bodyPr/>
        <a:lstStyle/>
        <a:p>
          <a:endParaRPr lang="en-US"/>
        </a:p>
      </dgm:t>
    </dgm:pt>
  </dgm:ptLst>
  <dgm:cxnLst>
    <dgm:cxn modelId="{12260330-0DE7-4BB7-A068-F815ED982CE2}" type="presOf" srcId="{5E7ED0C8-D036-4486-8AE8-68381597D12F}" destId="{327840BD-716D-4BE5-A1B9-7BBB9526FAC5}" srcOrd="0" destOrd="0" presId="urn:microsoft.com/office/officeart/2005/8/layout/vList2"/>
    <dgm:cxn modelId="{700A6CDE-1536-4647-B31A-789B5A2DE54F}" srcId="{6D1F7299-8C21-4B78-98DF-56B355ADEA2C}" destId="{5E7ED0C8-D036-4486-8AE8-68381597D12F}" srcOrd="0" destOrd="0" parTransId="{F84B28D4-C166-4FC4-A2D0-AB5EC7726B9C}" sibTransId="{2F0BA674-61F3-4F69-8D62-C6DA3AB3B4DF}"/>
    <dgm:cxn modelId="{59B5D986-7B37-4C20-9861-D613485873B1}" type="presOf" srcId="{6D1F7299-8C21-4B78-98DF-56B355ADEA2C}" destId="{BA93E76F-6D89-4E9E-8CF2-ACB17B2D6CD3}" srcOrd="0" destOrd="0" presId="urn:microsoft.com/office/officeart/2005/8/layout/vList2"/>
    <dgm:cxn modelId="{16F43650-7991-48A7-9EB2-2B56582B2BB4}" type="presParOf" srcId="{BA93E76F-6D89-4E9E-8CF2-ACB17B2D6CD3}" destId="{327840BD-716D-4BE5-A1B9-7BBB9526FAC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2C147C-631F-4D6D-AED4-764D420BAF0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492B2E6E-621D-4347-9011-6178AE443936}">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800" b="1" smtClean="0"/>
            <a:t>Data Licenses</a:t>
          </a:r>
          <a:endParaRPr lang="en-US" sz="2800"/>
        </a:p>
      </dgm:t>
    </dgm:pt>
    <dgm:pt modelId="{DBCFB161-EF0A-4F79-A658-30042D5AC5B4}" type="parTrans" cxnId="{AB900352-15A1-42C2-8457-7B0E5E09D3C0}">
      <dgm:prSet/>
      <dgm:spPr/>
      <dgm:t>
        <a:bodyPr/>
        <a:lstStyle/>
        <a:p>
          <a:endParaRPr lang="en-US"/>
        </a:p>
      </dgm:t>
    </dgm:pt>
    <dgm:pt modelId="{CF4F8F86-3EB8-475F-880F-FFC03E80ABAC}" type="sibTrans" cxnId="{AB900352-15A1-42C2-8457-7B0E5E09D3C0}">
      <dgm:prSet/>
      <dgm:spPr/>
      <dgm:t>
        <a:bodyPr/>
        <a:lstStyle/>
        <a:p>
          <a:endParaRPr lang="en-US"/>
        </a:p>
      </dgm:t>
    </dgm:pt>
    <dgm:pt modelId="{3045E3F1-298F-4A98-A6E9-D73F1726445B}">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800" b="1" dirty="0" smtClean="0"/>
            <a:t>Data Privacy</a:t>
          </a:r>
          <a:endParaRPr lang="en-US" sz="2800" dirty="0"/>
        </a:p>
      </dgm:t>
    </dgm:pt>
    <dgm:pt modelId="{4EE9EDEC-AAA0-4480-9694-5F435D569D95}" type="parTrans" cxnId="{9E95E1F4-BF65-491A-8C7D-5E2A6FA31168}">
      <dgm:prSet/>
      <dgm:spPr/>
      <dgm:t>
        <a:bodyPr/>
        <a:lstStyle/>
        <a:p>
          <a:endParaRPr lang="en-US"/>
        </a:p>
      </dgm:t>
    </dgm:pt>
    <dgm:pt modelId="{C78BEAAD-4366-4142-85E1-30F24913FCD9}" type="sibTrans" cxnId="{9E95E1F4-BF65-491A-8C7D-5E2A6FA31168}">
      <dgm:prSet/>
      <dgm:spPr/>
      <dgm:t>
        <a:bodyPr/>
        <a:lstStyle/>
        <a:p>
          <a:endParaRPr lang="en-US"/>
        </a:p>
      </dgm:t>
    </dgm:pt>
    <dgm:pt modelId="{FC6E0024-DE4D-4B3C-960D-42A1C36FA630}">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800" b="1" smtClean="0"/>
            <a:t>Data Models</a:t>
          </a:r>
          <a:endParaRPr lang="en-US" sz="2800"/>
        </a:p>
      </dgm:t>
    </dgm:pt>
    <dgm:pt modelId="{F819C878-0695-4076-83CC-5381969519D4}" type="parTrans" cxnId="{47F1C4BA-5C2B-4A62-9DD6-6A3E34FEE513}">
      <dgm:prSet/>
      <dgm:spPr/>
      <dgm:t>
        <a:bodyPr/>
        <a:lstStyle/>
        <a:p>
          <a:endParaRPr lang="en-US"/>
        </a:p>
      </dgm:t>
    </dgm:pt>
    <dgm:pt modelId="{48014656-5159-47D2-A467-3647029FE986}" type="sibTrans" cxnId="{47F1C4BA-5C2B-4A62-9DD6-6A3E34FEE513}">
      <dgm:prSet/>
      <dgm:spPr/>
      <dgm:t>
        <a:bodyPr/>
        <a:lstStyle/>
        <a:p>
          <a:endParaRPr lang="en-US"/>
        </a:p>
      </dgm:t>
    </dgm:pt>
    <dgm:pt modelId="{72437DFC-BAA4-4F43-B3FD-A52EF8905C1A}">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800" b="1" smtClean="0"/>
            <a:t>Data Trends</a:t>
          </a:r>
          <a:endParaRPr lang="en-US" sz="2800"/>
        </a:p>
      </dgm:t>
    </dgm:pt>
    <dgm:pt modelId="{78979637-FF1E-4D7B-80D1-55C2BFFD884C}" type="parTrans" cxnId="{4BBAF203-25AD-4BD6-BEEC-E56B66180FE9}">
      <dgm:prSet/>
      <dgm:spPr/>
      <dgm:t>
        <a:bodyPr/>
        <a:lstStyle/>
        <a:p>
          <a:endParaRPr lang="en-US"/>
        </a:p>
      </dgm:t>
    </dgm:pt>
    <dgm:pt modelId="{AE2FEF92-7987-4284-84ED-20342BC3EA5C}" type="sibTrans" cxnId="{4BBAF203-25AD-4BD6-BEEC-E56B66180FE9}">
      <dgm:prSet/>
      <dgm:spPr/>
      <dgm:t>
        <a:bodyPr/>
        <a:lstStyle/>
        <a:p>
          <a:endParaRPr lang="en-US"/>
        </a:p>
      </dgm:t>
    </dgm:pt>
    <dgm:pt modelId="{DD5D5354-FBA1-4A9D-B0B9-A8BD59D9EC43}">
      <dgm:prSet custT="1">
        <dgm:style>
          <a:lnRef idx="0">
            <a:schemeClr val="accent1"/>
          </a:lnRef>
          <a:fillRef idx="3">
            <a:schemeClr val="accent1"/>
          </a:fillRef>
          <a:effectRef idx="3">
            <a:schemeClr val="accent1"/>
          </a:effectRef>
          <a:fontRef idx="minor">
            <a:schemeClr val="lt1"/>
          </a:fontRef>
        </dgm:style>
      </dgm:prSet>
      <dgm:spPr/>
      <dgm:t>
        <a:bodyPr/>
        <a:lstStyle/>
        <a:p>
          <a:pPr rtl="0"/>
          <a:r>
            <a:rPr lang="en-US" sz="2800" b="1" smtClean="0"/>
            <a:t>Data Access</a:t>
          </a:r>
          <a:endParaRPr lang="en-US" sz="2800"/>
        </a:p>
      </dgm:t>
    </dgm:pt>
    <dgm:pt modelId="{670F65C2-01DB-415C-B348-D0785D4D617D}" type="parTrans" cxnId="{3BAC126D-1EA7-4D95-BE22-3F9B33C8471D}">
      <dgm:prSet/>
      <dgm:spPr/>
      <dgm:t>
        <a:bodyPr/>
        <a:lstStyle/>
        <a:p>
          <a:endParaRPr lang="en-US"/>
        </a:p>
      </dgm:t>
    </dgm:pt>
    <dgm:pt modelId="{98A59F79-4C70-48F0-BCA2-1692AAB29F51}" type="sibTrans" cxnId="{3BAC126D-1EA7-4D95-BE22-3F9B33C8471D}">
      <dgm:prSet/>
      <dgm:spPr/>
      <dgm:t>
        <a:bodyPr/>
        <a:lstStyle/>
        <a:p>
          <a:endParaRPr lang="en-US"/>
        </a:p>
      </dgm:t>
    </dgm:pt>
    <dgm:pt modelId="{51667529-B8FC-4A0E-9400-FB998FAA04C4}" type="pres">
      <dgm:prSet presAssocID="{362C147C-631F-4D6D-AED4-764D420BAF09}" presName="Name0" presStyleCnt="0">
        <dgm:presLayoutVars>
          <dgm:dir/>
          <dgm:animLvl val="lvl"/>
          <dgm:resizeHandles/>
        </dgm:presLayoutVars>
      </dgm:prSet>
      <dgm:spPr/>
      <dgm:t>
        <a:bodyPr/>
        <a:lstStyle/>
        <a:p>
          <a:endParaRPr lang="en-US"/>
        </a:p>
      </dgm:t>
    </dgm:pt>
    <dgm:pt modelId="{A939F351-940B-42E6-9ACD-973AD59E7B57}" type="pres">
      <dgm:prSet presAssocID="{492B2E6E-621D-4347-9011-6178AE443936}" presName="linNode" presStyleCnt="0"/>
      <dgm:spPr/>
    </dgm:pt>
    <dgm:pt modelId="{2640BFE8-E9A3-44B5-BDED-F706D68B2ADB}" type="pres">
      <dgm:prSet presAssocID="{492B2E6E-621D-4347-9011-6178AE443936}" presName="parentShp" presStyleLbl="node1" presStyleIdx="0" presStyleCnt="5" custScaleX="213305" custLinFactNeighborX="17856" custLinFactNeighborY="1877">
        <dgm:presLayoutVars>
          <dgm:bulletEnabled val="1"/>
        </dgm:presLayoutVars>
      </dgm:prSet>
      <dgm:spPr/>
      <dgm:t>
        <a:bodyPr/>
        <a:lstStyle/>
        <a:p>
          <a:endParaRPr lang="en-US"/>
        </a:p>
      </dgm:t>
    </dgm:pt>
    <dgm:pt modelId="{C83FB10E-F39B-4611-98A2-0B451FF70CEC}" type="pres">
      <dgm:prSet presAssocID="{492B2E6E-621D-4347-9011-6178AE443936}" presName="childShp" presStyleLbl="bgAccFollowNode1" presStyleIdx="0" presStyleCnt="5">
        <dgm:presLayoutVars>
          <dgm:bulletEnabled val="1"/>
        </dgm:presLayoutVars>
      </dgm:prSet>
      <dgm:spPr/>
    </dgm:pt>
    <dgm:pt modelId="{D83E9C6E-0A87-46A2-A52D-ADE9DC8C797B}" type="pres">
      <dgm:prSet presAssocID="{CF4F8F86-3EB8-475F-880F-FFC03E80ABAC}" presName="spacing" presStyleCnt="0"/>
      <dgm:spPr/>
    </dgm:pt>
    <dgm:pt modelId="{4F85D4E9-6A36-47D0-A667-5948175A429F}" type="pres">
      <dgm:prSet presAssocID="{3045E3F1-298F-4A98-A6E9-D73F1726445B}" presName="linNode" presStyleCnt="0"/>
      <dgm:spPr/>
    </dgm:pt>
    <dgm:pt modelId="{39D61C1F-0DB8-4253-A18A-0781D23BEBD9}" type="pres">
      <dgm:prSet presAssocID="{3045E3F1-298F-4A98-A6E9-D73F1726445B}" presName="parentShp" presStyleLbl="node1" presStyleIdx="1" presStyleCnt="5" custScaleX="213305" custLinFactNeighborX="17856" custLinFactNeighborY="1877">
        <dgm:presLayoutVars>
          <dgm:bulletEnabled val="1"/>
        </dgm:presLayoutVars>
      </dgm:prSet>
      <dgm:spPr/>
      <dgm:t>
        <a:bodyPr/>
        <a:lstStyle/>
        <a:p>
          <a:endParaRPr lang="en-US"/>
        </a:p>
      </dgm:t>
    </dgm:pt>
    <dgm:pt modelId="{881548A9-4C3A-4F59-B15D-1A390469D191}" type="pres">
      <dgm:prSet presAssocID="{3045E3F1-298F-4A98-A6E9-D73F1726445B}" presName="childShp" presStyleLbl="bgAccFollowNode1" presStyleIdx="1" presStyleCnt="5">
        <dgm:presLayoutVars>
          <dgm:bulletEnabled val="1"/>
        </dgm:presLayoutVars>
      </dgm:prSet>
      <dgm:spPr/>
    </dgm:pt>
    <dgm:pt modelId="{3C52E728-5F45-4638-BEB6-8D55518FC54E}" type="pres">
      <dgm:prSet presAssocID="{C78BEAAD-4366-4142-85E1-30F24913FCD9}" presName="spacing" presStyleCnt="0"/>
      <dgm:spPr/>
    </dgm:pt>
    <dgm:pt modelId="{30FA139C-C71F-44EE-AE77-ED0FAB05695F}" type="pres">
      <dgm:prSet presAssocID="{FC6E0024-DE4D-4B3C-960D-42A1C36FA630}" presName="linNode" presStyleCnt="0"/>
      <dgm:spPr/>
    </dgm:pt>
    <dgm:pt modelId="{F20A9D3D-A0CC-40A7-9CFC-479EC87B9929}" type="pres">
      <dgm:prSet presAssocID="{FC6E0024-DE4D-4B3C-960D-42A1C36FA630}" presName="parentShp" presStyleLbl="node1" presStyleIdx="2" presStyleCnt="5" custScaleX="213305" custLinFactNeighborX="17856" custLinFactNeighborY="1877">
        <dgm:presLayoutVars>
          <dgm:bulletEnabled val="1"/>
        </dgm:presLayoutVars>
      </dgm:prSet>
      <dgm:spPr/>
      <dgm:t>
        <a:bodyPr/>
        <a:lstStyle/>
        <a:p>
          <a:endParaRPr lang="en-US"/>
        </a:p>
      </dgm:t>
    </dgm:pt>
    <dgm:pt modelId="{55765384-2ABB-4C80-B87A-BA9EC462BEBD}" type="pres">
      <dgm:prSet presAssocID="{FC6E0024-DE4D-4B3C-960D-42A1C36FA630}" presName="childShp" presStyleLbl="bgAccFollowNode1" presStyleIdx="2" presStyleCnt="5">
        <dgm:presLayoutVars>
          <dgm:bulletEnabled val="1"/>
        </dgm:presLayoutVars>
      </dgm:prSet>
      <dgm:spPr/>
    </dgm:pt>
    <dgm:pt modelId="{63452F5C-7E56-4E39-BC11-0D3F89BC6A9F}" type="pres">
      <dgm:prSet presAssocID="{48014656-5159-47D2-A467-3647029FE986}" presName="spacing" presStyleCnt="0"/>
      <dgm:spPr/>
    </dgm:pt>
    <dgm:pt modelId="{154DED3F-BE70-41A5-9DB6-AA7683C6170C}" type="pres">
      <dgm:prSet presAssocID="{72437DFC-BAA4-4F43-B3FD-A52EF8905C1A}" presName="linNode" presStyleCnt="0"/>
      <dgm:spPr/>
    </dgm:pt>
    <dgm:pt modelId="{0F3A4B06-D9BA-4505-93D4-470BA7BDAE7C}" type="pres">
      <dgm:prSet presAssocID="{72437DFC-BAA4-4F43-B3FD-A52EF8905C1A}" presName="parentShp" presStyleLbl="node1" presStyleIdx="3" presStyleCnt="5" custScaleX="213305" custLinFactNeighborX="17856" custLinFactNeighborY="1877">
        <dgm:presLayoutVars>
          <dgm:bulletEnabled val="1"/>
        </dgm:presLayoutVars>
      </dgm:prSet>
      <dgm:spPr/>
      <dgm:t>
        <a:bodyPr/>
        <a:lstStyle/>
        <a:p>
          <a:endParaRPr lang="en-US"/>
        </a:p>
      </dgm:t>
    </dgm:pt>
    <dgm:pt modelId="{58063F63-5AB6-40E9-9B20-1CB389E9E3EA}" type="pres">
      <dgm:prSet presAssocID="{72437DFC-BAA4-4F43-B3FD-A52EF8905C1A}" presName="childShp" presStyleLbl="bgAccFollowNode1" presStyleIdx="3" presStyleCnt="5">
        <dgm:presLayoutVars>
          <dgm:bulletEnabled val="1"/>
        </dgm:presLayoutVars>
      </dgm:prSet>
      <dgm:spPr/>
    </dgm:pt>
    <dgm:pt modelId="{3BB01DDC-7909-47E7-A7B3-A659119F0170}" type="pres">
      <dgm:prSet presAssocID="{AE2FEF92-7987-4284-84ED-20342BC3EA5C}" presName="spacing" presStyleCnt="0"/>
      <dgm:spPr/>
    </dgm:pt>
    <dgm:pt modelId="{6ED17F47-8BA7-470C-81E9-271180706D82}" type="pres">
      <dgm:prSet presAssocID="{DD5D5354-FBA1-4A9D-B0B9-A8BD59D9EC43}" presName="linNode" presStyleCnt="0"/>
      <dgm:spPr/>
    </dgm:pt>
    <dgm:pt modelId="{96A5A3C3-3576-40FC-BE5E-86DC74E13766}" type="pres">
      <dgm:prSet presAssocID="{DD5D5354-FBA1-4A9D-B0B9-A8BD59D9EC43}" presName="parentShp" presStyleLbl="node1" presStyleIdx="4" presStyleCnt="5" custScaleX="213305" custLinFactNeighborX="17856">
        <dgm:presLayoutVars>
          <dgm:bulletEnabled val="1"/>
        </dgm:presLayoutVars>
      </dgm:prSet>
      <dgm:spPr/>
      <dgm:t>
        <a:bodyPr/>
        <a:lstStyle/>
        <a:p>
          <a:endParaRPr lang="en-US"/>
        </a:p>
      </dgm:t>
    </dgm:pt>
    <dgm:pt modelId="{D9BF5E3E-EFDF-4BD3-AB14-53A4B65124AE}" type="pres">
      <dgm:prSet presAssocID="{DD5D5354-FBA1-4A9D-B0B9-A8BD59D9EC43}" presName="childShp" presStyleLbl="bgAccFollowNode1" presStyleIdx="4" presStyleCnt="5">
        <dgm:presLayoutVars>
          <dgm:bulletEnabled val="1"/>
        </dgm:presLayoutVars>
      </dgm:prSet>
      <dgm:spPr/>
    </dgm:pt>
  </dgm:ptLst>
  <dgm:cxnLst>
    <dgm:cxn modelId="{CD7A4BBC-B719-4A6D-892E-D971D69A347B}" type="presOf" srcId="{362C147C-631F-4D6D-AED4-764D420BAF09}" destId="{51667529-B8FC-4A0E-9400-FB998FAA04C4}" srcOrd="0" destOrd="0" presId="urn:microsoft.com/office/officeart/2005/8/layout/vList6"/>
    <dgm:cxn modelId="{4BBAF203-25AD-4BD6-BEEC-E56B66180FE9}" srcId="{362C147C-631F-4D6D-AED4-764D420BAF09}" destId="{72437DFC-BAA4-4F43-B3FD-A52EF8905C1A}" srcOrd="3" destOrd="0" parTransId="{78979637-FF1E-4D7B-80D1-55C2BFFD884C}" sibTransId="{AE2FEF92-7987-4284-84ED-20342BC3EA5C}"/>
    <dgm:cxn modelId="{2FB3FDB0-613D-4C1D-AE11-3EEB52C2791C}" type="presOf" srcId="{72437DFC-BAA4-4F43-B3FD-A52EF8905C1A}" destId="{0F3A4B06-D9BA-4505-93D4-470BA7BDAE7C}" srcOrd="0" destOrd="0" presId="urn:microsoft.com/office/officeart/2005/8/layout/vList6"/>
    <dgm:cxn modelId="{2C638F25-B387-4C9D-8226-C7C3DF682A9E}" type="presOf" srcId="{FC6E0024-DE4D-4B3C-960D-42A1C36FA630}" destId="{F20A9D3D-A0CC-40A7-9CFC-479EC87B9929}" srcOrd="0" destOrd="0" presId="urn:microsoft.com/office/officeart/2005/8/layout/vList6"/>
    <dgm:cxn modelId="{AB900352-15A1-42C2-8457-7B0E5E09D3C0}" srcId="{362C147C-631F-4D6D-AED4-764D420BAF09}" destId="{492B2E6E-621D-4347-9011-6178AE443936}" srcOrd="0" destOrd="0" parTransId="{DBCFB161-EF0A-4F79-A658-30042D5AC5B4}" sibTransId="{CF4F8F86-3EB8-475F-880F-FFC03E80ABAC}"/>
    <dgm:cxn modelId="{47F1C4BA-5C2B-4A62-9DD6-6A3E34FEE513}" srcId="{362C147C-631F-4D6D-AED4-764D420BAF09}" destId="{FC6E0024-DE4D-4B3C-960D-42A1C36FA630}" srcOrd="2" destOrd="0" parTransId="{F819C878-0695-4076-83CC-5381969519D4}" sibTransId="{48014656-5159-47D2-A467-3647029FE986}"/>
    <dgm:cxn modelId="{4BABEC9B-9BAA-485B-A695-4382B0D39EBD}" type="presOf" srcId="{492B2E6E-621D-4347-9011-6178AE443936}" destId="{2640BFE8-E9A3-44B5-BDED-F706D68B2ADB}" srcOrd="0" destOrd="0" presId="urn:microsoft.com/office/officeart/2005/8/layout/vList6"/>
    <dgm:cxn modelId="{CDD794F1-37C6-4E98-821D-0A68554BF6C6}" type="presOf" srcId="{3045E3F1-298F-4A98-A6E9-D73F1726445B}" destId="{39D61C1F-0DB8-4253-A18A-0781D23BEBD9}" srcOrd="0" destOrd="0" presId="urn:microsoft.com/office/officeart/2005/8/layout/vList6"/>
    <dgm:cxn modelId="{9E95E1F4-BF65-491A-8C7D-5E2A6FA31168}" srcId="{362C147C-631F-4D6D-AED4-764D420BAF09}" destId="{3045E3F1-298F-4A98-A6E9-D73F1726445B}" srcOrd="1" destOrd="0" parTransId="{4EE9EDEC-AAA0-4480-9694-5F435D569D95}" sibTransId="{C78BEAAD-4366-4142-85E1-30F24913FCD9}"/>
    <dgm:cxn modelId="{3BAC126D-1EA7-4D95-BE22-3F9B33C8471D}" srcId="{362C147C-631F-4D6D-AED4-764D420BAF09}" destId="{DD5D5354-FBA1-4A9D-B0B9-A8BD59D9EC43}" srcOrd="4" destOrd="0" parTransId="{670F65C2-01DB-415C-B348-D0785D4D617D}" sibTransId="{98A59F79-4C70-48F0-BCA2-1692AAB29F51}"/>
    <dgm:cxn modelId="{C9ACD764-875A-4F65-8D55-18E49B53095D}" type="presOf" srcId="{DD5D5354-FBA1-4A9D-B0B9-A8BD59D9EC43}" destId="{96A5A3C3-3576-40FC-BE5E-86DC74E13766}" srcOrd="0" destOrd="0" presId="urn:microsoft.com/office/officeart/2005/8/layout/vList6"/>
    <dgm:cxn modelId="{97947975-8066-438F-97F2-83EAE4687EC6}" type="presParOf" srcId="{51667529-B8FC-4A0E-9400-FB998FAA04C4}" destId="{A939F351-940B-42E6-9ACD-973AD59E7B57}" srcOrd="0" destOrd="0" presId="urn:microsoft.com/office/officeart/2005/8/layout/vList6"/>
    <dgm:cxn modelId="{A151012D-917A-41ED-8D7E-9BF781140749}" type="presParOf" srcId="{A939F351-940B-42E6-9ACD-973AD59E7B57}" destId="{2640BFE8-E9A3-44B5-BDED-F706D68B2ADB}" srcOrd="0" destOrd="0" presId="urn:microsoft.com/office/officeart/2005/8/layout/vList6"/>
    <dgm:cxn modelId="{E993A3D3-0F82-492E-898B-8C2224D32EBB}" type="presParOf" srcId="{A939F351-940B-42E6-9ACD-973AD59E7B57}" destId="{C83FB10E-F39B-4611-98A2-0B451FF70CEC}" srcOrd="1" destOrd="0" presId="urn:microsoft.com/office/officeart/2005/8/layout/vList6"/>
    <dgm:cxn modelId="{45A60019-1022-44B0-A091-921FE145D1FB}" type="presParOf" srcId="{51667529-B8FC-4A0E-9400-FB998FAA04C4}" destId="{D83E9C6E-0A87-46A2-A52D-ADE9DC8C797B}" srcOrd="1" destOrd="0" presId="urn:microsoft.com/office/officeart/2005/8/layout/vList6"/>
    <dgm:cxn modelId="{665E1490-CB47-401C-B3E6-D88E45C49CF5}" type="presParOf" srcId="{51667529-B8FC-4A0E-9400-FB998FAA04C4}" destId="{4F85D4E9-6A36-47D0-A667-5948175A429F}" srcOrd="2" destOrd="0" presId="urn:microsoft.com/office/officeart/2005/8/layout/vList6"/>
    <dgm:cxn modelId="{7108E366-E22F-49C2-8402-AB71E875F57C}" type="presParOf" srcId="{4F85D4E9-6A36-47D0-A667-5948175A429F}" destId="{39D61C1F-0DB8-4253-A18A-0781D23BEBD9}" srcOrd="0" destOrd="0" presId="urn:microsoft.com/office/officeart/2005/8/layout/vList6"/>
    <dgm:cxn modelId="{D4879B0F-1BCA-4B6C-98A7-AC2C24883FB4}" type="presParOf" srcId="{4F85D4E9-6A36-47D0-A667-5948175A429F}" destId="{881548A9-4C3A-4F59-B15D-1A390469D191}" srcOrd="1" destOrd="0" presId="urn:microsoft.com/office/officeart/2005/8/layout/vList6"/>
    <dgm:cxn modelId="{F4D00917-9654-45A6-91F2-2131BB1FD4C7}" type="presParOf" srcId="{51667529-B8FC-4A0E-9400-FB998FAA04C4}" destId="{3C52E728-5F45-4638-BEB6-8D55518FC54E}" srcOrd="3" destOrd="0" presId="urn:microsoft.com/office/officeart/2005/8/layout/vList6"/>
    <dgm:cxn modelId="{EBE0EF10-E4FA-4D32-96EA-D5BC48188A4A}" type="presParOf" srcId="{51667529-B8FC-4A0E-9400-FB998FAA04C4}" destId="{30FA139C-C71F-44EE-AE77-ED0FAB05695F}" srcOrd="4" destOrd="0" presId="urn:microsoft.com/office/officeart/2005/8/layout/vList6"/>
    <dgm:cxn modelId="{4B608E84-4A95-4B35-BC2C-A929A7E769BC}" type="presParOf" srcId="{30FA139C-C71F-44EE-AE77-ED0FAB05695F}" destId="{F20A9D3D-A0CC-40A7-9CFC-479EC87B9929}" srcOrd="0" destOrd="0" presId="urn:microsoft.com/office/officeart/2005/8/layout/vList6"/>
    <dgm:cxn modelId="{E5776E8F-4D39-4691-AAD0-C99BD3C1945D}" type="presParOf" srcId="{30FA139C-C71F-44EE-AE77-ED0FAB05695F}" destId="{55765384-2ABB-4C80-B87A-BA9EC462BEBD}" srcOrd="1" destOrd="0" presId="urn:microsoft.com/office/officeart/2005/8/layout/vList6"/>
    <dgm:cxn modelId="{417FE4A5-0B6D-4D28-80C0-34FC56020394}" type="presParOf" srcId="{51667529-B8FC-4A0E-9400-FB998FAA04C4}" destId="{63452F5C-7E56-4E39-BC11-0D3F89BC6A9F}" srcOrd="5" destOrd="0" presId="urn:microsoft.com/office/officeart/2005/8/layout/vList6"/>
    <dgm:cxn modelId="{D0F3A728-10B8-496E-9C43-4F524E1CDFC8}" type="presParOf" srcId="{51667529-B8FC-4A0E-9400-FB998FAA04C4}" destId="{154DED3F-BE70-41A5-9DB6-AA7683C6170C}" srcOrd="6" destOrd="0" presId="urn:microsoft.com/office/officeart/2005/8/layout/vList6"/>
    <dgm:cxn modelId="{7EDE0620-F599-436B-8465-CF7393205C82}" type="presParOf" srcId="{154DED3F-BE70-41A5-9DB6-AA7683C6170C}" destId="{0F3A4B06-D9BA-4505-93D4-470BA7BDAE7C}" srcOrd="0" destOrd="0" presId="urn:microsoft.com/office/officeart/2005/8/layout/vList6"/>
    <dgm:cxn modelId="{0213B5C6-C1FF-435B-A90C-41D6EB916E26}" type="presParOf" srcId="{154DED3F-BE70-41A5-9DB6-AA7683C6170C}" destId="{58063F63-5AB6-40E9-9B20-1CB389E9E3EA}" srcOrd="1" destOrd="0" presId="urn:microsoft.com/office/officeart/2005/8/layout/vList6"/>
    <dgm:cxn modelId="{9B6BA0E3-33CF-40E3-9AC0-4EBB806DA93E}" type="presParOf" srcId="{51667529-B8FC-4A0E-9400-FB998FAA04C4}" destId="{3BB01DDC-7909-47E7-A7B3-A659119F0170}" srcOrd="7" destOrd="0" presId="urn:microsoft.com/office/officeart/2005/8/layout/vList6"/>
    <dgm:cxn modelId="{784DAF5B-B7AB-469D-B193-68D8E319FDB9}" type="presParOf" srcId="{51667529-B8FC-4A0E-9400-FB998FAA04C4}" destId="{6ED17F47-8BA7-470C-81E9-271180706D82}" srcOrd="8" destOrd="0" presId="urn:microsoft.com/office/officeart/2005/8/layout/vList6"/>
    <dgm:cxn modelId="{7C4DF2AB-6562-4B8B-8D4C-B3A3B7FBD2FA}" type="presParOf" srcId="{6ED17F47-8BA7-470C-81E9-271180706D82}" destId="{96A5A3C3-3576-40FC-BE5E-86DC74E13766}" srcOrd="0" destOrd="0" presId="urn:microsoft.com/office/officeart/2005/8/layout/vList6"/>
    <dgm:cxn modelId="{5AEA6E12-7554-498A-A6D6-4378C90827EB}" type="presParOf" srcId="{6ED17F47-8BA7-470C-81E9-271180706D82}" destId="{D9BF5E3E-EFDF-4BD3-AB14-53A4B65124AE}"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87B6DE-BD39-4319-9CEF-2A24378E2F3B}"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5AD6EA33-6A8E-4D17-AD67-C00F7A70D73A}">
      <dgm:prSet custT="1"/>
      <dgm:spPr/>
      <dgm:t>
        <a:bodyPr/>
        <a:lstStyle/>
        <a:p>
          <a:pPr algn="ctr" rtl="0"/>
          <a:r>
            <a:rPr lang="en-US" sz="4700" b="1" smtClean="0"/>
            <a:t>Data Integration</a:t>
          </a:r>
          <a:endParaRPr lang="en-US" sz="4700" b="1"/>
        </a:p>
      </dgm:t>
    </dgm:pt>
    <dgm:pt modelId="{87FBD3B0-9B6C-4875-BE02-BE0D515D6769}" type="parTrans" cxnId="{58403EBC-6342-467A-8AFC-66C1C85DE047}">
      <dgm:prSet/>
      <dgm:spPr/>
      <dgm:t>
        <a:bodyPr/>
        <a:lstStyle/>
        <a:p>
          <a:endParaRPr lang="en-US"/>
        </a:p>
      </dgm:t>
    </dgm:pt>
    <dgm:pt modelId="{D89C6D74-BE40-417B-BFBD-3C3A924ACD26}" type="sibTrans" cxnId="{58403EBC-6342-467A-8AFC-66C1C85DE047}">
      <dgm:prSet/>
      <dgm:spPr/>
      <dgm:t>
        <a:bodyPr/>
        <a:lstStyle/>
        <a:p>
          <a:endParaRPr lang="en-US"/>
        </a:p>
      </dgm:t>
    </dgm:pt>
    <dgm:pt modelId="{8A543C65-7AFD-46FD-BFBD-BF039BCA6637}" type="pres">
      <dgm:prSet presAssocID="{6D87B6DE-BD39-4319-9CEF-2A24378E2F3B}" presName="linear" presStyleCnt="0">
        <dgm:presLayoutVars>
          <dgm:animLvl val="lvl"/>
          <dgm:resizeHandles val="exact"/>
        </dgm:presLayoutVars>
      </dgm:prSet>
      <dgm:spPr/>
      <dgm:t>
        <a:bodyPr/>
        <a:lstStyle/>
        <a:p>
          <a:endParaRPr lang="en-US"/>
        </a:p>
      </dgm:t>
    </dgm:pt>
    <dgm:pt modelId="{5F194E8C-6E8C-4ECF-A389-DA60B7CA9E65}" type="pres">
      <dgm:prSet presAssocID="{5AD6EA33-6A8E-4D17-AD67-C00F7A70D73A}" presName="parentText" presStyleLbl="node1" presStyleIdx="0" presStyleCnt="1">
        <dgm:presLayoutVars>
          <dgm:chMax val="0"/>
          <dgm:bulletEnabled val="1"/>
        </dgm:presLayoutVars>
      </dgm:prSet>
      <dgm:spPr/>
      <dgm:t>
        <a:bodyPr/>
        <a:lstStyle/>
        <a:p>
          <a:endParaRPr lang="en-US"/>
        </a:p>
      </dgm:t>
    </dgm:pt>
  </dgm:ptLst>
  <dgm:cxnLst>
    <dgm:cxn modelId="{58403EBC-6342-467A-8AFC-66C1C85DE047}" srcId="{6D87B6DE-BD39-4319-9CEF-2A24378E2F3B}" destId="{5AD6EA33-6A8E-4D17-AD67-C00F7A70D73A}" srcOrd="0" destOrd="0" parTransId="{87FBD3B0-9B6C-4875-BE02-BE0D515D6769}" sibTransId="{D89C6D74-BE40-417B-BFBD-3C3A924ACD26}"/>
    <dgm:cxn modelId="{BD2065D5-52A5-417F-815A-2A003583F9A8}" type="presOf" srcId="{6D87B6DE-BD39-4319-9CEF-2A24378E2F3B}" destId="{8A543C65-7AFD-46FD-BFBD-BF039BCA6637}" srcOrd="0" destOrd="0" presId="urn:microsoft.com/office/officeart/2005/8/layout/vList2"/>
    <dgm:cxn modelId="{3D626AAC-F478-4A26-B69E-52DCDECEC875}" type="presOf" srcId="{5AD6EA33-6A8E-4D17-AD67-C00F7A70D73A}" destId="{5F194E8C-6E8C-4ECF-A389-DA60B7CA9E65}" srcOrd="0" destOrd="0" presId="urn:microsoft.com/office/officeart/2005/8/layout/vList2"/>
    <dgm:cxn modelId="{D872F8C9-4B64-4B1C-8E84-CF9277337A3B}" type="presParOf" srcId="{8A543C65-7AFD-46FD-BFBD-BF039BCA6637}" destId="{5F194E8C-6E8C-4ECF-A389-DA60B7CA9E65}"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6CE00F-9C60-4476-8347-CC2860AA97D8}"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378505D0-C669-433A-B046-C7C5671188DC}">
      <dgm:prSet/>
      <dgm:spPr/>
      <dgm:t>
        <a:bodyPr/>
        <a:lstStyle/>
        <a:p>
          <a:pPr algn="ctr" rtl="0"/>
          <a:r>
            <a:rPr lang="en-US" b="1" smtClean="0"/>
            <a:t>NBLA Web Mapping Portal</a:t>
          </a:r>
          <a:endParaRPr lang="en-US" b="1"/>
        </a:p>
      </dgm:t>
    </dgm:pt>
    <dgm:pt modelId="{15C239D4-985D-4013-AF60-352344E85AF9}" type="parTrans" cxnId="{C2C27E91-8BC4-43E2-8964-F34B9805D9E6}">
      <dgm:prSet/>
      <dgm:spPr/>
      <dgm:t>
        <a:bodyPr/>
        <a:lstStyle/>
        <a:p>
          <a:endParaRPr lang="en-US"/>
        </a:p>
      </dgm:t>
    </dgm:pt>
    <dgm:pt modelId="{01CADB5A-B0C7-4256-B148-D9303ADA4611}" type="sibTrans" cxnId="{C2C27E91-8BC4-43E2-8964-F34B9805D9E6}">
      <dgm:prSet/>
      <dgm:spPr/>
      <dgm:t>
        <a:bodyPr/>
        <a:lstStyle/>
        <a:p>
          <a:endParaRPr lang="en-US"/>
        </a:p>
      </dgm:t>
    </dgm:pt>
    <dgm:pt modelId="{F20104D5-C649-41B4-B107-4DBA530544A9}" type="pres">
      <dgm:prSet presAssocID="{0A6CE00F-9C60-4476-8347-CC2860AA97D8}" presName="linear" presStyleCnt="0">
        <dgm:presLayoutVars>
          <dgm:animLvl val="lvl"/>
          <dgm:resizeHandles val="exact"/>
        </dgm:presLayoutVars>
      </dgm:prSet>
      <dgm:spPr/>
      <dgm:t>
        <a:bodyPr/>
        <a:lstStyle/>
        <a:p>
          <a:endParaRPr lang="en-US"/>
        </a:p>
      </dgm:t>
    </dgm:pt>
    <dgm:pt modelId="{230DADBB-3950-4D4F-A744-78E479CF3F6E}" type="pres">
      <dgm:prSet presAssocID="{378505D0-C669-433A-B046-C7C5671188DC}" presName="parentText" presStyleLbl="node1" presStyleIdx="0" presStyleCnt="1">
        <dgm:presLayoutVars>
          <dgm:chMax val="0"/>
          <dgm:bulletEnabled val="1"/>
        </dgm:presLayoutVars>
      </dgm:prSet>
      <dgm:spPr/>
      <dgm:t>
        <a:bodyPr/>
        <a:lstStyle/>
        <a:p>
          <a:endParaRPr lang="en-US"/>
        </a:p>
      </dgm:t>
    </dgm:pt>
  </dgm:ptLst>
  <dgm:cxnLst>
    <dgm:cxn modelId="{8C7E90DC-6825-4A6D-B3EB-90C1A13097D5}" type="presOf" srcId="{0A6CE00F-9C60-4476-8347-CC2860AA97D8}" destId="{F20104D5-C649-41B4-B107-4DBA530544A9}" srcOrd="0" destOrd="0" presId="urn:microsoft.com/office/officeart/2005/8/layout/vList2"/>
    <dgm:cxn modelId="{E9B22813-E599-49C4-AB25-C21AAB211B43}" type="presOf" srcId="{378505D0-C669-433A-B046-C7C5671188DC}" destId="{230DADBB-3950-4D4F-A744-78E479CF3F6E}" srcOrd="0" destOrd="0" presId="urn:microsoft.com/office/officeart/2005/8/layout/vList2"/>
    <dgm:cxn modelId="{C2C27E91-8BC4-43E2-8964-F34B9805D9E6}" srcId="{0A6CE00F-9C60-4476-8347-CC2860AA97D8}" destId="{378505D0-C669-433A-B046-C7C5671188DC}" srcOrd="0" destOrd="0" parTransId="{15C239D4-985D-4013-AF60-352344E85AF9}" sibTransId="{01CADB5A-B0C7-4256-B148-D9303ADA4611}"/>
    <dgm:cxn modelId="{C486A3E9-7D5A-4353-AFB1-8045C42DDE6D}" type="presParOf" srcId="{F20104D5-C649-41B4-B107-4DBA530544A9}" destId="{230DADBB-3950-4D4F-A744-78E479CF3F6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3E147-884A-4E61-80DF-CAFB6753AB22}">
      <dsp:nvSpPr>
        <dsp:cNvPr id="0" name=""/>
        <dsp:cNvSpPr/>
      </dsp:nvSpPr>
      <dsp:spPr>
        <a:xfrm>
          <a:off x="0" y="6842"/>
          <a:ext cx="8229599" cy="117000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rtl="0">
            <a:lnSpc>
              <a:spcPct val="90000"/>
            </a:lnSpc>
            <a:spcBef>
              <a:spcPct val="0"/>
            </a:spcBef>
            <a:spcAft>
              <a:spcPct val="35000"/>
            </a:spcAft>
          </a:pPr>
          <a:r>
            <a:rPr lang="en-US" sz="5000" b="1" kern="1200" smtClean="0"/>
            <a:t>Lung Disease</a:t>
          </a:r>
          <a:endParaRPr lang="en-US" sz="5000" b="1" kern="1200"/>
        </a:p>
      </dsp:txBody>
      <dsp:txXfrm>
        <a:off x="57115" y="63957"/>
        <a:ext cx="8115369" cy="1055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454FD-F37F-4AD5-96F4-44F4CC5027D5}">
      <dsp:nvSpPr>
        <dsp:cNvPr id="0" name=""/>
        <dsp:cNvSpPr/>
      </dsp:nvSpPr>
      <dsp:spPr>
        <a:xfrm>
          <a:off x="0" y="2277"/>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smtClean="0"/>
            <a:t>General Statistics</a:t>
          </a:r>
          <a:endParaRPr lang="en-US" sz="2800" kern="1200"/>
        </a:p>
      </dsp:txBody>
      <dsp:txXfrm>
        <a:off x="31229" y="33506"/>
        <a:ext cx="8081474" cy="577265"/>
      </dsp:txXfrm>
    </dsp:sp>
    <dsp:sp modelId="{85DFE434-E04E-4DE6-9E7E-7AFDEF4FB08D}">
      <dsp:nvSpPr>
        <dsp:cNvPr id="0" name=""/>
        <dsp:cNvSpPr/>
      </dsp:nvSpPr>
      <dsp:spPr>
        <a:xfrm>
          <a:off x="0" y="655233"/>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6 million Canadians with lung disease</a:t>
          </a:r>
          <a:endParaRPr lang="en-US" sz="1800" b="1" kern="1200"/>
        </a:p>
      </dsp:txBody>
      <dsp:txXfrm>
        <a:off x="31229" y="686462"/>
        <a:ext cx="8081474" cy="577265"/>
      </dsp:txXfrm>
    </dsp:sp>
    <dsp:sp modelId="{64FA3DDA-7875-44B0-A17F-AF7E1943D79B}">
      <dsp:nvSpPr>
        <dsp:cNvPr id="0" name=""/>
        <dsp:cNvSpPr/>
      </dsp:nvSpPr>
      <dsp:spPr>
        <a:xfrm>
          <a:off x="0" y="1308190"/>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$15b annual cost to Canadians</a:t>
          </a:r>
          <a:endParaRPr lang="en-US" sz="1800" b="1" kern="1200"/>
        </a:p>
      </dsp:txBody>
      <dsp:txXfrm>
        <a:off x="31229" y="1339419"/>
        <a:ext cx="8081474" cy="577265"/>
      </dsp:txXfrm>
    </dsp:sp>
    <dsp:sp modelId="{1F9FFADE-8D8B-4B3B-9AA9-54F46F3B09E2}">
      <dsp:nvSpPr>
        <dsp:cNvPr id="0" name=""/>
        <dsp:cNvSpPr/>
      </dsp:nvSpPr>
      <dsp:spPr>
        <a:xfrm>
          <a:off x="0" y="1961146"/>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3 million cope with Asthma (especially children)</a:t>
          </a:r>
          <a:endParaRPr lang="en-US" sz="1800" b="1" kern="1200"/>
        </a:p>
      </dsp:txBody>
      <dsp:txXfrm>
        <a:off x="31229" y="1992375"/>
        <a:ext cx="8081474" cy="577265"/>
      </dsp:txXfrm>
    </dsp:sp>
    <dsp:sp modelId="{61CDDFEE-5654-4CAB-8661-8BCDE6EFFE52}">
      <dsp:nvSpPr>
        <dsp:cNvPr id="0" name=""/>
        <dsp:cNvSpPr/>
      </dsp:nvSpPr>
      <dsp:spPr>
        <a:xfrm>
          <a:off x="0" y="2614103"/>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Lung cancer in women has tripled since 1977</a:t>
          </a:r>
          <a:endParaRPr lang="en-US" sz="1800" b="1" kern="1200"/>
        </a:p>
      </dsp:txBody>
      <dsp:txXfrm>
        <a:off x="31229" y="2645332"/>
        <a:ext cx="8081474" cy="577265"/>
      </dsp:txXfrm>
    </dsp:sp>
    <dsp:sp modelId="{69FF62AD-33C4-4952-8F35-A2C1BBDD35CF}">
      <dsp:nvSpPr>
        <dsp:cNvPr id="0" name=""/>
        <dsp:cNvSpPr/>
      </dsp:nvSpPr>
      <dsp:spPr>
        <a:xfrm>
          <a:off x="0" y="3267059"/>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First Nations, Inuit and Metis people disproportionately affected</a:t>
          </a:r>
          <a:endParaRPr lang="en-US" sz="1800" b="1" kern="1200"/>
        </a:p>
      </dsp:txBody>
      <dsp:txXfrm>
        <a:off x="31229" y="3298288"/>
        <a:ext cx="8081474" cy="577265"/>
      </dsp:txXfrm>
    </dsp:sp>
    <dsp:sp modelId="{D5AEFDEE-0E67-4AA3-8707-D53B63BAF444}">
      <dsp:nvSpPr>
        <dsp:cNvPr id="0" name=""/>
        <dsp:cNvSpPr/>
      </dsp:nvSpPr>
      <dsp:spPr>
        <a:xfrm>
          <a:off x="0" y="3920016"/>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Poor air quality affects the health of all Canadians</a:t>
          </a:r>
          <a:br>
            <a:rPr lang="en-US" sz="1800" b="1" kern="1200" smtClean="0"/>
          </a:br>
          <a:r>
            <a:rPr lang="en-US" sz="1800" b="1" kern="1200" smtClean="0"/>
            <a:t>- leading cause of emergency room visits, hospitalization and death</a:t>
          </a:r>
          <a:endParaRPr lang="en-US" sz="1800" b="1" kern="1200"/>
        </a:p>
      </dsp:txBody>
      <dsp:txXfrm>
        <a:off x="31229" y="3951245"/>
        <a:ext cx="8081474" cy="577265"/>
      </dsp:txXfrm>
    </dsp:sp>
    <dsp:sp modelId="{BBFC2E1C-EBC4-4489-90BB-13AB62D1A602}">
      <dsp:nvSpPr>
        <dsp:cNvPr id="0" name=""/>
        <dsp:cNvSpPr/>
      </dsp:nvSpPr>
      <dsp:spPr>
        <a:xfrm>
          <a:off x="0" y="4572973"/>
          <a:ext cx="8143932" cy="639723"/>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Migrating populations and foreign hot-spots are not considered in the analysis of threats to respiratory health (e.g. Tuberculosis)</a:t>
          </a:r>
          <a:endParaRPr lang="en-US" sz="1800" b="1" kern="1200"/>
        </a:p>
      </dsp:txBody>
      <dsp:txXfrm>
        <a:off x="31229" y="4604202"/>
        <a:ext cx="8081474" cy="577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B2961-45E8-46DA-9ADE-1C092CFCD20D}">
      <dsp:nvSpPr>
        <dsp:cNvPr id="0" name=""/>
        <dsp:cNvSpPr/>
      </dsp:nvSpPr>
      <dsp:spPr>
        <a:xfrm>
          <a:off x="0" y="1373"/>
          <a:ext cx="8957388" cy="88920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smtClean="0"/>
            <a:t>Maps Can Help Us Make the Links</a:t>
          </a:r>
          <a:endParaRPr lang="en-US" sz="3800" b="1" kern="1200"/>
        </a:p>
      </dsp:txBody>
      <dsp:txXfrm>
        <a:off x="43407" y="44780"/>
        <a:ext cx="8870574" cy="802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8E0E8-ACF6-4661-B041-2978211128E8}">
      <dsp:nvSpPr>
        <dsp:cNvPr id="0" name=""/>
        <dsp:cNvSpPr/>
      </dsp:nvSpPr>
      <dsp:spPr>
        <a:xfrm>
          <a:off x="679831" y="0"/>
          <a:ext cx="4536060" cy="4536060"/>
        </a:xfrm>
        <a:prstGeom prst="ellipse">
          <a:avLst/>
        </a:prstGeom>
        <a:solidFill>
          <a:schemeClr val="accent6">
            <a:lumMod val="20000"/>
            <a:lumOff val="8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smtClean="0">
              <a:solidFill>
                <a:schemeClr val="tx1"/>
              </a:solidFill>
            </a:rPr>
            <a:t>Heat Stress</a:t>
          </a:r>
          <a:endParaRPr lang="en-US" sz="1000" b="1" kern="1200">
            <a:solidFill>
              <a:schemeClr val="tx1"/>
            </a:solidFill>
          </a:endParaRPr>
        </a:p>
      </dsp:txBody>
      <dsp:txXfrm>
        <a:off x="2097350" y="226803"/>
        <a:ext cx="1701022" cy="453606"/>
      </dsp:txXfrm>
    </dsp:sp>
    <dsp:sp modelId="{A61842D5-6BA7-45C3-917E-FBFC5E5BA25D}">
      <dsp:nvSpPr>
        <dsp:cNvPr id="0" name=""/>
        <dsp:cNvSpPr/>
      </dsp:nvSpPr>
      <dsp:spPr>
        <a:xfrm>
          <a:off x="1020036" y="680408"/>
          <a:ext cx="3855651" cy="3855651"/>
        </a:xfrm>
        <a:prstGeom prst="ellipse">
          <a:avLst/>
        </a:prstGeom>
        <a:solidFill>
          <a:schemeClr val="accent6">
            <a:lumMod val="40000"/>
            <a:lumOff val="6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smtClean="0">
              <a:solidFill>
                <a:schemeClr val="tx1"/>
              </a:solidFill>
            </a:rPr>
            <a:t>Air Quality</a:t>
          </a:r>
          <a:endParaRPr lang="en-US" sz="1000" b="1" kern="1200">
            <a:solidFill>
              <a:schemeClr val="tx1"/>
            </a:solidFill>
          </a:endParaRPr>
        </a:p>
      </dsp:txBody>
      <dsp:txXfrm>
        <a:off x="2116487" y="902108"/>
        <a:ext cx="1662749" cy="443399"/>
      </dsp:txXfrm>
    </dsp:sp>
    <dsp:sp modelId="{9D2905BC-C3BB-46BC-9B72-7BF29CC800AC}">
      <dsp:nvSpPr>
        <dsp:cNvPr id="0" name=""/>
        <dsp:cNvSpPr/>
      </dsp:nvSpPr>
      <dsp:spPr>
        <a:xfrm>
          <a:off x="1360240" y="1360817"/>
          <a:ext cx="3175242" cy="3175242"/>
        </a:xfrm>
        <a:prstGeom prst="ellipse">
          <a:avLst/>
        </a:prstGeom>
        <a:solidFill>
          <a:schemeClr val="accent6">
            <a:lumMod val="60000"/>
            <a:lumOff val="4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dirty="0" err="1" smtClean="0">
              <a:solidFill>
                <a:schemeClr val="tx1"/>
              </a:solidFill>
            </a:rPr>
            <a:t>Syndromic</a:t>
          </a:r>
          <a:r>
            <a:rPr lang="en-US" sz="1000" b="1" kern="1200" dirty="0" smtClean="0">
              <a:solidFill>
                <a:schemeClr val="tx1"/>
              </a:solidFill>
            </a:rPr>
            <a:t> Surveillance</a:t>
          </a:r>
          <a:endParaRPr lang="en-US" sz="1000" b="1" kern="1200" dirty="0">
            <a:solidFill>
              <a:schemeClr val="tx1"/>
            </a:solidFill>
          </a:endParaRPr>
        </a:p>
      </dsp:txBody>
      <dsp:txXfrm>
        <a:off x="2126268" y="1579909"/>
        <a:ext cx="1643187" cy="438183"/>
      </dsp:txXfrm>
    </dsp:sp>
    <dsp:sp modelId="{7F188B09-B098-4A8E-AC5F-5B482A7C1669}">
      <dsp:nvSpPr>
        <dsp:cNvPr id="0" name=""/>
        <dsp:cNvSpPr/>
      </dsp:nvSpPr>
      <dsp:spPr>
        <a:xfrm>
          <a:off x="1700445" y="2041227"/>
          <a:ext cx="2494833" cy="2494833"/>
        </a:xfrm>
        <a:prstGeom prst="ellipse">
          <a:avLst/>
        </a:prstGeom>
        <a:solidFill>
          <a:schemeClr val="accent6">
            <a:lumMod val="75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smtClean="0">
              <a:solidFill>
                <a:schemeClr val="tx1"/>
              </a:solidFill>
            </a:rPr>
            <a:t>Hospitalization Costs</a:t>
          </a:r>
          <a:endParaRPr lang="en-US" sz="1000" b="1" kern="1200">
            <a:solidFill>
              <a:schemeClr val="tx1"/>
            </a:solidFill>
          </a:endParaRPr>
        </a:p>
      </dsp:txBody>
      <dsp:txXfrm>
        <a:off x="2274257" y="2265761"/>
        <a:ext cx="1347209" cy="449069"/>
      </dsp:txXfrm>
    </dsp:sp>
    <dsp:sp modelId="{FF327232-55BE-4361-9929-99E6A84B3005}">
      <dsp:nvSpPr>
        <dsp:cNvPr id="0" name=""/>
        <dsp:cNvSpPr/>
      </dsp:nvSpPr>
      <dsp:spPr>
        <a:xfrm>
          <a:off x="2040650" y="2721636"/>
          <a:ext cx="1814424" cy="1814424"/>
        </a:xfrm>
        <a:prstGeom prst="ellipse">
          <a:avLst/>
        </a:prstGeom>
        <a:solidFill>
          <a:schemeClr val="accent6">
            <a:lumMod val="50000"/>
          </a:schemeClr>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smtClean="0">
              <a:solidFill>
                <a:schemeClr val="tx1"/>
              </a:solidFill>
              <a:latin typeface="+mn-lt"/>
              <a:ea typeface="+mn-ea"/>
              <a:cs typeface="+mn-cs"/>
            </a:rPr>
            <a:t>Public Health Resources</a:t>
          </a:r>
          <a:endParaRPr lang="en-US" sz="1000" b="1" kern="1200"/>
        </a:p>
      </dsp:txBody>
      <dsp:txXfrm>
        <a:off x="2358174" y="2948439"/>
        <a:ext cx="1179375" cy="453606"/>
      </dsp:txXfrm>
    </dsp:sp>
    <dsp:sp modelId="{4C281E20-9597-4924-A237-0D693AF388EF}">
      <dsp:nvSpPr>
        <dsp:cNvPr id="0" name=""/>
        <dsp:cNvSpPr/>
      </dsp:nvSpPr>
      <dsp:spPr>
        <a:xfrm>
          <a:off x="2380854" y="3402045"/>
          <a:ext cx="1134015" cy="1134015"/>
        </a:xfrm>
        <a:prstGeom prst="ellipse">
          <a:avLst/>
        </a:prstGeom>
        <a:solidFill>
          <a:srgbClr val="FFC000"/>
        </a:soli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n-US" sz="1050" b="1" kern="1200" dirty="0" smtClean="0">
              <a:solidFill>
                <a:schemeClr val="tx1"/>
              </a:solidFill>
            </a:rPr>
            <a:t>Health Indicators</a:t>
          </a:r>
          <a:endParaRPr lang="en-US" sz="1050" b="1" kern="1200" dirty="0">
            <a:solidFill>
              <a:schemeClr val="tx1"/>
            </a:solidFill>
          </a:endParaRPr>
        </a:p>
      </dsp:txBody>
      <dsp:txXfrm>
        <a:off x="2546927" y="3685548"/>
        <a:ext cx="801869" cy="567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EEF34-43C3-4319-89BF-47E5EFFE972F}">
      <dsp:nvSpPr>
        <dsp:cNvPr id="0" name=""/>
        <dsp:cNvSpPr/>
      </dsp:nvSpPr>
      <dsp:spPr>
        <a:xfrm>
          <a:off x="526494" y="0"/>
          <a:ext cx="5966936" cy="4114800"/>
        </a:xfrm>
        <a:prstGeom prst="rightArrow">
          <a:avLst/>
        </a:prstGeom>
        <a:gradFill rotWithShape="0">
          <a:gsLst>
            <a:gs pos="0">
              <a:schemeClr val="accent1">
                <a:tint val="40000"/>
                <a:hueOff val="0"/>
                <a:satOff val="0"/>
                <a:lumOff val="0"/>
                <a:alphaOff val="0"/>
                <a:lumMod val="95000"/>
              </a:schemeClr>
            </a:gs>
            <a:gs pos="100000">
              <a:schemeClr val="accent1">
                <a:tint val="40000"/>
                <a:hueOff val="0"/>
                <a:satOff val="0"/>
                <a:lumOff val="0"/>
                <a:alphaOff val="0"/>
                <a:shade val="82000"/>
                <a:satMod val="125000"/>
                <a:lumMod val="7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7D6DDD0-F708-44A0-A061-D0C41826582B}">
      <dsp:nvSpPr>
        <dsp:cNvPr id="0" name=""/>
        <dsp:cNvSpPr/>
      </dsp:nvSpPr>
      <dsp:spPr>
        <a:xfrm>
          <a:off x="3513" y="1234440"/>
          <a:ext cx="1689854" cy="164592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What health data will be available? </a:t>
          </a:r>
          <a:endParaRPr lang="en-US" sz="2000" kern="1200"/>
        </a:p>
      </dsp:txBody>
      <dsp:txXfrm>
        <a:off x="83860" y="1314787"/>
        <a:ext cx="1529160" cy="1485226"/>
      </dsp:txXfrm>
    </dsp:sp>
    <dsp:sp modelId="{5C8CC552-5AA0-4DE5-B6FD-04DED0B49C3D}">
      <dsp:nvSpPr>
        <dsp:cNvPr id="0" name=""/>
        <dsp:cNvSpPr/>
      </dsp:nvSpPr>
      <dsp:spPr>
        <a:xfrm>
          <a:off x="1777861" y="1234440"/>
          <a:ext cx="1689854" cy="164592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What health indicators will be available?</a:t>
          </a:r>
          <a:endParaRPr lang="en-US" sz="2000" kern="1200"/>
        </a:p>
      </dsp:txBody>
      <dsp:txXfrm>
        <a:off x="1858208" y="1314787"/>
        <a:ext cx="1529160" cy="1485226"/>
      </dsp:txXfrm>
    </dsp:sp>
    <dsp:sp modelId="{DE377A61-BB56-45C9-9678-0A3663BAB526}">
      <dsp:nvSpPr>
        <dsp:cNvPr id="0" name=""/>
        <dsp:cNvSpPr/>
      </dsp:nvSpPr>
      <dsp:spPr>
        <a:xfrm>
          <a:off x="3552208" y="1234440"/>
          <a:ext cx="1689854" cy="164592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What specific end-products will result?</a:t>
          </a:r>
          <a:endParaRPr lang="en-US" sz="2000" kern="1200" dirty="0"/>
        </a:p>
      </dsp:txBody>
      <dsp:txXfrm>
        <a:off x="3632555" y="1314787"/>
        <a:ext cx="1529160" cy="1485226"/>
      </dsp:txXfrm>
    </dsp:sp>
    <dsp:sp modelId="{9F8FFB08-56D9-4CC8-831C-3FBB2D5DD46E}">
      <dsp:nvSpPr>
        <dsp:cNvPr id="0" name=""/>
        <dsp:cNvSpPr/>
      </dsp:nvSpPr>
      <dsp:spPr>
        <a:xfrm>
          <a:off x="5326556" y="1234440"/>
          <a:ext cx="1689854" cy="164592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How will this benefit decision-making?</a:t>
          </a:r>
          <a:endParaRPr lang="en-US" sz="2000" kern="1200"/>
        </a:p>
      </dsp:txBody>
      <dsp:txXfrm>
        <a:off x="5406903" y="1314787"/>
        <a:ext cx="1529160" cy="14852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840BD-716D-4BE5-A1B9-7BBB9526FAC5}">
      <dsp:nvSpPr>
        <dsp:cNvPr id="0" name=""/>
        <dsp:cNvSpPr/>
      </dsp:nvSpPr>
      <dsp:spPr>
        <a:xfrm>
          <a:off x="0" y="114"/>
          <a:ext cx="5510764" cy="40598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b="1" kern="1200" smtClean="0"/>
            <a:t>From Data to Maps</a:t>
          </a:r>
          <a:endParaRPr lang="en-US" sz="3600" b="1" kern="1200"/>
        </a:p>
      </dsp:txBody>
      <dsp:txXfrm>
        <a:off x="19818" y="19932"/>
        <a:ext cx="5471128" cy="3663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FB10E-F39B-4611-98A2-0B451FF70CEC}">
      <dsp:nvSpPr>
        <dsp:cNvPr id="0" name=""/>
        <dsp:cNvSpPr/>
      </dsp:nvSpPr>
      <dsp:spPr>
        <a:xfrm>
          <a:off x="2457894" y="1393"/>
          <a:ext cx="1727095" cy="7544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0BFE8-E9A3-44B5-BDED-F706D68B2ADB}">
      <dsp:nvSpPr>
        <dsp:cNvPr id="0" name=""/>
        <dsp:cNvSpPr/>
      </dsp:nvSpPr>
      <dsp:spPr>
        <a:xfrm>
          <a:off x="310297" y="15554"/>
          <a:ext cx="2455987" cy="754465"/>
        </a:xfrm>
        <a:prstGeom prst="roundRect">
          <a:avLst/>
        </a:prstGeom>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Data Licenses</a:t>
          </a:r>
          <a:endParaRPr lang="en-US" sz="2800" kern="1200"/>
        </a:p>
      </dsp:txBody>
      <dsp:txXfrm>
        <a:off x="347127" y="52384"/>
        <a:ext cx="2382327" cy="680805"/>
      </dsp:txXfrm>
    </dsp:sp>
    <dsp:sp modelId="{881548A9-4C3A-4F59-B15D-1A390469D191}">
      <dsp:nvSpPr>
        <dsp:cNvPr id="0" name=""/>
        <dsp:cNvSpPr/>
      </dsp:nvSpPr>
      <dsp:spPr>
        <a:xfrm>
          <a:off x="2457894" y="831305"/>
          <a:ext cx="1727095" cy="7544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61C1F-0DB8-4253-A18A-0781D23BEBD9}">
      <dsp:nvSpPr>
        <dsp:cNvPr id="0" name=""/>
        <dsp:cNvSpPr/>
      </dsp:nvSpPr>
      <dsp:spPr>
        <a:xfrm>
          <a:off x="310297" y="845466"/>
          <a:ext cx="2455987" cy="754465"/>
        </a:xfrm>
        <a:prstGeom prst="roundRect">
          <a:avLst/>
        </a:prstGeom>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Data Privacy</a:t>
          </a:r>
          <a:endParaRPr lang="en-US" sz="2800" kern="1200" dirty="0"/>
        </a:p>
      </dsp:txBody>
      <dsp:txXfrm>
        <a:off x="347127" y="882296"/>
        <a:ext cx="2382327" cy="680805"/>
      </dsp:txXfrm>
    </dsp:sp>
    <dsp:sp modelId="{55765384-2ABB-4C80-B87A-BA9EC462BEBD}">
      <dsp:nvSpPr>
        <dsp:cNvPr id="0" name=""/>
        <dsp:cNvSpPr/>
      </dsp:nvSpPr>
      <dsp:spPr>
        <a:xfrm>
          <a:off x="2457894" y="1661217"/>
          <a:ext cx="1727095" cy="7544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0A9D3D-A0CC-40A7-9CFC-479EC87B9929}">
      <dsp:nvSpPr>
        <dsp:cNvPr id="0" name=""/>
        <dsp:cNvSpPr/>
      </dsp:nvSpPr>
      <dsp:spPr>
        <a:xfrm>
          <a:off x="310297" y="1675378"/>
          <a:ext cx="2455987" cy="754465"/>
        </a:xfrm>
        <a:prstGeom prst="roundRect">
          <a:avLst/>
        </a:prstGeom>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Data Models</a:t>
          </a:r>
          <a:endParaRPr lang="en-US" sz="2800" kern="1200"/>
        </a:p>
      </dsp:txBody>
      <dsp:txXfrm>
        <a:off x="347127" y="1712208"/>
        <a:ext cx="2382327" cy="680805"/>
      </dsp:txXfrm>
    </dsp:sp>
    <dsp:sp modelId="{58063F63-5AB6-40E9-9B20-1CB389E9E3EA}">
      <dsp:nvSpPr>
        <dsp:cNvPr id="0" name=""/>
        <dsp:cNvSpPr/>
      </dsp:nvSpPr>
      <dsp:spPr>
        <a:xfrm>
          <a:off x="2457894" y="2491129"/>
          <a:ext cx="1727095" cy="7544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3A4B06-D9BA-4505-93D4-470BA7BDAE7C}">
      <dsp:nvSpPr>
        <dsp:cNvPr id="0" name=""/>
        <dsp:cNvSpPr/>
      </dsp:nvSpPr>
      <dsp:spPr>
        <a:xfrm>
          <a:off x="310297" y="2505290"/>
          <a:ext cx="2455987" cy="754465"/>
        </a:xfrm>
        <a:prstGeom prst="roundRect">
          <a:avLst/>
        </a:prstGeom>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Data Trends</a:t>
          </a:r>
          <a:endParaRPr lang="en-US" sz="2800" kern="1200"/>
        </a:p>
      </dsp:txBody>
      <dsp:txXfrm>
        <a:off x="347127" y="2542120"/>
        <a:ext cx="2382327" cy="680805"/>
      </dsp:txXfrm>
    </dsp:sp>
    <dsp:sp modelId="{D9BF5E3E-EFDF-4BD3-AB14-53A4B65124AE}">
      <dsp:nvSpPr>
        <dsp:cNvPr id="0" name=""/>
        <dsp:cNvSpPr/>
      </dsp:nvSpPr>
      <dsp:spPr>
        <a:xfrm>
          <a:off x="2457894" y="3321041"/>
          <a:ext cx="1727095" cy="75446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5A3C3-3576-40FC-BE5E-86DC74E13766}">
      <dsp:nvSpPr>
        <dsp:cNvPr id="0" name=""/>
        <dsp:cNvSpPr/>
      </dsp:nvSpPr>
      <dsp:spPr>
        <a:xfrm>
          <a:off x="310297" y="3321041"/>
          <a:ext cx="2455987" cy="754465"/>
        </a:xfrm>
        <a:prstGeom prst="roundRect">
          <a:avLst/>
        </a:prstGeom>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smtClean="0"/>
            <a:t>Data Access</a:t>
          </a:r>
          <a:endParaRPr lang="en-US" sz="2800" kern="1200"/>
        </a:p>
      </dsp:txBody>
      <dsp:txXfrm>
        <a:off x="347127" y="3357871"/>
        <a:ext cx="2382327" cy="6808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94E8C-6E8C-4ECF-A389-DA60B7CA9E65}">
      <dsp:nvSpPr>
        <dsp:cNvPr id="0" name=""/>
        <dsp:cNvSpPr/>
      </dsp:nvSpPr>
      <dsp:spPr>
        <a:xfrm>
          <a:off x="0" y="30"/>
          <a:ext cx="5751484" cy="564936"/>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b="1" kern="1200" smtClean="0"/>
            <a:t>Data Integration</a:t>
          </a:r>
          <a:endParaRPr lang="en-US" sz="4700" b="1" kern="1200"/>
        </a:p>
      </dsp:txBody>
      <dsp:txXfrm>
        <a:off x="27578" y="27608"/>
        <a:ext cx="5696328" cy="5097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DADBB-3950-4D4F-A744-78E479CF3F6E}">
      <dsp:nvSpPr>
        <dsp:cNvPr id="0" name=""/>
        <dsp:cNvSpPr/>
      </dsp:nvSpPr>
      <dsp:spPr>
        <a:xfrm>
          <a:off x="0" y="6156"/>
          <a:ext cx="8229600" cy="608400"/>
        </a:xfrm>
        <a:prstGeom prst="round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US" sz="2600" b="1" kern="1200" smtClean="0"/>
            <a:t>NBLA Web Mapping Portal</a:t>
          </a:r>
          <a:endParaRPr lang="en-US" sz="2600" b="1" kern="1200"/>
        </a:p>
      </dsp:txBody>
      <dsp:txXfrm>
        <a:off x="29700" y="35856"/>
        <a:ext cx="8170200" cy="549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A7D1274-65B4-41A8-8D2D-A846C7E2C508}" type="slidenum">
              <a:rPr lang="en-US"/>
              <a:pPr/>
              <a:t>‹#›</a:t>
            </a:fld>
            <a:endParaRPr lang="en-US"/>
          </a:p>
        </p:txBody>
      </p:sp>
    </p:spTree>
    <p:extLst>
      <p:ext uri="{BB962C8B-B14F-4D97-AF65-F5344CB8AC3E}">
        <p14:creationId xmlns:p14="http://schemas.microsoft.com/office/powerpoint/2010/main" val="17808537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General Statistics</a:t>
            </a:r>
          </a:p>
          <a:p>
            <a:pPr>
              <a:buFontTx/>
              <a:buChar char="•"/>
            </a:pPr>
            <a:r>
              <a:rPr lang="en-US" smtClean="0"/>
              <a:t> 6 million Canadians with Lung Disease </a:t>
            </a:r>
          </a:p>
          <a:p>
            <a:pPr>
              <a:buFontTx/>
              <a:buChar char="•"/>
            </a:pPr>
            <a:r>
              <a:rPr lang="en-US" smtClean="0"/>
              <a:t>    $15B Annual Cost to Canadians</a:t>
            </a:r>
          </a:p>
          <a:p>
            <a:pPr>
              <a:buFontTx/>
              <a:buChar char="•"/>
            </a:pPr>
            <a:r>
              <a:rPr lang="en-US" smtClean="0"/>
              <a:t>    3 million cope with Asthma (especially children) </a:t>
            </a:r>
          </a:p>
          <a:p>
            <a:pPr>
              <a:buFontTx/>
              <a:buChar char="•"/>
            </a:pPr>
            <a:r>
              <a:rPr lang="en-US" smtClean="0"/>
              <a:t>    Lung Cancer in women has tripled since 1977</a:t>
            </a:r>
          </a:p>
          <a:p>
            <a:pPr>
              <a:buFontTx/>
              <a:buChar char="•"/>
            </a:pPr>
            <a:r>
              <a:rPr lang="en-US" smtClean="0"/>
              <a:t>    First Nations, Inuit and Metis people disproportionately affected</a:t>
            </a:r>
          </a:p>
          <a:p>
            <a:pPr>
              <a:buFontTx/>
              <a:buChar char="•"/>
            </a:pPr>
            <a:r>
              <a:rPr lang="en-US" smtClean="0"/>
              <a:t>    Poor Air Quality Affects the Health of Canadians and is a </a:t>
            </a:r>
            <a:br>
              <a:rPr lang="en-US" smtClean="0"/>
            </a:br>
            <a:r>
              <a:rPr lang="en-US" smtClean="0"/>
              <a:t>     leading cause of emergency room visits, hospitalization and death</a:t>
            </a:r>
          </a:p>
          <a:p>
            <a:pPr>
              <a:buFontTx/>
              <a:buChar char="•"/>
            </a:pPr>
            <a:r>
              <a:rPr lang="en-US" smtClean="0"/>
              <a:t>    Migrating populations and Foreign Hot-Spots are not considered </a:t>
            </a:r>
          </a:p>
          <a:p>
            <a:r>
              <a:rPr lang="en-US" smtClean="0"/>
              <a:t>     in the analysis of threats to respiratory health (e.g. Tuberculosis)</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426D3E15-F853-473C-B24D-5DA48C1B743E}" type="slidenum">
              <a:rPr lang="en-US" sz="1200" b="0" smtClean="0"/>
              <a:pPr eaLnBrk="1" hangingPunct="1"/>
              <a:t>2</a:t>
            </a:fld>
            <a:endParaRPr lang="en-US" sz="1200"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2675" eaLnBrk="0" hangingPunct="0">
              <a:defRPr>
                <a:solidFill>
                  <a:schemeClr val="tx1"/>
                </a:solidFill>
                <a:latin typeface="Arial" pitchFamily="34" charset="0"/>
              </a:defRPr>
            </a:lvl1pPr>
            <a:lvl2pPr marL="742950" indent="-285750" defTabSz="1082675" eaLnBrk="0" hangingPunct="0">
              <a:defRPr>
                <a:solidFill>
                  <a:schemeClr val="tx1"/>
                </a:solidFill>
                <a:latin typeface="Arial" pitchFamily="34" charset="0"/>
              </a:defRPr>
            </a:lvl2pPr>
            <a:lvl3pPr marL="1143000" indent="-228600" defTabSz="1082675" eaLnBrk="0" hangingPunct="0">
              <a:defRPr>
                <a:solidFill>
                  <a:schemeClr val="tx1"/>
                </a:solidFill>
                <a:latin typeface="Arial" pitchFamily="34" charset="0"/>
              </a:defRPr>
            </a:lvl3pPr>
            <a:lvl4pPr marL="1600200" indent="-228600" defTabSz="1082675" eaLnBrk="0" hangingPunct="0">
              <a:defRPr>
                <a:solidFill>
                  <a:schemeClr val="tx1"/>
                </a:solidFill>
                <a:latin typeface="Arial" pitchFamily="34" charset="0"/>
              </a:defRPr>
            </a:lvl4pPr>
            <a:lvl5pPr marL="2057400" indent="-228600" defTabSz="1082675" eaLnBrk="0" hangingPunct="0">
              <a:defRPr>
                <a:solidFill>
                  <a:schemeClr val="tx1"/>
                </a:solidFill>
                <a:latin typeface="Arial" pitchFamily="34" charset="0"/>
              </a:defRPr>
            </a:lvl5pPr>
            <a:lvl6pPr marL="2514600" indent="-228600" defTabSz="1082675" eaLnBrk="0" fontAlgn="base" hangingPunct="0">
              <a:spcBef>
                <a:spcPct val="0"/>
              </a:spcBef>
              <a:spcAft>
                <a:spcPct val="0"/>
              </a:spcAft>
              <a:defRPr>
                <a:solidFill>
                  <a:schemeClr val="tx1"/>
                </a:solidFill>
                <a:latin typeface="Arial" pitchFamily="34" charset="0"/>
              </a:defRPr>
            </a:lvl6pPr>
            <a:lvl7pPr marL="2971800" indent="-228600" defTabSz="1082675" eaLnBrk="0" fontAlgn="base" hangingPunct="0">
              <a:spcBef>
                <a:spcPct val="0"/>
              </a:spcBef>
              <a:spcAft>
                <a:spcPct val="0"/>
              </a:spcAft>
              <a:defRPr>
                <a:solidFill>
                  <a:schemeClr val="tx1"/>
                </a:solidFill>
                <a:latin typeface="Arial" pitchFamily="34" charset="0"/>
              </a:defRPr>
            </a:lvl7pPr>
            <a:lvl8pPr marL="3429000" indent="-228600" defTabSz="1082675" eaLnBrk="0" fontAlgn="base" hangingPunct="0">
              <a:spcBef>
                <a:spcPct val="0"/>
              </a:spcBef>
              <a:spcAft>
                <a:spcPct val="0"/>
              </a:spcAft>
              <a:defRPr>
                <a:solidFill>
                  <a:schemeClr val="tx1"/>
                </a:solidFill>
                <a:latin typeface="Arial" pitchFamily="34" charset="0"/>
              </a:defRPr>
            </a:lvl8pPr>
            <a:lvl9pPr marL="3886200" indent="-228600" defTabSz="1082675" eaLnBrk="0" fontAlgn="base" hangingPunct="0">
              <a:spcBef>
                <a:spcPct val="0"/>
              </a:spcBef>
              <a:spcAft>
                <a:spcPct val="0"/>
              </a:spcAft>
              <a:defRPr>
                <a:solidFill>
                  <a:schemeClr val="tx1"/>
                </a:solidFill>
                <a:latin typeface="Arial" pitchFamily="34" charset="0"/>
              </a:defRPr>
            </a:lvl9pPr>
          </a:lstStyle>
          <a:p>
            <a:pPr eaLnBrk="1" hangingPunct="1"/>
            <a:fld id="{74946423-9BB4-42CD-8739-604751A607CB}" type="slidenum">
              <a:rPr lang="en-US" smtClean="0"/>
              <a:pPr eaLnBrk="1" hangingPunct="1"/>
              <a:t>4</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916" y="4343452"/>
            <a:ext cx="5030169" cy="41159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For those of you familiar with Florence Nightingale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2675" eaLnBrk="0" hangingPunct="0">
              <a:defRPr>
                <a:solidFill>
                  <a:schemeClr val="tx1"/>
                </a:solidFill>
                <a:latin typeface="Arial" pitchFamily="34" charset="0"/>
              </a:defRPr>
            </a:lvl1pPr>
            <a:lvl2pPr marL="742950" indent="-285750" defTabSz="1082675" eaLnBrk="0" hangingPunct="0">
              <a:defRPr>
                <a:solidFill>
                  <a:schemeClr val="tx1"/>
                </a:solidFill>
                <a:latin typeface="Arial" pitchFamily="34" charset="0"/>
              </a:defRPr>
            </a:lvl2pPr>
            <a:lvl3pPr marL="1143000" indent="-228600" defTabSz="1082675" eaLnBrk="0" hangingPunct="0">
              <a:defRPr>
                <a:solidFill>
                  <a:schemeClr val="tx1"/>
                </a:solidFill>
                <a:latin typeface="Arial" pitchFamily="34" charset="0"/>
              </a:defRPr>
            </a:lvl3pPr>
            <a:lvl4pPr marL="1600200" indent="-228600" defTabSz="1082675" eaLnBrk="0" hangingPunct="0">
              <a:defRPr>
                <a:solidFill>
                  <a:schemeClr val="tx1"/>
                </a:solidFill>
                <a:latin typeface="Arial" pitchFamily="34" charset="0"/>
              </a:defRPr>
            </a:lvl4pPr>
            <a:lvl5pPr marL="2057400" indent="-228600" defTabSz="1082675" eaLnBrk="0" hangingPunct="0">
              <a:defRPr>
                <a:solidFill>
                  <a:schemeClr val="tx1"/>
                </a:solidFill>
                <a:latin typeface="Arial" pitchFamily="34" charset="0"/>
              </a:defRPr>
            </a:lvl5pPr>
            <a:lvl6pPr marL="2514600" indent="-228600" defTabSz="1082675" eaLnBrk="0" fontAlgn="base" hangingPunct="0">
              <a:spcBef>
                <a:spcPct val="0"/>
              </a:spcBef>
              <a:spcAft>
                <a:spcPct val="0"/>
              </a:spcAft>
              <a:defRPr>
                <a:solidFill>
                  <a:schemeClr val="tx1"/>
                </a:solidFill>
                <a:latin typeface="Arial" pitchFamily="34" charset="0"/>
              </a:defRPr>
            </a:lvl6pPr>
            <a:lvl7pPr marL="2971800" indent="-228600" defTabSz="1082675" eaLnBrk="0" fontAlgn="base" hangingPunct="0">
              <a:spcBef>
                <a:spcPct val="0"/>
              </a:spcBef>
              <a:spcAft>
                <a:spcPct val="0"/>
              </a:spcAft>
              <a:defRPr>
                <a:solidFill>
                  <a:schemeClr val="tx1"/>
                </a:solidFill>
                <a:latin typeface="Arial" pitchFamily="34" charset="0"/>
              </a:defRPr>
            </a:lvl7pPr>
            <a:lvl8pPr marL="3429000" indent="-228600" defTabSz="1082675" eaLnBrk="0" fontAlgn="base" hangingPunct="0">
              <a:spcBef>
                <a:spcPct val="0"/>
              </a:spcBef>
              <a:spcAft>
                <a:spcPct val="0"/>
              </a:spcAft>
              <a:defRPr>
                <a:solidFill>
                  <a:schemeClr val="tx1"/>
                </a:solidFill>
                <a:latin typeface="Arial" pitchFamily="34" charset="0"/>
              </a:defRPr>
            </a:lvl8pPr>
            <a:lvl9pPr marL="3886200" indent="-228600" defTabSz="1082675" eaLnBrk="0" fontAlgn="base" hangingPunct="0">
              <a:spcBef>
                <a:spcPct val="0"/>
              </a:spcBef>
              <a:spcAft>
                <a:spcPct val="0"/>
              </a:spcAft>
              <a:defRPr>
                <a:solidFill>
                  <a:schemeClr val="tx1"/>
                </a:solidFill>
                <a:latin typeface="Arial" pitchFamily="34" charset="0"/>
              </a:defRPr>
            </a:lvl9pPr>
          </a:lstStyle>
          <a:p>
            <a:pPr eaLnBrk="1" hangingPunct="1"/>
            <a:fld id="{CB240667-3EF6-4CE7-9290-46B862635A04}" type="slidenum">
              <a:rPr lang="en-US" smtClean="0"/>
              <a:pPr eaLnBrk="1" hangingPunct="1"/>
              <a:t>6</a:t>
            </a:fld>
            <a:endParaRPr lang="en-US" smtClean="0"/>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913916" y="4343452"/>
            <a:ext cx="5030169" cy="41159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latin typeface="Arial" pitchFamily="34" charset="0"/>
              </a:rPr>
              <a:t>Maps can help us Make the Links</a:t>
            </a:r>
          </a:p>
          <a:p>
            <a:pPr lvl="1" eaLnBrk="1" hangingPunct="1">
              <a:buFontTx/>
              <a:buChar char="•"/>
            </a:pPr>
            <a:r>
              <a:rPr lang="en-US" b="1" smtClean="0">
                <a:latin typeface="Arial" pitchFamily="34" charset="0"/>
              </a:rPr>
              <a:t>Determinants of Health</a:t>
            </a:r>
            <a:r>
              <a:rPr lang="en-US" smtClean="0">
                <a:latin typeface="Arial" pitchFamily="34" charset="0"/>
              </a:rPr>
              <a:t>: </a:t>
            </a:r>
            <a:r>
              <a:rPr lang="en-US" i="1" smtClean="0">
                <a:latin typeface="Arial" pitchFamily="34" charset="0"/>
              </a:rPr>
              <a:t>Social, economic, environmental exposures, demography, geography/location</a:t>
            </a:r>
          </a:p>
          <a:p>
            <a:pPr lvl="1" eaLnBrk="1" hangingPunct="1">
              <a:buFontTx/>
              <a:buChar char="•"/>
            </a:pPr>
            <a:r>
              <a:rPr lang="en-US" b="1" smtClean="0">
                <a:latin typeface="Arial" pitchFamily="34" charset="0"/>
              </a:rPr>
              <a:t>Respiratory Health</a:t>
            </a:r>
            <a:r>
              <a:rPr lang="en-US" smtClean="0">
                <a:latin typeface="Arial" pitchFamily="34" charset="0"/>
              </a:rPr>
              <a:t>: </a:t>
            </a:r>
            <a:r>
              <a:rPr lang="en-US" i="1" smtClean="0">
                <a:latin typeface="Arial" pitchFamily="34" charset="0"/>
              </a:rPr>
              <a:t>Morbidity and mortality trends</a:t>
            </a:r>
          </a:p>
          <a:p>
            <a:pPr lvl="1" eaLnBrk="1" hangingPunct="1">
              <a:buFontTx/>
              <a:buChar char="•"/>
            </a:pPr>
            <a:r>
              <a:rPr lang="en-US" b="1" smtClean="0">
                <a:latin typeface="Arial" pitchFamily="34" charset="0"/>
              </a:rPr>
              <a:t>Heat Stress</a:t>
            </a:r>
            <a:r>
              <a:rPr lang="en-US" smtClean="0">
                <a:latin typeface="Arial" pitchFamily="34" charset="0"/>
              </a:rPr>
              <a:t>: </a:t>
            </a:r>
            <a:r>
              <a:rPr lang="en-US" i="1" smtClean="0">
                <a:latin typeface="Arial" pitchFamily="34" charset="0"/>
              </a:rPr>
              <a:t>Heat stress resulting from change in average temperatures / weather</a:t>
            </a:r>
          </a:p>
          <a:p>
            <a:pPr lvl="1" eaLnBrk="1" hangingPunct="1">
              <a:buFontTx/>
              <a:buChar char="•"/>
            </a:pPr>
            <a:r>
              <a:rPr lang="en-US" b="1" smtClean="0">
                <a:latin typeface="Arial" pitchFamily="34" charset="0"/>
              </a:rPr>
              <a:t>Air Quality</a:t>
            </a:r>
            <a:r>
              <a:rPr lang="en-US" smtClean="0">
                <a:latin typeface="Arial" pitchFamily="34" charset="0"/>
              </a:rPr>
              <a:t>: </a:t>
            </a:r>
            <a:r>
              <a:rPr lang="en-US" i="1" smtClean="0">
                <a:latin typeface="Arial" pitchFamily="34" charset="0"/>
              </a:rPr>
              <a:t>Local, regional, and transboundary; smog advisories, early warning and public health response systems</a:t>
            </a:r>
          </a:p>
          <a:p>
            <a:pPr lvl="1" eaLnBrk="1" hangingPunct="1">
              <a:buFontTx/>
              <a:buChar char="•"/>
            </a:pPr>
            <a:r>
              <a:rPr lang="en-US" b="1" smtClean="0">
                <a:latin typeface="Arial" pitchFamily="34" charset="0"/>
              </a:rPr>
              <a:t>Population</a:t>
            </a:r>
            <a:r>
              <a:rPr lang="en-US" smtClean="0">
                <a:latin typeface="Arial" pitchFamily="34" charset="0"/>
              </a:rPr>
              <a:t>: </a:t>
            </a:r>
            <a:r>
              <a:rPr lang="en-US" i="1" smtClean="0">
                <a:latin typeface="Arial" pitchFamily="34" charset="0"/>
              </a:rPr>
              <a:t>Demographic shifts, ageing population, and social mobility</a:t>
            </a:r>
          </a:p>
          <a:p>
            <a:pPr lvl="1" eaLnBrk="1" hangingPunct="1">
              <a:buFontTx/>
              <a:buChar char="•"/>
            </a:pPr>
            <a:r>
              <a:rPr lang="en-US" b="1" smtClean="0">
                <a:latin typeface="Arial" pitchFamily="34" charset="0"/>
              </a:rPr>
              <a:t>Health Care</a:t>
            </a:r>
            <a:r>
              <a:rPr lang="en-US" smtClean="0">
                <a:latin typeface="Arial" pitchFamily="34" charset="0"/>
              </a:rPr>
              <a:t>: </a:t>
            </a:r>
            <a:r>
              <a:rPr lang="en-US" i="1" smtClean="0">
                <a:latin typeface="Arial" pitchFamily="34" charset="0"/>
              </a:rPr>
              <a:t>unequal access barriers – economic, social, cultural, regional, rural</a:t>
            </a:r>
          </a:p>
        </p:txBody>
      </p:sp>
      <p:sp>
        <p:nvSpPr>
          <p:cNvPr id="44037" name="Slide Number Placeholder 3"/>
          <p:cNvSpPr txBox="1">
            <a:spLocks noGrp="1"/>
          </p:cNvSpPr>
          <p:nvPr/>
        </p:nvSpPr>
        <p:spPr bwMode="auto">
          <a:xfrm>
            <a:off x="3887321" y="8686905"/>
            <a:ext cx="2970679" cy="45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19" tIns="54110" rIns="108219" bIns="54110" anchor="b"/>
          <a:lstStyle>
            <a:lvl1pPr defTabSz="1082675" eaLnBrk="0" hangingPunct="0">
              <a:defRPr>
                <a:solidFill>
                  <a:schemeClr val="tx1"/>
                </a:solidFill>
                <a:latin typeface="Arial" pitchFamily="34" charset="0"/>
              </a:defRPr>
            </a:lvl1pPr>
            <a:lvl2pPr marL="742950" indent="-285750" defTabSz="1082675" eaLnBrk="0" hangingPunct="0">
              <a:defRPr>
                <a:solidFill>
                  <a:schemeClr val="tx1"/>
                </a:solidFill>
                <a:latin typeface="Arial" pitchFamily="34" charset="0"/>
              </a:defRPr>
            </a:lvl2pPr>
            <a:lvl3pPr marL="1143000" indent="-228600" defTabSz="1082675" eaLnBrk="0" hangingPunct="0">
              <a:defRPr>
                <a:solidFill>
                  <a:schemeClr val="tx1"/>
                </a:solidFill>
                <a:latin typeface="Arial" pitchFamily="34" charset="0"/>
              </a:defRPr>
            </a:lvl3pPr>
            <a:lvl4pPr marL="1600200" indent="-228600" defTabSz="1082675" eaLnBrk="0" hangingPunct="0">
              <a:defRPr>
                <a:solidFill>
                  <a:schemeClr val="tx1"/>
                </a:solidFill>
                <a:latin typeface="Arial" pitchFamily="34" charset="0"/>
              </a:defRPr>
            </a:lvl4pPr>
            <a:lvl5pPr marL="2057400" indent="-228600" defTabSz="1082675" eaLnBrk="0" hangingPunct="0">
              <a:defRPr>
                <a:solidFill>
                  <a:schemeClr val="tx1"/>
                </a:solidFill>
                <a:latin typeface="Arial" pitchFamily="34" charset="0"/>
              </a:defRPr>
            </a:lvl5pPr>
            <a:lvl6pPr marL="2514600" indent="-228600" defTabSz="1082675" eaLnBrk="0" fontAlgn="base" hangingPunct="0">
              <a:spcBef>
                <a:spcPct val="0"/>
              </a:spcBef>
              <a:spcAft>
                <a:spcPct val="0"/>
              </a:spcAft>
              <a:defRPr>
                <a:solidFill>
                  <a:schemeClr val="tx1"/>
                </a:solidFill>
                <a:latin typeface="Arial" pitchFamily="34" charset="0"/>
              </a:defRPr>
            </a:lvl6pPr>
            <a:lvl7pPr marL="2971800" indent="-228600" defTabSz="1082675" eaLnBrk="0" fontAlgn="base" hangingPunct="0">
              <a:spcBef>
                <a:spcPct val="0"/>
              </a:spcBef>
              <a:spcAft>
                <a:spcPct val="0"/>
              </a:spcAft>
              <a:defRPr>
                <a:solidFill>
                  <a:schemeClr val="tx1"/>
                </a:solidFill>
                <a:latin typeface="Arial" pitchFamily="34" charset="0"/>
              </a:defRPr>
            </a:lvl7pPr>
            <a:lvl8pPr marL="3429000" indent="-228600" defTabSz="1082675" eaLnBrk="0" fontAlgn="base" hangingPunct="0">
              <a:spcBef>
                <a:spcPct val="0"/>
              </a:spcBef>
              <a:spcAft>
                <a:spcPct val="0"/>
              </a:spcAft>
              <a:defRPr>
                <a:solidFill>
                  <a:schemeClr val="tx1"/>
                </a:solidFill>
                <a:latin typeface="Arial" pitchFamily="34" charset="0"/>
              </a:defRPr>
            </a:lvl8pPr>
            <a:lvl9pPr marL="3886200" indent="-228600" defTabSz="1082675" eaLnBrk="0" fontAlgn="base" hangingPunct="0">
              <a:spcBef>
                <a:spcPct val="0"/>
              </a:spcBef>
              <a:spcAft>
                <a:spcPct val="0"/>
              </a:spcAft>
              <a:defRPr>
                <a:solidFill>
                  <a:schemeClr val="tx1"/>
                </a:solidFill>
                <a:latin typeface="Arial" pitchFamily="34" charset="0"/>
              </a:defRPr>
            </a:lvl9pPr>
          </a:lstStyle>
          <a:p>
            <a:pPr algn="r" eaLnBrk="1" hangingPunct="1"/>
            <a:fld id="{8C1A2FC4-AAD4-4FBC-8D54-46DCDC5DC1B2}" type="slidenum">
              <a:rPr lang="en-US" sz="1400">
                <a:latin typeface="Times New Roman" pitchFamily="18" charset="0"/>
              </a:rPr>
              <a:pPr algn="r" eaLnBrk="1" hangingPunct="1"/>
              <a:t>6</a:t>
            </a:fld>
            <a:endParaRPr lang="en-US" sz="140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solidFill>
            <a:srgbClr val="FFFFFF"/>
          </a:solidFill>
          <a:ln/>
        </p:spPr>
      </p:sp>
      <p:sp>
        <p:nvSpPr>
          <p:cNvPr id="35843"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lnSpc>
                <a:spcPct val="140000"/>
              </a:lnSpc>
            </a:pPr>
            <a:r>
              <a:rPr lang="en-US" b="1" smtClean="0"/>
              <a:t>Data Licenses</a:t>
            </a:r>
          </a:p>
          <a:p>
            <a:pPr lvl="1" eaLnBrk="1" hangingPunct="1">
              <a:lnSpc>
                <a:spcPct val="140000"/>
              </a:lnSpc>
              <a:buFontTx/>
              <a:buChar char="•"/>
            </a:pPr>
            <a:r>
              <a:rPr lang="en-US" smtClean="0"/>
              <a:t>Obtained (zipcode / 6-digit postal code – stripped of all other personal identifiers)</a:t>
            </a:r>
          </a:p>
          <a:p>
            <a:pPr eaLnBrk="1" hangingPunct="1">
              <a:lnSpc>
                <a:spcPct val="140000"/>
              </a:lnSpc>
            </a:pPr>
            <a:r>
              <a:rPr lang="en-US" b="1" smtClean="0"/>
              <a:t>Data privacy </a:t>
            </a:r>
          </a:p>
          <a:p>
            <a:pPr lvl="1" eaLnBrk="1" hangingPunct="1">
              <a:lnSpc>
                <a:spcPct val="140000"/>
              </a:lnSpc>
              <a:buFontTx/>
              <a:buChar char="•"/>
            </a:pPr>
            <a:r>
              <a:rPr lang="en-US" smtClean="0"/>
              <a:t>Data privacy is maintained at all times (I.e. never redistributed – only used in the creation of maps with statistical values and thematic masking)</a:t>
            </a:r>
          </a:p>
          <a:p>
            <a:pPr eaLnBrk="1" hangingPunct="1">
              <a:lnSpc>
                <a:spcPct val="140000"/>
              </a:lnSpc>
            </a:pPr>
            <a:r>
              <a:rPr lang="en-US" b="1" smtClean="0"/>
              <a:t>Data Models</a:t>
            </a:r>
          </a:p>
          <a:p>
            <a:pPr lvl="1" eaLnBrk="1" hangingPunct="1">
              <a:lnSpc>
                <a:spcPct val="140000"/>
              </a:lnSpc>
              <a:buFontTx/>
              <a:buChar char="•"/>
            </a:pPr>
            <a:r>
              <a:rPr lang="en-US" smtClean="0"/>
              <a:t>Data can be modeled at Multiple Geographic Scales: Dissemination Area, Census Area, County, Health Region, Province / State</a:t>
            </a:r>
          </a:p>
          <a:p>
            <a:pPr eaLnBrk="1" hangingPunct="1">
              <a:lnSpc>
                <a:spcPct val="140000"/>
              </a:lnSpc>
            </a:pPr>
            <a:r>
              <a:rPr lang="en-US" b="1" smtClean="0"/>
              <a:t>Data Trends</a:t>
            </a:r>
          </a:p>
          <a:p>
            <a:pPr lvl="1" eaLnBrk="1" hangingPunct="1">
              <a:lnSpc>
                <a:spcPct val="140000"/>
              </a:lnSpc>
              <a:buFontTx/>
              <a:buChar char="•"/>
            </a:pPr>
            <a:r>
              <a:rPr lang="en-US" smtClean="0"/>
              <a:t>Trends / Values – represented in color classification, charts and graphs.</a:t>
            </a:r>
          </a:p>
          <a:p>
            <a:pPr eaLnBrk="1" hangingPunct="1">
              <a:lnSpc>
                <a:spcPct val="140000"/>
              </a:lnSpc>
            </a:pPr>
            <a:r>
              <a:rPr lang="en-US" b="1" smtClean="0"/>
              <a:t>Permission Access</a:t>
            </a:r>
          </a:p>
          <a:p>
            <a:pPr lvl="1" eaLnBrk="1" hangingPunct="1">
              <a:lnSpc>
                <a:spcPct val="140000"/>
              </a:lnSpc>
              <a:buFontTx/>
              <a:buChar char="•"/>
            </a:pPr>
            <a:r>
              <a:rPr lang="en-US" smtClean="0"/>
              <a:t>Application is Permission Based (at point of entry, for map views, for attribute data retrieval, for queries, and for scale of visualization)</a:t>
            </a:r>
          </a:p>
        </p:txBody>
      </p:sp>
      <p:sp>
        <p:nvSpPr>
          <p:cNvPr id="35844"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fld id="{58D9B528-8EA6-4FBB-8B05-8AB9CF957615}" type="slidenum">
              <a:rPr lang="en-US" sz="1200" b="0"/>
              <a:pPr algn="r" eaLnBrk="1" hangingPunct="1"/>
              <a:t>8</a:t>
            </a:fld>
            <a:endParaRPr 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E020F-221B-4F64-BFC1-6FD2366FBDD1}" type="slidenum">
              <a:rPr lang="en-US"/>
              <a:pPr/>
              <a:t>9</a:t>
            </a:fld>
            <a:endParaRPr lang="en-US"/>
          </a:p>
        </p:txBody>
      </p:sp>
      <p:sp>
        <p:nvSpPr>
          <p:cNvPr id="17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The following sequence illustrates the Cell distribution for frequency values, Gaussian and Poisson distribution methods. Note the under-representation of cell values for the frequency method, and the over-representation of cell values for the Poisson method.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311D7-9D50-4FDB-AE18-D0B6119CB83C}" type="slidenum">
              <a:rPr lang="en-US"/>
              <a:pPr/>
              <a:t>10</a:t>
            </a:fld>
            <a:endParaRPr lang="en-US"/>
          </a:p>
        </p:txBody>
      </p:sp>
      <p:sp>
        <p:nvSpPr>
          <p:cNvPr id="19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A7D1274-65B4-41A8-8D2D-A846C7E2C508}" type="slidenum">
              <a:rPr lang="en-US" smtClean="0"/>
              <a:pPr/>
              <a:t>21</a:t>
            </a:fld>
            <a:endParaRPr lang="en-US"/>
          </a:p>
        </p:txBody>
      </p:sp>
    </p:spTree>
    <p:extLst>
      <p:ext uri="{BB962C8B-B14F-4D97-AF65-F5344CB8AC3E}">
        <p14:creationId xmlns:p14="http://schemas.microsoft.com/office/powerpoint/2010/main" val="253915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82675" eaLnBrk="0" hangingPunct="0">
              <a:defRPr>
                <a:solidFill>
                  <a:schemeClr val="tx1"/>
                </a:solidFill>
                <a:latin typeface="Arial" pitchFamily="34" charset="0"/>
              </a:defRPr>
            </a:lvl1pPr>
            <a:lvl2pPr marL="742950" indent="-285750" defTabSz="1082675" eaLnBrk="0" hangingPunct="0">
              <a:defRPr>
                <a:solidFill>
                  <a:schemeClr val="tx1"/>
                </a:solidFill>
                <a:latin typeface="Arial" pitchFamily="34" charset="0"/>
              </a:defRPr>
            </a:lvl2pPr>
            <a:lvl3pPr marL="1143000" indent="-228600" defTabSz="1082675" eaLnBrk="0" hangingPunct="0">
              <a:defRPr>
                <a:solidFill>
                  <a:schemeClr val="tx1"/>
                </a:solidFill>
                <a:latin typeface="Arial" pitchFamily="34" charset="0"/>
              </a:defRPr>
            </a:lvl3pPr>
            <a:lvl4pPr marL="1600200" indent="-228600" defTabSz="1082675" eaLnBrk="0" hangingPunct="0">
              <a:defRPr>
                <a:solidFill>
                  <a:schemeClr val="tx1"/>
                </a:solidFill>
                <a:latin typeface="Arial" pitchFamily="34" charset="0"/>
              </a:defRPr>
            </a:lvl4pPr>
            <a:lvl5pPr marL="2057400" indent="-228600" defTabSz="1082675" eaLnBrk="0" hangingPunct="0">
              <a:defRPr>
                <a:solidFill>
                  <a:schemeClr val="tx1"/>
                </a:solidFill>
                <a:latin typeface="Arial" pitchFamily="34" charset="0"/>
              </a:defRPr>
            </a:lvl5pPr>
            <a:lvl6pPr marL="2514600" indent="-228600" defTabSz="1082675" eaLnBrk="0" fontAlgn="base" hangingPunct="0">
              <a:spcBef>
                <a:spcPct val="0"/>
              </a:spcBef>
              <a:spcAft>
                <a:spcPct val="0"/>
              </a:spcAft>
              <a:defRPr>
                <a:solidFill>
                  <a:schemeClr val="tx1"/>
                </a:solidFill>
                <a:latin typeface="Arial" pitchFamily="34" charset="0"/>
              </a:defRPr>
            </a:lvl6pPr>
            <a:lvl7pPr marL="2971800" indent="-228600" defTabSz="1082675" eaLnBrk="0" fontAlgn="base" hangingPunct="0">
              <a:spcBef>
                <a:spcPct val="0"/>
              </a:spcBef>
              <a:spcAft>
                <a:spcPct val="0"/>
              </a:spcAft>
              <a:defRPr>
                <a:solidFill>
                  <a:schemeClr val="tx1"/>
                </a:solidFill>
                <a:latin typeface="Arial" pitchFamily="34" charset="0"/>
              </a:defRPr>
            </a:lvl7pPr>
            <a:lvl8pPr marL="3429000" indent="-228600" defTabSz="1082675" eaLnBrk="0" fontAlgn="base" hangingPunct="0">
              <a:spcBef>
                <a:spcPct val="0"/>
              </a:spcBef>
              <a:spcAft>
                <a:spcPct val="0"/>
              </a:spcAft>
              <a:defRPr>
                <a:solidFill>
                  <a:schemeClr val="tx1"/>
                </a:solidFill>
                <a:latin typeface="Arial" pitchFamily="34" charset="0"/>
              </a:defRPr>
            </a:lvl8pPr>
            <a:lvl9pPr marL="3886200" indent="-228600" defTabSz="1082675" eaLnBrk="0" fontAlgn="base" hangingPunct="0">
              <a:spcBef>
                <a:spcPct val="0"/>
              </a:spcBef>
              <a:spcAft>
                <a:spcPct val="0"/>
              </a:spcAft>
              <a:defRPr>
                <a:solidFill>
                  <a:schemeClr val="tx1"/>
                </a:solidFill>
                <a:latin typeface="Arial" pitchFamily="34" charset="0"/>
              </a:defRPr>
            </a:lvl9pPr>
          </a:lstStyle>
          <a:p>
            <a:pPr eaLnBrk="1" hangingPunct="1"/>
            <a:fld id="{92AAAB9F-4201-451D-AE3B-BA69DA4BBD2F}" type="slidenum">
              <a:rPr lang="en-US" smtClean="0"/>
              <a:pPr eaLnBrk="1" hangingPunct="1"/>
              <a:t>43</a:t>
            </a:fld>
            <a:endParaRPr lang="en-US" smtClean="0"/>
          </a:p>
        </p:txBody>
      </p:sp>
      <p:sp>
        <p:nvSpPr>
          <p:cNvPr id="48131" name="Slide Image Placeholder 1"/>
          <p:cNvSpPr>
            <a:spLocks noGrp="1" noRot="1" noChangeAspect="1" noTextEdit="1"/>
          </p:cNvSpPr>
          <p:nvPr>
            <p:ph type="sldImg"/>
          </p:nvPr>
        </p:nvSpPr>
        <p:spPr>
          <a:ln/>
        </p:spPr>
      </p:sp>
      <p:sp>
        <p:nvSpPr>
          <p:cNvPr id="48132" name="Notes Placeholder 2"/>
          <p:cNvSpPr>
            <a:spLocks noGrp="1"/>
          </p:cNvSpPr>
          <p:nvPr>
            <p:ph type="body" idx="1"/>
          </p:nvPr>
        </p:nvSpPr>
        <p:spPr>
          <a:xfrm>
            <a:off x="913916" y="4343452"/>
            <a:ext cx="5030169" cy="41159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latin typeface="Arial" pitchFamily="34" charset="0"/>
              </a:rPr>
              <a:t>Maps showing population density / size, and age distribution</a:t>
            </a:r>
          </a:p>
          <a:p>
            <a:pPr lvl="1" eaLnBrk="1" hangingPunct="1"/>
            <a:r>
              <a:rPr lang="en-US" i="1" smtClean="0">
                <a:latin typeface="Arial" pitchFamily="34" charset="0"/>
              </a:rPr>
              <a:t>Population Distribution by Health Regions (Census 2001)</a:t>
            </a:r>
          </a:p>
          <a:p>
            <a:pPr lvl="1" eaLnBrk="1" hangingPunct="1"/>
            <a:r>
              <a:rPr lang="en-US" i="1" smtClean="0">
                <a:latin typeface="Arial" pitchFamily="34" charset="0"/>
              </a:rPr>
              <a:t>Map Source: New Brunswick Lung Association (2008)</a:t>
            </a:r>
          </a:p>
        </p:txBody>
      </p:sp>
      <p:sp>
        <p:nvSpPr>
          <p:cNvPr id="48133" name="Slide Number Placeholder 3"/>
          <p:cNvSpPr txBox="1">
            <a:spLocks noGrp="1"/>
          </p:cNvSpPr>
          <p:nvPr/>
        </p:nvSpPr>
        <p:spPr bwMode="auto">
          <a:xfrm>
            <a:off x="3887321" y="8686905"/>
            <a:ext cx="2970679" cy="45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19" tIns="54110" rIns="108219" bIns="54110" anchor="b"/>
          <a:lstStyle>
            <a:lvl1pPr defTabSz="1082675" eaLnBrk="0" hangingPunct="0">
              <a:defRPr>
                <a:solidFill>
                  <a:schemeClr val="tx1"/>
                </a:solidFill>
                <a:latin typeface="Arial" pitchFamily="34" charset="0"/>
              </a:defRPr>
            </a:lvl1pPr>
            <a:lvl2pPr marL="742950" indent="-285750" defTabSz="1082675" eaLnBrk="0" hangingPunct="0">
              <a:defRPr>
                <a:solidFill>
                  <a:schemeClr val="tx1"/>
                </a:solidFill>
                <a:latin typeface="Arial" pitchFamily="34" charset="0"/>
              </a:defRPr>
            </a:lvl2pPr>
            <a:lvl3pPr marL="1143000" indent="-228600" defTabSz="1082675" eaLnBrk="0" hangingPunct="0">
              <a:defRPr>
                <a:solidFill>
                  <a:schemeClr val="tx1"/>
                </a:solidFill>
                <a:latin typeface="Arial" pitchFamily="34" charset="0"/>
              </a:defRPr>
            </a:lvl3pPr>
            <a:lvl4pPr marL="1600200" indent="-228600" defTabSz="1082675" eaLnBrk="0" hangingPunct="0">
              <a:defRPr>
                <a:solidFill>
                  <a:schemeClr val="tx1"/>
                </a:solidFill>
                <a:latin typeface="Arial" pitchFamily="34" charset="0"/>
              </a:defRPr>
            </a:lvl4pPr>
            <a:lvl5pPr marL="2057400" indent="-228600" defTabSz="1082675" eaLnBrk="0" hangingPunct="0">
              <a:defRPr>
                <a:solidFill>
                  <a:schemeClr val="tx1"/>
                </a:solidFill>
                <a:latin typeface="Arial" pitchFamily="34" charset="0"/>
              </a:defRPr>
            </a:lvl5pPr>
            <a:lvl6pPr marL="2514600" indent="-228600" defTabSz="1082675" eaLnBrk="0" fontAlgn="base" hangingPunct="0">
              <a:spcBef>
                <a:spcPct val="0"/>
              </a:spcBef>
              <a:spcAft>
                <a:spcPct val="0"/>
              </a:spcAft>
              <a:defRPr>
                <a:solidFill>
                  <a:schemeClr val="tx1"/>
                </a:solidFill>
                <a:latin typeface="Arial" pitchFamily="34" charset="0"/>
              </a:defRPr>
            </a:lvl6pPr>
            <a:lvl7pPr marL="2971800" indent="-228600" defTabSz="1082675" eaLnBrk="0" fontAlgn="base" hangingPunct="0">
              <a:spcBef>
                <a:spcPct val="0"/>
              </a:spcBef>
              <a:spcAft>
                <a:spcPct val="0"/>
              </a:spcAft>
              <a:defRPr>
                <a:solidFill>
                  <a:schemeClr val="tx1"/>
                </a:solidFill>
                <a:latin typeface="Arial" pitchFamily="34" charset="0"/>
              </a:defRPr>
            </a:lvl7pPr>
            <a:lvl8pPr marL="3429000" indent="-228600" defTabSz="1082675" eaLnBrk="0" fontAlgn="base" hangingPunct="0">
              <a:spcBef>
                <a:spcPct val="0"/>
              </a:spcBef>
              <a:spcAft>
                <a:spcPct val="0"/>
              </a:spcAft>
              <a:defRPr>
                <a:solidFill>
                  <a:schemeClr val="tx1"/>
                </a:solidFill>
                <a:latin typeface="Arial" pitchFamily="34" charset="0"/>
              </a:defRPr>
            </a:lvl8pPr>
            <a:lvl9pPr marL="3886200" indent="-228600" defTabSz="1082675" eaLnBrk="0" fontAlgn="base" hangingPunct="0">
              <a:spcBef>
                <a:spcPct val="0"/>
              </a:spcBef>
              <a:spcAft>
                <a:spcPct val="0"/>
              </a:spcAft>
              <a:defRPr>
                <a:solidFill>
                  <a:schemeClr val="tx1"/>
                </a:solidFill>
                <a:latin typeface="Arial" pitchFamily="34" charset="0"/>
              </a:defRPr>
            </a:lvl9pPr>
          </a:lstStyle>
          <a:p>
            <a:pPr algn="r" eaLnBrk="1" hangingPunct="1"/>
            <a:fld id="{DE7022C4-53FD-4C7B-A171-4FB6F6FE2A4D}" type="slidenum">
              <a:rPr lang="en-US" sz="1400">
                <a:latin typeface="Times New Roman" pitchFamily="18" charset="0"/>
              </a:rPr>
              <a:pPr algn="r" eaLnBrk="1" hangingPunct="1"/>
              <a:t>43</a:t>
            </a:fld>
            <a:endParaRPr lang="en-US" sz="14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F3A40B-BA27-4BBA-933E-9BA09EA2A42C}"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8B0C1-8D48-433A-A38B-9B63F5FA346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EE3E62-CEA2-42D3-A67B-FC89932AC6A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0E9081-C5D4-4884-936E-7EF193E7301D}"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7DF55-4B54-4E31-9F95-A63C7DE411D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AB4CD-BFC8-47DB-905A-544F8BEE3034}"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C9CA58-3D9C-4DEA-820E-BCD676C31036}"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A7BC13-C888-470B-8D52-AE2A84473F1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46F9B-37C8-4B3A-AACB-92D666B7355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7AA11C-1026-4B4F-99C4-82A9B3DC6CB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6C71D-5847-4F5A-89B1-6BD295FC8A76}"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C831D06-EE7B-4D8F-9E20-738D254A34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b.lung.ca/" TargetMode="External"/><Relationship Id="rId2" Type="http://schemas.openxmlformats.org/officeDocument/2006/relationships/hyperlink" Target="http://www.nbhub.org/" TargetMode="External"/><Relationship Id="rId1" Type="http://schemas.openxmlformats.org/officeDocument/2006/relationships/slideLayout" Target="../slideLayouts/slideLayout1.xml"/><Relationship Id="rId5" Type="http://schemas.openxmlformats.org/officeDocument/2006/relationships/hyperlink" Target="mailto:eoldfield@questcanada.org" TargetMode="External"/><Relationship Id="rId4" Type="http://schemas.openxmlformats.org/officeDocument/2006/relationships/hyperlink" Target="http://www.questcanada.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9.xml"/><Relationship Id="rId7" Type="http://schemas.openxmlformats.org/officeDocument/2006/relationships/image" Target="../media/image34.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image" Target="../media/image38.png"/><Relationship Id="rId5" Type="http://schemas.openxmlformats.org/officeDocument/2006/relationships/diagramColors" Target="../diagrams/colors9.xml"/><Relationship Id="rId10" Type="http://schemas.openxmlformats.org/officeDocument/2006/relationships/image" Target="../media/image37.png"/><Relationship Id="rId4" Type="http://schemas.openxmlformats.org/officeDocument/2006/relationships/diagramQuickStyle" Target="../diagrams/quickStyle9.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www.esricanada.co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68.emf"/><Relationship Id="rId5" Type="http://schemas.openxmlformats.org/officeDocument/2006/relationships/oleObject" Target="../embeddings/oleObject5.bin"/><Relationship Id="rId4" Type="http://schemas.openxmlformats.org/officeDocument/2006/relationships/image" Target="../media/image67.emf"/></Relationships>
</file>

<file path=ppt/slides/_rels/slide33.xml.rels><?xml version="1.0" encoding="UTF-8" standalone="yes"?>
<Relationships xmlns="http://schemas.openxmlformats.org/package/2006/relationships"><Relationship Id="rId3" Type="http://schemas.openxmlformats.org/officeDocument/2006/relationships/hyperlink" Target="http://modis.gsfc.nasa.gov/data/dataprod/index.php" TargetMode="External"/><Relationship Id="rId2" Type="http://schemas.openxmlformats.org/officeDocument/2006/relationships/hyperlink" Target="http://atlantic-web1.ns.ec.gc.ca/airmons/index_e.cfm" TargetMode="External"/><Relationship Id="rId1" Type="http://schemas.openxmlformats.org/officeDocument/2006/relationships/slideLayout" Target="../slideLayouts/slideLayout2.xml"/><Relationship Id="rId6" Type="http://schemas.openxmlformats.org/officeDocument/2006/relationships/hyperlink" Target="http://geonb.snb.ca/geonb/" TargetMode="External"/><Relationship Id="rId5" Type="http://schemas.openxmlformats.org/officeDocument/2006/relationships/hyperlink" Target="http://geogratis.cgdi.gc.ca/download/" TargetMode="External"/><Relationship Id="rId4" Type="http://schemas.openxmlformats.org/officeDocument/2006/relationships/hyperlink" Target="http://geogratis.cgdi.gc.ca/download/EO_Data/MODI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hyperlink" Target="mailto:eoldfield@bellaliant.ne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diagramLayout" Target="../diagrams/layout5.xml"/><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diagramData" Target="../diagrams/data5.xml"/><Relationship Id="rId2" Type="http://schemas.openxmlformats.org/officeDocument/2006/relationships/image" Target="../media/image6.jpeg"/><Relationship Id="rId16" Type="http://schemas.microsoft.com/office/2007/relationships/diagramDrawing" Target="../diagrams/drawing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diagramColors" Target="../diagrams/colors5.xml"/><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openxmlformats.org/officeDocument/2006/relationships/diagramData" Target="../diagrams/data8.xml"/><Relationship Id="rId3" Type="http://schemas.openxmlformats.org/officeDocument/2006/relationships/image" Target="../media/image16.png"/><Relationship Id="rId21" Type="http://schemas.openxmlformats.org/officeDocument/2006/relationships/diagramColors" Target="../diagrams/colors8.xml"/><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diagramQuickStyle" Target="../diagrams/quickStyle8.xml"/><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image" Target="../media/image18.png"/><Relationship Id="rId10" Type="http://schemas.openxmlformats.org/officeDocument/2006/relationships/diagramLayout" Target="../diagrams/layout7.xml"/><Relationship Id="rId19" Type="http://schemas.openxmlformats.org/officeDocument/2006/relationships/diagramLayout" Target="../diagrams/layout8.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17.jpeg"/><Relationship Id="rId22" Type="http://schemas.microsoft.com/office/2007/relationships/diagramDrawing" Target="../diagrams/drawing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99593" y="2852936"/>
            <a:ext cx="7272808" cy="3600400"/>
          </a:xfrm>
        </p:spPr>
        <p:txBody>
          <a:bodyPr>
            <a:normAutofit lnSpcReduction="10000"/>
          </a:bodyPr>
          <a:lstStyle/>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Eddie Oldfield – March 20</a:t>
            </a:r>
            <a:r>
              <a:rPr lang="en-US" sz="1800" b="1" baseline="30000" dirty="0" smtClean="0">
                <a:solidFill>
                  <a:schemeClr val="tx2">
                    <a:lumMod val="50000"/>
                  </a:schemeClr>
                </a:solidFill>
                <a:effectLst>
                  <a:outerShdw blurRad="38100" dist="38100" dir="2700000" algn="tl">
                    <a:srgbClr val="C0C0C0"/>
                  </a:outerShdw>
                </a:effectLst>
                <a:latin typeface="Georgia" pitchFamily="18" charset="0"/>
              </a:rPr>
              <a:t>th</a:t>
            </a:r>
            <a:r>
              <a:rPr lang="en-US" sz="1800" b="1" dirty="0" smtClean="0">
                <a:solidFill>
                  <a:schemeClr val="tx2">
                    <a:lumMod val="50000"/>
                  </a:schemeClr>
                </a:solidFill>
                <a:effectLst>
                  <a:outerShdw blurRad="38100" dist="38100" dir="2700000" algn="tl">
                    <a:srgbClr val="C0C0C0"/>
                  </a:outerShdw>
                </a:effectLst>
                <a:latin typeface="Georgia" pitchFamily="18" charset="0"/>
              </a:rPr>
              <a:t>, 2012</a:t>
            </a: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Presentation at the OGC TC, to the OGC ESSDWG</a:t>
            </a:r>
          </a:p>
          <a:p>
            <a:pPr eaLnBrk="1" hangingPunct="1">
              <a:lnSpc>
                <a:spcPct val="80000"/>
              </a:lnSpc>
              <a:defRPr/>
            </a:pPr>
            <a:endParaRPr lang="en-US" sz="1800" b="1" dirty="0" smtClean="0">
              <a:solidFill>
                <a:schemeClr val="tx2">
                  <a:lumMod val="50000"/>
                </a:schemeClr>
              </a:solidFill>
              <a:effectLst>
                <a:outerShdw blurRad="38100" dist="38100" dir="2700000" algn="tl">
                  <a:srgbClr val="C0C0C0"/>
                </a:outerShdw>
              </a:effectLst>
              <a:latin typeface="Georgia" pitchFamily="18" charset="0"/>
            </a:endParaRPr>
          </a:p>
          <a:p>
            <a:pPr eaLnBrk="1" hangingPunct="1">
              <a:lnSpc>
                <a:spcPct val="80000"/>
              </a:lnSpc>
              <a:defRPr/>
            </a:pPr>
            <a:endParaRPr lang="en-US" sz="1800" b="1" dirty="0" smtClean="0">
              <a:solidFill>
                <a:schemeClr val="tx2">
                  <a:lumMod val="50000"/>
                </a:schemeClr>
              </a:solidFill>
              <a:effectLst>
                <a:outerShdw blurRad="38100" dist="38100" dir="2700000" algn="tl">
                  <a:srgbClr val="C0C0C0"/>
                </a:outerShdw>
              </a:effectLst>
              <a:latin typeface="Georgia" pitchFamily="18" charset="0"/>
            </a:endParaRP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Appointed Member, Resilient Communities Working Group</a:t>
            </a: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National Platform for Disaster Risk Reduction (Canada)</a:t>
            </a:r>
          </a:p>
          <a:p>
            <a:pPr eaLnBrk="1" hangingPunct="1">
              <a:lnSpc>
                <a:spcPct val="80000"/>
              </a:lnSpc>
              <a:defRPr/>
            </a:pPr>
            <a:endParaRPr lang="en-US" sz="1800" b="1" dirty="0" smtClean="0">
              <a:solidFill>
                <a:schemeClr val="tx2">
                  <a:lumMod val="50000"/>
                </a:schemeClr>
              </a:solidFill>
              <a:effectLst>
                <a:outerShdw blurRad="38100" dist="38100" dir="2700000" algn="tl">
                  <a:srgbClr val="C0C0C0"/>
                </a:outerShdw>
              </a:effectLst>
              <a:latin typeface="Georgia" pitchFamily="18" charset="0"/>
            </a:endParaRP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Director </a:t>
            </a:r>
            <a:r>
              <a:rPr lang="en-US" sz="1800" b="1" dirty="0" smtClean="0">
                <a:solidFill>
                  <a:schemeClr val="tx2">
                    <a:lumMod val="50000"/>
                  </a:schemeClr>
                </a:solidFill>
                <a:effectLst>
                  <a:outerShdw blurRad="38100" dist="38100" dir="2700000" algn="tl">
                    <a:srgbClr val="C0C0C0"/>
                  </a:outerShdw>
                </a:effectLst>
                <a:latin typeface="Georgia" pitchFamily="18" charset="0"/>
                <a:hlinkClick r:id="rId2"/>
              </a:rPr>
              <a:t>www.nbhub.org</a:t>
            </a:r>
            <a:r>
              <a:rPr lang="en-US" sz="1800" b="1" dirty="0" smtClean="0">
                <a:solidFill>
                  <a:schemeClr val="tx2">
                    <a:lumMod val="50000"/>
                  </a:schemeClr>
                </a:solidFill>
                <a:effectLst>
                  <a:outerShdw blurRad="38100" dist="38100" dir="2700000" algn="tl">
                    <a:srgbClr val="C0C0C0"/>
                  </a:outerShdw>
                </a:effectLst>
                <a:latin typeface="Georgia" pitchFamily="18" charset="0"/>
              </a:rPr>
              <a:t>  at </a:t>
            </a:r>
            <a:r>
              <a:rPr lang="en-US" sz="1800" b="1" dirty="0" smtClean="0">
                <a:solidFill>
                  <a:schemeClr val="tx2">
                    <a:lumMod val="50000"/>
                  </a:schemeClr>
                </a:solidFill>
                <a:effectLst>
                  <a:outerShdw blurRad="38100" dist="38100" dir="2700000" algn="tl">
                    <a:srgbClr val="C0C0C0"/>
                  </a:outerShdw>
                </a:effectLst>
                <a:latin typeface="Georgia" pitchFamily="18" charset="0"/>
                <a:hlinkClick r:id="rId3"/>
              </a:rPr>
              <a:t>www.nb.lung.ca</a:t>
            </a:r>
            <a:r>
              <a:rPr lang="en-US" sz="1800" b="1" dirty="0" smtClean="0">
                <a:solidFill>
                  <a:schemeClr val="tx2">
                    <a:lumMod val="50000"/>
                  </a:schemeClr>
                </a:solidFill>
                <a:effectLst>
                  <a:outerShdw blurRad="38100" dist="38100" dir="2700000" algn="tl">
                    <a:srgbClr val="C0C0C0"/>
                  </a:outerShdw>
                </a:effectLst>
                <a:latin typeface="Georgia" pitchFamily="18" charset="0"/>
              </a:rPr>
              <a:t> </a:t>
            </a:r>
          </a:p>
          <a:p>
            <a:pPr eaLnBrk="1" hangingPunct="1">
              <a:lnSpc>
                <a:spcPct val="80000"/>
              </a:lnSpc>
              <a:defRPr/>
            </a:pPr>
            <a:endParaRPr lang="en-US" sz="1800" b="1" dirty="0" smtClean="0">
              <a:solidFill>
                <a:schemeClr val="tx2">
                  <a:lumMod val="50000"/>
                </a:schemeClr>
              </a:solidFill>
              <a:effectLst>
                <a:outerShdw blurRad="38100" dist="38100" dir="2700000" algn="tl">
                  <a:srgbClr val="C0C0C0"/>
                </a:outerShdw>
              </a:effectLst>
              <a:latin typeface="Georgia" pitchFamily="18" charset="0"/>
            </a:endParaRP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Senior Advisor </a:t>
            </a:r>
            <a:r>
              <a:rPr lang="en-US" sz="1800" b="1" dirty="0" smtClean="0">
                <a:solidFill>
                  <a:schemeClr val="tx2">
                    <a:lumMod val="50000"/>
                  </a:schemeClr>
                </a:solidFill>
                <a:effectLst>
                  <a:outerShdw blurRad="38100" dist="38100" dir="2700000" algn="tl">
                    <a:srgbClr val="C0C0C0"/>
                  </a:outerShdw>
                </a:effectLst>
                <a:latin typeface="Georgia" pitchFamily="18" charset="0"/>
                <a:hlinkClick r:id="rId4"/>
              </a:rPr>
              <a:t>www.questcanada.org</a:t>
            </a:r>
            <a:r>
              <a:rPr lang="en-US" sz="1800" b="1" dirty="0" smtClean="0">
                <a:solidFill>
                  <a:schemeClr val="tx2">
                    <a:lumMod val="50000"/>
                  </a:schemeClr>
                </a:solidFill>
                <a:effectLst>
                  <a:outerShdw blurRad="38100" dist="38100" dir="2700000" algn="tl">
                    <a:srgbClr val="C0C0C0"/>
                  </a:outerShdw>
                </a:effectLst>
                <a:latin typeface="Georgia" pitchFamily="18" charset="0"/>
              </a:rPr>
              <a:t> </a:t>
            </a:r>
          </a:p>
          <a:p>
            <a:pPr eaLnBrk="1" hangingPunct="1">
              <a:lnSpc>
                <a:spcPct val="80000"/>
              </a:lnSpc>
              <a:defRPr/>
            </a:pPr>
            <a:endParaRPr lang="en-US" sz="1800" b="1" dirty="0" smtClean="0">
              <a:solidFill>
                <a:schemeClr val="tx2">
                  <a:lumMod val="50000"/>
                </a:schemeClr>
              </a:solidFill>
              <a:effectLst>
                <a:outerShdw blurRad="38100" dist="38100" dir="2700000" algn="tl">
                  <a:srgbClr val="C0C0C0"/>
                </a:outerShdw>
              </a:effectLst>
              <a:latin typeface="Georgia" pitchFamily="18" charset="0"/>
            </a:endParaRPr>
          </a:p>
          <a:p>
            <a:pPr eaLnBrk="1" hangingPunct="1">
              <a:lnSpc>
                <a:spcPct val="80000"/>
              </a:lnSpc>
              <a:defRPr/>
            </a:pPr>
            <a:r>
              <a:rPr lang="en-US" sz="1800" b="1" dirty="0" smtClean="0">
                <a:solidFill>
                  <a:schemeClr val="tx2">
                    <a:lumMod val="50000"/>
                  </a:schemeClr>
                </a:solidFill>
                <a:effectLst>
                  <a:outerShdw blurRad="38100" dist="38100" dir="2700000" algn="tl">
                    <a:srgbClr val="C0C0C0"/>
                  </a:outerShdw>
                </a:effectLst>
                <a:latin typeface="Georgia" pitchFamily="18" charset="0"/>
              </a:rPr>
              <a:t>Tel: 506-453-0887, Email </a:t>
            </a:r>
            <a:r>
              <a:rPr lang="en-US" sz="1800" b="1" dirty="0" smtClean="0">
                <a:solidFill>
                  <a:schemeClr val="tx2">
                    <a:lumMod val="50000"/>
                  </a:schemeClr>
                </a:solidFill>
                <a:effectLst>
                  <a:outerShdw blurRad="38100" dist="38100" dir="2700000" algn="tl">
                    <a:srgbClr val="C0C0C0"/>
                  </a:outerShdw>
                </a:effectLst>
                <a:latin typeface="Georgia" pitchFamily="18" charset="0"/>
                <a:hlinkClick r:id="rId5"/>
              </a:rPr>
              <a:t>eoldfield@questcanada.org</a:t>
            </a:r>
            <a:r>
              <a:rPr lang="en-US" sz="1800" b="1" dirty="0" smtClean="0">
                <a:solidFill>
                  <a:schemeClr val="tx2">
                    <a:lumMod val="50000"/>
                  </a:schemeClr>
                </a:solidFill>
                <a:effectLst>
                  <a:outerShdw blurRad="38100" dist="38100" dir="2700000" algn="tl">
                    <a:srgbClr val="C0C0C0"/>
                  </a:outerShdw>
                </a:effectLst>
                <a:latin typeface="Georgia" pitchFamily="18" charset="0"/>
              </a:rPr>
              <a:t> </a:t>
            </a:r>
          </a:p>
        </p:txBody>
      </p:sp>
      <p:sp>
        <p:nvSpPr>
          <p:cNvPr id="2" name="Rectangle 2"/>
          <p:cNvSpPr>
            <a:spLocks noGrp="1" noChangeArrowheads="1"/>
          </p:cNvSpPr>
          <p:nvPr>
            <p:ph type="ctrTitle"/>
          </p:nvPr>
        </p:nvSpPr>
        <p:spPr>
          <a:xfrm>
            <a:off x="755576" y="620688"/>
            <a:ext cx="7992888" cy="1800200"/>
          </a:xfrm>
        </p:spPr>
        <p:txBody>
          <a:bodyPr>
            <a:normAutofit/>
          </a:bodyPr>
          <a:lstStyle/>
          <a:p>
            <a:pPr marL="182880" indent="0" eaLnBrk="1" hangingPunct="1">
              <a:buNone/>
              <a:defRPr/>
            </a:pPr>
            <a:r>
              <a:rPr lang="en-US" sz="2800" b="1" dirty="0" smtClean="0">
                <a:solidFill>
                  <a:schemeClr val="accent2">
                    <a:lumMod val="50000"/>
                  </a:schemeClr>
                </a:solidFill>
                <a:effectLst>
                  <a:outerShdw blurRad="38100" dist="38100" dir="2700000" algn="tl">
                    <a:srgbClr val="C0C0C0"/>
                  </a:outerShdw>
                </a:effectLst>
                <a:latin typeface="Georgia" pitchFamily="18" charset="0"/>
              </a:rPr>
              <a:t>Interoperable Mapping of </a:t>
            </a:r>
            <a:br>
              <a:rPr lang="en-US" sz="2800" b="1" dirty="0" smtClean="0">
                <a:solidFill>
                  <a:schemeClr val="accent2">
                    <a:lumMod val="50000"/>
                  </a:schemeClr>
                </a:solidFill>
                <a:effectLst>
                  <a:outerShdw blurRad="38100" dist="38100" dir="2700000" algn="tl">
                    <a:srgbClr val="C0C0C0"/>
                  </a:outerShdw>
                </a:effectLst>
                <a:latin typeface="Georgia" pitchFamily="18" charset="0"/>
              </a:rPr>
            </a:br>
            <a:r>
              <a:rPr lang="en-US" sz="2800" b="1" dirty="0" smtClean="0">
                <a:solidFill>
                  <a:schemeClr val="accent2">
                    <a:lumMod val="50000"/>
                  </a:schemeClr>
                </a:solidFill>
                <a:effectLst>
                  <a:outerShdw blurRad="38100" dist="38100" dir="2700000" algn="tl">
                    <a:srgbClr val="C0C0C0"/>
                  </a:outerShdw>
                </a:effectLst>
                <a:latin typeface="Georgia" pitchFamily="18" charset="0"/>
              </a:rPr>
              <a:t>Health Information during pandemic and inter-pandemic periods</a:t>
            </a:r>
          </a:p>
        </p:txBody>
      </p:sp>
    </p:spTree>
    <p:extLst>
      <p:ext uri="{BB962C8B-B14F-4D97-AF65-F5344CB8AC3E}">
        <p14:creationId xmlns:p14="http://schemas.microsoft.com/office/powerpoint/2010/main" val="58803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b="1">
                <a:solidFill>
                  <a:schemeClr val="tx1"/>
                </a:solidFill>
              </a:rPr>
              <a:t>Mapping Methods</a:t>
            </a:r>
          </a:p>
        </p:txBody>
      </p:sp>
      <p:sp>
        <p:nvSpPr>
          <p:cNvPr id="18435" name="Rectangle 3"/>
          <p:cNvSpPr>
            <a:spLocks noGrp="1" noChangeArrowheads="1"/>
          </p:cNvSpPr>
          <p:nvPr>
            <p:ph sz="quarter" idx="13"/>
          </p:nvPr>
        </p:nvSpPr>
        <p:spPr>
          <a:xfrm>
            <a:off x="0" y="2032000"/>
            <a:ext cx="3779838" cy="4137025"/>
          </a:xfrm>
        </p:spPr>
        <p:txBody>
          <a:bodyPr>
            <a:normAutofit lnSpcReduction="10000"/>
          </a:bodyPr>
          <a:lstStyle/>
          <a:p>
            <a:r>
              <a:rPr lang="en-US" sz="2800" b="1"/>
              <a:t>Contour distribution</a:t>
            </a:r>
          </a:p>
          <a:p>
            <a:pPr lvl="1"/>
            <a:r>
              <a:rPr lang="en-US" sz="2400" b="1"/>
              <a:t>Inverse Distance Weighting method</a:t>
            </a:r>
          </a:p>
          <a:p>
            <a:pPr lvl="1"/>
            <a:r>
              <a:rPr lang="en-US" sz="2400" b="1"/>
              <a:t>One geolayer: Province/State; with 4 boundary overlays (Health Region, County, Metropolitan, and DAUID levels)</a:t>
            </a:r>
          </a:p>
          <a:p>
            <a:pPr>
              <a:buFontTx/>
              <a:buNone/>
            </a:pPr>
            <a:endParaRPr lang="en-US" sz="2800"/>
          </a:p>
        </p:txBody>
      </p:sp>
      <p:pic>
        <p:nvPicPr>
          <p:cNvPr id="18436" name="Picture 4" descr="cellvalu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1974850"/>
            <a:ext cx="5705475" cy="42576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18256" y="0"/>
            <a:ext cx="5238328"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Mapping Methods</a:t>
            </a:r>
            <a:endParaRPr lang="en-US" dirty="0">
              <a:solidFill>
                <a:schemeClr val="tx1"/>
              </a:solidFill>
            </a:endParaRPr>
          </a:p>
        </p:txBody>
      </p:sp>
      <p:sp>
        <p:nvSpPr>
          <p:cNvPr id="9" name="TextBox 8"/>
          <p:cNvSpPr txBox="1"/>
          <p:nvPr/>
        </p:nvSpPr>
        <p:spPr>
          <a:xfrm>
            <a:off x="4139952" y="1259553"/>
            <a:ext cx="4680520" cy="461665"/>
          </a:xfrm>
          <a:prstGeom prst="rect">
            <a:avLst/>
          </a:prstGeom>
          <a:noFill/>
        </p:spPr>
        <p:txBody>
          <a:bodyPr wrap="square" rtlCol="0">
            <a:spAutoFit/>
          </a:bodyPr>
          <a:lstStyle/>
          <a:p>
            <a:r>
              <a:rPr lang="en-CA" dirty="0" smtClean="0"/>
              <a:t>Hierarchy in Web Feature Service</a:t>
            </a:r>
            <a:endParaRPr lang="en-CA"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CA"/>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143000" y="747712"/>
            <a:ext cx="6858000" cy="5362575"/>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143000" y="747712"/>
            <a:ext cx="6858000" cy="5362575"/>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143000" y="717996"/>
            <a:ext cx="6858000" cy="536257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1143000" y="711139"/>
            <a:ext cx="6858000" cy="5362575"/>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1143000" y="711138"/>
            <a:ext cx="6858000" cy="5362575"/>
          </a:xfrm>
          <a:prstGeom prst="rect">
            <a:avLst/>
          </a:prstGeom>
        </p:spPr>
      </p:pic>
      <p:sp>
        <p:nvSpPr>
          <p:cNvPr id="9" name="TextBox 8"/>
          <p:cNvSpPr txBox="1"/>
          <p:nvPr/>
        </p:nvSpPr>
        <p:spPr>
          <a:xfrm>
            <a:off x="3203848" y="6381328"/>
            <a:ext cx="5940152" cy="461665"/>
          </a:xfrm>
          <a:prstGeom prst="rect">
            <a:avLst/>
          </a:prstGeom>
          <a:noFill/>
        </p:spPr>
        <p:txBody>
          <a:bodyPr wrap="square" rtlCol="0">
            <a:spAutoFit/>
          </a:bodyPr>
          <a:lstStyle/>
          <a:p>
            <a:r>
              <a:rPr lang="en-CA" dirty="0" smtClean="0"/>
              <a:t>Time series automation with time-tag in WMS</a:t>
            </a:r>
            <a:endParaRPr lang="en-CA" dirty="0"/>
          </a:p>
        </p:txBody>
      </p:sp>
    </p:spTree>
    <p:extLst>
      <p:ext uri="{BB962C8B-B14F-4D97-AF65-F5344CB8AC3E}">
        <p14:creationId xmlns:p14="http://schemas.microsoft.com/office/powerpoint/2010/main" val="58234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sz="quarter" idx="13"/>
          </p:nvPr>
        </p:nvSpPr>
        <p:spPr>
          <a:xfrm>
            <a:off x="457200" y="1214438"/>
            <a:ext cx="8229600" cy="4525962"/>
          </a:xfrm>
        </p:spPr>
        <p:txBody>
          <a:bodyPr/>
          <a:lstStyle/>
          <a:p>
            <a:endParaRPr lang="en-US"/>
          </a:p>
        </p:txBody>
      </p:sp>
      <p:pic>
        <p:nvPicPr>
          <p:cNvPr id="9220" name="Picture 4" descr="quickmapvie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809625"/>
            <a:ext cx="89154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PO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387475"/>
            <a:ext cx="7219950" cy="48990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urveil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387475"/>
            <a:ext cx="7272337" cy="4906963"/>
          </a:xfrm>
          <a:prstGeom prst="rect">
            <a:avLst/>
          </a:prstGeom>
          <a:noFill/>
          <a:extLst>
            <a:ext uri="{909E8E84-426E-40DD-AFC4-6F175D3DCCD1}">
              <a14:hiddenFill xmlns:a14="http://schemas.microsoft.com/office/drawing/2010/main">
                <a:solidFill>
                  <a:srgbClr val="FFFFFF"/>
                </a:solidFill>
              </a14:hiddenFill>
            </a:ext>
          </a:extLst>
        </p:spPr>
      </p:pic>
      <p:sp>
        <p:nvSpPr>
          <p:cNvPr id="9223" name="Oval 7"/>
          <p:cNvSpPr>
            <a:spLocks noChangeArrowheads="1"/>
          </p:cNvSpPr>
          <p:nvPr/>
        </p:nvSpPr>
        <p:spPr bwMode="auto">
          <a:xfrm>
            <a:off x="3995738" y="5877272"/>
            <a:ext cx="3241675" cy="576064"/>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 name="TextBox 1"/>
          <p:cNvSpPr txBox="1"/>
          <p:nvPr/>
        </p:nvSpPr>
        <p:spPr>
          <a:xfrm>
            <a:off x="755576" y="25192"/>
            <a:ext cx="7992888" cy="830997"/>
          </a:xfrm>
          <a:prstGeom prst="rect">
            <a:avLst/>
          </a:prstGeom>
          <a:noFill/>
        </p:spPr>
        <p:txBody>
          <a:bodyPr wrap="square" rtlCol="0">
            <a:spAutoFit/>
          </a:bodyPr>
          <a:lstStyle/>
          <a:p>
            <a:pPr algn="ctr"/>
            <a:r>
              <a:rPr lang="en-CA" dirty="0" smtClean="0"/>
              <a:t>Quick Web Map Viewer (to consume WMS, WFS, WPS)</a:t>
            </a:r>
          </a:p>
          <a:p>
            <a:pPr algn="ctr"/>
            <a:r>
              <a:rPr lang="en-CA" dirty="0" smtClean="0"/>
              <a:t>Operations Center / Remote Participants</a:t>
            </a:r>
            <a:endParaRPr lang="en-CA" dirty="0"/>
          </a:p>
        </p:txBody>
      </p:sp>
      <p:sp>
        <p:nvSpPr>
          <p:cNvPr id="3" name="TextBox 2"/>
          <p:cNvSpPr txBox="1"/>
          <p:nvPr/>
        </p:nvSpPr>
        <p:spPr>
          <a:xfrm>
            <a:off x="3203848" y="6381328"/>
            <a:ext cx="5940152" cy="461665"/>
          </a:xfrm>
          <a:prstGeom prst="rect">
            <a:avLst/>
          </a:prstGeom>
          <a:noFill/>
        </p:spPr>
        <p:txBody>
          <a:bodyPr wrap="square" rtlCol="0">
            <a:spAutoFit/>
          </a:bodyPr>
          <a:lstStyle/>
          <a:p>
            <a:r>
              <a:rPr lang="en-CA" dirty="0" smtClean="0"/>
              <a:t>Time series automation with time-tag in WMS</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2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0"/>
            <a:ext cx="8229600" cy="1143000"/>
          </a:xfrm>
        </p:spPr>
        <p:txBody>
          <a:bodyPr>
            <a:normAutofit/>
          </a:bodyPr>
          <a:lstStyle/>
          <a:p>
            <a:r>
              <a:rPr lang="en-US" sz="4000"/>
              <a:t>CARIS Spatial Fusion Enterprise</a:t>
            </a:r>
          </a:p>
        </p:txBody>
      </p:sp>
      <p:sp>
        <p:nvSpPr>
          <p:cNvPr id="10243" name="Rectangle 3"/>
          <p:cNvSpPr>
            <a:spLocks noGrp="1" noChangeArrowheads="1"/>
          </p:cNvSpPr>
          <p:nvPr>
            <p:ph sz="quarter" idx="13"/>
          </p:nvPr>
        </p:nvSpPr>
        <p:spPr/>
        <p:txBody>
          <a:bodyPr/>
          <a:lstStyle/>
          <a:p>
            <a:endParaRPr lang="en-US"/>
          </a:p>
        </p:txBody>
      </p:sp>
      <p:pic>
        <p:nvPicPr>
          <p:cNvPr id="10244" name="Picture 4" descr="S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285875"/>
            <a:ext cx="9001125"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 name="Diagram 14"/>
          <p:cNvGraphicFramePr/>
          <p:nvPr/>
        </p:nvGraphicFramePr>
        <p:xfrm>
          <a:off x="468313" y="0"/>
          <a:ext cx="8229600" cy="620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01738"/>
            <a:ext cx="91440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065338"/>
            <a:ext cx="3686175"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138363"/>
            <a:ext cx="9324975"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176463"/>
            <a:ext cx="3649663"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838" y="2065338"/>
            <a:ext cx="58308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8"/>
          <p:cNvSpPr>
            <a:spLocks noChangeArrowheads="1"/>
          </p:cNvSpPr>
          <p:nvPr/>
        </p:nvSpPr>
        <p:spPr bwMode="auto">
          <a:xfrm>
            <a:off x="0" y="1"/>
            <a:ext cx="9144000" cy="120173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2297" name="Rectangle 9"/>
          <p:cNvSpPr>
            <a:spLocks/>
          </p:cNvSpPr>
          <p:nvPr/>
        </p:nvSpPr>
        <p:spPr bwMode="auto">
          <a:xfrm>
            <a:off x="0" y="188640"/>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b="1" dirty="0" smtClean="0">
                <a:solidFill>
                  <a:schemeClr val="tx2"/>
                </a:solidFill>
              </a:rPr>
              <a:t>OGC compliant w</a:t>
            </a:r>
            <a:r>
              <a:rPr lang="en-US" sz="2400" b="1" dirty="0" smtClean="0">
                <a:solidFill>
                  <a:schemeClr val="tx2"/>
                </a:solidFill>
              </a:rPr>
              <a:t>eb-mapping application provides </a:t>
            </a:r>
            <a:r>
              <a:rPr lang="en-US" sz="2400" b="1" dirty="0">
                <a:solidFill>
                  <a:schemeClr val="tx2"/>
                </a:solidFill>
              </a:rPr>
              <a:t>access to credible, closest to source, health, population, and environmental indicators in support of decision-making</a:t>
            </a:r>
            <a:endParaRPr lang="en-US" sz="1600" b="1" dirty="0">
              <a:solidFill>
                <a:schemeClr val="tx2"/>
              </a:solidFill>
            </a:endParaRPr>
          </a:p>
        </p:txBody>
      </p:sp>
    </p:spTree>
    <p:extLst>
      <p:ext uri="{BB962C8B-B14F-4D97-AF65-F5344CB8AC3E}">
        <p14:creationId xmlns:p14="http://schemas.microsoft.com/office/powerpoint/2010/main" val="205665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4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4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1143000"/>
          </a:xfrm>
        </p:spPr>
        <p:txBody>
          <a:bodyPr/>
          <a:lstStyle/>
          <a:p>
            <a:r>
              <a:rPr lang="en-US"/>
              <a:t>Collaboration Forum</a:t>
            </a:r>
          </a:p>
        </p:txBody>
      </p:sp>
      <p:sp>
        <p:nvSpPr>
          <p:cNvPr id="12291" name="Rectangle 3"/>
          <p:cNvSpPr>
            <a:spLocks noGrp="1" noChangeArrowheads="1"/>
          </p:cNvSpPr>
          <p:nvPr>
            <p:ph sz="quarter" idx="13"/>
          </p:nvPr>
        </p:nvSpPr>
        <p:spPr/>
        <p:txBody>
          <a:bodyPr/>
          <a:lstStyle/>
          <a:p>
            <a:endParaRPr lang="en-US"/>
          </a:p>
        </p:txBody>
      </p:sp>
      <p:pic>
        <p:nvPicPr>
          <p:cNvPr id="12292" name="Picture 4" descr="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66800"/>
            <a:ext cx="8943975" cy="5372100"/>
          </a:xfrm>
          <a:prstGeom prst="rect">
            <a:avLst/>
          </a:prstGeom>
          <a:noFill/>
          <a:extLst>
            <a:ext uri="{909E8E84-426E-40DD-AFC4-6F175D3DCCD1}">
              <a14:hiddenFill xmlns:a14="http://schemas.microsoft.com/office/drawing/2010/main">
                <a:solidFill>
                  <a:srgbClr val="FFFFFF"/>
                </a:solidFill>
              </a14:hiddenFill>
            </a:ext>
          </a:extLst>
        </p:spPr>
      </p:pic>
      <p:sp>
        <p:nvSpPr>
          <p:cNvPr id="12293" name="Oval 5"/>
          <p:cNvSpPr>
            <a:spLocks noChangeArrowheads="1"/>
          </p:cNvSpPr>
          <p:nvPr/>
        </p:nvSpPr>
        <p:spPr bwMode="auto">
          <a:xfrm>
            <a:off x="1752600" y="1981200"/>
            <a:ext cx="914400" cy="685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0"/>
            <a:ext cx="8229600" cy="1143000"/>
          </a:xfrm>
        </p:spPr>
        <p:txBody>
          <a:bodyPr/>
          <a:lstStyle/>
          <a:p>
            <a:r>
              <a:rPr lang="en-US"/>
              <a:t>Share Map Views / POIs</a:t>
            </a:r>
          </a:p>
        </p:txBody>
      </p:sp>
      <p:pic>
        <p:nvPicPr>
          <p:cNvPr id="13315" name="Picture 3" descr="foodretailma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981075"/>
            <a:ext cx="2641600" cy="1901825"/>
          </a:xfrm>
          <a:prstGeom prst="rect">
            <a:avLst/>
          </a:prstGeom>
          <a:noFill/>
          <a:extLst>
            <a:ext uri="{909E8E84-426E-40DD-AFC4-6F175D3DCCD1}">
              <a14:hiddenFill xmlns:a14="http://schemas.microsoft.com/office/drawing/2010/main">
                <a:solidFill>
                  <a:srgbClr val="FFFFFF"/>
                </a:solidFill>
              </a14:hiddenFill>
            </a:ext>
          </a:extLst>
        </p:spPr>
      </p:pic>
      <p:sp>
        <p:nvSpPr>
          <p:cNvPr id="13316" name="AutoShape 4" descr="drawMap"/>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CA"/>
          </a:p>
        </p:txBody>
      </p:sp>
      <p:sp>
        <p:nvSpPr>
          <p:cNvPr id="13317" name="AutoShape 5" descr="drawMap"/>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CA"/>
          </a:p>
        </p:txBody>
      </p:sp>
      <p:pic>
        <p:nvPicPr>
          <p:cNvPr id="13318" name="Picture 6" descr="S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4891088"/>
            <a:ext cx="2843213" cy="1895475"/>
          </a:xfrm>
          <a:prstGeom prst="rect">
            <a:avLst/>
          </a:prstGeom>
          <a:noFill/>
          <a:extLst>
            <a:ext uri="{909E8E84-426E-40DD-AFC4-6F175D3DCCD1}">
              <a14:hiddenFill xmlns:a14="http://schemas.microsoft.com/office/drawing/2010/main">
                <a:solidFill>
                  <a:srgbClr val="FFFFFF"/>
                </a:solidFill>
              </a14:hiddenFill>
            </a:ext>
          </a:extLst>
        </p:spPr>
      </p:pic>
      <p:sp>
        <p:nvSpPr>
          <p:cNvPr id="13319" name="AutoShape 7" descr="40%20UTC-0300%202007"/>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CA"/>
          </a:p>
        </p:txBody>
      </p:sp>
      <p:pic>
        <p:nvPicPr>
          <p:cNvPr id="13320" name="Picture 8" descr="me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2924175"/>
            <a:ext cx="2808287" cy="187325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6732588"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Oval 10"/>
          <p:cNvSpPr>
            <a:spLocks noChangeArrowheads="1"/>
          </p:cNvSpPr>
          <p:nvPr/>
        </p:nvSpPr>
        <p:spPr bwMode="auto">
          <a:xfrm>
            <a:off x="1752600" y="4114800"/>
            <a:ext cx="4724400" cy="6858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 name="TextBox 1"/>
          <p:cNvSpPr txBox="1"/>
          <p:nvPr/>
        </p:nvSpPr>
        <p:spPr>
          <a:xfrm>
            <a:off x="2267744" y="2276872"/>
            <a:ext cx="3744416" cy="830997"/>
          </a:xfrm>
          <a:prstGeom prst="rect">
            <a:avLst/>
          </a:prstGeom>
          <a:noFill/>
        </p:spPr>
        <p:txBody>
          <a:bodyPr wrap="square" rtlCol="0">
            <a:spAutoFit/>
          </a:bodyPr>
          <a:lstStyle/>
          <a:p>
            <a:r>
              <a:rPr lang="en-CA" dirty="0" smtClean="0"/>
              <a:t>Real Time collaboration…</a:t>
            </a:r>
            <a:endParaRPr lang="en-CA" dirty="0"/>
          </a:p>
          <a:p>
            <a:endParaRPr lang="en-CA" dirty="0" smtClean="0"/>
          </a:p>
        </p:txBody>
      </p:sp>
      <p:pic>
        <p:nvPicPr>
          <p:cNvPr id="13323" name="Picture 11" descr="C:\Users\Eddie\AppData\Local\Microsoft\Windows\Temporary Internet Files\Content.IE5\F2J5V3GS\MC90043438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0613" y="2722354"/>
            <a:ext cx="1131362" cy="1154569"/>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Users\Eddie\AppData\Local\Microsoft\Windows\Temporary Internet Files\Content.IE5\JBCDEH9O\MC900433818[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0964" y="2679422"/>
            <a:ext cx="1128921" cy="1128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323"/>
                                        </p:tgtEl>
                                        <p:attrNameLst>
                                          <p:attrName>style.visibility</p:attrName>
                                        </p:attrNameLst>
                                      </p:cBhvr>
                                      <p:to>
                                        <p:strVal val="visible"/>
                                      </p:to>
                                    </p:set>
                                    <p:animEffect transition="in" filter="fade">
                                      <p:cBhvr>
                                        <p:cTn id="11" dur="500"/>
                                        <p:tgtEl>
                                          <p:spTgt spid="13323"/>
                                        </p:tgtEl>
                                      </p:cBhvr>
                                    </p:animEffect>
                                  </p:childTnLst>
                                </p:cTn>
                              </p:par>
                              <p:par>
                                <p:cTn id="12" presetID="10" presetClass="entr" presetSubtype="0" fill="hold" nodeType="withEffect">
                                  <p:stCondLst>
                                    <p:cond delay="0"/>
                                  </p:stCondLst>
                                  <p:childTnLst>
                                    <p:set>
                                      <p:cBhvr>
                                        <p:cTn id="13" dur="1" fill="hold">
                                          <p:stCondLst>
                                            <p:cond delay="0"/>
                                          </p:stCondLst>
                                        </p:cTn>
                                        <p:tgtEl>
                                          <p:spTgt spid="13324"/>
                                        </p:tgtEl>
                                        <p:attrNameLst>
                                          <p:attrName>style.visibility</p:attrName>
                                        </p:attrNameLst>
                                      </p:cBhvr>
                                      <p:to>
                                        <p:strVal val="visible"/>
                                      </p:to>
                                    </p:set>
                                    <p:animEffect transition="in" filter="fade">
                                      <p:cBhvr>
                                        <p:cTn id="14"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940152" y="0"/>
            <a:ext cx="3276600" cy="1143000"/>
          </a:xfrm>
        </p:spPr>
        <p:txBody>
          <a:bodyPr/>
          <a:lstStyle/>
          <a:p>
            <a:pPr algn="r" eaLnBrk="1" hangingPunct="1"/>
            <a:r>
              <a:rPr lang="en-US" sz="1800" dirty="0" smtClean="0"/>
              <a:t>ArcGIS Server </a:t>
            </a:r>
            <a:r>
              <a:rPr lang="en-US" sz="1800" dirty="0" err="1" smtClean="0"/>
              <a:t>.net</a:t>
            </a:r>
            <a:endParaRPr lang="en-US" sz="1800" dirty="0" smtClean="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6" y="625475"/>
            <a:ext cx="90678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1269" name="Picture 3" descr="foodretailma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186" y="501650"/>
            <a:ext cx="2895600" cy="20843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6" descr="SW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186" y="4397375"/>
            <a:ext cx="2843213" cy="1895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8" descr="me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786" y="3854450"/>
            <a:ext cx="2808288" cy="1873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303" name="Picture 13" descr="esr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6429375"/>
            <a:ext cx="2286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4" name="Text Box 83"/>
          <p:cNvSpPr txBox="1">
            <a:spLocks noChangeArrowheads="1"/>
          </p:cNvSpPr>
          <p:nvPr/>
        </p:nvSpPr>
        <p:spPr bwMode="auto">
          <a:xfrm>
            <a:off x="4660786" y="5835650"/>
            <a:ext cx="44958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dirty="0">
                <a:cs typeface="Arial" pitchFamily="34" charset="0"/>
              </a:rPr>
              <a:t>These Sample Maps Are Health Maps from Previous Geospatial Projects (2003-2008</a:t>
            </a:r>
            <a:r>
              <a:rPr lang="en-US" sz="1400" dirty="0" smtClean="0">
                <a:cs typeface="Arial" pitchFamily="34" charset="0"/>
              </a:rPr>
              <a:t>)</a:t>
            </a:r>
            <a:endParaRPr lang="en-US" sz="1400" dirty="0">
              <a:cs typeface="Arial" pitchFamily="34" charset="0"/>
            </a:endParaRPr>
          </a:p>
        </p:txBody>
      </p:sp>
    </p:spTree>
    <p:extLst>
      <p:ext uri="{BB962C8B-B14F-4D97-AF65-F5344CB8AC3E}">
        <p14:creationId xmlns:p14="http://schemas.microsoft.com/office/powerpoint/2010/main" val="3502818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563888" y="116631"/>
            <a:ext cx="5976664" cy="4543075"/>
          </a:xfrm>
          <a:prstGeom prst="roundRect">
            <a:avLst>
              <a:gd name="adj" fmla="val 0"/>
            </a:avLst>
          </a:prstGeom>
        </p:spPr>
      </p:pic>
      <p:sp>
        <p:nvSpPr>
          <p:cNvPr id="18436" name="Text Placeholder 3"/>
          <p:cNvSpPr>
            <a:spLocks noGrp="1"/>
          </p:cNvSpPr>
          <p:nvPr>
            <p:ph type="body" sz="half" idx="2"/>
          </p:nvPr>
        </p:nvSpPr>
        <p:spPr>
          <a:xfrm>
            <a:off x="-18236" y="332656"/>
            <a:ext cx="4230196" cy="4320480"/>
          </a:xfrm>
        </p:spPr>
        <p:txBody>
          <a:bodyPr>
            <a:normAutofit/>
          </a:bodyPr>
          <a:lstStyle/>
          <a:p>
            <a:pPr algn="r"/>
            <a:r>
              <a:rPr lang="en-US" sz="2400" dirty="0" smtClean="0"/>
              <a:t>NB Lung’s Flu Clinic Locator enables a public user to search for the nearest flu clinic in their Forward Sortation Area (first three alphanumeric characters in the 6-digit postal code).</a:t>
            </a:r>
          </a:p>
        </p:txBody>
      </p:sp>
      <p:sp>
        <p:nvSpPr>
          <p:cNvPr id="18434" name="Title 1"/>
          <p:cNvSpPr>
            <a:spLocks noGrp="1"/>
          </p:cNvSpPr>
          <p:nvPr>
            <p:ph type="title"/>
          </p:nvPr>
        </p:nvSpPr>
        <p:spPr/>
        <p:txBody>
          <a:bodyPr/>
          <a:lstStyle/>
          <a:p>
            <a:pPr algn="ctr"/>
            <a:r>
              <a:rPr lang="en-US" smtClean="0"/>
              <a:t>Flu Clinic Locator</a:t>
            </a:r>
          </a:p>
        </p:txBody>
      </p:sp>
      <p:sp>
        <p:nvSpPr>
          <p:cNvPr id="6" name="Down Arrow 5"/>
          <p:cNvSpPr/>
          <p:nvPr/>
        </p:nvSpPr>
        <p:spPr>
          <a:xfrm rot="16200000">
            <a:off x="5444480" y="1000572"/>
            <a:ext cx="3048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746652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203848" y="213876"/>
            <a:ext cx="6313742" cy="4799300"/>
          </a:xfrm>
          <a:prstGeom prst="roundRect">
            <a:avLst>
              <a:gd name="adj" fmla="val 0"/>
            </a:avLst>
          </a:prstGeom>
        </p:spPr>
      </p:pic>
      <p:sp>
        <p:nvSpPr>
          <p:cNvPr id="21508" name="Text Placeholder 3"/>
          <p:cNvSpPr>
            <a:spLocks noGrp="1"/>
          </p:cNvSpPr>
          <p:nvPr>
            <p:ph type="body" sz="half" idx="2"/>
          </p:nvPr>
        </p:nvSpPr>
        <p:spPr>
          <a:xfrm>
            <a:off x="0" y="2497927"/>
            <a:ext cx="3694114" cy="2163020"/>
          </a:xfrm>
        </p:spPr>
        <p:txBody>
          <a:bodyPr>
            <a:normAutofit/>
          </a:bodyPr>
          <a:lstStyle/>
          <a:p>
            <a:pPr algn="r"/>
            <a:r>
              <a:rPr lang="en-US" sz="2400" dirty="0" smtClean="0"/>
              <a:t>The map will refresh on the FSA location chosen, with points indicating the location of nearby clinics.</a:t>
            </a:r>
          </a:p>
        </p:txBody>
      </p:sp>
      <p:sp>
        <p:nvSpPr>
          <p:cNvPr id="21506" name="Title 1"/>
          <p:cNvSpPr>
            <a:spLocks noGrp="1"/>
          </p:cNvSpPr>
          <p:nvPr>
            <p:ph type="title"/>
          </p:nvPr>
        </p:nvSpPr>
        <p:spPr/>
        <p:txBody>
          <a:bodyPr/>
          <a:lstStyle/>
          <a:p>
            <a:pPr algn="ctr"/>
            <a:r>
              <a:rPr lang="en-US" smtClean="0"/>
              <a:t>Flu Clinic Locator</a:t>
            </a:r>
          </a:p>
        </p:txBody>
      </p:sp>
      <p:sp>
        <p:nvSpPr>
          <p:cNvPr id="8" name="Down Arrow 7"/>
          <p:cNvSpPr/>
          <p:nvPr/>
        </p:nvSpPr>
        <p:spPr>
          <a:xfrm rot="5400000">
            <a:off x="7764514" y="2750096"/>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642904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85805" y="102175"/>
          <a:ext cx="8229599" cy="1183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571472" y="1285860"/>
          <a:ext cx="8143932" cy="52149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87647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288" y="0"/>
            <a:ext cx="8229600" cy="777875"/>
          </a:xfrm>
        </p:spPr>
        <p:txBody>
          <a:bodyPr>
            <a:normAutofit fontScale="90000"/>
          </a:bodyPr>
          <a:lstStyle/>
          <a:p>
            <a:r>
              <a:rPr lang="en-US" u="sng"/>
              <a:t>Development Process</a:t>
            </a:r>
          </a:p>
        </p:txBody>
      </p:sp>
      <p:sp>
        <p:nvSpPr>
          <p:cNvPr id="6148" name="Rectangle 4"/>
          <p:cNvSpPr>
            <a:spLocks noGrp="1" noChangeArrowheads="1"/>
          </p:cNvSpPr>
          <p:nvPr>
            <p:ph sz="quarter" idx="13"/>
          </p:nvPr>
        </p:nvSpPr>
        <p:spPr>
          <a:xfrm>
            <a:off x="0" y="762000"/>
            <a:ext cx="4211960" cy="5979368"/>
          </a:xfrm>
        </p:spPr>
        <p:txBody>
          <a:bodyPr>
            <a:normAutofit/>
          </a:bodyPr>
          <a:lstStyle/>
          <a:p>
            <a:pPr marL="342900" indent="-342900">
              <a:lnSpc>
                <a:spcPct val="120000"/>
              </a:lnSpc>
              <a:buFont typeface="+mj-lt"/>
              <a:buAutoNum type="arabicPeriod"/>
            </a:pPr>
            <a:r>
              <a:rPr lang="en-US" sz="1600" b="1" dirty="0">
                <a:latin typeface="+mj-lt"/>
              </a:rPr>
              <a:t>User Needs Identification</a:t>
            </a:r>
          </a:p>
          <a:p>
            <a:pPr marL="342900" indent="-342900">
              <a:lnSpc>
                <a:spcPct val="120000"/>
              </a:lnSpc>
              <a:buFont typeface="+mj-lt"/>
              <a:buAutoNum type="arabicPeriod"/>
            </a:pPr>
            <a:r>
              <a:rPr lang="en-US" sz="1600" b="1" dirty="0">
                <a:latin typeface="+mj-lt"/>
              </a:rPr>
              <a:t>Cross-Border Data Assessment – Dictionary</a:t>
            </a:r>
          </a:p>
          <a:p>
            <a:pPr marL="342900" indent="-342900">
              <a:lnSpc>
                <a:spcPct val="120000"/>
              </a:lnSpc>
              <a:buFont typeface="+mj-lt"/>
              <a:buAutoNum type="arabicPeriod"/>
            </a:pPr>
            <a:r>
              <a:rPr lang="en-US" sz="1600" b="1" dirty="0">
                <a:latin typeface="+mj-lt"/>
              </a:rPr>
              <a:t>Database Design: Relational, Hierarchical, Temporal (triggers / procedures)</a:t>
            </a:r>
          </a:p>
          <a:p>
            <a:pPr marL="342900" indent="-342900">
              <a:lnSpc>
                <a:spcPct val="120000"/>
              </a:lnSpc>
              <a:buFont typeface="+mj-lt"/>
              <a:buAutoNum type="arabicPeriod"/>
            </a:pPr>
            <a:r>
              <a:rPr lang="en-US" sz="1600" b="1" dirty="0">
                <a:latin typeface="+mj-lt"/>
              </a:rPr>
              <a:t>Statistical Design: Historical Prevalence of </a:t>
            </a:r>
            <a:r>
              <a:rPr lang="en-US" sz="1600" b="1" dirty="0" smtClean="0">
                <a:latin typeface="+mj-lt"/>
              </a:rPr>
              <a:t>Influenza; </a:t>
            </a:r>
            <a:r>
              <a:rPr lang="en-US" sz="1600" b="1" dirty="0">
                <a:latin typeface="+mj-lt"/>
              </a:rPr>
              <a:t>Pandemic </a:t>
            </a:r>
            <a:r>
              <a:rPr lang="en-US" sz="1600" b="1" dirty="0" smtClean="0">
                <a:latin typeface="+mj-lt"/>
              </a:rPr>
              <a:t>Simulation; other surveillance data</a:t>
            </a:r>
          </a:p>
          <a:p>
            <a:pPr marL="342900" indent="-342900">
              <a:lnSpc>
                <a:spcPct val="120000"/>
              </a:lnSpc>
              <a:buFont typeface="+mj-lt"/>
              <a:buAutoNum type="arabicPeriod"/>
            </a:pPr>
            <a:r>
              <a:rPr lang="en-US" sz="1600" b="1" dirty="0">
                <a:latin typeface="+mj-lt"/>
              </a:rPr>
              <a:t>WMS, WFS, WPS Design Specifications </a:t>
            </a:r>
          </a:p>
          <a:p>
            <a:pPr marL="342900" indent="-342900">
              <a:lnSpc>
                <a:spcPct val="120000"/>
              </a:lnSpc>
              <a:buFont typeface="+mj-lt"/>
              <a:buAutoNum type="arabicPeriod"/>
            </a:pPr>
            <a:r>
              <a:rPr lang="en-US" sz="1600" b="1" dirty="0">
                <a:latin typeface="+mj-lt"/>
              </a:rPr>
              <a:t>Client Interface Design</a:t>
            </a:r>
          </a:p>
          <a:p>
            <a:pPr marL="342900" indent="-342900">
              <a:lnSpc>
                <a:spcPct val="120000"/>
              </a:lnSpc>
              <a:buFont typeface="+mj-lt"/>
              <a:buAutoNum type="arabicPeriod"/>
            </a:pPr>
            <a:r>
              <a:rPr lang="en-US" sz="1600" b="1" dirty="0">
                <a:latin typeface="+mj-lt"/>
              </a:rPr>
              <a:t>Development + Implementation</a:t>
            </a:r>
          </a:p>
          <a:p>
            <a:pPr marL="342900" indent="-342900">
              <a:lnSpc>
                <a:spcPct val="120000"/>
              </a:lnSpc>
              <a:buFont typeface="+mj-lt"/>
              <a:buAutoNum type="arabicPeriod"/>
            </a:pPr>
            <a:r>
              <a:rPr lang="en-US" sz="1600" b="1" dirty="0" smtClean="0">
                <a:latin typeface="+mj-lt"/>
              </a:rPr>
              <a:t>Pandemic Exercise (using distributed </a:t>
            </a:r>
            <a:r>
              <a:rPr lang="en-US" sz="1600" b="1" dirty="0">
                <a:latin typeface="+mj-lt"/>
              </a:rPr>
              <a:t>WMS, WFS, </a:t>
            </a:r>
            <a:r>
              <a:rPr lang="en-US" sz="1600" b="1" dirty="0" smtClean="0">
                <a:latin typeface="+mj-lt"/>
              </a:rPr>
              <a:t>WPS; to produce maps for mobile, easy and advanced map viewers on the web)</a:t>
            </a:r>
            <a:endParaRPr lang="en-US" sz="1600" b="1" dirty="0">
              <a:latin typeface="+mj-lt"/>
            </a:endParaRPr>
          </a:p>
          <a:p>
            <a:pPr marL="342900" indent="-342900">
              <a:lnSpc>
                <a:spcPct val="120000"/>
              </a:lnSpc>
              <a:buFont typeface="+mj-lt"/>
              <a:buAutoNum type="arabicPeriod"/>
            </a:pPr>
            <a:r>
              <a:rPr lang="en-US" sz="1600" b="1" dirty="0">
                <a:latin typeface="+mj-lt"/>
              </a:rPr>
              <a:t>Evaluation</a:t>
            </a:r>
          </a:p>
          <a:p>
            <a:pPr marL="342900" indent="-342900">
              <a:lnSpc>
                <a:spcPct val="120000"/>
              </a:lnSpc>
              <a:buFont typeface="+mj-lt"/>
              <a:buAutoNum type="arabicPeriod"/>
            </a:pPr>
            <a:endParaRPr lang="en-US" sz="1600" b="1" dirty="0">
              <a:latin typeface="+mj-lt"/>
            </a:endParaRPr>
          </a:p>
          <a:p>
            <a:pPr marL="342900" indent="-342900">
              <a:lnSpc>
                <a:spcPct val="120000"/>
              </a:lnSpc>
              <a:buFont typeface="+mj-lt"/>
              <a:buAutoNum type="arabicPeriod"/>
            </a:pPr>
            <a:endParaRPr lang="en-US" sz="1600" b="1" dirty="0">
              <a:latin typeface="+mj-lt"/>
            </a:endParaRPr>
          </a:p>
          <a:p>
            <a:pPr marL="342900" indent="-342900">
              <a:lnSpc>
                <a:spcPct val="120000"/>
              </a:lnSpc>
              <a:buFont typeface="+mj-lt"/>
              <a:buAutoNum type="arabicPeriod"/>
            </a:pPr>
            <a:endParaRPr lang="en-US" sz="1600" b="1" dirty="0">
              <a:latin typeface="+mj-lt"/>
            </a:endParaRPr>
          </a:p>
        </p:txBody>
      </p:sp>
      <p:pic>
        <p:nvPicPr>
          <p:cNvPr id="6147" name="Picture 3" descr="C:\Documents and Settings\eddie.NBLUNG\Desktop\our archite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573016"/>
            <a:ext cx="4929768" cy="3146302"/>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ChangeArrowheads="1"/>
          </p:cNvSpPr>
          <p:nvPr/>
        </p:nvSpPr>
        <p:spPr bwMode="auto">
          <a:xfrm>
            <a:off x="4724400" y="762000"/>
            <a:ext cx="441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81000" indent="-381000">
              <a:lnSpc>
                <a:spcPct val="120000"/>
              </a:lnSpc>
              <a:spcBef>
                <a:spcPct val="20000"/>
              </a:spcBef>
            </a:pPr>
            <a:endParaRPr lang="en-US" sz="1600" dirty="0">
              <a:latin typeface="Arial" charset="0"/>
            </a:endParaRPr>
          </a:p>
          <a:p>
            <a:pPr marL="381000" indent="-381000">
              <a:lnSpc>
                <a:spcPct val="120000"/>
              </a:lnSpc>
              <a:spcBef>
                <a:spcPct val="20000"/>
              </a:spcBef>
              <a:buFontTx/>
              <a:buChar char="•"/>
            </a:pPr>
            <a:endParaRPr lang="en-US" sz="1400" dirty="0">
              <a:latin typeface="Arial" charset="0"/>
            </a:endParaRPr>
          </a:p>
        </p:txBody>
      </p:sp>
      <p:sp>
        <p:nvSpPr>
          <p:cNvPr id="6" name="TextBox 5"/>
          <p:cNvSpPr txBox="1"/>
          <p:nvPr/>
        </p:nvSpPr>
        <p:spPr>
          <a:xfrm>
            <a:off x="3995936" y="692696"/>
            <a:ext cx="5073784" cy="2905411"/>
          </a:xfrm>
          <a:prstGeom prst="rect">
            <a:avLst/>
          </a:prstGeom>
          <a:solidFill>
            <a:srgbClr val="FFFFCC"/>
          </a:solidFill>
        </p:spPr>
        <p:txBody>
          <a:bodyPr wrap="square" rtlCol="0">
            <a:spAutoFit/>
          </a:bodyPr>
          <a:lstStyle/>
          <a:p>
            <a:pPr marL="45720" lvl="0" fontAlgn="auto">
              <a:spcBef>
                <a:spcPct val="20000"/>
              </a:spcBef>
              <a:spcAft>
                <a:spcPts val="300"/>
              </a:spcAft>
              <a:buClr>
                <a:srgbClr val="F14124">
                  <a:lumMod val="75000"/>
                </a:srgbClr>
              </a:buClr>
              <a:buSzPct val="130000"/>
            </a:pPr>
            <a:r>
              <a:rPr lang="en-US" sz="1600" b="1" dirty="0">
                <a:latin typeface="+mj-lt"/>
              </a:rPr>
              <a:t>Key innovations:</a:t>
            </a:r>
          </a:p>
          <a:p>
            <a:pPr marL="388620" lvl="0" indent="-342900" fontAlgn="auto">
              <a:spcBef>
                <a:spcPct val="20000"/>
              </a:spcBef>
              <a:spcAft>
                <a:spcPts val="300"/>
              </a:spcAft>
              <a:buClr>
                <a:srgbClr val="F14124">
                  <a:lumMod val="75000"/>
                </a:srgbClr>
              </a:buClr>
              <a:buSzPct val="130000"/>
              <a:buFont typeface="Georgia" pitchFamily="18" charset="0"/>
              <a:buAutoNum type="arabicPeriod"/>
            </a:pPr>
            <a:r>
              <a:rPr lang="en-US" sz="1600" b="1" dirty="0">
                <a:latin typeface="+mj-lt"/>
              </a:rPr>
              <a:t>Health Web Mapping Architecture </a:t>
            </a:r>
            <a:r>
              <a:rPr lang="en-US" sz="1600" dirty="0">
                <a:latin typeface="+mj-lt"/>
              </a:rPr>
              <a:t>(Ontology, Spatial and Temporal data driven); </a:t>
            </a:r>
          </a:p>
          <a:p>
            <a:pPr marL="388620" lvl="0" indent="-342900" fontAlgn="auto">
              <a:spcBef>
                <a:spcPct val="20000"/>
              </a:spcBef>
              <a:spcAft>
                <a:spcPts val="300"/>
              </a:spcAft>
              <a:buClr>
                <a:srgbClr val="F14124">
                  <a:lumMod val="75000"/>
                </a:srgbClr>
              </a:buClr>
              <a:buSzPct val="130000"/>
              <a:buFont typeface="Georgia" pitchFamily="18" charset="0"/>
              <a:buAutoNum type="arabicPeriod"/>
            </a:pPr>
            <a:r>
              <a:rPr lang="en-US" sz="1600" b="1" dirty="0">
                <a:latin typeface="+mj-lt"/>
              </a:rPr>
              <a:t>HXML </a:t>
            </a:r>
            <a:r>
              <a:rPr lang="en-US" sz="1600" dirty="0">
                <a:latin typeface="+mj-lt"/>
              </a:rPr>
              <a:t>(for Health data </a:t>
            </a:r>
            <a:r>
              <a:rPr lang="en-US" sz="1600" dirty="0" smtClean="0">
                <a:latin typeface="+mj-lt"/>
              </a:rPr>
              <a:t>mapping, data </a:t>
            </a:r>
            <a:r>
              <a:rPr lang="en-US" sz="1600" dirty="0">
                <a:latin typeface="+mj-lt"/>
              </a:rPr>
              <a:t>exchange); </a:t>
            </a:r>
          </a:p>
          <a:p>
            <a:pPr marL="388620" indent="-342900" fontAlgn="auto">
              <a:spcBef>
                <a:spcPct val="20000"/>
              </a:spcBef>
              <a:spcAft>
                <a:spcPts val="300"/>
              </a:spcAft>
              <a:buClr>
                <a:srgbClr val="F14124">
                  <a:lumMod val="75000"/>
                </a:srgbClr>
              </a:buClr>
              <a:buSzPct val="130000"/>
              <a:buFont typeface="Georgia" pitchFamily="18" charset="0"/>
              <a:buAutoNum type="arabicPeriod"/>
            </a:pPr>
            <a:r>
              <a:rPr lang="en-US" sz="1600" b="1" dirty="0">
                <a:latin typeface="+mj-lt"/>
              </a:rPr>
              <a:t>PPGIS</a:t>
            </a:r>
            <a:r>
              <a:rPr lang="en-US" sz="1600" dirty="0">
                <a:latin typeface="+mj-lt"/>
              </a:rPr>
              <a:t> in health planning and emergency management; </a:t>
            </a:r>
            <a:endParaRPr lang="en-US" sz="1600" dirty="0" smtClean="0">
              <a:latin typeface="+mj-lt"/>
            </a:endParaRPr>
          </a:p>
          <a:p>
            <a:pPr marL="388620" indent="-342900" fontAlgn="auto">
              <a:spcBef>
                <a:spcPct val="20000"/>
              </a:spcBef>
              <a:spcAft>
                <a:spcPts val="300"/>
              </a:spcAft>
              <a:buClr>
                <a:srgbClr val="F14124">
                  <a:lumMod val="75000"/>
                </a:srgbClr>
              </a:buClr>
              <a:buSzPct val="130000"/>
              <a:buFont typeface="Georgia" pitchFamily="18" charset="0"/>
              <a:buAutoNum type="arabicPeriod"/>
            </a:pPr>
            <a:r>
              <a:rPr lang="en-US" sz="1600" b="1" dirty="0" smtClean="0">
                <a:latin typeface="+mj-lt"/>
              </a:rPr>
              <a:t>Web &amp; Mobile viewers </a:t>
            </a:r>
            <a:r>
              <a:rPr lang="en-US" sz="1600" dirty="0" smtClean="0">
                <a:latin typeface="+mj-lt"/>
              </a:rPr>
              <a:t>(ability </a:t>
            </a:r>
            <a:r>
              <a:rPr lang="en-US" sz="1600" dirty="0">
                <a:latin typeface="+mj-lt"/>
              </a:rPr>
              <a:t>to </a:t>
            </a:r>
            <a:r>
              <a:rPr lang="en-US" sz="1600" dirty="0" smtClean="0">
                <a:latin typeface="+mj-lt"/>
              </a:rPr>
              <a:t>invoke OWS, submit </a:t>
            </a:r>
            <a:r>
              <a:rPr lang="en-US" sz="1600" dirty="0">
                <a:latin typeface="+mj-lt"/>
              </a:rPr>
              <a:t>location based environmental or health data, retrieve maps and feature data</a:t>
            </a:r>
            <a:r>
              <a:rPr lang="en-US" sz="1600" dirty="0" smtClean="0">
                <a:latin typeface="+mj-lt"/>
              </a:rPr>
              <a:t>), export results, etc.</a:t>
            </a:r>
            <a:endParaRPr lang="en-CA" sz="1600" dirty="0">
              <a:solidFill>
                <a:prstClr val="black"/>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5680"/>
            <a:ext cx="4441646" cy="613752"/>
          </a:xfrm>
        </p:spPr>
        <p:txBody>
          <a:bodyPr>
            <a:normAutofit fontScale="90000"/>
          </a:bodyPr>
          <a:lstStyle/>
          <a:p>
            <a:r>
              <a:rPr lang="en-CA" dirty="0" smtClean="0"/>
              <a:t>CGDI and OWS Implementation</a:t>
            </a:r>
            <a:endParaRPr lang="en-CA" dirty="0"/>
          </a:p>
        </p:txBody>
      </p:sp>
      <p:sp>
        <p:nvSpPr>
          <p:cNvPr id="3" name="Content Placeholder 2"/>
          <p:cNvSpPr>
            <a:spLocks noGrp="1"/>
          </p:cNvSpPr>
          <p:nvPr>
            <p:ph sz="quarter" idx="13"/>
          </p:nvPr>
        </p:nvSpPr>
        <p:spPr>
          <a:xfrm>
            <a:off x="0" y="1340768"/>
            <a:ext cx="9282256" cy="2052866"/>
          </a:xfrm>
        </p:spPr>
        <p:txBody>
          <a:bodyPr>
            <a:noAutofit/>
          </a:bodyPr>
          <a:lstStyle/>
          <a:p>
            <a:pPr marL="0" indent="0">
              <a:buNone/>
            </a:pPr>
            <a:r>
              <a:rPr lang="en-US" sz="2400" b="1" dirty="0">
                <a:solidFill>
                  <a:schemeClr val="tx1"/>
                </a:solidFill>
              </a:rPr>
              <a:t>We </a:t>
            </a:r>
            <a:r>
              <a:rPr lang="en-US" sz="2400" b="1" dirty="0" smtClean="0">
                <a:solidFill>
                  <a:schemeClr val="tx1"/>
                </a:solidFill>
              </a:rPr>
              <a:t>consumed services in the CGDI:</a:t>
            </a:r>
            <a:endParaRPr lang="en-CA" sz="2400" b="1" dirty="0">
              <a:solidFill>
                <a:schemeClr val="tx1"/>
              </a:solidFill>
            </a:endParaRPr>
          </a:p>
          <a:p>
            <a:pPr>
              <a:lnSpc>
                <a:spcPct val="150000"/>
              </a:lnSpc>
            </a:pPr>
            <a:r>
              <a:rPr lang="en-US" sz="2400" b="1" dirty="0" smtClean="0">
                <a:solidFill>
                  <a:schemeClr val="tx1"/>
                </a:solidFill>
                <a:latin typeface="Trebuchet MS" pitchFamily="34" charset="0"/>
                <a:cs typeface="Times New Roman" pitchFamily="18" charset="0"/>
              </a:rPr>
              <a:t>Web Map Services</a:t>
            </a:r>
          </a:p>
          <a:p>
            <a:pPr>
              <a:lnSpc>
                <a:spcPct val="150000"/>
              </a:lnSpc>
            </a:pPr>
            <a:r>
              <a:rPr lang="en-US" sz="2400" b="1" dirty="0" smtClean="0">
                <a:solidFill>
                  <a:schemeClr val="tx1"/>
                </a:solidFill>
                <a:latin typeface="Trebuchet MS" pitchFamily="34" charset="0"/>
                <a:cs typeface="Times New Roman" pitchFamily="18" charset="0"/>
              </a:rPr>
              <a:t>Gazetteer </a:t>
            </a:r>
            <a:r>
              <a:rPr lang="en-US" sz="2400" b="1" dirty="0">
                <a:solidFill>
                  <a:schemeClr val="tx1"/>
                </a:solidFill>
                <a:latin typeface="Trebuchet MS" pitchFamily="34" charset="0"/>
                <a:cs typeface="Times New Roman" pitchFamily="18" charset="0"/>
              </a:rPr>
              <a:t>/ Coverage Services</a:t>
            </a:r>
            <a:endParaRPr lang="en-CA" sz="2400" b="1" dirty="0">
              <a:solidFill>
                <a:schemeClr val="tx1"/>
              </a:solidFill>
              <a:latin typeface="Trebuchet MS" pitchFamily="34" charset="0"/>
              <a:cs typeface="Times New Roman" pitchFamily="18" charset="0"/>
            </a:endParaRPr>
          </a:p>
          <a:p>
            <a:pPr>
              <a:lnSpc>
                <a:spcPct val="150000"/>
              </a:lnSpc>
            </a:pPr>
            <a:r>
              <a:rPr lang="en-US" sz="2400" b="1" dirty="0">
                <a:solidFill>
                  <a:schemeClr val="tx1"/>
                </a:solidFill>
                <a:latin typeface="Trebuchet MS" pitchFamily="34" charset="0"/>
                <a:cs typeface="Times New Roman" pitchFamily="18" charset="0"/>
              </a:rPr>
              <a:t>Lookup services for Postal Code, Watershed, NTS </a:t>
            </a:r>
            <a:r>
              <a:rPr lang="en-US" sz="2400" b="1" dirty="0" err="1">
                <a:solidFill>
                  <a:schemeClr val="tx1"/>
                </a:solidFill>
                <a:latin typeface="Trebuchet MS" pitchFamily="34" charset="0"/>
                <a:cs typeface="Times New Roman" pitchFamily="18" charset="0"/>
              </a:rPr>
              <a:t>Mapsheet</a:t>
            </a:r>
            <a:endParaRPr lang="en-CA" sz="2400" b="1" dirty="0">
              <a:solidFill>
                <a:schemeClr val="tx1"/>
              </a:solidFill>
              <a:latin typeface="Trebuchet MS" pitchFamily="34" charset="0"/>
              <a:cs typeface="Times New Roman" pitchFamily="18" charset="0"/>
            </a:endParaRPr>
          </a:p>
          <a:p>
            <a:pPr>
              <a:lnSpc>
                <a:spcPct val="150000"/>
              </a:lnSpc>
            </a:pPr>
            <a:r>
              <a:rPr lang="en-US" sz="2400" b="1" dirty="0">
                <a:solidFill>
                  <a:schemeClr val="tx1"/>
                </a:solidFill>
                <a:latin typeface="Trebuchet MS" pitchFamily="34" charset="0"/>
                <a:cs typeface="Times New Roman" pitchFamily="18" charset="0"/>
              </a:rPr>
              <a:t>Spatial Reference System Dictionaries</a:t>
            </a:r>
            <a:endParaRPr lang="en-CA" sz="2400" b="1" dirty="0">
              <a:solidFill>
                <a:schemeClr val="tx1"/>
              </a:solidFill>
              <a:latin typeface="Trebuchet MS" pitchFamily="34" charset="0"/>
              <a:cs typeface="Times New Roman" pitchFamily="18" charset="0"/>
            </a:endParaRPr>
          </a:p>
          <a:p>
            <a:pPr>
              <a:lnSpc>
                <a:spcPct val="150000"/>
              </a:lnSpc>
            </a:pPr>
            <a:r>
              <a:rPr lang="en-US" sz="2400" b="1" dirty="0">
                <a:solidFill>
                  <a:schemeClr val="tx1"/>
                </a:solidFill>
                <a:latin typeface="Trebuchet MS" pitchFamily="34" charset="0"/>
                <a:cs typeface="Times New Roman" pitchFamily="18" charset="0"/>
              </a:rPr>
              <a:t>CGDI Resource Registry Service</a:t>
            </a:r>
            <a:endParaRPr lang="en-CA" sz="2400" b="1" dirty="0">
              <a:solidFill>
                <a:schemeClr val="tx1"/>
              </a:solidFill>
              <a:latin typeface="Trebuchet MS" pitchFamily="34" charset="0"/>
              <a:cs typeface="Times New Roman" pitchFamily="18" charset="0"/>
            </a:endParaRPr>
          </a:p>
          <a:p>
            <a:pPr>
              <a:lnSpc>
                <a:spcPct val="150000"/>
              </a:lnSpc>
            </a:pPr>
            <a:r>
              <a:rPr lang="en-US" sz="2400" b="1" dirty="0">
                <a:solidFill>
                  <a:schemeClr val="tx1"/>
                </a:solidFill>
                <a:latin typeface="Trebuchet MS" pitchFamily="34" charset="0"/>
                <a:cs typeface="Times New Roman" pitchFamily="18" charset="0"/>
              </a:rPr>
              <a:t>Event Notification Services</a:t>
            </a:r>
            <a:endParaRPr lang="en-CA" sz="2400" b="1" dirty="0">
              <a:solidFill>
                <a:schemeClr val="tx1"/>
              </a:solidFill>
              <a:latin typeface="Trebuchet MS" pitchFamily="34" charset="0"/>
              <a:cs typeface="Times New Roman" pitchFamily="18" charset="0"/>
            </a:endParaRPr>
          </a:p>
          <a:p>
            <a:pPr>
              <a:lnSpc>
                <a:spcPct val="150000"/>
              </a:lnSpc>
            </a:pPr>
            <a:r>
              <a:rPr lang="en-US" sz="2400" b="1" dirty="0">
                <a:solidFill>
                  <a:schemeClr val="tx1"/>
                </a:solidFill>
                <a:latin typeface="Trebuchet MS" pitchFamily="34" charset="0"/>
                <a:cs typeface="Times New Roman" pitchFamily="18" charset="0"/>
              </a:rPr>
              <a:t>(Styled Layer Descriptor</a:t>
            </a:r>
            <a:r>
              <a:rPr lang="en-US" sz="2400" b="1" dirty="0" smtClean="0">
                <a:solidFill>
                  <a:schemeClr val="tx1"/>
                </a:solidFill>
                <a:latin typeface="Trebuchet MS" pitchFamily="34" charset="0"/>
                <a:cs typeface="Times New Roman" pitchFamily="18" charset="0"/>
              </a:rPr>
              <a:t>)</a:t>
            </a:r>
            <a:r>
              <a:rPr lang="en-US" sz="2400" b="1" dirty="0">
                <a:solidFill>
                  <a:schemeClr val="tx1"/>
                </a:solidFill>
                <a:latin typeface="Trebuchet MS" pitchFamily="34" charset="0"/>
                <a:cs typeface="Times New Roman" pitchFamily="18" charset="0"/>
              </a:rPr>
              <a:t> </a:t>
            </a:r>
            <a:endParaRPr lang="en-US" sz="2400" b="1" dirty="0" smtClean="0">
              <a:solidFill>
                <a:schemeClr val="tx1"/>
              </a:solidFill>
              <a:latin typeface="Trebuchet MS" pitchFamily="34" charset="0"/>
              <a:cs typeface="Times New Roman" pitchFamily="18" charset="0"/>
            </a:endParaRPr>
          </a:p>
          <a:p>
            <a:endParaRPr lang="en-CA" sz="2400" dirty="0"/>
          </a:p>
        </p:txBody>
      </p:sp>
    </p:spTree>
    <p:extLst>
      <p:ext uri="{BB962C8B-B14F-4D97-AF65-F5344CB8AC3E}">
        <p14:creationId xmlns:p14="http://schemas.microsoft.com/office/powerpoint/2010/main" val="4216022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116632"/>
            <a:ext cx="8837522" cy="3262432"/>
          </a:xfrm>
          <a:prstGeom prst="rect">
            <a:avLst/>
          </a:prstGeom>
          <a:noFill/>
        </p:spPr>
        <p:txBody>
          <a:bodyPr wrap="square" rtlCol="0">
            <a:spAutoFit/>
          </a:bodyPr>
          <a:lstStyle/>
          <a:p>
            <a:pPr marL="0" indent="0">
              <a:buNone/>
            </a:pPr>
            <a:r>
              <a:rPr lang="en-CA" b="1" dirty="0"/>
              <a:t>We Implemented </a:t>
            </a:r>
            <a:r>
              <a:rPr lang="en-CA" b="1" dirty="0" smtClean="0"/>
              <a:t>OWS </a:t>
            </a:r>
            <a:r>
              <a:rPr lang="en-CA" b="1" dirty="0"/>
              <a:t>architecture for Health </a:t>
            </a:r>
            <a:r>
              <a:rPr lang="en-CA" b="1" dirty="0" smtClean="0"/>
              <a:t>Mapping:</a:t>
            </a:r>
            <a:br>
              <a:rPr lang="en-CA" b="1" dirty="0" smtClean="0"/>
            </a:br>
            <a:endParaRPr lang="en-CA" b="1" dirty="0" smtClean="0"/>
          </a:p>
          <a:p>
            <a:pPr marL="171450" indent="-171450">
              <a:buFont typeface="Arial" pitchFamily="34" charset="0"/>
              <a:buChar char="•"/>
            </a:pPr>
            <a:r>
              <a:rPr lang="en-US" sz="1800" b="1" dirty="0" smtClean="0"/>
              <a:t>WMS</a:t>
            </a:r>
            <a:r>
              <a:rPr lang="en-US" sz="1800" dirty="0" smtClean="0"/>
              <a:t> </a:t>
            </a:r>
            <a:r>
              <a:rPr lang="en-US" sz="1800" dirty="0"/>
              <a:t>(with time tag), </a:t>
            </a:r>
            <a:r>
              <a:rPr lang="en-US" sz="1800" b="1" dirty="0"/>
              <a:t>WFS </a:t>
            </a:r>
            <a:r>
              <a:rPr lang="en-US" sz="1800" dirty="0"/>
              <a:t>(hierarchical model), </a:t>
            </a:r>
            <a:r>
              <a:rPr lang="en-US" sz="1800" b="1" dirty="0"/>
              <a:t>WPS</a:t>
            </a:r>
            <a:r>
              <a:rPr lang="en-US" sz="1800" dirty="0"/>
              <a:t> (web process services),  </a:t>
            </a:r>
            <a:r>
              <a:rPr lang="en-US" sz="1800" dirty="0" smtClean="0"/>
              <a:t>SLD…</a:t>
            </a:r>
            <a:endParaRPr lang="en-CA" sz="1800" dirty="0"/>
          </a:p>
          <a:p>
            <a:pPr marL="171450" indent="-171450">
              <a:buFont typeface="Arial" pitchFamily="34" charset="0"/>
              <a:buChar char="•"/>
            </a:pPr>
            <a:r>
              <a:rPr lang="en-US" sz="1800" dirty="0"/>
              <a:t>Health XML (</a:t>
            </a:r>
            <a:r>
              <a:rPr lang="en-US" sz="1800" b="1" dirty="0"/>
              <a:t>HXML</a:t>
            </a:r>
            <a:r>
              <a:rPr lang="en-US" sz="1800" dirty="0"/>
              <a:t>) data model </a:t>
            </a:r>
            <a:r>
              <a:rPr lang="en-US" sz="1800" dirty="0" smtClean="0"/>
              <a:t>schema, enabling </a:t>
            </a:r>
            <a:r>
              <a:rPr lang="en-US" sz="1800" dirty="0"/>
              <a:t>any health authority to publish into Web Map Services or National Atlas</a:t>
            </a:r>
          </a:p>
          <a:p>
            <a:pPr marL="171450" indent="-171450">
              <a:buFont typeface="Arial" pitchFamily="34" charset="0"/>
              <a:buChar char="•"/>
            </a:pPr>
            <a:r>
              <a:rPr lang="en-US" sz="1800" dirty="0"/>
              <a:t>Health Mapping relational data </a:t>
            </a:r>
            <a:r>
              <a:rPr lang="en-US" sz="1800" dirty="0" smtClean="0"/>
              <a:t>schema, Hierarchical </a:t>
            </a:r>
            <a:r>
              <a:rPr lang="en-US" sz="1800" dirty="0"/>
              <a:t>schema (for Maine, New Brunswick, all of Canada</a:t>
            </a:r>
            <a:r>
              <a:rPr lang="en-US" sz="1800" dirty="0" smtClean="0"/>
              <a:t>), Statistical </a:t>
            </a:r>
            <a:r>
              <a:rPr lang="en-US" sz="1800" dirty="0"/>
              <a:t>DB </a:t>
            </a:r>
            <a:r>
              <a:rPr lang="en-US" sz="1800" dirty="0" smtClean="0"/>
              <a:t>automation and visualization </a:t>
            </a:r>
            <a:r>
              <a:rPr lang="en-US" sz="1800" dirty="0"/>
              <a:t>for health </a:t>
            </a:r>
            <a:r>
              <a:rPr lang="en-US" sz="1800" dirty="0" smtClean="0"/>
              <a:t>or environmental </a:t>
            </a:r>
            <a:r>
              <a:rPr lang="en-US" sz="1800" dirty="0"/>
              <a:t>data </a:t>
            </a:r>
          </a:p>
          <a:p>
            <a:pPr marL="171450" indent="-171450">
              <a:buFont typeface="Arial" pitchFamily="34" charset="0"/>
              <a:buChar char="•"/>
            </a:pPr>
            <a:r>
              <a:rPr lang="en-US" sz="1800" dirty="0"/>
              <a:t>Application integration and </a:t>
            </a:r>
            <a:r>
              <a:rPr lang="en-US" sz="1800" dirty="0" err="1" smtClean="0"/>
              <a:t>mashup</a:t>
            </a:r>
            <a:r>
              <a:rPr lang="en-US" sz="1800" dirty="0" smtClean="0"/>
              <a:t> </a:t>
            </a:r>
            <a:r>
              <a:rPr lang="en-US" sz="1800" dirty="0"/>
              <a:t>(consumed OWS, tools/features, availability through browsers, web and mobile)</a:t>
            </a:r>
            <a:endParaRPr lang="en-CA" sz="1800" dirty="0"/>
          </a:p>
          <a:p>
            <a:endParaRPr lang="en-CA" sz="3200" dirty="0"/>
          </a:p>
        </p:txBody>
      </p:sp>
      <p:sp>
        <p:nvSpPr>
          <p:cNvPr id="5" name="TextBox 4"/>
          <p:cNvSpPr txBox="1"/>
          <p:nvPr/>
        </p:nvSpPr>
        <p:spPr>
          <a:xfrm>
            <a:off x="86966" y="2780928"/>
            <a:ext cx="8856984" cy="3970318"/>
          </a:xfrm>
          <a:prstGeom prst="rect">
            <a:avLst/>
          </a:prstGeom>
          <a:noFill/>
        </p:spPr>
        <p:txBody>
          <a:bodyPr wrap="square" rtlCol="0">
            <a:spAutoFit/>
          </a:bodyPr>
          <a:lstStyle/>
          <a:p>
            <a:pPr marL="171450" indent="-171450">
              <a:buFont typeface="Arial" pitchFamily="34" charset="0"/>
              <a:buChar char="•"/>
            </a:pPr>
            <a:r>
              <a:rPr lang="en-US" sz="1800" dirty="0" smtClean="0"/>
              <a:t>Custom </a:t>
            </a:r>
            <a:r>
              <a:rPr lang="en-US" sz="1800" dirty="0"/>
              <a:t>map viewer and features which enabled users to submit query parameters for WPS – interact with the map – find and classify data – add points of </a:t>
            </a:r>
            <a:r>
              <a:rPr lang="en-US" sz="1800" dirty="0" smtClean="0"/>
              <a:t>interest, and export results.</a:t>
            </a:r>
          </a:p>
          <a:p>
            <a:pPr marL="171450" indent="-171450">
              <a:buFont typeface="Arial" pitchFamily="34" charset="0"/>
              <a:buChar char="•"/>
            </a:pPr>
            <a:r>
              <a:rPr lang="en-US" sz="1800" dirty="0" smtClean="0">
                <a:solidFill>
                  <a:prstClr val="black"/>
                </a:solidFill>
              </a:rPr>
              <a:t>Custom </a:t>
            </a:r>
            <a:r>
              <a:rPr lang="en-US" sz="1800" dirty="0">
                <a:solidFill>
                  <a:prstClr val="black"/>
                </a:solidFill>
              </a:rPr>
              <a:t>map viewer for </a:t>
            </a:r>
            <a:r>
              <a:rPr lang="en-US" sz="1800" dirty="0" smtClean="0">
                <a:solidFill>
                  <a:prstClr val="black"/>
                </a:solidFill>
              </a:rPr>
              <a:t>wrapping processes </a:t>
            </a:r>
            <a:r>
              <a:rPr lang="en-US" sz="1800" dirty="0">
                <a:solidFill>
                  <a:prstClr val="black"/>
                </a:solidFill>
              </a:rPr>
              <a:t>in dynamic interface that could be deployed on any website or </a:t>
            </a:r>
            <a:r>
              <a:rPr lang="en-US" sz="1800" dirty="0" smtClean="0">
                <a:solidFill>
                  <a:prstClr val="black"/>
                </a:solidFill>
              </a:rPr>
              <a:t>desktop</a:t>
            </a:r>
            <a:endParaRPr lang="en-US" sz="1800" dirty="0" smtClean="0"/>
          </a:p>
          <a:p>
            <a:pPr marL="171450" indent="-171450">
              <a:buFont typeface="Arial" pitchFamily="34" charset="0"/>
              <a:buChar char="•"/>
            </a:pPr>
            <a:r>
              <a:rPr lang="en-US" sz="1800" dirty="0" smtClean="0"/>
              <a:t>Publication of maps and features in CARIS Spatial Fusion and ESRI ArcGIS Server (FLEX and </a:t>
            </a:r>
            <a:r>
              <a:rPr lang="en-US" sz="1800" dirty="0" err="1" smtClean="0"/>
              <a:t>.net</a:t>
            </a:r>
            <a:r>
              <a:rPr lang="en-US" sz="1800" dirty="0" smtClean="0"/>
              <a:t>)</a:t>
            </a:r>
            <a:endParaRPr lang="en-US" sz="1800" dirty="0"/>
          </a:p>
          <a:p>
            <a:pPr marL="171450" indent="-171450">
              <a:buFont typeface="Arial" pitchFamily="34" charset="0"/>
              <a:buChar char="•"/>
            </a:pPr>
            <a:r>
              <a:rPr lang="en-US" sz="1800" dirty="0" smtClean="0">
                <a:solidFill>
                  <a:prstClr val="black"/>
                </a:solidFill>
              </a:rPr>
              <a:t>Custom map viewer (Quick Map) for pandemic exercise</a:t>
            </a:r>
          </a:p>
          <a:p>
            <a:pPr marL="171450" indent="-171450">
              <a:buFont typeface="Arial" pitchFamily="34" charset="0"/>
              <a:buChar char="•"/>
            </a:pPr>
            <a:r>
              <a:rPr lang="en-US" sz="1800" dirty="0" smtClean="0">
                <a:solidFill>
                  <a:prstClr val="black"/>
                </a:solidFill>
              </a:rPr>
              <a:t>Collaboration </a:t>
            </a:r>
            <a:r>
              <a:rPr lang="en-US" sz="1800" dirty="0">
                <a:solidFill>
                  <a:prstClr val="black"/>
                </a:solidFill>
              </a:rPr>
              <a:t>Forum including web map exchange (permissions based)</a:t>
            </a:r>
            <a:endParaRPr lang="en-CA" sz="1800" dirty="0">
              <a:solidFill>
                <a:prstClr val="black"/>
              </a:solidFill>
            </a:endParaRPr>
          </a:p>
          <a:p>
            <a:pPr marL="171450" lvl="0" indent="-171450">
              <a:buFont typeface="Arial" pitchFamily="34" charset="0"/>
              <a:buChar char="•"/>
            </a:pPr>
            <a:r>
              <a:rPr lang="en-US" sz="1800" dirty="0" smtClean="0">
                <a:solidFill>
                  <a:prstClr val="black"/>
                </a:solidFill>
              </a:rPr>
              <a:t>Pandemic </a:t>
            </a:r>
            <a:r>
              <a:rPr lang="en-US" sz="1800" dirty="0">
                <a:solidFill>
                  <a:prstClr val="black"/>
                </a:solidFill>
              </a:rPr>
              <a:t>simulation (moderate style, 550,000 </a:t>
            </a:r>
            <a:r>
              <a:rPr lang="en-US" sz="1800" dirty="0" smtClean="0">
                <a:solidFill>
                  <a:prstClr val="black"/>
                </a:solidFill>
              </a:rPr>
              <a:t>records, 12 weeks)</a:t>
            </a:r>
            <a:endParaRPr lang="en-CA" sz="1800" dirty="0">
              <a:solidFill>
                <a:prstClr val="black"/>
              </a:solidFill>
            </a:endParaRPr>
          </a:p>
          <a:p>
            <a:pPr marL="171450" lvl="0" indent="-171450">
              <a:buFont typeface="Arial" pitchFamily="34" charset="0"/>
              <a:buChar char="•"/>
            </a:pPr>
            <a:r>
              <a:rPr lang="en-US" sz="1800" dirty="0">
                <a:solidFill>
                  <a:prstClr val="black"/>
                </a:solidFill>
              </a:rPr>
              <a:t>1,600 map layers published in </a:t>
            </a:r>
            <a:r>
              <a:rPr lang="en-US" sz="1800" dirty="0" smtClean="0">
                <a:solidFill>
                  <a:prstClr val="black"/>
                </a:solidFill>
              </a:rPr>
              <a:t>CGDI</a:t>
            </a:r>
            <a:endParaRPr lang="en-CA" sz="1800" dirty="0">
              <a:solidFill>
                <a:prstClr val="black"/>
              </a:solidFill>
            </a:endParaRPr>
          </a:p>
          <a:p>
            <a:pPr marL="171450" lvl="0" indent="-171450">
              <a:buFont typeface="Arial" pitchFamily="34" charset="0"/>
              <a:buChar char="•"/>
            </a:pPr>
            <a:r>
              <a:rPr lang="en-US" sz="1800" dirty="0">
                <a:solidFill>
                  <a:prstClr val="black"/>
                </a:solidFill>
              </a:rPr>
              <a:t>Configuration and Administration modules, to publish or consume WMS/WFS, manage user/content </a:t>
            </a:r>
            <a:r>
              <a:rPr lang="en-US" sz="1800" dirty="0" smtClean="0">
                <a:solidFill>
                  <a:prstClr val="black"/>
                </a:solidFill>
              </a:rPr>
              <a:t>permissions</a:t>
            </a:r>
            <a:endParaRPr lang="en-CA" sz="1800" dirty="0">
              <a:solidFill>
                <a:prstClr val="black"/>
              </a:solidFill>
            </a:endParaRPr>
          </a:p>
          <a:p>
            <a:pPr marL="171450" lvl="0" indent="-171450">
              <a:buFont typeface="Arial" pitchFamily="34" charset="0"/>
              <a:buChar char="•"/>
            </a:pPr>
            <a:r>
              <a:rPr lang="en-US" sz="1800" dirty="0">
                <a:solidFill>
                  <a:prstClr val="black"/>
                </a:solidFill>
              </a:rPr>
              <a:t>Use authentication handled in the application (though we envisioned DRM at service level), and services provisioned behind </a:t>
            </a:r>
            <a:r>
              <a:rPr lang="en-US" sz="1800" dirty="0" smtClean="0">
                <a:solidFill>
                  <a:prstClr val="black"/>
                </a:solidFill>
              </a:rPr>
              <a:t>firewall, to high-speed fiber network</a:t>
            </a:r>
            <a:endParaRPr lang="en-CA" sz="1800" dirty="0">
              <a:solidFill>
                <a:prstClr val="black"/>
              </a:solidFill>
            </a:endParaRPr>
          </a:p>
        </p:txBody>
      </p:sp>
    </p:spTree>
    <p:extLst>
      <p:ext uri="{BB962C8B-B14F-4D97-AF65-F5344CB8AC3E}">
        <p14:creationId xmlns:p14="http://schemas.microsoft.com/office/powerpoint/2010/main" val="902084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3" name="Group 2"/>
          <p:cNvGrpSpPr/>
          <p:nvPr/>
        </p:nvGrpSpPr>
        <p:grpSpPr>
          <a:xfrm>
            <a:off x="0" y="2802"/>
            <a:ext cx="9144000" cy="6858000"/>
            <a:chOff x="0" y="1"/>
            <a:chExt cx="9144000" cy="6858000"/>
          </a:xfrm>
        </p:grpSpPr>
        <p:sp>
          <p:nvSpPr>
            <p:cNvPr id="2" name="Rectangle 1"/>
            <p:cNvSpPr/>
            <p:nvPr/>
          </p:nvSpPr>
          <p:spPr>
            <a:xfrm>
              <a:off x="0" y="1"/>
              <a:ext cx="9144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p:nvPr/>
          </p:nvPicPr>
          <p:blipFill>
            <a:blip r:embed="rId2"/>
            <a:stretch>
              <a:fillRect/>
            </a:stretch>
          </p:blipFill>
          <p:spPr>
            <a:xfrm>
              <a:off x="1281112" y="33337"/>
              <a:ext cx="6581775" cy="6791325"/>
            </a:xfrm>
            <a:prstGeom prst="rect">
              <a:avLst/>
            </a:prstGeom>
          </p:spPr>
        </p:pic>
      </p:grpSp>
      <p:sp>
        <p:nvSpPr>
          <p:cNvPr id="4" name="TextBox 3"/>
          <p:cNvSpPr txBox="1"/>
          <p:nvPr/>
        </p:nvSpPr>
        <p:spPr>
          <a:xfrm>
            <a:off x="7862887" y="2087563"/>
            <a:ext cx="1403648" cy="1107996"/>
          </a:xfrm>
          <a:prstGeom prst="rect">
            <a:avLst/>
          </a:prstGeom>
          <a:noFill/>
        </p:spPr>
        <p:txBody>
          <a:bodyPr wrap="square" rtlCol="0">
            <a:spAutoFit/>
          </a:bodyPr>
          <a:lstStyle/>
          <a:p>
            <a:pPr algn="ctr"/>
            <a:r>
              <a:rPr lang="en-CA" b="1" dirty="0" smtClean="0"/>
              <a:t>View</a:t>
            </a:r>
            <a:r>
              <a:rPr lang="en-CA" sz="1400" b="1" dirty="0" smtClean="0"/>
              <a:t> Environmental Health Information</a:t>
            </a:r>
            <a:endParaRPr lang="en-CA" sz="1400" b="1" dirty="0"/>
          </a:p>
        </p:txBody>
      </p:sp>
      <p:sp>
        <p:nvSpPr>
          <p:cNvPr id="13" name="TextBox 12"/>
          <p:cNvSpPr txBox="1"/>
          <p:nvPr/>
        </p:nvSpPr>
        <p:spPr>
          <a:xfrm>
            <a:off x="7862887" y="3394769"/>
            <a:ext cx="1403648" cy="1107996"/>
          </a:xfrm>
          <a:prstGeom prst="rect">
            <a:avLst/>
          </a:prstGeom>
          <a:noFill/>
        </p:spPr>
        <p:txBody>
          <a:bodyPr wrap="square" rtlCol="0">
            <a:spAutoFit/>
          </a:bodyPr>
          <a:lstStyle/>
          <a:p>
            <a:pPr algn="ctr"/>
            <a:r>
              <a:rPr lang="en-CA" b="1" dirty="0" smtClean="0"/>
              <a:t>Add</a:t>
            </a:r>
          </a:p>
          <a:p>
            <a:pPr algn="ctr"/>
            <a:r>
              <a:rPr lang="en-CA" sz="1400" b="1" dirty="0" smtClean="0"/>
              <a:t>Environmental Health Information</a:t>
            </a:r>
            <a:endParaRPr lang="en-CA" sz="1400" b="1" dirty="0"/>
          </a:p>
        </p:txBody>
      </p:sp>
    </p:spTree>
    <p:extLst>
      <p:ext uri="{BB962C8B-B14F-4D97-AF65-F5344CB8AC3E}">
        <p14:creationId xmlns:p14="http://schemas.microsoft.com/office/powerpoint/2010/main" val="2539379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685800" y="0"/>
            <a:ext cx="7772400" cy="1143000"/>
          </a:xfrm>
        </p:spPr>
        <p:txBody>
          <a:bodyPr/>
          <a:lstStyle/>
          <a:p>
            <a:r>
              <a:rPr lang="en-US">
                <a:solidFill>
                  <a:srgbClr val="CC0000"/>
                </a:solidFill>
                <a:latin typeface="Trebuchet MS" pitchFamily="34" charset="0"/>
              </a:rPr>
              <a:t>Introducing Your Profile</a:t>
            </a:r>
          </a:p>
        </p:txBody>
      </p:sp>
      <p:sp>
        <p:nvSpPr>
          <p:cNvPr id="32780" name="Rectangle 1036"/>
          <p:cNvSpPr>
            <a:spLocks noGrp="1" noChangeArrowheads="1"/>
          </p:cNvSpPr>
          <p:nvPr>
            <p:ph sz="quarter" idx="13"/>
          </p:nvPr>
        </p:nvSpPr>
        <p:spPr>
          <a:xfrm>
            <a:off x="0" y="990600"/>
            <a:ext cx="8229600" cy="576263"/>
          </a:xfrm>
        </p:spPr>
        <p:txBody>
          <a:bodyPr/>
          <a:lstStyle/>
          <a:p>
            <a:pPr>
              <a:lnSpc>
                <a:spcPct val="90000"/>
              </a:lnSpc>
            </a:pPr>
            <a:r>
              <a:rPr lang="en-US"/>
              <a:t>New User Registration</a:t>
            </a:r>
          </a:p>
          <a:p>
            <a:pPr>
              <a:lnSpc>
                <a:spcPct val="90000"/>
              </a:lnSpc>
            </a:pPr>
            <a:endParaRPr lang="en-US"/>
          </a:p>
          <a:p>
            <a:pPr lvl="1">
              <a:lnSpc>
                <a:spcPct val="90000"/>
              </a:lnSpc>
            </a:pPr>
            <a:endParaRPr lang="en-US"/>
          </a:p>
          <a:p>
            <a:pPr>
              <a:lnSpc>
                <a:spcPct val="90000"/>
              </a:lnSpc>
            </a:pPr>
            <a:endParaRPr lang="en-US" sz="1600"/>
          </a:p>
        </p:txBody>
      </p:sp>
      <p:grpSp>
        <p:nvGrpSpPr>
          <p:cNvPr id="32771" name="Group 1027"/>
          <p:cNvGrpSpPr>
            <a:grpSpLocks/>
          </p:cNvGrpSpPr>
          <p:nvPr/>
        </p:nvGrpSpPr>
        <p:grpSpPr bwMode="auto">
          <a:xfrm>
            <a:off x="4373563" y="1916113"/>
            <a:ext cx="5003800" cy="4392612"/>
            <a:chOff x="2755" y="1207"/>
            <a:chExt cx="3152" cy="2767"/>
          </a:xfrm>
        </p:grpSpPr>
        <p:pic>
          <p:nvPicPr>
            <p:cNvPr id="32772" name="Picture 1028" descr="creating&amp;editing pro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 y="1298"/>
              <a:ext cx="3072" cy="2628"/>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1029"/>
            <p:cNvSpPr>
              <a:spLocks noChangeArrowheads="1"/>
            </p:cNvSpPr>
            <p:nvPr/>
          </p:nvSpPr>
          <p:spPr bwMode="auto">
            <a:xfrm>
              <a:off x="2755" y="1207"/>
              <a:ext cx="2948" cy="2767"/>
            </a:xfrm>
            <a:prstGeom prst="rect">
              <a:avLst/>
            </a:prstGeom>
            <a:noFill/>
            <a:ln w="57150">
              <a:solidFill>
                <a:srgbClr val="FC211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pic>
        <p:nvPicPr>
          <p:cNvPr id="32774"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644900"/>
            <a:ext cx="2051050" cy="18891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32775" name="Group 1031"/>
          <p:cNvGrpSpPr>
            <a:grpSpLocks/>
          </p:cNvGrpSpPr>
          <p:nvPr/>
        </p:nvGrpSpPr>
        <p:grpSpPr bwMode="auto">
          <a:xfrm>
            <a:off x="609600" y="1524000"/>
            <a:ext cx="3313113" cy="1898650"/>
            <a:chOff x="385" y="1026"/>
            <a:chExt cx="2087" cy="1196"/>
          </a:xfrm>
        </p:grpSpPr>
        <p:pic>
          <p:nvPicPr>
            <p:cNvPr id="32776"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 y="1026"/>
              <a:ext cx="2087" cy="1196"/>
            </a:xfrm>
            <a:prstGeom prst="rect">
              <a:avLst/>
            </a:prstGeom>
            <a:noFill/>
            <a:extLst>
              <a:ext uri="{909E8E84-426E-40DD-AFC4-6F175D3DCCD1}">
                <a14:hiddenFill xmlns:a14="http://schemas.microsoft.com/office/drawing/2010/main">
                  <a:solidFill>
                    <a:srgbClr val="FFFFFF"/>
                  </a:solidFill>
                </a14:hiddenFill>
              </a:ext>
            </a:extLst>
          </p:spPr>
        </p:pic>
        <p:sp>
          <p:nvSpPr>
            <p:cNvPr id="32777" name="Rectangle 1033"/>
            <p:cNvSpPr>
              <a:spLocks noChangeArrowheads="1"/>
            </p:cNvSpPr>
            <p:nvPr/>
          </p:nvSpPr>
          <p:spPr bwMode="auto">
            <a:xfrm>
              <a:off x="521" y="1117"/>
              <a:ext cx="1860" cy="862"/>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32778" name="Rectangle 1034"/>
          <p:cNvSpPr>
            <a:spLocks noChangeArrowheads="1"/>
          </p:cNvSpPr>
          <p:nvPr/>
        </p:nvSpPr>
        <p:spPr bwMode="auto">
          <a:xfrm>
            <a:off x="609600" y="3049904"/>
            <a:ext cx="3313113" cy="360363"/>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2779" name="Text Box 1035"/>
          <p:cNvSpPr txBox="1">
            <a:spLocks noChangeArrowheads="1"/>
          </p:cNvSpPr>
          <p:nvPr/>
        </p:nvSpPr>
        <p:spPr bwMode="auto">
          <a:xfrm>
            <a:off x="197644" y="3036888"/>
            <a:ext cx="3455988" cy="1311275"/>
          </a:xfrm>
          <a:prstGeom prst="rect">
            <a:avLst/>
          </a:prstGeom>
          <a:noFill/>
          <a:ln>
            <a:noFill/>
          </a:ln>
          <a:effectLst/>
        </p:spPr>
        <p:txBody>
          <a:bodyPr>
            <a:spAutoFit/>
          </a:bodyPr>
          <a:lstStyle/>
          <a:p>
            <a:pPr>
              <a:spcBef>
                <a:spcPct val="20000"/>
              </a:spcBef>
              <a:buFontTx/>
              <a:buChar char="•"/>
            </a:pPr>
            <a:r>
              <a:rPr lang="en-US" sz="3200" dirty="0">
                <a:latin typeface="Arial" charset="0"/>
              </a:rPr>
              <a:t>  Edit your profile </a:t>
            </a:r>
          </a:p>
          <a:p>
            <a:pPr>
              <a:spcBef>
                <a:spcPct val="50000"/>
              </a:spcBef>
            </a:pPr>
            <a:endParaRPr lang="en-US" sz="3200" dirty="0">
              <a:latin typeface="Arial" charset="0"/>
            </a:endParaRPr>
          </a:p>
        </p:txBody>
      </p:sp>
      <p:sp>
        <p:nvSpPr>
          <p:cNvPr id="32781" name="Text Box 1037"/>
          <p:cNvSpPr txBox="1">
            <a:spLocks noChangeArrowheads="1"/>
          </p:cNvSpPr>
          <p:nvPr/>
        </p:nvSpPr>
        <p:spPr bwMode="auto">
          <a:xfrm>
            <a:off x="0" y="5589588"/>
            <a:ext cx="4859338"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2800">
                <a:latin typeface="Arial" charset="0"/>
              </a:rPr>
              <a:t>  Map Views are </a:t>
            </a:r>
          </a:p>
          <a:p>
            <a:r>
              <a:rPr lang="en-US" sz="2800">
                <a:latin typeface="Arial" charset="0"/>
              </a:rPr>
              <a:t>    assigned to your Profile</a:t>
            </a:r>
          </a:p>
          <a:p>
            <a:pPr>
              <a:spcBef>
                <a:spcPct val="50000"/>
              </a:spcBef>
              <a:buFontTx/>
              <a:buChar char="•"/>
            </a:pPr>
            <a:endParaRPr lang="en-US" sz="2800">
              <a:latin typeface="Arial" charset="0"/>
            </a:endParaRPr>
          </a:p>
        </p:txBody>
      </p:sp>
    </p:spTree>
    <p:extLst>
      <p:ext uri="{BB962C8B-B14F-4D97-AF65-F5344CB8AC3E}">
        <p14:creationId xmlns:p14="http://schemas.microsoft.com/office/powerpoint/2010/main" val="1124168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80">
                                            <p:txEl>
                                              <p:pRg st="0" end="0"/>
                                            </p:txEl>
                                          </p:spTgt>
                                        </p:tgtEl>
                                        <p:attrNameLst>
                                          <p:attrName>style.visibility</p:attrName>
                                        </p:attrNameLst>
                                      </p:cBhvr>
                                      <p:to>
                                        <p:strVal val="visible"/>
                                      </p:to>
                                    </p:set>
                                    <p:animEffect transition="in" filter="dissolve">
                                      <p:cBhvr>
                                        <p:cTn id="7" dur="500"/>
                                        <p:tgtEl>
                                          <p:spTgt spid="3278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dissolve">
                                      <p:cBhvr>
                                        <p:cTn id="11" dur="500"/>
                                        <p:tgtEl>
                                          <p:spTgt spid="3277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dissolve">
                                      <p:cBhvr>
                                        <p:cTn id="15" dur="500"/>
                                        <p:tgtEl>
                                          <p:spTgt spid="327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2779"/>
                                        </p:tgtEl>
                                        <p:attrNameLst>
                                          <p:attrName>style.visibility</p:attrName>
                                        </p:attrNameLst>
                                      </p:cBhvr>
                                      <p:to>
                                        <p:strVal val="visible"/>
                                      </p:to>
                                    </p:set>
                                    <p:animEffect transition="in" filter="dissolve">
                                      <p:cBhvr>
                                        <p:cTn id="20" dur="500"/>
                                        <p:tgtEl>
                                          <p:spTgt spid="32779"/>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32774"/>
                                        </p:tgtEl>
                                        <p:attrNameLst>
                                          <p:attrName>style.visibility</p:attrName>
                                        </p:attrNameLst>
                                      </p:cBhvr>
                                      <p:to>
                                        <p:strVal val="visible"/>
                                      </p:to>
                                    </p:set>
                                    <p:animEffect transition="in" filter="dissolve">
                                      <p:cBhvr>
                                        <p:cTn id="24" dur="500"/>
                                        <p:tgtEl>
                                          <p:spTgt spid="327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2781"/>
                                        </p:tgtEl>
                                        <p:attrNameLst>
                                          <p:attrName>style.visibility</p:attrName>
                                        </p:attrNameLst>
                                      </p:cBhvr>
                                      <p:to>
                                        <p:strVal val="visible"/>
                                      </p:to>
                                    </p:set>
                                    <p:animEffect transition="in" filter="dissolve">
                                      <p:cBhvr>
                                        <p:cTn id="29" dur="500"/>
                                        <p:tgtEl>
                                          <p:spTgt spid="32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build="p" autoUpdateAnimBg="0"/>
      <p:bldP spid="32779" grpId="0" autoUpdateAnimBg="0"/>
      <p:bldP spid="3278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1143000"/>
          </a:xfrm>
        </p:spPr>
        <p:txBody>
          <a:bodyPr/>
          <a:lstStyle/>
          <a:p>
            <a:r>
              <a:rPr lang="en-US">
                <a:solidFill>
                  <a:srgbClr val="CC0000"/>
                </a:solidFill>
                <a:latin typeface="Trebuchet MS" pitchFamily="34" charset="0"/>
              </a:rPr>
              <a:t>Map Views</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87450"/>
            <a:ext cx="7561263" cy="5670550"/>
          </a:xfrm>
          <a:prstGeom prst="rect">
            <a:avLst/>
          </a:prstGeom>
          <a:noFill/>
          <a:extLst>
            <a:ext uri="{909E8E84-426E-40DD-AFC4-6F175D3DCCD1}">
              <a14:hiddenFill xmlns:a14="http://schemas.microsoft.com/office/drawing/2010/main">
                <a:solidFill>
                  <a:srgbClr val="FFFFFF"/>
                </a:solidFill>
              </a14:hiddenFill>
            </a:ext>
          </a:extLst>
        </p:spPr>
      </p:pic>
      <p:sp>
        <p:nvSpPr>
          <p:cNvPr id="33796" name="Rectangle 4"/>
          <p:cNvSpPr>
            <a:spLocks noChangeArrowheads="1"/>
          </p:cNvSpPr>
          <p:nvPr/>
        </p:nvSpPr>
        <p:spPr bwMode="auto">
          <a:xfrm>
            <a:off x="611188" y="2781300"/>
            <a:ext cx="2952750" cy="2879725"/>
          </a:xfrm>
          <a:prstGeom prst="rect">
            <a:avLst/>
          </a:prstGeom>
          <a:noFill/>
          <a:ln w="57150">
            <a:solidFill>
              <a:srgbClr val="FC211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797" name="Rectangle 5"/>
          <p:cNvSpPr>
            <a:spLocks noChangeArrowheads="1"/>
          </p:cNvSpPr>
          <p:nvPr/>
        </p:nvSpPr>
        <p:spPr bwMode="auto">
          <a:xfrm>
            <a:off x="900113" y="3500438"/>
            <a:ext cx="2447925" cy="360362"/>
          </a:xfrm>
          <a:prstGeom prst="rect">
            <a:avLst/>
          </a:prstGeom>
          <a:noFill/>
          <a:ln w="28575">
            <a:solidFill>
              <a:srgbClr val="FC211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798" name="Line 6"/>
          <p:cNvSpPr>
            <a:spLocks noChangeShapeType="1"/>
          </p:cNvSpPr>
          <p:nvPr/>
        </p:nvSpPr>
        <p:spPr bwMode="auto">
          <a:xfrm flipV="1">
            <a:off x="1835150" y="980727"/>
            <a:ext cx="2413000" cy="259273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3799" name="Text Box 7"/>
          <p:cNvSpPr txBox="1">
            <a:spLocks noChangeArrowheads="1"/>
          </p:cNvSpPr>
          <p:nvPr/>
        </p:nvSpPr>
        <p:spPr bwMode="auto">
          <a:xfrm>
            <a:off x="3528218" y="300673"/>
            <a:ext cx="20161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u="sng" dirty="0">
                <a:latin typeface="Arial" charset="0"/>
              </a:rPr>
              <a:t>Your</a:t>
            </a:r>
          </a:p>
        </p:txBody>
      </p:sp>
      <p:sp>
        <p:nvSpPr>
          <p:cNvPr id="33800" name="Rectangle 8"/>
          <p:cNvSpPr>
            <a:spLocks noChangeArrowheads="1"/>
          </p:cNvSpPr>
          <p:nvPr/>
        </p:nvSpPr>
        <p:spPr bwMode="auto">
          <a:xfrm>
            <a:off x="900113" y="3860800"/>
            <a:ext cx="2447925" cy="1223963"/>
          </a:xfrm>
          <a:prstGeom prst="rect">
            <a:avLst/>
          </a:prstGeom>
          <a:noFill/>
          <a:ln w="38100">
            <a:solidFill>
              <a:srgbClr val="300E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801" name="Text Box 9"/>
          <p:cNvSpPr txBox="1">
            <a:spLocks noChangeArrowheads="1"/>
          </p:cNvSpPr>
          <p:nvPr/>
        </p:nvSpPr>
        <p:spPr bwMode="auto">
          <a:xfrm>
            <a:off x="971550" y="4149725"/>
            <a:ext cx="22320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Arial" charset="0"/>
              </a:rPr>
              <a:t>Turn Map Layers on / off, view layer card</a:t>
            </a:r>
          </a:p>
        </p:txBody>
      </p:sp>
      <p:sp>
        <p:nvSpPr>
          <p:cNvPr id="33802" name="Text Box 10"/>
          <p:cNvSpPr txBox="1">
            <a:spLocks noChangeArrowheads="1"/>
          </p:cNvSpPr>
          <p:nvPr/>
        </p:nvSpPr>
        <p:spPr bwMode="auto">
          <a:xfrm>
            <a:off x="1042988" y="3573463"/>
            <a:ext cx="1873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latin typeface="Arial" charset="0"/>
              </a:rPr>
              <a:t>Select Map View</a:t>
            </a:r>
          </a:p>
        </p:txBody>
      </p:sp>
      <p:pic>
        <p:nvPicPr>
          <p:cNvPr id="338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868863"/>
            <a:ext cx="1081087" cy="2205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804" name="Rectangle 12"/>
          <p:cNvSpPr>
            <a:spLocks noChangeArrowheads="1"/>
          </p:cNvSpPr>
          <p:nvPr/>
        </p:nvSpPr>
        <p:spPr bwMode="auto">
          <a:xfrm>
            <a:off x="2843213" y="3500438"/>
            <a:ext cx="504825" cy="360362"/>
          </a:xfrm>
          <a:prstGeom prst="rect">
            <a:avLst/>
          </a:prstGeom>
          <a:noFill/>
          <a:ln w="381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805" name="Text Box 13"/>
          <p:cNvSpPr txBox="1">
            <a:spLocks noChangeArrowheads="1"/>
          </p:cNvSpPr>
          <p:nvPr/>
        </p:nvSpPr>
        <p:spPr bwMode="auto">
          <a:xfrm>
            <a:off x="3348038" y="3429000"/>
            <a:ext cx="1800225" cy="546100"/>
          </a:xfrm>
          <a:prstGeom prst="rect">
            <a:avLst/>
          </a:prstGeom>
          <a:solidFill>
            <a:schemeClr val="bg1"/>
          </a:solidFill>
          <a:ln w="2857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latin typeface="Arial" charset="0"/>
              </a:rPr>
              <a:t>Copy, Create, Delete Map Views</a:t>
            </a:r>
          </a:p>
        </p:txBody>
      </p:sp>
    </p:spTree>
    <p:extLst>
      <p:ext uri="{BB962C8B-B14F-4D97-AF65-F5344CB8AC3E}">
        <p14:creationId xmlns:p14="http://schemas.microsoft.com/office/powerpoint/2010/main" val="371547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animEffect transition="in" filter="dissolve">
                                      <p:cBhvr>
                                        <p:cTn id="11" dur="500"/>
                                        <p:tgtEl>
                                          <p:spTgt spid="33797"/>
                                        </p:tgtEl>
                                      </p:cBhvr>
                                    </p:animEffect>
                                  </p:childTnLst>
                                </p:cTn>
                              </p:par>
                            </p:childTnLst>
                          </p:cTn>
                        </p:par>
                        <p:par>
                          <p:cTn id="12" fill="hold" nodeType="afterGroup">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dissolve">
                                      <p:cBhvr>
                                        <p:cTn id="15" dur="500"/>
                                        <p:tgtEl>
                                          <p:spTgt spid="33798"/>
                                        </p:tgtEl>
                                      </p:cBhvr>
                                    </p:animEffect>
                                  </p:childTnLst>
                                </p:cTn>
                              </p:par>
                            </p:childTnLst>
                          </p:cTn>
                        </p:par>
                        <p:par>
                          <p:cTn id="16" fill="hold" nodeType="afterGroup">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33799"/>
                                        </p:tgtEl>
                                        <p:attrNameLst>
                                          <p:attrName>style.visibility</p:attrName>
                                        </p:attrNameLst>
                                      </p:cBhvr>
                                      <p:to>
                                        <p:strVal val="visible"/>
                                      </p:to>
                                    </p:set>
                                    <p:animEffect transition="in" filter="dissolve">
                                      <p:cBhvr>
                                        <p:cTn id="19" dur="500"/>
                                        <p:tgtEl>
                                          <p:spTgt spid="33799"/>
                                        </p:tgtEl>
                                      </p:cBhvr>
                                    </p:animEffect>
                                  </p:childTnLst>
                                </p:cTn>
                              </p:par>
                            </p:childTnLst>
                          </p:cTn>
                        </p:par>
                        <p:par>
                          <p:cTn id="20" fill="hold" nodeType="afterGroup">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33802"/>
                                        </p:tgtEl>
                                        <p:attrNameLst>
                                          <p:attrName>style.visibility</p:attrName>
                                        </p:attrNameLst>
                                      </p:cBhvr>
                                      <p:to>
                                        <p:strVal val="visible"/>
                                      </p:to>
                                    </p:set>
                                    <p:animEffect transition="in" filter="dissolve">
                                      <p:cBhvr>
                                        <p:cTn id="23" dur="500"/>
                                        <p:tgtEl>
                                          <p:spTgt spid="338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04"/>
                                        </p:tgtEl>
                                        <p:attrNameLst>
                                          <p:attrName>style.visibility</p:attrName>
                                        </p:attrNameLst>
                                      </p:cBhvr>
                                      <p:to>
                                        <p:strVal val="visible"/>
                                      </p:to>
                                    </p:set>
                                    <p:animEffect transition="in" filter="dissolve">
                                      <p:cBhvr>
                                        <p:cTn id="28" dur="500"/>
                                        <p:tgtEl>
                                          <p:spTgt spid="33804"/>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33805"/>
                                        </p:tgtEl>
                                        <p:attrNameLst>
                                          <p:attrName>style.visibility</p:attrName>
                                        </p:attrNameLst>
                                      </p:cBhvr>
                                      <p:to>
                                        <p:strVal val="visible"/>
                                      </p:to>
                                    </p:set>
                                    <p:animEffect transition="in" filter="dissolve">
                                      <p:cBhvr>
                                        <p:cTn id="32" dur="500"/>
                                        <p:tgtEl>
                                          <p:spTgt spid="338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800"/>
                                        </p:tgtEl>
                                        <p:attrNameLst>
                                          <p:attrName>style.visibility</p:attrName>
                                        </p:attrNameLst>
                                      </p:cBhvr>
                                      <p:to>
                                        <p:strVal val="visible"/>
                                      </p:to>
                                    </p:set>
                                    <p:animEffect transition="in" filter="dissolve">
                                      <p:cBhvr>
                                        <p:cTn id="37" dur="500"/>
                                        <p:tgtEl>
                                          <p:spTgt spid="33800"/>
                                        </p:tgtEl>
                                      </p:cBhvr>
                                    </p:animEffect>
                                  </p:childTnLst>
                                </p:cTn>
                              </p:par>
                            </p:childTnLst>
                          </p:cTn>
                        </p:par>
                        <p:par>
                          <p:cTn id="38" fill="hold" nodeType="afterGroup">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33801"/>
                                        </p:tgtEl>
                                        <p:attrNameLst>
                                          <p:attrName>style.visibility</p:attrName>
                                        </p:attrNameLst>
                                      </p:cBhvr>
                                      <p:to>
                                        <p:strVal val="visible"/>
                                      </p:to>
                                    </p:set>
                                    <p:animEffect transition="in" filter="dissolve">
                                      <p:cBhvr>
                                        <p:cTn id="41" dur="500"/>
                                        <p:tgtEl>
                                          <p:spTgt spid="33801"/>
                                        </p:tgtEl>
                                      </p:cBhvr>
                                    </p:animEffect>
                                  </p:childTnLst>
                                </p:cTn>
                              </p:par>
                            </p:childTnLst>
                          </p:cTn>
                        </p:par>
                        <p:par>
                          <p:cTn id="42" fill="hold" nodeType="afterGroup">
                            <p:stCondLst>
                              <p:cond delay="1000"/>
                            </p:stCondLst>
                            <p:childTnLst>
                              <p:par>
                                <p:cTn id="43" presetID="9" presetClass="entr" presetSubtype="0" fill="hold" nodeType="afterEffect">
                                  <p:stCondLst>
                                    <p:cond delay="0"/>
                                  </p:stCondLst>
                                  <p:childTnLst>
                                    <p:set>
                                      <p:cBhvr>
                                        <p:cTn id="44" dur="1" fill="hold">
                                          <p:stCondLst>
                                            <p:cond delay="0"/>
                                          </p:stCondLst>
                                        </p:cTn>
                                        <p:tgtEl>
                                          <p:spTgt spid="33803"/>
                                        </p:tgtEl>
                                        <p:attrNameLst>
                                          <p:attrName>style.visibility</p:attrName>
                                        </p:attrNameLst>
                                      </p:cBhvr>
                                      <p:to>
                                        <p:strVal val="visible"/>
                                      </p:to>
                                    </p:set>
                                    <p:animEffect transition="in" filter="dissolve">
                                      <p:cBhvr>
                                        <p:cTn id="45" dur="500"/>
                                        <p:tgtEl>
                                          <p:spTgt spid="33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798" grpId="0" animBg="1"/>
      <p:bldP spid="33799" grpId="0" autoUpdateAnimBg="0"/>
      <p:bldP spid="33800" grpId="0" animBg="1"/>
      <p:bldP spid="33801" grpId="0" autoUpdateAnimBg="0"/>
      <p:bldP spid="33802" grpId="0" autoUpdateAnimBg="0"/>
      <p:bldP spid="33804" grpId="0" animBg="1"/>
      <p:bldP spid="3380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1143000"/>
          </a:xfrm>
        </p:spPr>
        <p:txBody>
          <a:bodyPr/>
          <a:lstStyle/>
          <a:p>
            <a:r>
              <a:rPr lang="en-US">
                <a:solidFill>
                  <a:srgbClr val="CC0000"/>
                </a:solidFill>
                <a:latin typeface="Trebuchet MS" pitchFamily="34" charset="0"/>
              </a:rPr>
              <a:t>Map Views</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87450"/>
            <a:ext cx="7561263" cy="5670550"/>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p:cNvSpPr>
            <a:spLocks noChangeArrowheads="1"/>
          </p:cNvSpPr>
          <p:nvPr/>
        </p:nvSpPr>
        <p:spPr bwMode="auto">
          <a:xfrm>
            <a:off x="611188" y="2781300"/>
            <a:ext cx="2808287" cy="2879725"/>
          </a:xfrm>
          <a:prstGeom prst="rect">
            <a:avLst/>
          </a:prstGeom>
          <a:noFill/>
          <a:ln w="57150">
            <a:solidFill>
              <a:srgbClr val="FC211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4821" name="Text Box 5"/>
          <p:cNvSpPr txBox="1">
            <a:spLocks noChangeArrowheads="1"/>
          </p:cNvSpPr>
          <p:nvPr/>
        </p:nvSpPr>
        <p:spPr bwMode="auto">
          <a:xfrm>
            <a:off x="3492500" y="332656"/>
            <a:ext cx="20161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u="sng" dirty="0">
                <a:latin typeface="Arial" charset="0"/>
              </a:rPr>
              <a:t>Your</a:t>
            </a:r>
          </a:p>
        </p:txBody>
      </p:sp>
      <p:sp>
        <p:nvSpPr>
          <p:cNvPr id="34822" name="Text Box 6"/>
          <p:cNvSpPr txBox="1">
            <a:spLocks noChangeArrowheads="1"/>
          </p:cNvSpPr>
          <p:nvPr/>
        </p:nvSpPr>
        <p:spPr bwMode="auto">
          <a:xfrm>
            <a:off x="971550" y="2997200"/>
            <a:ext cx="23764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Arial" charset="0"/>
              </a:rPr>
              <a:t>Choose Selection Layer</a:t>
            </a:r>
          </a:p>
        </p:txBody>
      </p:sp>
      <p:sp>
        <p:nvSpPr>
          <p:cNvPr id="34823" name="Rectangle 7"/>
          <p:cNvSpPr>
            <a:spLocks noChangeArrowheads="1"/>
          </p:cNvSpPr>
          <p:nvPr/>
        </p:nvSpPr>
        <p:spPr bwMode="auto">
          <a:xfrm>
            <a:off x="1042988" y="2997200"/>
            <a:ext cx="2233612" cy="576263"/>
          </a:xfrm>
          <a:prstGeom prst="rect">
            <a:avLst/>
          </a:prstGeom>
          <a:noFill/>
          <a:ln w="38100">
            <a:solidFill>
              <a:srgbClr val="300E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4824" name="Rectangle 8"/>
          <p:cNvSpPr>
            <a:spLocks noChangeArrowheads="1"/>
          </p:cNvSpPr>
          <p:nvPr/>
        </p:nvSpPr>
        <p:spPr bwMode="auto">
          <a:xfrm>
            <a:off x="3419475" y="2781300"/>
            <a:ext cx="2954338" cy="431800"/>
          </a:xfrm>
          <a:prstGeom prst="rect">
            <a:avLst/>
          </a:prstGeom>
          <a:noFill/>
          <a:ln w="57150">
            <a:solidFill>
              <a:srgbClr val="FC211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nvGrpSpPr>
          <p:cNvPr id="34825" name="Group 9"/>
          <p:cNvGrpSpPr>
            <a:grpSpLocks/>
          </p:cNvGrpSpPr>
          <p:nvPr/>
        </p:nvGrpSpPr>
        <p:grpSpPr bwMode="auto">
          <a:xfrm>
            <a:off x="3419475" y="2781300"/>
            <a:ext cx="2665413" cy="431800"/>
            <a:chOff x="2154" y="1752"/>
            <a:chExt cx="1679" cy="272"/>
          </a:xfrm>
        </p:grpSpPr>
        <p:sp>
          <p:nvSpPr>
            <p:cNvPr id="34826" name="Rectangle 10"/>
            <p:cNvSpPr>
              <a:spLocks noChangeArrowheads="1"/>
            </p:cNvSpPr>
            <p:nvPr/>
          </p:nvSpPr>
          <p:spPr bwMode="auto">
            <a:xfrm>
              <a:off x="2154" y="1752"/>
              <a:ext cx="182" cy="272"/>
            </a:xfrm>
            <a:prstGeom prst="rect">
              <a:avLst/>
            </a:prstGeom>
            <a:solidFill>
              <a:srgbClr val="00FFFF">
                <a:alpha val="17999"/>
              </a:srgbClr>
            </a:solidFill>
            <a:ln w="57150">
              <a:solidFill>
                <a:srgbClr val="0DE2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4827" name="Rectangle 11"/>
            <p:cNvSpPr>
              <a:spLocks noChangeArrowheads="1"/>
            </p:cNvSpPr>
            <p:nvPr/>
          </p:nvSpPr>
          <p:spPr bwMode="auto">
            <a:xfrm>
              <a:off x="3651" y="1752"/>
              <a:ext cx="182" cy="272"/>
            </a:xfrm>
            <a:prstGeom prst="rect">
              <a:avLst/>
            </a:prstGeom>
            <a:solidFill>
              <a:srgbClr val="00FFFF">
                <a:alpha val="17999"/>
              </a:srgbClr>
            </a:solidFill>
            <a:ln w="57150">
              <a:solidFill>
                <a:srgbClr val="0DE2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grpSp>
      <p:sp>
        <p:nvSpPr>
          <p:cNvPr id="34828" name="Rectangle 12"/>
          <p:cNvSpPr>
            <a:spLocks noChangeArrowheads="1"/>
          </p:cNvSpPr>
          <p:nvPr/>
        </p:nvSpPr>
        <p:spPr bwMode="auto">
          <a:xfrm>
            <a:off x="4859338" y="2781300"/>
            <a:ext cx="217487" cy="431800"/>
          </a:xfrm>
          <a:prstGeom prst="rect">
            <a:avLst/>
          </a:prstGeom>
          <a:solidFill>
            <a:srgbClr val="00FFFF">
              <a:alpha val="17999"/>
            </a:srgbClr>
          </a:solidFill>
          <a:ln w="57150">
            <a:solidFill>
              <a:srgbClr val="0DE2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348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963" y="3176588"/>
            <a:ext cx="4446587" cy="3227387"/>
          </a:xfrm>
          <a:prstGeom prst="rect">
            <a:avLst/>
          </a:prstGeom>
          <a:noFill/>
          <a:extLst>
            <a:ext uri="{909E8E84-426E-40DD-AFC4-6F175D3DCCD1}">
              <a14:hiddenFill xmlns:a14="http://schemas.microsoft.com/office/drawing/2010/main">
                <a:solidFill>
                  <a:srgbClr val="FFFFFF"/>
                </a:solidFill>
              </a14:hiddenFill>
            </a:ext>
          </a:extLst>
        </p:spPr>
      </p:pic>
      <p:sp>
        <p:nvSpPr>
          <p:cNvPr id="34830" name="Line 14"/>
          <p:cNvSpPr>
            <a:spLocks noChangeShapeType="1"/>
          </p:cNvSpPr>
          <p:nvPr/>
        </p:nvSpPr>
        <p:spPr bwMode="auto">
          <a:xfrm>
            <a:off x="4932363" y="3141663"/>
            <a:ext cx="1079500" cy="14398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4831" name="Rectangle 15"/>
          <p:cNvSpPr>
            <a:spLocks noChangeArrowheads="1"/>
          </p:cNvSpPr>
          <p:nvPr/>
        </p:nvSpPr>
        <p:spPr bwMode="auto">
          <a:xfrm>
            <a:off x="6011863" y="4581525"/>
            <a:ext cx="792162" cy="576263"/>
          </a:xfrm>
          <a:prstGeom prst="rect">
            <a:avLst/>
          </a:prstGeom>
          <a:solidFill>
            <a:srgbClr val="00FFFF">
              <a:alpha val="20000"/>
            </a:srgbClr>
          </a:solidFill>
          <a:ln w="28575">
            <a:solidFill>
              <a:srgbClr val="FC211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4832" name="Line 16"/>
          <p:cNvSpPr>
            <a:spLocks noChangeShapeType="1"/>
          </p:cNvSpPr>
          <p:nvPr/>
        </p:nvSpPr>
        <p:spPr bwMode="auto">
          <a:xfrm flipH="1">
            <a:off x="3492500" y="4868863"/>
            <a:ext cx="25209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3483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997200"/>
            <a:ext cx="2376487" cy="235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6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dissolve">
                                      <p:cBhvr>
                                        <p:cTn id="7" dur="500"/>
                                        <p:tgtEl>
                                          <p:spTgt spid="3482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348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23"/>
                                        </p:tgtEl>
                                        <p:attrNameLst>
                                          <p:attrName>style.visibility</p:attrName>
                                        </p:attrNameLst>
                                      </p:cBhvr>
                                      <p:to>
                                        <p:strVal val="visible"/>
                                      </p:to>
                                    </p:set>
                                    <p:animEffect transition="in" filter="dissolve">
                                      <p:cBhvr>
                                        <p:cTn id="15" dur="500"/>
                                        <p:tgtEl>
                                          <p:spTgt spid="34823"/>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34822"/>
                                        </p:tgtEl>
                                        <p:attrNameLst>
                                          <p:attrName>style.visibility</p:attrName>
                                        </p:attrNameLst>
                                      </p:cBhvr>
                                      <p:to>
                                        <p:strVal val="visible"/>
                                      </p:to>
                                    </p:set>
                                    <p:animEffect transition="in" filter="dissolve">
                                      <p:cBhvr>
                                        <p:cTn id="19" dur="500"/>
                                        <p:tgtEl>
                                          <p:spTgt spid="348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4828"/>
                                        </p:tgtEl>
                                        <p:attrNameLst>
                                          <p:attrName>style.visibility</p:attrName>
                                        </p:attrNameLst>
                                      </p:cBhvr>
                                      <p:to>
                                        <p:strVal val="visible"/>
                                      </p:to>
                                    </p:set>
                                    <p:animEffect transition="in" filter="dissolve">
                                      <p:cBhvr>
                                        <p:cTn id="24" dur="500"/>
                                        <p:tgtEl>
                                          <p:spTgt spid="34828"/>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4830"/>
                                        </p:tgtEl>
                                        <p:attrNameLst>
                                          <p:attrName>style.visibility</p:attrName>
                                        </p:attrNameLst>
                                      </p:cBhvr>
                                      <p:to>
                                        <p:strVal val="visible"/>
                                      </p:to>
                                    </p:set>
                                    <p:animEffect transition="in" filter="dissolve">
                                      <p:cBhvr>
                                        <p:cTn id="28" dur="500"/>
                                        <p:tgtEl>
                                          <p:spTgt spid="34830"/>
                                        </p:tgtEl>
                                      </p:cBhvr>
                                    </p:animEffect>
                                  </p:childTnLst>
                                </p:cTn>
                              </p:par>
                            </p:childTnLst>
                          </p:cTn>
                        </p:par>
                        <p:par>
                          <p:cTn id="29" fill="hold" nodeType="afterGroup">
                            <p:stCondLst>
                              <p:cond delay="1000"/>
                            </p:stCondLst>
                            <p:childTnLst>
                              <p:par>
                                <p:cTn id="30" presetID="1" presetClass="entr" presetSubtype="0" fill="hold" grpId="0" nodeType="afterEffect">
                                  <p:stCondLst>
                                    <p:cond delay="0"/>
                                  </p:stCondLst>
                                  <p:childTnLst>
                                    <p:set>
                                      <p:cBhvr>
                                        <p:cTn id="31" dur="1" fill="hold">
                                          <p:stCondLst>
                                            <p:cond delay="499"/>
                                          </p:stCondLst>
                                        </p:cTn>
                                        <p:tgtEl>
                                          <p:spTgt spid="34831"/>
                                        </p:tgtEl>
                                        <p:attrNameLst>
                                          <p:attrName>style.visibility</p:attrName>
                                        </p:attrNameLst>
                                      </p:cBhvr>
                                      <p:to>
                                        <p:strVal val="visible"/>
                                      </p:to>
                                    </p:set>
                                  </p:childTnLst>
                                </p:cTn>
                              </p:par>
                            </p:childTnLst>
                          </p:cTn>
                        </p:par>
                        <p:par>
                          <p:cTn id="32" fill="hold" nodeType="afterGroup">
                            <p:stCondLst>
                              <p:cond delay="1500"/>
                            </p:stCondLst>
                            <p:childTnLst>
                              <p:par>
                                <p:cTn id="33" presetID="9" presetClass="entr" presetSubtype="0" fill="hold" grpId="0" nodeType="afterEffect">
                                  <p:stCondLst>
                                    <p:cond delay="0"/>
                                  </p:stCondLst>
                                  <p:childTnLst>
                                    <p:set>
                                      <p:cBhvr>
                                        <p:cTn id="34" dur="1" fill="hold">
                                          <p:stCondLst>
                                            <p:cond delay="0"/>
                                          </p:stCondLst>
                                        </p:cTn>
                                        <p:tgtEl>
                                          <p:spTgt spid="34832"/>
                                        </p:tgtEl>
                                        <p:attrNameLst>
                                          <p:attrName>style.visibility</p:attrName>
                                        </p:attrNameLst>
                                      </p:cBhvr>
                                      <p:to>
                                        <p:strVal val="visible"/>
                                      </p:to>
                                    </p:set>
                                    <p:animEffect transition="in" filter="dissolve">
                                      <p:cBhvr>
                                        <p:cTn id="35" dur="500"/>
                                        <p:tgtEl>
                                          <p:spTgt spid="34832"/>
                                        </p:tgtEl>
                                      </p:cBhvr>
                                    </p:animEffect>
                                  </p:childTnLst>
                                </p:cTn>
                              </p:par>
                            </p:childTnLst>
                          </p:cTn>
                        </p:par>
                        <p:par>
                          <p:cTn id="36" fill="hold" nodeType="afterGroup">
                            <p:stCondLst>
                              <p:cond delay="2000"/>
                            </p:stCondLst>
                            <p:childTnLst>
                              <p:par>
                                <p:cTn id="37" presetID="9" presetClass="entr" presetSubtype="0" fill="hold" nodeType="afterEffect">
                                  <p:stCondLst>
                                    <p:cond delay="0"/>
                                  </p:stCondLst>
                                  <p:childTnLst>
                                    <p:set>
                                      <p:cBhvr>
                                        <p:cTn id="38" dur="1" fill="hold">
                                          <p:stCondLst>
                                            <p:cond delay="0"/>
                                          </p:stCondLst>
                                        </p:cTn>
                                        <p:tgtEl>
                                          <p:spTgt spid="34833"/>
                                        </p:tgtEl>
                                        <p:attrNameLst>
                                          <p:attrName>style.visibility</p:attrName>
                                        </p:attrNameLst>
                                      </p:cBhvr>
                                      <p:to>
                                        <p:strVal val="visible"/>
                                      </p:to>
                                    </p:set>
                                    <p:animEffect transition="in" filter="dissolve">
                                      <p:cBhvr>
                                        <p:cTn id="39" dur="500"/>
                                        <p:tgtEl>
                                          <p:spTgt spid="34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utoUpdateAnimBg="0"/>
      <p:bldP spid="34823" grpId="0" animBg="1"/>
      <p:bldP spid="34828" grpId="0" animBg="1"/>
      <p:bldP spid="34830" grpId="0" animBg="1"/>
      <p:bldP spid="34831" grpId="0" animBg="1"/>
      <p:bldP spid="348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7" name="Object 3"/>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22571" name="Photo Editor Photo" r:id="rId3" imgW="10964806" imgH="8221223" progId="MSPhotoEd.3">
                  <p:embed/>
                </p:oleObj>
              </mc:Choice>
              <mc:Fallback>
                <p:oleObj name="Photo Editor Photo" r:id="rId3" imgW="10964806" imgH="822122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357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1"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595" name="Photo Editor Photo" r:id="rId3" imgW="10964806" imgH="8221223" progId="MSPhotoEd.3">
                  <p:embed/>
                </p:oleObj>
              </mc:Choice>
              <mc:Fallback>
                <p:oleObj name="Photo Editor Photo" r:id="rId3" imgW="10964806" imgH="822122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36903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131840" y="144016"/>
            <a:ext cx="6500377" cy="4941168"/>
          </a:xfrm>
          <a:prstGeom prst="roundRect">
            <a:avLst>
              <a:gd name="adj" fmla="val 0"/>
            </a:avLst>
          </a:prstGeom>
        </p:spPr>
      </p:pic>
      <p:sp>
        <p:nvSpPr>
          <p:cNvPr id="13315" name="Text Placeholder 3"/>
          <p:cNvSpPr>
            <a:spLocks noGrp="1"/>
          </p:cNvSpPr>
          <p:nvPr>
            <p:ph type="body" sz="half" idx="2"/>
          </p:nvPr>
        </p:nvSpPr>
        <p:spPr>
          <a:xfrm>
            <a:off x="0" y="116632"/>
            <a:ext cx="3995936" cy="4752528"/>
          </a:xfrm>
        </p:spPr>
        <p:txBody>
          <a:bodyPr>
            <a:noAutofit/>
          </a:bodyPr>
          <a:lstStyle/>
          <a:p>
            <a:pPr algn="r"/>
            <a:r>
              <a:rPr lang="en-US" sz="2000" dirty="0" smtClean="0"/>
              <a:t>One of our Community Outreach Programs, </a:t>
            </a:r>
            <a:br>
              <a:rPr lang="en-US" sz="2000" dirty="0" smtClean="0"/>
            </a:br>
            <a:r>
              <a:rPr lang="en-US" sz="2000" b="1" dirty="0" smtClean="0"/>
              <a:t>Asthma Camps</a:t>
            </a:r>
            <a:r>
              <a:rPr lang="en-US" sz="2000" dirty="0" smtClean="0"/>
              <a:t>, is designed to assist children with chronic asthma, their guardians, healthcare providers, peers and the general public to recognize, assist and respond to the many issues surrounding this debilitating disease.</a:t>
            </a:r>
          </a:p>
        </p:txBody>
      </p:sp>
      <p:sp>
        <p:nvSpPr>
          <p:cNvPr id="6" name="Title 1"/>
          <p:cNvSpPr>
            <a:spLocks noGrp="1"/>
          </p:cNvSpPr>
          <p:nvPr>
            <p:ph type="title"/>
          </p:nvPr>
        </p:nvSpPr>
        <p:spPr>
          <a:xfrm>
            <a:off x="727268" y="4464421"/>
            <a:ext cx="6383538" cy="1143000"/>
          </a:xfrm>
        </p:spPr>
        <p:txBody>
          <a:bodyPr/>
          <a:lstStyle/>
          <a:p>
            <a:pPr algn="ctr"/>
            <a:r>
              <a:rPr lang="en-US" dirty="0" smtClean="0"/>
              <a:t>Asthma Camps</a:t>
            </a:r>
          </a:p>
        </p:txBody>
      </p:sp>
    </p:spTree>
    <p:extLst>
      <p:ext uri="{BB962C8B-B14F-4D97-AF65-F5344CB8AC3E}">
        <p14:creationId xmlns:p14="http://schemas.microsoft.com/office/powerpoint/2010/main" val="530177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789040"/>
            <a:ext cx="4896544" cy="2998708"/>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title"/>
          </p:nvPr>
        </p:nvSpPr>
        <p:spPr>
          <a:xfrm>
            <a:off x="0" y="-27384"/>
            <a:ext cx="9144000" cy="762000"/>
          </a:xfrm>
        </p:spPr>
        <p:txBody>
          <a:bodyPr>
            <a:normAutofit fontScale="90000"/>
          </a:bodyPr>
          <a:lstStyle/>
          <a:p>
            <a:r>
              <a:rPr lang="en-US" b="1" dirty="0">
                <a:solidFill>
                  <a:schemeClr val="tx1"/>
                </a:solidFill>
              </a:rPr>
              <a:t>SARS - Lessons Learned</a:t>
            </a:r>
          </a:p>
        </p:txBody>
      </p:sp>
      <p:sp>
        <p:nvSpPr>
          <p:cNvPr id="2052" name="Rectangle 4"/>
          <p:cNvSpPr>
            <a:spLocks noGrp="1" noChangeArrowheads="1"/>
          </p:cNvSpPr>
          <p:nvPr>
            <p:ph sz="quarter" idx="13"/>
          </p:nvPr>
        </p:nvSpPr>
        <p:spPr>
          <a:xfrm>
            <a:off x="0" y="908720"/>
            <a:ext cx="9144000" cy="2895600"/>
          </a:xfrm>
        </p:spPr>
        <p:txBody>
          <a:bodyPr>
            <a:noAutofit/>
          </a:bodyPr>
          <a:lstStyle/>
          <a:p>
            <a:pPr marL="609600" indent="-609600">
              <a:lnSpc>
                <a:spcPct val="120000"/>
              </a:lnSpc>
              <a:buFontTx/>
              <a:buNone/>
            </a:pPr>
            <a:r>
              <a:rPr lang="en-US" sz="2000" dirty="0" smtClean="0">
                <a:latin typeface="Arial Unicode MS" pitchFamily="34" charset="-128"/>
                <a:ea typeface="Arial Unicode MS" pitchFamily="34" charset="-128"/>
                <a:cs typeface="Arial Unicode MS" pitchFamily="34" charset="-128"/>
              </a:rPr>
              <a:t>	The </a:t>
            </a:r>
            <a:r>
              <a:rPr lang="en-US" sz="2000" dirty="0">
                <a:latin typeface="Arial Unicode MS" pitchFamily="34" charset="-128"/>
                <a:ea typeface="Arial Unicode MS" pitchFamily="34" charset="-128"/>
                <a:cs typeface="Arial Unicode MS" pitchFamily="34" charset="-128"/>
              </a:rPr>
              <a:t>National Advisory Committee on SARS and Public Health </a:t>
            </a:r>
            <a:r>
              <a:rPr lang="en-US" sz="2000" dirty="0" smtClean="0">
                <a:latin typeface="Arial Unicode MS" pitchFamily="34" charset="-128"/>
                <a:ea typeface="Arial Unicode MS" pitchFamily="34" charset="-128"/>
                <a:cs typeface="Arial Unicode MS" pitchFamily="34" charset="-128"/>
              </a:rPr>
              <a:t>identified many </a:t>
            </a:r>
            <a:r>
              <a:rPr lang="en-US" sz="2000" dirty="0">
                <a:latin typeface="Arial Unicode MS" pitchFamily="34" charset="-128"/>
                <a:ea typeface="Arial Unicode MS" pitchFamily="34" charset="-128"/>
                <a:cs typeface="Arial Unicode MS" pitchFamily="34" charset="-128"/>
              </a:rPr>
              <a:t>systemic deficiencies in responding to SARS in Canada.  Among these were: </a:t>
            </a:r>
          </a:p>
          <a:p>
            <a:pPr marL="1101725" lvl="1" indent="-533400">
              <a:lnSpc>
                <a:spcPct val="90000"/>
              </a:lnSpc>
              <a:buClr>
                <a:schemeClr val="tx2"/>
              </a:buClr>
              <a:buFont typeface="Wingdings" pitchFamily="2" charset="2"/>
              <a:buAutoNum type="arabicPeriod"/>
            </a:pPr>
            <a:r>
              <a:rPr lang="en-US" dirty="0">
                <a:latin typeface="Arial Unicode MS" pitchFamily="34" charset="-128"/>
                <a:ea typeface="Arial Unicode MS" pitchFamily="34" charset="-128"/>
                <a:cs typeface="Arial Unicode MS" pitchFamily="34" charset="-128"/>
              </a:rPr>
              <a:t>absence of protocols for </a:t>
            </a:r>
            <a:r>
              <a:rPr lang="en-US" dirty="0">
                <a:solidFill>
                  <a:schemeClr val="tx2"/>
                </a:solidFill>
                <a:latin typeface="Arial Unicode MS" pitchFamily="34" charset="-128"/>
                <a:ea typeface="Arial Unicode MS" pitchFamily="34" charset="-128"/>
                <a:cs typeface="Arial Unicode MS" pitchFamily="34" charset="-128"/>
              </a:rPr>
              <a:t>sharing information,</a:t>
            </a:r>
            <a:r>
              <a:rPr lang="en-US" dirty="0">
                <a:latin typeface="Arial Unicode MS" pitchFamily="34" charset="-128"/>
                <a:ea typeface="Arial Unicode MS" pitchFamily="34" charset="-128"/>
                <a:cs typeface="Arial Unicode MS" pitchFamily="34" charset="-128"/>
              </a:rPr>
              <a:t> </a:t>
            </a:r>
          </a:p>
          <a:p>
            <a:pPr marL="1101725" lvl="1" indent="-533400">
              <a:lnSpc>
                <a:spcPct val="90000"/>
              </a:lnSpc>
              <a:buClr>
                <a:schemeClr val="tx2"/>
              </a:buClr>
              <a:buFont typeface="Wingdings" pitchFamily="2" charset="2"/>
              <a:buAutoNum type="arabicPeriod"/>
            </a:pPr>
            <a:r>
              <a:rPr lang="en-US" dirty="0">
                <a:latin typeface="Arial Unicode MS" pitchFamily="34" charset="-128"/>
                <a:ea typeface="Arial Unicode MS" pitchFamily="34" charset="-128"/>
                <a:cs typeface="Arial Unicode MS" pitchFamily="34" charset="-128"/>
              </a:rPr>
              <a:t>poor</a:t>
            </a:r>
            <a:r>
              <a:rPr lang="en-US" dirty="0">
                <a:solidFill>
                  <a:schemeClr val="tx2"/>
                </a:solidFill>
                <a:latin typeface="Arial Unicode MS" pitchFamily="34" charset="-128"/>
                <a:ea typeface="Arial Unicode MS" pitchFamily="34" charset="-128"/>
                <a:cs typeface="Arial Unicode MS" pitchFamily="34" charset="-128"/>
              </a:rPr>
              <a:t> coordination</a:t>
            </a:r>
            <a:r>
              <a:rPr lang="en-US" dirty="0">
                <a:latin typeface="Arial Unicode MS" pitchFamily="34" charset="-128"/>
                <a:ea typeface="Arial Unicode MS" pitchFamily="34" charset="-128"/>
                <a:cs typeface="Arial Unicode MS" pitchFamily="34" charset="-128"/>
              </a:rPr>
              <a:t> among health authorities at national, provincial, </a:t>
            </a:r>
            <a:r>
              <a:rPr lang="en-US" dirty="0" smtClean="0">
                <a:latin typeface="Arial Unicode MS" pitchFamily="34" charset="-128"/>
                <a:ea typeface="Arial Unicode MS" pitchFamily="34" charset="-128"/>
                <a:cs typeface="Arial Unicode MS" pitchFamily="34" charset="-128"/>
              </a:rPr>
              <a:t>local </a:t>
            </a:r>
            <a:r>
              <a:rPr lang="en-US" dirty="0">
                <a:latin typeface="Arial Unicode MS" pitchFamily="34" charset="-128"/>
                <a:ea typeface="Arial Unicode MS" pitchFamily="34" charset="-128"/>
                <a:cs typeface="Arial Unicode MS" pitchFamily="34" charset="-128"/>
              </a:rPr>
              <a:t>levels, </a:t>
            </a:r>
          </a:p>
          <a:p>
            <a:pPr marL="1101725" lvl="1" indent="-533400">
              <a:lnSpc>
                <a:spcPct val="90000"/>
              </a:lnSpc>
              <a:buClr>
                <a:schemeClr val="tx2"/>
              </a:buClr>
              <a:buFont typeface="Wingdings" pitchFamily="2" charset="2"/>
              <a:buAutoNum type="arabicPeriod"/>
            </a:pPr>
            <a:r>
              <a:rPr lang="en-US" dirty="0">
                <a:latin typeface="Arial Unicode MS" pitchFamily="34" charset="-128"/>
                <a:ea typeface="Arial Unicode MS" pitchFamily="34" charset="-128"/>
                <a:cs typeface="Arial Unicode MS" pitchFamily="34" charset="-128"/>
              </a:rPr>
              <a:t>delays in </a:t>
            </a:r>
            <a:r>
              <a:rPr lang="en-US" dirty="0">
                <a:solidFill>
                  <a:schemeClr val="tx2"/>
                </a:solidFill>
                <a:latin typeface="Arial Unicode MS" pitchFamily="34" charset="-128"/>
                <a:ea typeface="Arial Unicode MS" pitchFamily="34" charset="-128"/>
                <a:cs typeface="Arial Unicode MS" pitchFamily="34" charset="-128"/>
              </a:rPr>
              <a:t>identification</a:t>
            </a:r>
            <a:r>
              <a:rPr lang="en-US" dirty="0">
                <a:latin typeface="Arial Unicode MS" pitchFamily="34" charset="-128"/>
                <a:ea typeface="Arial Unicode MS" pitchFamily="34" charset="-128"/>
                <a:cs typeface="Arial Unicode MS" pitchFamily="34" charset="-128"/>
              </a:rPr>
              <a:t> of unknown virus, </a:t>
            </a:r>
          </a:p>
          <a:p>
            <a:pPr marL="1101725" lvl="1" indent="-533400">
              <a:lnSpc>
                <a:spcPct val="90000"/>
              </a:lnSpc>
              <a:buClr>
                <a:schemeClr val="tx2"/>
              </a:buClr>
              <a:buFont typeface="Wingdings" pitchFamily="2" charset="2"/>
              <a:buAutoNum type="arabicPeriod"/>
            </a:pPr>
            <a:r>
              <a:rPr lang="en-US" dirty="0">
                <a:latin typeface="Arial Unicode MS" pitchFamily="34" charset="-128"/>
                <a:ea typeface="Arial Unicode MS" pitchFamily="34" charset="-128"/>
                <a:cs typeface="Arial Unicode MS" pitchFamily="34" charset="-128"/>
              </a:rPr>
              <a:t>poor </a:t>
            </a:r>
            <a:r>
              <a:rPr lang="en-US" dirty="0">
                <a:solidFill>
                  <a:schemeClr val="tx2"/>
                </a:solidFill>
                <a:latin typeface="Arial Unicode MS" pitchFamily="34" charset="-128"/>
                <a:ea typeface="Arial Unicode MS" pitchFamily="34" charset="-128"/>
                <a:cs typeface="Arial Unicode MS" pitchFamily="34" charset="-128"/>
              </a:rPr>
              <a:t>understanding</a:t>
            </a:r>
            <a:r>
              <a:rPr lang="en-US" dirty="0">
                <a:latin typeface="Arial Unicode MS" pitchFamily="34" charset="-128"/>
                <a:ea typeface="Arial Unicode MS" pitchFamily="34" charset="-128"/>
                <a:cs typeface="Arial Unicode MS" pitchFamily="34" charset="-128"/>
              </a:rPr>
              <a:t> of disease etiology and transmission vectors.</a:t>
            </a:r>
            <a:r>
              <a:rPr lang="en-US" sz="1800" dirty="0">
                <a:latin typeface="Arial Unicode MS" pitchFamily="34" charset="-128"/>
                <a:ea typeface="Arial Unicode MS" pitchFamily="34" charset="-128"/>
                <a:cs typeface="Arial Unicode MS" pitchFamily="34" charset="-128"/>
              </a:rPr>
              <a:t>  </a:t>
            </a:r>
          </a:p>
          <a:p>
            <a:pPr marL="609600" indent="-609600">
              <a:lnSpc>
                <a:spcPct val="130000"/>
              </a:lnSpc>
              <a:buFontTx/>
              <a:buNone/>
            </a:pPr>
            <a:endParaRPr lang="en-US" sz="2000" dirty="0"/>
          </a:p>
        </p:txBody>
      </p:sp>
      <p:sp>
        <p:nvSpPr>
          <p:cNvPr id="2053" name="Rectangle 5"/>
          <p:cNvSpPr>
            <a:spLocks noChangeArrowheads="1"/>
          </p:cNvSpPr>
          <p:nvPr/>
        </p:nvSpPr>
        <p:spPr bwMode="auto">
          <a:xfrm>
            <a:off x="1943100" y="1819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203848" y="260648"/>
            <a:ext cx="6441672" cy="4896544"/>
          </a:xfrm>
          <a:prstGeom prst="roundRect">
            <a:avLst>
              <a:gd name="adj" fmla="val 0"/>
            </a:avLst>
          </a:prstGeom>
        </p:spPr>
      </p:pic>
      <p:sp>
        <p:nvSpPr>
          <p:cNvPr id="14339" name="Text Placeholder 3"/>
          <p:cNvSpPr>
            <a:spLocks noGrp="1"/>
          </p:cNvSpPr>
          <p:nvPr>
            <p:ph type="body" sz="half" idx="2"/>
          </p:nvPr>
        </p:nvSpPr>
        <p:spPr>
          <a:xfrm>
            <a:off x="35466" y="980728"/>
            <a:ext cx="3888462" cy="3744416"/>
          </a:xfrm>
        </p:spPr>
        <p:txBody>
          <a:bodyPr>
            <a:normAutofit/>
          </a:bodyPr>
          <a:lstStyle/>
          <a:p>
            <a:pPr algn="r"/>
            <a:r>
              <a:rPr lang="en-US" sz="2000" dirty="0" smtClean="0"/>
              <a:t>When the spatial distribution of </a:t>
            </a:r>
            <a:r>
              <a:rPr lang="en-US" sz="2000" b="1" dirty="0" smtClean="0"/>
              <a:t>Asthma Camp</a:t>
            </a:r>
            <a:r>
              <a:rPr lang="en-US" sz="2000" dirty="0" smtClean="0"/>
              <a:t> participants’ origins overlays the spatial distribution of Asthma hospitalization outcomes, our program directors, project funders, healthcare planners and providers are readily able to determine significant historical gaps and future opportunities for the Program.</a:t>
            </a:r>
          </a:p>
        </p:txBody>
      </p:sp>
      <p:sp>
        <p:nvSpPr>
          <p:cNvPr id="14338" name="Title 1"/>
          <p:cNvSpPr>
            <a:spLocks noGrp="1"/>
          </p:cNvSpPr>
          <p:nvPr>
            <p:ph type="title"/>
          </p:nvPr>
        </p:nvSpPr>
        <p:spPr/>
        <p:txBody>
          <a:bodyPr/>
          <a:lstStyle/>
          <a:p>
            <a:pPr algn="ctr"/>
            <a:r>
              <a:rPr lang="en-US" smtClean="0"/>
              <a:t>Asthma Camps</a:t>
            </a:r>
          </a:p>
        </p:txBody>
      </p:sp>
    </p:spTree>
    <p:extLst>
      <p:ext uri="{BB962C8B-B14F-4D97-AF65-F5344CB8AC3E}">
        <p14:creationId xmlns:p14="http://schemas.microsoft.com/office/powerpoint/2010/main" val="1703358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0" y="-152400"/>
          <a:ext cx="9144000" cy="7062788"/>
        </p:xfrm>
        <a:graphic>
          <a:graphicData uri="http://schemas.openxmlformats.org/presentationml/2006/ole">
            <mc:AlternateContent xmlns:mc="http://schemas.openxmlformats.org/markup-compatibility/2006">
              <mc:Choice xmlns:v="urn:schemas-microsoft-com:vml" Requires="v">
                <p:oleObj spid="_x0000_s25647" name="Photo Editor Photo" r:id="rId3" imgW="9838095" imgH="7895238" progId="MSPhotoEd.3">
                  <p:embed/>
                </p:oleObj>
              </mc:Choice>
              <mc:Fallback>
                <p:oleObj name="Photo Editor Photo" r:id="rId3" imgW="9838095" imgH="789523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6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Rectangle 4"/>
          <p:cNvSpPr>
            <a:spLocks noChangeArrowheads="1"/>
          </p:cNvSpPr>
          <p:nvPr/>
        </p:nvSpPr>
        <p:spPr bwMode="auto">
          <a:xfrm>
            <a:off x="2008188" y="6232525"/>
            <a:ext cx="5097462"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5626"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9" y="-159740"/>
            <a:ext cx="5184576" cy="702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27"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7561" y="-153990"/>
            <a:ext cx="5170903" cy="700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28" name="Picture 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4369" y="-140830"/>
            <a:ext cx="5170903" cy="700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03340" y="5632360"/>
            <a:ext cx="2232248" cy="1200329"/>
          </a:xfrm>
          <a:prstGeom prst="rect">
            <a:avLst/>
          </a:prstGeom>
          <a:noFill/>
        </p:spPr>
        <p:txBody>
          <a:bodyPr wrap="square" rtlCol="0">
            <a:spAutoFit/>
          </a:bodyPr>
          <a:lstStyle/>
          <a:p>
            <a:r>
              <a:rPr lang="en-CA" b="1" dirty="0" smtClean="0">
                <a:solidFill>
                  <a:srgbClr val="FFFFFF"/>
                </a:solidFill>
              </a:rPr>
              <a:t>Beta WMS, Environment Canada</a:t>
            </a:r>
            <a:endParaRPr lang="en-CA" b="1" dirty="0">
              <a:solidFill>
                <a:srgbClr val="FFFFFF"/>
              </a:solidFill>
            </a:endParaRPr>
          </a:p>
        </p:txBody>
      </p:sp>
    </p:spTree>
    <p:extLst>
      <p:ext uri="{BB962C8B-B14F-4D97-AF65-F5344CB8AC3E}">
        <p14:creationId xmlns:p14="http://schemas.microsoft.com/office/powerpoint/2010/main" val="11533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26"/>
                                        </p:tgtEl>
                                        <p:attrNameLst>
                                          <p:attrName>style.visibility</p:attrName>
                                        </p:attrNameLst>
                                      </p:cBhvr>
                                      <p:to>
                                        <p:strVal val="visible"/>
                                      </p:to>
                                    </p:set>
                                    <p:animEffect transition="in" filter="fade">
                                      <p:cBhvr>
                                        <p:cTn id="7" dur="500"/>
                                        <p:tgtEl>
                                          <p:spTgt spid="25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27"/>
                                        </p:tgtEl>
                                        <p:attrNameLst>
                                          <p:attrName>style.visibility</p:attrName>
                                        </p:attrNameLst>
                                      </p:cBhvr>
                                      <p:to>
                                        <p:strVal val="visible"/>
                                      </p:to>
                                    </p:set>
                                    <p:animEffect transition="in" filter="fade">
                                      <p:cBhvr>
                                        <p:cTn id="12" dur="500"/>
                                        <p:tgtEl>
                                          <p:spTgt spid="256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28"/>
                                        </p:tgtEl>
                                        <p:attrNameLst>
                                          <p:attrName>style.visibility</p:attrName>
                                        </p:attrNameLst>
                                      </p:cBhvr>
                                      <p:to>
                                        <p:strVal val="visible"/>
                                      </p:to>
                                    </p:set>
                                    <p:animEffect transition="in" filter="fade">
                                      <p:cBhvr>
                                        <p:cTn id="17" dur="500"/>
                                        <p:tgtEl>
                                          <p:spTgt spid="25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669956387"/>
              </p:ext>
            </p:extLst>
          </p:nvPr>
        </p:nvGraphicFramePr>
        <p:xfrm>
          <a:off x="1" y="23465"/>
          <a:ext cx="4860032" cy="5349751"/>
        </p:xfrm>
        <a:graphic>
          <a:graphicData uri="http://schemas.openxmlformats.org/presentationml/2006/ole">
            <mc:AlternateContent xmlns:mc="http://schemas.openxmlformats.org/markup-compatibility/2006">
              <mc:Choice xmlns:v="urn:schemas-microsoft-com:vml" Requires="v">
                <p:oleObj spid="_x0000_s30792" name="Visio" r:id="rId3" imgW="5033523" imgH="5544359" progId="Visio.Drawing.11">
                  <p:embed/>
                </p:oleObj>
              </mc:Choice>
              <mc:Fallback>
                <p:oleObj name="Visio" r:id="rId3" imgW="5033523" imgH="5544359"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465"/>
                        <a:ext cx="4860032" cy="5349751"/>
                      </a:xfrm>
                      <a:prstGeom prst="rect">
                        <a:avLst/>
                      </a:prstGeom>
                      <a:noFill/>
                      <a:extLst/>
                    </p:spPr>
                  </p:pic>
                </p:oleObj>
              </mc:Fallback>
            </mc:AlternateContent>
          </a:graphicData>
        </a:graphic>
      </p:graphicFrame>
      <p:sp>
        <p:nvSpPr>
          <p:cNvPr id="6" name="TextBox 5"/>
          <p:cNvSpPr txBox="1"/>
          <p:nvPr/>
        </p:nvSpPr>
        <p:spPr>
          <a:xfrm>
            <a:off x="2987824" y="-1"/>
            <a:ext cx="5976664" cy="830997"/>
          </a:xfrm>
          <a:prstGeom prst="rect">
            <a:avLst/>
          </a:prstGeom>
          <a:noFill/>
        </p:spPr>
        <p:txBody>
          <a:bodyPr wrap="square" rtlCol="0">
            <a:spAutoFit/>
          </a:bodyPr>
          <a:lstStyle/>
          <a:p>
            <a:pPr algn="r"/>
            <a:r>
              <a:rPr lang="en-CA" dirty="0" smtClean="0"/>
              <a:t>User requirements survey for National Portal, Health Canada </a:t>
            </a:r>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1593161132"/>
              </p:ext>
            </p:extLst>
          </p:nvPr>
        </p:nvGraphicFramePr>
        <p:xfrm>
          <a:off x="4587975" y="1700808"/>
          <a:ext cx="4556026" cy="5140647"/>
        </p:xfrm>
        <a:graphic>
          <a:graphicData uri="http://schemas.openxmlformats.org/presentationml/2006/ole">
            <mc:AlternateContent xmlns:mc="http://schemas.openxmlformats.org/markup-compatibility/2006">
              <mc:Choice xmlns:v="urn:schemas-microsoft-com:vml" Requires="v">
                <p:oleObj spid="_x0000_s30793" name="Visio" r:id="rId5" imgW="5427764" imgH="5676990" progId="Visio.Drawing.11">
                  <p:embed/>
                </p:oleObj>
              </mc:Choice>
              <mc:Fallback>
                <p:oleObj name="Visio" r:id="rId5" imgW="5427764" imgH="5676990" progId="Visio.Drawing.11">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975" y="1700808"/>
                        <a:ext cx="4556026" cy="514064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72765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0"/>
            <a:ext cx="8229600" cy="620713"/>
          </a:xfrm>
        </p:spPr>
        <p:txBody>
          <a:bodyPr>
            <a:normAutofit fontScale="90000"/>
          </a:bodyPr>
          <a:lstStyle/>
          <a:p>
            <a:pPr eaLnBrk="1" hangingPunct="1"/>
            <a:r>
              <a:rPr lang="en-US" sz="3600" smtClean="0"/>
              <a:t>Key Data Sources</a:t>
            </a:r>
          </a:p>
        </p:txBody>
      </p:sp>
      <p:sp>
        <p:nvSpPr>
          <p:cNvPr id="31747" name="Rectangle 3"/>
          <p:cNvSpPr>
            <a:spLocks noGrp="1" noChangeArrowheads="1"/>
          </p:cNvSpPr>
          <p:nvPr>
            <p:ph sz="quarter" idx="13"/>
          </p:nvPr>
        </p:nvSpPr>
        <p:spPr>
          <a:xfrm>
            <a:off x="0" y="504825"/>
            <a:ext cx="9144000" cy="6353175"/>
          </a:xfrm>
        </p:spPr>
        <p:txBody>
          <a:bodyPr>
            <a:normAutofit fontScale="92500"/>
          </a:bodyPr>
          <a:lstStyle/>
          <a:p>
            <a:pPr>
              <a:lnSpc>
                <a:spcPct val="120000"/>
              </a:lnSpc>
            </a:pPr>
            <a:r>
              <a:rPr lang="en-US" sz="1400" b="1" dirty="0" smtClean="0"/>
              <a:t>Framework data </a:t>
            </a:r>
            <a:r>
              <a:rPr lang="en-US" sz="1400" dirty="0" smtClean="0"/>
              <a:t>– </a:t>
            </a:r>
            <a:r>
              <a:rPr lang="en-US" sz="1400" dirty="0" err="1" smtClean="0"/>
              <a:t>GeoBase</a:t>
            </a:r>
            <a:r>
              <a:rPr lang="en-US" sz="1400" dirty="0" smtClean="0"/>
              <a:t>, NTS, Public Health Agency of Canada (Map and Data Exchange) </a:t>
            </a:r>
            <a:endParaRPr lang="en-US" sz="1400" b="1" dirty="0" smtClean="0"/>
          </a:p>
          <a:p>
            <a:pPr>
              <a:lnSpc>
                <a:spcPct val="120000"/>
              </a:lnSpc>
            </a:pPr>
            <a:r>
              <a:rPr lang="en-US" sz="1400" b="1" dirty="0" smtClean="0"/>
              <a:t>Licensed data </a:t>
            </a:r>
            <a:r>
              <a:rPr lang="en-US" sz="1300" dirty="0" smtClean="0"/>
              <a:t>from NB Department of Health, Canadian Institute for Health Information, Public Health Agency of Canada</a:t>
            </a:r>
            <a:endParaRPr lang="en-US" sz="1400" dirty="0" smtClean="0"/>
          </a:p>
          <a:p>
            <a:pPr>
              <a:lnSpc>
                <a:spcPct val="120000"/>
              </a:lnSpc>
            </a:pPr>
            <a:r>
              <a:rPr lang="en-US" sz="1400" b="1" dirty="0" smtClean="0"/>
              <a:t>New </a:t>
            </a:r>
            <a:r>
              <a:rPr lang="en-US" sz="1400" b="1" dirty="0"/>
              <a:t>Brunswick Lung </a:t>
            </a:r>
            <a:r>
              <a:rPr lang="en-US" sz="1400" b="1" dirty="0" smtClean="0"/>
              <a:t>Association </a:t>
            </a:r>
            <a:r>
              <a:rPr lang="en-US" sz="1400" dirty="0" smtClean="0"/>
              <a:t>Map </a:t>
            </a:r>
            <a:r>
              <a:rPr lang="en-US" sz="1400" dirty="0"/>
              <a:t>Layers </a:t>
            </a:r>
            <a:r>
              <a:rPr lang="en-US" sz="1400" dirty="0" smtClean="0"/>
              <a:t>(community outreach programs)</a:t>
            </a:r>
            <a:endParaRPr lang="en-US" sz="1400" dirty="0"/>
          </a:p>
          <a:p>
            <a:pPr>
              <a:lnSpc>
                <a:spcPct val="120000"/>
              </a:lnSpc>
            </a:pPr>
            <a:r>
              <a:rPr lang="en-US" sz="1400" b="1" dirty="0"/>
              <a:t>Heat event public health alerting – </a:t>
            </a:r>
            <a:r>
              <a:rPr lang="en-US" sz="1400" dirty="0"/>
              <a:t>2011</a:t>
            </a:r>
            <a:r>
              <a:rPr lang="en-US" sz="1400" b="1" dirty="0"/>
              <a:t> </a:t>
            </a:r>
            <a:r>
              <a:rPr lang="en-US" sz="1400" dirty="0"/>
              <a:t>pilot in 4 cities (including Fredericton) – expanding in 2012, Health Canada</a:t>
            </a:r>
          </a:p>
          <a:p>
            <a:pPr eaLnBrk="1" hangingPunct="1">
              <a:lnSpc>
                <a:spcPct val="120000"/>
              </a:lnSpc>
            </a:pPr>
            <a:r>
              <a:rPr lang="en-US" sz="1400" b="1" dirty="0" smtClean="0"/>
              <a:t>Humidity, Temperature, Precipitation, Air Quality Data: </a:t>
            </a:r>
            <a:r>
              <a:rPr lang="en-US" sz="1400" dirty="0" smtClean="0"/>
              <a:t>Meteorological Service Canada (e.g. via WMS – Beta phase)</a:t>
            </a:r>
          </a:p>
          <a:p>
            <a:pPr eaLnBrk="1" hangingPunct="1">
              <a:lnSpc>
                <a:spcPct val="120000"/>
              </a:lnSpc>
            </a:pPr>
            <a:r>
              <a:rPr lang="en-US" sz="1400" b="1" dirty="0" smtClean="0"/>
              <a:t>Regional Downscale Climate Scenarios for Atlantic Canada – </a:t>
            </a:r>
            <a:r>
              <a:rPr lang="en-US" sz="1400" dirty="0" smtClean="0"/>
              <a:t>(e.g. future WMS &amp; WCS) Weather (WXXM, GRIB, DBF)</a:t>
            </a:r>
          </a:p>
          <a:p>
            <a:pPr>
              <a:lnSpc>
                <a:spcPct val="120000"/>
              </a:lnSpc>
            </a:pPr>
            <a:r>
              <a:rPr lang="en-US" sz="1500" b="1" dirty="0"/>
              <a:t>Air Quality Health Index </a:t>
            </a:r>
            <a:r>
              <a:rPr lang="en-US" sz="1700" b="1" dirty="0"/>
              <a:t>– </a:t>
            </a:r>
            <a:r>
              <a:rPr lang="en-US" sz="1300" b="1" dirty="0"/>
              <a:t>Ozone reporting / Health Index</a:t>
            </a:r>
          </a:p>
          <a:p>
            <a:pPr eaLnBrk="1" hangingPunct="1">
              <a:lnSpc>
                <a:spcPct val="120000"/>
              </a:lnSpc>
            </a:pPr>
            <a:r>
              <a:rPr lang="en-US" sz="1400" b="1" dirty="0" smtClean="0"/>
              <a:t>Atlantic Region Air Monitoring Sites: </a:t>
            </a:r>
            <a:r>
              <a:rPr lang="en-US" sz="1400" b="1" dirty="0" smtClean="0">
                <a:hlinkClick r:id="rId2"/>
              </a:rPr>
              <a:t>http://atlantic-web1.ns.ec.gc.ca/airmons/index_e.cfm</a:t>
            </a:r>
            <a:r>
              <a:rPr lang="en-US" sz="1400" b="1" dirty="0" smtClean="0"/>
              <a:t> </a:t>
            </a:r>
            <a:r>
              <a:rPr lang="en-US" sz="1100" b="1" dirty="0" smtClean="0"/>
              <a:t>(no longer available)</a:t>
            </a:r>
            <a:r>
              <a:rPr lang="en-US" sz="1400" b="1" dirty="0" smtClean="0"/>
              <a:t> </a:t>
            </a:r>
          </a:p>
          <a:p>
            <a:pPr eaLnBrk="1" hangingPunct="1">
              <a:lnSpc>
                <a:spcPct val="120000"/>
              </a:lnSpc>
            </a:pPr>
            <a:r>
              <a:rPr lang="en-US" sz="1400" b="1" dirty="0" smtClean="0"/>
              <a:t>National Air Pollutant Survey (NAPS) – </a:t>
            </a:r>
            <a:r>
              <a:rPr lang="en-US" sz="1400" dirty="0" smtClean="0"/>
              <a:t>Environment Canada, published in CEC Atlas</a:t>
            </a:r>
          </a:p>
          <a:p>
            <a:pPr eaLnBrk="1" hangingPunct="1">
              <a:lnSpc>
                <a:spcPct val="120000"/>
              </a:lnSpc>
            </a:pPr>
            <a:r>
              <a:rPr lang="en-US" sz="1400" b="1" dirty="0" smtClean="0"/>
              <a:t>National Pollutant Release Inventory (NPRI) – </a:t>
            </a:r>
            <a:r>
              <a:rPr lang="en-US" sz="1400" dirty="0" smtClean="0"/>
              <a:t>Environment Canada, published in CEC Atlas </a:t>
            </a:r>
          </a:p>
          <a:p>
            <a:pPr eaLnBrk="1" hangingPunct="1">
              <a:lnSpc>
                <a:spcPct val="120000"/>
              </a:lnSpc>
            </a:pPr>
            <a:r>
              <a:rPr lang="en-US" sz="1400" b="1" dirty="0" smtClean="0"/>
              <a:t>MODIS – NASA: </a:t>
            </a:r>
            <a:r>
              <a:rPr lang="en-US" sz="1400" b="1" dirty="0" smtClean="0">
                <a:hlinkClick r:id="rId3"/>
              </a:rPr>
              <a:t>http://modis.gsfc.nasa.gov/data/dataprod/index.php</a:t>
            </a:r>
            <a:endParaRPr lang="en-US" sz="1400" b="1" dirty="0" smtClean="0"/>
          </a:p>
          <a:p>
            <a:pPr eaLnBrk="1" hangingPunct="1">
              <a:lnSpc>
                <a:spcPct val="120000"/>
              </a:lnSpc>
            </a:pPr>
            <a:r>
              <a:rPr lang="en-US" sz="1400" b="1" dirty="0" smtClean="0"/>
              <a:t>Canada: </a:t>
            </a:r>
            <a:r>
              <a:rPr lang="en-US" sz="1400" b="1" dirty="0" err="1" smtClean="0"/>
              <a:t>Geogratis</a:t>
            </a:r>
            <a:r>
              <a:rPr lang="en-US" sz="1400" b="1" dirty="0" smtClean="0"/>
              <a:t>: </a:t>
            </a:r>
            <a:r>
              <a:rPr lang="en-US" sz="1400" b="1" dirty="0" smtClean="0">
                <a:hlinkClick r:id="rId4"/>
              </a:rPr>
              <a:t>http://geogratis.cgdi.gc.ca/download/EO_Data/MODIS/</a:t>
            </a:r>
            <a:r>
              <a:rPr lang="en-US" sz="1400" b="1" dirty="0" smtClean="0"/>
              <a:t> / </a:t>
            </a:r>
            <a:r>
              <a:rPr lang="en-US" sz="1100" b="1" dirty="0" smtClean="0">
                <a:hlinkClick r:id="rId5"/>
              </a:rPr>
              <a:t>http://geogratis.cgdi.gc.ca/download/</a:t>
            </a:r>
            <a:r>
              <a:rPr lang="en-US" sz="1100" b="1" dirty="0" smtClean="0"/>
              <a:t> </a:t>
            </a:r>
          </a:p>
          <a:p>
            <a:pPr eaLnBrk="1" hangingPunct="1">
              <a:lnSpc>
                <a:spcPct val="120000"/>
              </a:lnSpc>
            </a:pPr>
            <a:r>
              <a:rPr lang="en-US" sz="1400" b="1" dirty="0" smtClean="0"/>
              <a:t>Service New Brunswick – </a:t>
            </a:r>
            <a:r>
              <a:rPr lang="en-US" sz="1400" dirty="0" smtClean="0"/>
              <a:t>building the NB Shared Data Infrastructure </a:t>
            </a:r>
            <a:r>
              <a:rPr lang="en-US" sz="1400" b="1" dirty="0" smtClean="0"/>
              <a:t>(</a:t>
            </a:r>
            <a:r>
              <a:rPr lang="en-US" sz="1400" b="1" dirty="0" smtClean="0">
                <a:hlinkClick r:id="rId6"/>
              </a:rPr>
              <a:t>http://geonb.snb.ca/geonb/</a:t>
            </a:r>
            <a:r>
              <a:rPr lang="en-US" sz="1400" b="1" dirty="0" smtClean="0"/>
              <a:t> viewer)</a:t>
            </a:r>
          </a:p>
          <a:p>
            <a:pPr eaLnBrk="1" hangingPunct="1">
              <a:lnSpc>
                <a:spcPct val="120000"/>
              </a:lnSpc>
            </a:pPr>
            <a:r>
              <a:rPr lang="en-US" sz="1400" b="1" dirty="0" smtClean="0"/>
              <a:t>NB Department of Environment: </a:t>
            </a:r>
            <a:r>
              <a:rPr lang="en-US" sz="1400" dirty="0" smtClean="0"/>
              <a:t>monitoring stations, flood &amp; watershed data, water quality, EIAs</a:t>
            </a:r>
          </a:p>
          <a:p>
            <a:pPr eaLnBrk="1" hangingPunct="1">
              <a:lnSpc>
                <a:spcPct val="120000"/>
              </a:lnSpc>
            </a:pPr>
            <a:r>
              <a:rPr lang="en-US" sz="1400" b="1" dirty="0" smtClean="0"/>
              <a:t>Flood Modeling – </a:t>
            </a:r>
            <a:r>
              <a:rPr lang="en-US" sz="1400" dirty="0" smtClean="0"/>
              <a:t>useful for health outcomes related to molds / mosquito populations / West Nile</a:t>
            </a:r>
          </a:p>
          <a:p>
            <a:pPr eaLnBrk="1" hangingPunct="1">
              <a:lnSpc>
                <a:spcPct val="120000"/>
              </a:lnSpc>
            </a:pPr>
            <a:r>
              <a:rPr lang="en-US" sz="1400" b="1" dirty="0" smtClean="0"/>
              <a:t>Forestry Service – </a:t>
            </a:r>
            <a:r>
              <a:rPr lang="en-US" sz="1400" dirty="0" smtClean="0"/>
              <a:t>species distribution, health, and disease</a:t>
            </a:r>
          </a:p>
          <a:p>
            <a:pPr eaLnBrk="1" hangingPunct="1">
              <a:lnSpc>
                <a:spcPct val="120000"/>
              </a:lnSpc>
            </a:pPr>
            <a:r>
              <a:rPr lang="en-US" sz="1400" b="1" dirty="0" smtClean="0"/>
              <a:t>Statistics Canada – </a:t>
            </a:r>
            <a:r>
              <a:rPr lang="en-US" sz="1400" dirty="0" smtClean="0"/>
              <a:t>many health indicator data sets</a:t>
            </a:r>
          </a:p>
          <a:p>
            <a:pPr eaLnBrk="1" hangingPunct="1">
              <a:lnSpc>
                <a:spcPct val="120000"/>
              </a:lnSpc>
            </a:pPr>
            <a:r>
              <a:rPr lang="en-US" sz="1400" b="1" dirty="0" smtClean="0"/>
              <a:t>Sea Level Rise – Environment Canada</a:t>
            </a:r>
          </a:p>
        </p:txBody>
      </p:sp>
    </p:spTree>
    <p:extLst>
      <p:ext uri="{BB962C8B-B14F-4D97-AF65-F5344CB8AC3E}">
        <p14:creationId xmlns:p14="http://schemas.microsoft.com/office/powerpoint/2010/main" val="4237549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03649" y="0"/>
            <a:ext cx="7752888" cy="1143000"/>
          </a:xfrm>
        </p:spPr>
        <p:txBody>
          <a:bodyPr>
            <a:normAutofit fontScale="90000"/>
          </a:bodyPr>
          <a:lstStyle/>
          <a:p>
            <a:pPr eaLnBrk="1" hangingPunct="1"/>
            <a:r>
              <a:rPr lang="en-US" dirty="0" smtClean="0"/>
              <a:t>Other data sets of interest</a:t>
            </a:r>
          </a:p>
        </p:txBody>
      </p:sp>
      <p:sp>
        <p:nvSpPr>
          <p:cNvPr id="32771" name="Rectangle 3"/>
          <p:cNvSpPr>
            <a:spLocks noGrp="1" noChangeArrowheads="1"/>
          </p:cNvSpPr>
          <p:nvPr>
            <p:ph sz="quarter" idx="13"/>
          </p:nvPr>
        </p:nvSpPr>
        <p:spPr>
          <a:xfrm>
            <a:off x="0" y="836712"/>
            <a:ext cx="9144000" cy="6021288"/>
          </a:xfrm>
        </p:spPr>
        <p:txBody>
          <a:bodyPr>
            <a:normAutofit/>
          </a:bodyPr>
          <a:lstStyle/>
          <a:p>
            <a:pPr eaLnBrk="1" hangingPunct="1"/>
            <a:r>
              <a:rPr lang="en-US" sz="2800" dirty="0" smtClean="0"/>
              <a:t>Ambient Particulate Matter .5, 2.5, 10</a:t>
            </a:r>
          </a:p>
          <a:p>
            <a:pPr lvl="1" eaLnBrk="1" hangingPunct="1"/>
            <a:r>
              <a:rPr lang="en-US" sz="1600" dirty="0" smtClean="0"/>
              <a:t>New Brunswick Lung Association conducts studies in partnership with health authorities to determine exposure to ozone, PM, and other air pollutants</a:t>
            </a:r>
          </a:p>
          <a:p>
            <a:pPr lvl="1" eaLnBrk="1" hangingPunct="1"/>
            <a:r>
              <a:rPr lang="en-US" sz="1600" dirty="0" smtClean="0"/>
              <a:t>monitoring real time exposures &amp; emissions of Particulate Matter </a:t>
            </a:r>
          </a:p>
          <a:p>
            <a:pPr eaLnBrk="1" hangingPunct="1"/>
            <a:r>
              <a:rPr lang="en-US" sz="1800" dirty="0" smtClean="0"/>
              <a:t>Fleet &amp; Traffic-related pollution</a:t>
            </a:r>
          </a:p>
          <a:p>
            <a:pPr eaLnBrk="1" hangingPunct="1"/>
            <a:r>
              <a:rPr lang="en-US" sz="1800" dirty="0" smtClean="0"/>
              <a:t>Residential and Commercial radon concentrations</a:t>
            </a:r>
          </a:p>
          <a:p>
            <a:pPr eaLnBrk="1" hangingPunct="1"/>
            <a:r>
              <a:rPr lang="en-US" sz="1800" dirty="0" smtClean="0"/>
              <a:t>Airborne Fungal Concentrations in Public Schools</a:t>
            </a:r>
          </a:p>
          <a:p>
            <a:pPr eaLnBrk="1" hangingPunct="1"/>
            <a:r>
              <a:rPr lang="en-US" sz="1800" dirty="0" smtClean="0"/>
              <a:t>Sulfur dioxide concentration from petroleum processing plants</a:t>
            </a:r>
          </a:p>
          <a:p>
            <a:pPr eaLnBrk="1" hangingPunct="1"/>
            <a:r>
              <a:rPr lang="en-US" sz="1800" dirty="0" smtClean="0"/>
              <a:t>Extreme Weather Data / Forecasts</a:t>
            </a:r>
          </a:p>
          <a:p>
            <a:pPr eaLnBrk="1" hangingPunct="1"/>
            <a:r>
              <a:rPr lang="en-US" sz="1800" dirty="0" smtClean="0"/>
              <a:t>Forest Fires / Smog Alerts</a:t>
            </a:r>
          </a:p>
          <a:p>
            <a:pPr eaLnBrk="1" hangingPunct="1"/>
            <a:r>
              <a:rPr lang="en-US" sz="1800" dirty="0" smtClean="0"/>
              <a:t>Geographic and temporal distribution of polycyclic aromatic hydrocarbons</a:t>
            </a:r>
          </a:p>
          <a:p>
            <a:pPr eaLnBrk="1" hangingPunct="1"/>
            <a:r>
              <a:rPr lang="en-US" sz="1800" dirty="0" smtClean="0"/>
              <a:t>Pest / Insect Infestations</a:t>
            </a:r>
          </a:p>
          <a:p>
            <a:pPr eaLnBrk="1" hangingPunct="1"/>
            <a:r>
              <a:rPr lang="en-US" sz="1800" dirty="0" smtClean="0"/>
              <a:t>Rabies</a:t>
            </a:r>
          </a:p>
        </p:txBody>
      </p:sp>
    </p:spTree>
    <p:extLst>
      <p:ext uri="{BB962C8B-B14F-4D97-AF65-F5344CB8AC3E}">
        <p14:creationId xmlns:p14="http://schemas.microsoft.com/office/powerpoint/2010/main" val="3929750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smtClean="0"/>
              <a:t/>
            </a:r>
            <a:br>
              <a:rPr lang="en-US" dirty="0" smtClean="0"/>
            </a:br>
            <a:endParaRPr lang="en-US" dirty="0"/>
          </a:p>
        </p:txBody>
      </p:sp>
      <p:sp>
        <p:nvSpPr>
          <p:cNvPr id="30722" name="Title 1"/>
          <p:cNvSpPr>
            <a:spLocks noGrp="1"/>
          </p:cNvSpPr>
          <p:nvPr>
            <p:ph type="ctrTitle"/>
          </p:nvPr>
        </p:nvSpPr>
        <p:spPr/>
        <p:txBody>
          <a:bodyPr>
            <a:normAutofit fontScale="90000"/>
          </a:bodyPr>
          <a:lstStyle/>
          <a:p>
            <a:r>
              <a:rPr lang="en-US" smtClean="0"/>
              <a:t>GisHealthPortal</a:t>
            </a:r>
            <a:br>
              <a:rPr lang="en-US" smtClean="0"/>
            </a:br>
            <a:r>
              <a:rPr lang="en-US" smtClean="0"/>
              <a:t>Map Viewer Interface</a:t>
            </a:r>
          </a:p>
        </p:txBody>
      </p:sp>
    </p:spTree>
    <p:extLst>
      <p:ext uri="{BB962C8B-B14F-4D97-AF65-F5344CB8AC3E}">
        <p14:creationId xmlns:p14="http://schemas.microsoft.com/office/powerpoint/2010/main" val="34817641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Placeholder 4" descr="Slide 00.bmp"/>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851920" y="0"/>
            <a:ext cx="5618479" cy="4270806"/>
          </a:xfrm>
        </p:spPr>
      </p:pic>
      <p:sp>
        <p:nvSpPr>
          <p:cNvPr id="31748" name="Text Placeholder 3"/>
          <p:cNvSpPr>
            <a:spLocks noGrp="1"/>
          </p:cNvSpPr>
          <p:nvPr>
            <p:ph type="body" sz="half" idx="2"/>
          </p:nvPr>
        </p:nvSpPr>
        <p:spPr>
          <a:xfrm>
            <a:off x="251520" y="1010486"/>
            <a:ext cx="4536504" cy="3210602"/>
          </a:xfrm>
        </p:spPr>
        <p:txBody>
          <a:bodyPr>
            <a:noAutofit/>
          </a:bodyPr>
          <a:lstStyle/>
          <a:p>
            <a:pPr marL="0" indent="0">
              <a:buNone/>
            </a:pPr>
            <a:r>
              <a:rPr lang="en-US" sz="2400" dirty="0" smtClean="0"/>
              <a:t>Our custom Map </a:t>
            </a:r>
            <a:r>
              <a:rPr lang="en-US" sz="2400" dirty="0" smtClean="0"/>
              <a:t>Viewer Interface </a:t>
            </a:r>
            <a:r>
              <a:rPr lang="en-US" sz="2400" dirty="0" smtClean="0"/>
              <a:t>enabled </a:t>
            </a:r>
            <a:r>
              <a:rPr lang="en-US" sz="2400" dirty="0" smtClean="0"/>
              <a:t>the user to </a:t>
            </a:r>
            <a:r>
              <a:rPr lang="en-US" sz="2400" dirty="0" smtClean="0"/>
              <a:t>combine:</a:t>
            </a:r>
          </a:p>
          <a:p>
            <a:pPr marL="457200" indent="-457200">
              <a:buFont typeface="+mj-lt"/>
              <a:buAutoNum type="arabicPeriod"/>
            </a:pPr>
            <a:r>
              <a:rPr lang="en-US" sz="2400" dirty="0" smtClean="0"/>
              <a:t>Web </a:t>
            </a:r>
            <a:r>
              <a:rPr lang="en-US" sz="2400" dirty="0" smtClean="0"/>
              <a:t>Processing </a:t>
            </a:r>
            <a:r>
              <a:rPr lang="en-US" sz="2400" dirty="0" smtClean="0"/>
              <a:t>Services</a:t>
            </a:r>
          </a:p>
          <a:p>
            <a:pPr marL="457200" indent="-457200">
              <a:buFont typeface="+mj-lt"/>
              <a:buAutoNum type="arabicPeriod"/>
            </a:pPr>
            <a:r>
              <a:rPr lang="en-US" sz="2400" dirty="0" smtClean="0"/>
              <a:t>Web </a:t>
            </a:r>
            <a:r>
              <a:rPr lang="en-US" sz="2400" dirty="0" smtClean="0"/>
              <a:t>Feature </a:t>
            </a:r>
            <a:r>
              <a:rPr lang="en-US" sz="2400" dirty="0" smtClean="0"/>
              <a:t>Services</a:t>
            </a:r>
          </a:p>
          <a:p>
            <a:pPr marL="457200" indent="-457200">
              <a:buFont typeface="+mj-lt"/>
              <a:buAutoNum type="arabicPeriod"/>
            </a:pPr>
            <a:r>
              <a:rPr lang="en-US" sz="2400" dirty="0" smtClean="0"/>
              <a:t>Web </a:t>
            </a:r>
            <a:r>
              <a:rPr lang="en-US" sz="2400" dirty="0" smtClean="0"/>
              <a:t>Mapping Services </a:t>
            </a:r>
            <a:endParaRPr lang="en-US" sz="2400" dirty="0" smtClean="0"/>
          </a:p>
          <a:p>
            <a:pPr marL="0" indent="0">
              <a:buNone/>
            </a:pPr>
            <a:r>
              <a:rPr lang="en-US" sz="2400" dirty="0" smtClean="0"/>
              <a:t>into </a:t>
            </a:r>
            <a:r>
              <a:rPr lang="en-US" sz="2400" dirty="0" smtClean="0"/>
              <a:t>a multilayer seamless view exportable to the user’s desktop workstation. </a:t>
            </a:r>
          </a:p>
        </p:txBody>
      </p:sp>
      <p:sp>
        <p:nvSpPr>
          <p:cNvPr id="31746" name="Title 1"/>
          <p:cNvSpPr>
            <a:spLocks noGrp="1"/>
          </p:cNvSpPr>
          <p:nvPr>
            <p:ph type="title"/>
          </p:nvPr>
        </p:nvSpPr>
        <p:spPr/>
        <p:txBody>
          <a:bodyPr/>
          <a:lstStyle/>
          <a:p>
            <a:pPr algn="ctr"/>
            <a:r>
              <a:rPr lang="en-US" smtClean="0"/>
              <a:t>Map Viewer Interface</a:t>
            </a:r>
          </a:p>
        </p:txBody>
      </p:sp>
    </p:spTree>
    <p:extLst>
      <p:ext uri="{BB962C8B-B14F-4D97-AF65-F5344CB8AC3E}">
        <p14:creationId xmlns:p14="http://schemas.microsoft.com/office/powerpoint/2010/main" val="23645180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923928" y="0"/>
            <a:ext cx="5618479" cy="4270806"/>
          </a:xfrm>
        </p:spPr>
      </p:pic>
      <p:sp>
        <p:nvSpPr>
          <p:cNvPr id="32772" name="Text Placeholder 3"/>
          <p:cNvSpPr>
            <a:spLocks noGrp="1"/>
          </p:cNvSpPr>
          <p:nvPr>
            <p:ph type="body" sz="half" idx="2"/>
          </p:nvPr>
        </p:nvSpPr>
        <p:spPr>
          <a:xfrm>
            <a:off x="179512" y="1010486"/>
            <a:ext cx="4608512" cy="3498634"/>
          </a:xfrm>
        </p:spPr>
        <p:txBody>
          <a:bodyPr>
            <a:noAutofit/>
          </a:bodyPr>
          <a:lstStyle/>
          <a:p>
            <a:pPr marL="0" indent="0">
              <a:buNone/>
            </a:pPr>
            <a:r>
              <a:rPr lang="en-US" sz="2800" dirty="0" smtClean="0"/>
              <a:t>The User defines which combination of values to obtain for geometry, respiratory disease, gender,  age,  admission years, statistical  methods, classification methods, legend range, </a:t>
            </a:r>
            <a:r>
              <a:rPr lang="en-US" sz="2800" i="1" dirty="0" smtClean="0"/>
              <a:t>etc</a:t>
            </a:r>
            <a:r>
              <a:rPr lang="en-US" sz="2800" dirty="0" smtClean="0"/>
              <a:t>. </a:t>
            </a:r>
          </a:p>
        </p:txBody>
      </p:sp>
      <p:sp>
        <p:nvSpPr>
          <p:cNvPr id="32770" name="Title 1"/>
          <p:cNvSpPr>
            <a:spLocks noGrp="1"/>
          </p:cNvSpPr>
          <p:nvPr>
            <p:ph type="title"/>
          </p:nvPr>
        </p:nvSpPr>
        <p:spPr/>
        <p:txBody>
          <a:bodyPr>
            <a:normAutofit fontScale="90000"/>
          </a:bodyPr>
          <a:lstStyle/>
          <a:p>
            <a:pPr algn="ctr"/>
            <a:r>
              <a:rPr lang="en-US" smtClean="0"/>
              <a:t>Web Processing Service</a:t>
            </a:r>
          </a:p>
        </p:txBody>
      </p:sp>
    </p:spTree>
    <p:extLst>
      <p:ext uri="{BB962C8B-B14F-4D97-AF65-F5344CB8AC3E}">
        <p14:creationId xmlns:p14="http://schemas.microsoft.com/office/powerpoint/2010/main" val="3682402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923928" y="-17454"/>
            <a:ext cx="5641441" cy="4288260"/>
          </a:xfrm>
        </p:spPr>
      </p:pic>
      <p:sp>
        <p:nvSpPr>
          <p:cNvPr id="33796" name="Text Placeholder 3"/>
          <p:cNvSpPr>
            <a:spLocks noGrp="1"/>
          </p:cNvSpPr>
          <p:nvPr>
            <p:ph type="body" sz="half" idx="2"/>
          </p:nvPr>
        </p:nvSpPr>
        <p:spPr>
          <a:xfrm>
            <a:off x="107504" y="1124744"/>
            <a:ext cx="4680520" cy="3570642"/>
          </a:xfrm>
        </p:spPr>
        <p:txBody>
          <a:bodyPr>
            <a:noAutofit/>
          </a:bodyPr>
          <a:lstStyle/>
          <a:p>
            <a:pPr marL="0" indent="0">
              <a:buNone/>
            </a:pPr>
            <a:r>
              <a:rPr lang="en-US" sz="2800" dirty="0" smtClean="0"/>
              <a:t>When satisfied with the value settings, the User submits a call to the Web Processing Service to obtain these values from the Oracle server and, simultaneously, a call to the Web Feature Service to obtain the spatial geometry.</a:t>
            </a:r>
          </a:p>
        </p:txBody>
      </p:sp>
      <p:sp>
        <p:nvSpPr>
          <p:cNvPr id="33794" name="Title 1"/>
          <p:cNvSpPr>
            <a:spLocks noGrp="1"/>
          </p:cNvSpPr>
          <p:nvPr>
            <p:ph type="title"/>
          </p:nvPr>
        </p:nvSpPr>
        <p:spPr/>
        <p:txBody>
          <a:bodyPr>
            <a:normAutofit fontScale="90000"/>
          </a:bodyPr>
          <a:lstStyle/>
          <a:p>
            <a:pPr algn="ctr"/>
            <a:r>
              <a:rPr lang="en-US" smtClean="0"/>
              <a:t>Web Processing Service</a:t>
            </a:r>
          </a:p>
        </p:txBody>
      </p:sp>
    </p:spTree>
    <p:extLst>
      <p:ext uri="{BB962C8B-B14F-4D97-AF65-F5344CB8AC3E}">
        <p14:creationId xmlns:p14="http://schemas.microsoft.com/office/powerpoint/2010/main" val="3706969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Placeholder 4" descr="Slide 01.bmp"/>
          <p:cNvPicPr>
            <a:picLocks noGrp="1" noChangeAspect="1"/>
          </p:cNvPicPr>
          <p:nvPr>
            <p:ph type="pic" idx="1"/>
          </p:nvPr>
        </p:nvPicPr>
        <p:blipFill>
          <a:blip r:embed="rId2">
            <a:extLst>
              <a:ext uri="{28A0092B-C50C-407E-A947-70E740481C1C}">
                <a14:useLocalDpi xmlns:a14="http://schemas.microsoft.com/office/drawing/2010/main" val="0"/>
              </a:ext>
            </a:extLst>
          </a:blip>
          <a:srcRect t="2690" b="2690"/>
          <a:stretch>
            <a:fillRect/>
          </a:stretch>
        </p:blipFill>
        <p:spPr>
          <a:xfrm>
            <a:off x="3851920" y="0"/>
            <a:ext cx="5618479" cy="4270806"/>
          </a:xfrm>
        </p:spPr>
      </p:pic>
      <p:sp>
        <p:nvSpPr>
          <p:cNvPr id="34820" name="Text Placeholder 3"/>
          <p:cNvSpPr>
            <a:spLocks noGrp="1"/>
          </p:cNvSpPr>
          <p:nvPr>
            <p:ph type="body" sz="half" idx="2"/>
          </p:nvPr>
        </p:nvSpPr>
        <p:spPr>
          <a:xfrm>
            <a:off x="179512" y="1010486"/>
            <a:ext cx="4392489" cy="3066586"/>
          </a:xfrm>
        </p:spPr>
        <p:txBody>
          <a:bodyPr>
            <a:noAutofit/>
          </a:bodyPr>
          <a:lstStyle/>
          <a:p>
            <a:pPr marL="0" indent="0">
              <a:buNone/>
            </a:pPr>
            <a:r>
              <a:rPr lang="en-US" sz="2800" dirty="0" smtClean="0"/>
              <a:t>Call being made </a:t>
            </a:r>
            <a:r>
              <a:rPr lang="en-US" sz="2800" dirty="0" smtClean="0"/>
              <a:t>by our custom </a:t>
            </a:r>
            <a:r>
              <a:rPr lang="en-US" sz="2800" dirty="0" err="1" smtClean="0"/>
              <a:t>MapInterface</a:t>
            </a:r>
            <a:r>
              <a:rPr lang="en-US" sz="2800" dirty="0" smtClean="0"/>
              <a:t> </a:t>
            </a:r>
            <a:r>
              <a:rPr lang="en-US" sz="2800" dirty="0" smtClean="0"/>
              <a:t>to our </a:t>
            </a:r>
            <a:r>
              <a:rPr lang="en-US" sz="2800" dirty="0" err="1" smtClean="0"/>
              <a:t>Geoserver</a:t>
            </a:r>
            <a:r>
              <a:rPr lang="en-US" sz="2800" dirty="0" smtClean="0"/>
              <a:t> via the Web Feature Service (WFS) </a:t>
            </a:r>
            <a:r>
              <a:rPr lang="en-US" sz="2800" dirty="0" err="1" smtClean="0"/>
              <a:t>GetCapabilities</a:t>
            </a:r>
            <a:r>
              <a:rPr lang="en-US" sz="2800" dirty="0" smtClean="0"/>
              <a:t> operation. </a:t>
            </a:r>
          </a:p>
        </p:txBody>
      </p:sp>
      <p:sp>
        <p:nvSpPr>
          <p:cNvPr id="34818" name="Title 1"/>
          <p:cNvSpPr>
            <a:spLocks noGrp="1"/>
          </p:cNvSpPr>
          <p:nvPr>
            <p:ph type="title"/>
          </p:nvPr>
        </p:nvSpPr>
        <p:spPr/>
        <p:txBody>
          <a:bodyPr>
            <a:normAutofit fontScale="90000"/>
          </a:bodyPr>
          <a:lstStyle/>
          <a:p>
            <a:pPr algn="ctr"/>
            <a:r>
              <a:rPr lang="en-US" smtClean="0"/>
              <a:t>Web Feature Service (WFS)</a:t>
            </a:r>
          </a:p>
        </p:txBody>
      </p:sp>
    </p:spTree>
    <p:extLst>
      <p:ext uri="{BB962C8B-B14F-4D97-AF65-F5344CB8AC3E}">
        <p14:creationId xmlns:p14="http://schemas.microsoft.com/office/powerpoint/2010/main" val="2557480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31640" y="-27384"/>
            <a:ext cx="7776864" cy="810344"/>
          </a:xfrm>
        </p:spPr>
        <p:txBody>
          <a:bodyPr>
            <a:normAutofit fontScale="90000"/>
          </a:bodyPr>
          <a:lstStyle/>
          <a:p>
            <a:pPr eaLnBrk="1" hangingPunct="1"/>
            <a:r>
              <a:rPr lang="en-US" b="1" dirty="0" smtClean="0">
                <a:solidFill>
                  <a:schemeClr val="tx1"/>
                </a:solidFill>
              </a:rPr>
              <a:t>Spatial Disease Epidemiology</a:t>
            </a:r>
          </a:p>
        </p:txBody>
      </p:sp>
      <p:sp>
        <p:nvSpPr>
          <p:cNvPr id="5123" name="Rectangle 3"/>
          <p:cNvSpPr>
            <a:spLocks noGrp="1" noChangeArrowheads="1"/>
          </p:cNvSpPr>
          <p:nvPr>
            <p:ph sz="quarter" idx="13"/>
          </p:nvPr>
        </p:nvSpPr>
        <p:spPr>
          <a:xfrm>
            <a:off x="251520" y="1124744"/>
            <a:ext cx="8388424" cy="5373960"/>
          </a:xfrm>
        </p:spPr>
        <p:txBody>
          <a:bodyPr>
            <a:normAutofit fontScale="92500"/>
          </a:bodyPr>
          <a:lstStyle/>
          <a:p>
            <a:pPr eaLnBrk="1" hangingPunct="1">
              <a:lnSpc>
                <a:spcPct val="140000"/>
              </a:lnSpc>
              <a:buClr>
                <a:srgbClr val="FFFF99"/>
              </a:buClr>
            </a:pPr>
            <a:r>
              <a:rPr lang="en-US" sz="2400" b="1" dirty="0" smtClean="0"/>
              <a:t>Baseline Influenza </a:t>
            </a:r>
            <a:r>
              <a:rPr lang="en-US" sz="2400" b="1" dirty="0" err="1" smtClean="0"/>
              <a:t>vs</a:t>
            </a:r>
            <a:r>
              <a:rPr lang="en-US" sz="2400" b="1" dirty="0" smtClean="0"/>
              <a:t> Pandemic Indicators </a:t>
            </a:r>
            <a:r>
              <a:rPr lang="en-US" sz="1800" b="1" i="1" dirty="0" smtClean="0"/>
              <a:t>(influenza sub-types)</a:t>
            </a:r>
          </a:p>
          <a:p>
            <a:pPr eaLnBrk="1" hangingPunct="1">
              <a:lnSpc>
                <a:spcPct val="140000"/>
              </a:lnSpc>
              <a:buClr>
                <a:srgbClr val="FFFF99"/>
              </a:buClr>
            </a:pPr>
            <a:r>
              <a:rPr lang="en-US" sz="2400" b="1" dirty="0" smtClean="0"/>
              <a:t>Transmissibility / Vectors / Spread</a:t>
            </a:r>
          </a:p>
          <a:p>
            <a:pPr eaLnBrk="1" hangingPunct="1">
              <a:lnSpc>
                <a:spcPct val="140000"/>
              </a:lnSpc>
              <a:buClr>
                <a:srgbClr val="FFFF99"/>
              </a:buClr>
            </a:pPr>
            <a:r>
              <a:rPr lang="en-US" sz="2400" b="1" dirty="0" smtClean="0"/>
              <a:t>Prevalence / Progression / Morbidity</a:t>
            </a:r>
          </a:p>
          <a:p>
            <a:pPr eaLnBrk="1" hangingPunct="1">
              <a:lnSpc>
                <a:spcPct val="140000"/>
              </a:lnSpc>
              <a:buClr>
                <a:srgbClr val="FFFF99"/>
              </a:buClr>
            </a:pPr>
            <a:r>
              <a:rPr lang="en-US" sz="2400" b="1" dirty="0" smtClean="0"/>
              <a:t>Vulnerable Populations</a:t>
            </a:r>
          </a:p>
          <a:p>
            <a:pPr eaLnBrk="1" hangingPunct="1">
              <a:lnSpc>
                <a:spcPct val="140000"/>
              </a:lnSpc>
              <a:buClr>
                <a:srgbClr val="FFFF99"/>
              </a:buClr>
            </a:pPr>
            <a:r>
              <a:rPr lang="en-US" sz="2400" b="1" dirty="0" smtClean="0"/>
              <a:t>Access to Health Care</a:t>
            </a:r>
          </a:p>
          <a:p>
            <a:pPr eaLnBrk="1" hangingPunct="1">
              <a:lnSpc>
                <a:spcPct val="140000"/>
              </a:lnSpc>
              <a:buClr>
                <a:srgbClr val="FFFF99"/>
              </a:buClr>
            </a:pPr>
            <a:r>
              <a:rPr lang="en-US" sz="2400" b="1" dirty="0" smtClean="0"/>
              <a:t>Vaccine Distribution</a:t>
            </a:r>
          </a:p>
          <a:p>
            <a:pPr eaLnBrk="1" hangingPunct="1">
              <a:lnSpc>
                <a:spcPct val="140000"/>
              </a:lnSpc>
              <a:buClr>
                <a:srgbClr val="FFFF99"/>
              </a:buClr>
            </a:pPr>
            <a:r>
              <a:rPr lang="en-US" sz="2400" b="1" dirty="0" smtClean="0"/>
              <a:t>Capacity / Demand Surge </a:t>
            </a:r>
          </a:p>
          <a:p>
            <a:pPr eaLnBrk="1" hangingPunct="1">
              <a:lnSpc>
                <a:spcPct val="140000"/>
              </a:lnSpc>
              <a:buClr>
                <a:srgbClr val="FFFF99"/>
              </a:buClr>
            </a:pPr>
            <a:r>
              <a:rPr lang="en-US" sz="2400" b="1" dirty="0" smtClean="0"/>
              <a:t>Affected Health Care Workers</a:t>
            </a:r>
          </a:p>
          <a:p>
            <a:pPr eaLnBrk="1" hangingPunct="1">
              <a:lnSpc>
                <a:spcPct val="140000"/>
              </a:lnSpc>
              <a:buClr>
                <a:srgbClr val="FFFF99"/>
              </a:buClr>
            </a:pPr>
            <a:r>
              <a:rPr lang="en-US" sz="2400" b="1" dirty="0" smtClean="0"/>
              <a:t>Social Impacts / Critical Infrastructure</a:t>
            </a:r>
          </a:p>
          <a:p>
            <a:pPr eaLnBrk="1" hangingPunct="1">
              <a:lnSpc>
                <a:spcPct val="140000"/>
              </a:lnSpc>
              <a:buClr>
                <a:srgbClr val="FFFF99"/>
              </a:buClr>
            </a:pPr>
            <a:endParaRPr lang="en-US" sz="2400" b="1" dirty="0" smtClean="0"/>
          </a:p>
          <a:p>
            <a:pPr eaLnBrk="1" hangingPunct="1">
              <a:lnSpc>
                <a:spcPct val="140000"/>
              </a:lnSpc>
              <a:buClr>
                <a:srgbClr val="FFFF99"/>
              </a:buClr>
            </a:pPr>
            <a:endParaRPr lang="en-US" sz="2400" b="1" dirty="0" smtClean="0"/>
          </a:p>
          <a:p>
            <a:pPr eaLnBrk="1" hangingPunct="1">
              <a:lnSpc>
                <a:spcPct val="140000"/>
              </a:lnSpc>
              <a:buClr>
                <a:srgbClr val="FFFF99"/>
              </a:buClr>
            </a:pPr>
            <a:endParaRPr lang="en-US" sz="2400" b="1" dirty="0" smtClean="0"/>
          </a:p>
        </p:txBody>
      </p:sp>
      <p:sp>
        <p:nvSpPr>
          <p:cNvPr id="5124" name="Rectangle 4"/>
          <p:cNvSpPr>
            <a:spLocks noChangeArrowheads="1"/>
          </p:cNvSpPr>
          <p:nvPr/>
        </p:nvSpPr>
        <p:spPr bwMode="auto">
          <a:xfrm>
            <a:off x="-2168525" y="1947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grpSp>
        <p:nvGrpSpPr>
          <p:cNvPr id="5125" name="Group 5"/>
          <p:cNvGrpSpPr>
            <a:grpSpLocks/>
          </p:cNvGrpSpPr>
          <p:nvPr/>
        </p:nvGrpSpPr>
        <p:grpSpPr bwMode="auto">
          <a:xfrm>
            <a:off x="6172201" y="1981200"/>
            <a:ext cx="2864295" cy="4184104"/>
            <a:chOff x="3888" y="1248"/>
            <a:chExt cx="1933" cy="3072"/>
          </a:xfrm>
        </p:grpSpPr>
        <p:grpSp>
          <p:nvGrpSpPr>
            <p:cNvPr id="5128" name="Group 6"/>
            <p:cNvGrpSpPr>
              <a:grpSpLocks/>
            </p:cNvGrpSpPr>
            <p:nvPr/>
          </p:nvGrpSpPr>
          <p:grpSpPr bwMode="auto">
            <a:xfrm>
              <a:off x="3888" y="1248"/>
              <a:ext cx="1872" cy="1336"/>
              <a:chOff x="3888" y="1248"/>
              <a:chExt cx="1872" cy="1336"/>
            </a:xfrm>
          </p:grpSpPr>
          <p:pic>
            <p:nvPicPr>
              <p:cNvPr id="5131" name="Picture 7" descr="060307avianclos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1392"/>
                <a:ext cx="1872"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2" name="Group 8"/>
              <p:cNvGrpSpPr>
                <a:grpSpLocks/>
              </p:cNvGrpSpPr>
              <p:nvPr/>
            </p:nvGrpSpPr>
            <p:grpSpPr bwMode="auto">
              <a:xfrm>
                <a:off x="3888" y="1248"/>
                <a:ext cx="1872" cy="135"/>
                <a:chOff x="0" y="0"/>
                <a:chExt cx="1448" cy="135"/>
              </a:xfrm>
            </p:grpSpPr>
            <p:sp>
              <p:nvSpPr>
                <p:cNvPr id="5133" name="Rectangle 9"/>
                <p:cNvSpPr>
                  <a:spLocks noChangeArrowheads="1"/>
                </p:cNvSpPr>
                <p:nvPr/>
              </p:nvSpPr>
              <p:spPr bwMode="auto">
                <a:xfrm>
                  <a:off x="0" y="0"/>
                  <a:ext cx="1448" cy="116"/>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p>
              </p:txBody>
            </p:sp>
            <p:grpSp>
              <p:nvGrpSpPr>
                <p:cNvPr id="5134" name="Group 10"/>
                <p:cNvGrpSpPr>
                  <a:grpSpLocks/>
                </p:cNvGrpSpPr>
                <p:nvPr/>
              </p:nvGrpSpPr>
              <p:grpSpPr bwMode="auto">
                <a:xfrm>
                  <a:off x="0" y="0"/>
                  <a:ext cx="1448" cy="135"/>
                  <a:chOff x="0" y="0"/>
                  <a:chExt cx="1448" cy="135"/>
                </a:xfrm>
              </p:grpSpPr>
              <p:sp>
                <p:nvSpPr>
                  <p:cNvPr id="5135" name="Rectangle 11"/>
                  <p:cNvSpPr>
                    <a:spLocks noChangeArrowheads="1"/>
                  </p:cNvSpPr>
                  <p:nvPr/>
                </p:nvSpPr>
                <p:spPr bwMode="auto">
                  <a:xfrm>
                    <a:off x="0" y="0"/>
                    <a:ext cx="0" cy="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grpSp>
                <p:nvGrpSpPr>
                  <p:cNvPr id="5136" name="Group 12"/>
                  <p:cNvGrpSpPr>
                    <a:grpSpLocks/>
                  </p:cNvGrpSpPr>
                  <p:nvPr/>
                </p:nvGrpSpPr>
                <p:grpSpPr bwMode="auto">
                  <a:xfrm>
                    <a:off x="0" y="0"/>
                    <a:ext cx="1448" cy="135"/>
                    <a:chOff x="-56" y="0"/>
                    <a:chExt cx="1448" cy="135"/>
                  </a:xfrm>
                </p:grpSpPr>
                <p:sp>
                  <p:nvSpPr>
                    <p:cNvPr id="5137" name="Rectangle 13"/>
                    <p:cNvSpPr>
                      <a:spLocks noChangeArrowheads="1"/>
                    </p:cNvSpPr>
                    <p:nvPr/>
                  </p:nvSpPr>
                  <p:spPr bwMode="auto">
                    <a:xfrm>
                      <a:off x="0" y="0"/>
                      <a:ext cx="0" cy="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sp>
                  <p:nvSpPr>
                    <p:cNvPr id="5138" name="Rectangle 14"/>
                    <p:cNvSpPr>
                      <a:spLocks noChangeArrowheads="1"/>
                    </p:cNvSpPr>
                    <p:nvPr/>
                  </p:nvSpPr>
                  <p:spPr bwMode="auto">
                    <a:xfrm>
                      <a:off x="-56" y="0"/>
                      <a:ext cx="1448" cy="13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a:r>
                        <a:rPr kumimoji="1" lang="en-US" sz="800">
                          <a:solidFill>
                            <a:schemeClr val="bg2"/>
                          </a:solidFill>
                          <a:latin typeface="Verdana" pitchFamily="34" charset="0"/>
                        </a:rPr>
                        <a:t>electron microscope image of the Avian Flu Virus </a:t>
                      </a:r>
                      <a:endParaRPr kumimoji="1" lang="en-US" sz="800">
                        <a:solidFill>
                          <a:schemeClr val="bg2"/>
                        </a:solidFill>
                        <a:latin typeface="Times New Roman" pitchFamily="18" charset="0"/>
                      </a:endParaRPr>
                    </a:p>
                  </p:txBody>
                </p:sp>
              </p:grpSp>
            </p:grpSp>
          </p:grpSp>
        </p:grpSp>
        <p:pic>
          <p:nvPicPr>
            <p:cNvPr id="5129" name="Picture 15" descr="7904crc-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2610"/>
              <a:ext cx="1872" cy="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Text Box 16"/>
            <p:cNvSpPr txBox="1">
              <a:spLocks noChangeArrowheads="1"/>
            </p:cNvSpPr>
            <p:nvPr/>
          </p:nvSpPr>
          <p:spPr bwMode="auto">
            <a:xfrm>
              <a:off x="3888" y="2311"/>
              <a:ext cx="1933" cy="536"/>
            </a:xfrm>
            <a:prstGeom prst="rect">
              <a:avLst/>
            </a:prstGeom>
            <a:noFill/>
            <a:ln w="12700" cap="sq">
              <a:noFill/>
              <a:miter lim="800000"/>
              <a:headEnd type="none" w="sm" len="sm"/>
              <a:tailEnd type="none" w="sm" len="sm"/>
            </a:ln>
            <a:effectLst/>
          </p:spPr>
          <p:txBody>
            <a:bodyPr wrap="square">
              <a:spAutoFit/>
            </a:bodyPr>
            <a:lstStyle/>
            <a:p>
              <a:pPr>
                <a:lnSpc>
                  <a:spcPct val="90000"/>
                </a:lnSpc>
                <a:spcBef>
                  <a:spcPct val="50000"/>
                </a:spcBef>
                <a:defRPr/>
              </a:pPr>
              <a:r>
                <a:rPr lang="en-US" sz="1800" dirty="0">
                  <a:effectLst>
                    <a:outerShdw blurRad="38100" dist="38100" dir="2700000" algn="tl">
                      <a:srgbClr val="C0C0C0"/>
                    </a:outerShdw>
                  </a:effectLst>
                  <a:latin typeface="Arial Black" pitchFamily="34" charset="0"/>
                </a:rPr>
                <a:t>From Micro</a:t>
              </a:r>
            </a:p>
            <a:p>
              <a:pPr algn="r">
                <a:lnSpc>
                  <a:spcPct val="90000"/>
                </a:lnSpc>
                <a:spcBef>
                  <a:spcPct val="50000"/>
                </a:spcBef>
                <a:defRPr/>
              </a:pPr>
              <a:r>
                <a:rPr lang="en-US" sz="1800" dirty="0">
                  <a:effectLst>
                    <a:outerShdw blurRad="38100" dist="38100" dir="2700000" algn="tl">
                      <a:srgbClr val="C0C0C0"/>
                    </a:outerShdw>
                  </a:effectLst>
                  <a:latin typeface="Arial Black" pitchFamily="34" charset="0"/>
                </a:rPr>
                <a:t>To Macro</a:t>
              </a:r>
            </a:p>
          </p:txBody>
        </p:sp>
      </p:grpSp>
      <p:pic>
        <p:nvPicPr>
          <p:cNvPr id="5126" name="Picture 17" descr="flu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458" y="2996952"/>
            <a:ext cx="1485868"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18"/>
          <p:cNvSpPr txBox="1">
            <a:spLocks noChangeArrowheads="1"/>
          </p:cNvSpPr>
          <p:nvPr/>
        </p:nvSpPr>
        <p:spPr bwMode="auto">
          <a:xfrm>
            <a:off x="4792771" y="4527550"/>
            <a:ext cx="867609" cy="400110"/>
          </a:xfrm>
          <a:prstGeom prst="rect">
            <a:avLst/>
          </a:prstGeom>
          <a:noFill/>
          <a:ln w="12700" cap="sq">
            <a:noFill/>
            <a:miter lim="800000"/>
            <a:headEnd type="none" w="sm" len="sm"/>
            <a:tailEnd type="none" w="sm" len="sm"/>
          </a:ln>
          <a:effectLst/>
        </p:spPr>
        <p:txBody>
          <a:bodyPr wrap="square">
            <a:spAutoFit/>
          </a:bodyPr>
          <a:lstStyle/>
          <a:p>
            <a:pPr algn="ctr">
              <a:spcBef>
                <a:spcPct val="50000"/>
              </a:spcBef>
              <a:defRPr/>
            </a:pPr>
            <a:r>
              <a:rPr lang="en-US" sz="2000" b="1" dirty="0">
                <a:solidFill>
                  <a:srgbClr val="CC0066"/>
                </a:solidFill>
                <a:effectLst>
                  <a:outerShdw blurRad="38100" dist="38100" dir="2700000" algn="tl">
                    <a:srgbClr val="C0C0C0"/>
                  </a:outerShdw>
                </a:effectLst>
                <a:latin typeface="Arial" charset="0"/>
              </a:rPr>
              <a:t>1918</a:t>
            </a:r>
          </a:p>
        </p:txBody>
      </p:sp>
    </p:spTree>
    <p:extLst>
      <p:ext uri="{BB962C8B-B14F-4D97-AF65-F5344CB8AC3E}">
        <p14:creationId xmlns:p14="http://schemas.microsoft.com/office/powerpoint/2010/main" val="3036235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923928" y="-17454"/>
            <a:ext cx="5641441" cy="4288260"/>
          </a:xfrm>
        </p:spPr>
      </p:pic>
      <p:sp>
        <p:nvSpPr>
          <p:cNvPr id="35844" name="Text Placeholder 3"/>
          <p:cNvSpPr>
            <a:spLocks noGrp="1"/>
          </p:cNvSpPr>
          <p:nvPr>
            <p:ph type="body" sz="half" idx="2"/>
          </p:nvPr>
        </p:nvSpPr>
        <p:spPr>
          <a:xfrm>
            <a:off x="35496" y="1010486"/>
            <a:ext cx="4608512" cy="3570642"/>
          </a:xfrm>
        </p:spPr>
        <p:txBody>
          <a:bodyPr>
            <a:noAutofit/>
          </a:bodyPr>
          <a:lstStyle/>
          <a:p>
            <a:pPr marL="0" indent="0">
              <a:buNone/>
            </a:pPr>
            <a:r>
              <a:rPr lang="en-US" sz="2800" dirty="0" smtClean="0"/>
              <a:t>When the Web Feature Service (WFS) </a:t>
            </a:r>
            <a:r>
              <a:rPr lang="en-US" sz="2800" dirty="0" err="1" smtClean="0"/>
              <a:t>GetCapabilities</a:t>
            </a:r>
            <a:r>
              <a:rPr lang="en-US" sz="2800" dirty="0" smtClean="0"/>
              <a:t> operation returns the spatial geometry, the Web Processing Service maps the cell values obtained from our Oracle server to the spatial geometry.</a:t>
            </a:r>
          </a:p>
          <a:p>
            <a:pPr marL="0" indent="0">
              <a:buNone/>
            </a:pPr>
            <a:endParaRPr lang="en-US" sz="2800" dirty="0" smtClean="0"/>
          </a:p>
        </p:txBody>
      </p:sp>
      <p:sp>
        <p:nvSpPr>
          <p:cNvPr id="35842" name="Title 1"/>
          <p:cNvSpPr>
            <a:spLocks noGrp="1"/>
          </p:cNvSpPr>
          <p:nvPr>
            <p:ph type="title"/>
          </p:nvPr>
        </p:nvSpPr>
        <p:spPr/>
        <p:txBody>
          <a:bodyPr>
            <a:normAutofit fontScale="90000"/>
          </a:bodyPr>
          <a:lstStyle/>
          <a:p>
            <a:pPr algn="ctr"/>
            <a:r>
              <a:rPr lang="en-US" smtClean="0"/>
              <a:t>Web Processing Service</a:t>
            </a:r>
          </a:p>
        </p:txBody>
      </p:sp>
    </p:spTree>
    <p:extLst>
      <p:ext uri="{BB962C8B-B14F-4D97-AF65-F5344CB8AC3E}">
        <p14:creationId xmlns:p14="http://schemas.microsoft.com/office/powerpoint/2010/main" val="824961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923928" y="0"/>
            <a:ext cx="5618479" cy="4270806"/>
          </a:xfrm>
        </p:spPr>
      </p:pic>
      <p:sp>
        <p:nvSpPr>
          <p:cNvPr id="36868" name="Text Placeholder 3"/>
          <p:cNvSpPr>
            <a:spLocks noGrp="1"/>
          </p:cNvSpPr>
          <p:nvPr>
            <p:ph type="body" sz="half" idx="2"/>
          </p:nvPr>
        </p:nvSpPr>
        <p:spPr>
          <a:xfrm>
            <a:off x="0" y="2492896"/>
            <a:ext cx="4932040" cy="1800200"/>
          </a:xfrm>
        </p:spPr>
        <p:txBody>
          <a:bodyPr>
            <a:noAutofit/>
          </a:bodyPr>
          <a:lstStyle/>
          <a:p>
            <a:pPr marL="0" indent="0">
              <a:buNone/>
            </a:pPr>
            <a:r>
              <a:rPr lang="en-US" sz="2800" dirty="0" smtClean="0"/>
              <a:t>User is then able to export the map view to their desktop for </a:t>
            </a:r>
            <a:r>
              <a:rPr lang="en-US" sz="2800" dirty="0" smtClean="0"/>
              <a:t>further </a:t>
            </a:r>
            <a:r>
              <a:rPr lang="en-US" sz="2800" dirty="0" smtClean="0"/>
              <a:t>analysis, or import  the view into a web page. The exported map view  has the same GIS functionalities as the original Map Viewer Interface (Pan, Zoom,  Layer toggle, </a:t>
            </a:r>
            <a:r>
              <a:rPr lang="en-US" sz="2800" i="1" dirty="0" err="1" smtClean="0"/>
              <a:t>etc</a:t>
            </a:r>
            <a:r>
              <a:rPr lang="en-US" sz="2800" dirty="0" smtClean="0"/>
              <a:t>). </a:t>
            </a:r>
          </a:p>
        </p:txBody>
      </p:sp>
      <p:sp>
        <p:nvSpPr>
          <p:cNvPr id="36866" name="Title 1"/>
          <p:cNvSpPr>
            <a:spLocks noGrp="1"/>
          </p:cNvSpPr>
          <p:nvPr>
            <p:ph type="title"/>
          </p:nvPr>
        </p:nvSpPr>
        <p:spPr/>
        <p:txBody>
          <a:bodyPr/>
          <a:lstStyle/>
          <a:p>
            <a:pPr algn="ctr"/>
            <a:r>
              <a:rPr lang="en-US" smtClean="0"/>
              <a:t>Map Export</a:t>
            </a:r>
          </a:p>
        </p:txBody>
      </p:sp>
    </p:spTree>
    <p:extLst>
      <p:ext uri="{BB962C8B-B14F-4D97-AF65-F5344CB8AC3E}">
        <p14:creationId xmlns:p14="http://schemas.microsoft.com/office/powerpoint/2010/main" val="2852379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660" r="660"/>
          <a:stretch>
            <a:fillRect/>
          </a:stretch>
        </p:blipFill>
        <p:spPr>
          <a:xfrm>
            <a:off x="3923928" y="0"/>
            <a:ext cx="5618479" cy="4270806"/>
          </a:xfrm>
        </p:spPr>
      </p:pic>
      <p:sp>
        <p:nvSpPr>
          <p:cNvPr id="37892" name="Text Placeholder 3"/>
          <p:cNvSpPr>
            <a:spLocks noGrp="1"/>
          </p:cNvSpPr>
          <p:nvPr>
            <p:ph type="body" sz="half" idx="2"/>
          </p:nvPr>
        </p:nvSpPr>
        <p:spPr>
          <a:xfrm>
            <a:off x="107504" y="1010486"/>
            <a:ext cx="4752528" cy="3354618"/>
          </a:xfrm>
        </p:spPr>
        <p:txBody>
          <a:bodyPr>
            <a:noAutofit/>
          </a:bodyPr>
          <a:lstStyle/>
          <a:p>
            <a:pPr marL="0" indent="0">
              <a:buNone/>
            </a:pPr>
            <a:r>
              <a:rPr lang="en-US" sz="2800" dirty="0" smtClean="0"/>
              <a:t>Through the Web Processing Service, the User also has the ability to verify the statistical quality of the cell values being  mapped to the spatial geometry. </a:t>
            </a:r>
          </a:p>
        </p:txBody>
      </p:sp>
      <p:sp>
        <p:nvSpPr>
          <p:cNvPr id="37890" name="Title 1"/>
          <p:cNvSpPr>
            <a:spLocks noGrp="1"/>
          </p:cNvSpPr>
          <p:nvPr>
            <p:ph type="title"/>
          </p:nvPr>
        </p:nvSpPr>
        <p:spPr/>
        <p:txBody>
          <a:bodyPr>
            <a:normAutofit fontScale="90000"/>
          </a:bodyPr>
          <a:lstStyle/>
          <a:p>
            <a:pPr algn="ctr"/>
            <a:r>
              <a:rPr lang="en-US" smtClean="0"/>
              <a:t>Web Processing Service</a:t>
            </a:r>
          </a:p>
        </p:txBody>
      </p:sp>
    </p:spTree>
    <p:extLst>
      <p:ext uri="{BB962C8B-B14F-4D97-AF65-F5344CB8AC3E}">
        <p14:creationId xmlns:p14="http://schemas.microsoft.com/office/powerpoint/2010/main" val="3600417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Placeholder 6" descr="PopMapsbyHR.gif"/>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l="6863" r="6863"/>
          <a:stretch>
            <a:fillRect/>
          </a:stretch>
        </p:blipFill>
        <p:spPr>
          <a:xfrm>
            <a:off x="-880819" y="-243408"/>
            <a:ext cx="10072688" cy="7554913"/>
          </a:xfrm>
        </p:spPr>
      </p:pic>
      <p:sp>
        <p:nvSpPr>
          <p:cNvPr id="22533" name="Text Box 5"/>
          <p:cNvSpPr txBox="1">
            <a:spLocks noChangeArrowheads="1"/>
          </p:cNvSpPr>
          <p:nvPr/>
        </p:nvSpPr>
        <p:spPr bwMode="auto">
          <a:xfrm>
            <a:off x="5651500" y="476250"/>
            <a:ext cx="3313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a:t>Population Distribution by Health Region</a:t>
            </a:r>
          </a:p>
        </p:txBody>
      </p:sp>
      <p:sp>
        <p:nvSpPr>
          <p:cNvPr id="22534" name="Rectangle 6"/>
          <p:cNvSpPr>
            <a:spLocks noChangeArrowheads="1"/>
          </p:cNvSpPr>
          <p:nvPr/>
        </p:nvSpPr>
        <p:spPr bwMode="auto">
          <a:xfrm>
            <a:off x="468313" y="6237288"/>
            <a:ext cx="3492500" cy="431800"/>
          </a:xfrm>
          <a:prstGeom prst="rect">
            <a:avLst/>
          </a:prstGeom>
          <a:solidFill>
            <a:srgbClr val="C4F3F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7" name="Text Box 7"/>
          <p:cNvSpPr txBox="1">
            <a:spLocks noChangeArrowheads="1"/>
          </p:cNvSpPr>
          <p:nvPr/>
        </p:nvSpPr>
        <p:spPr bwMode="auto">
          <a:xfrm>
            <a:off x="179388" y="333375"/>
            <a:ext cx="4608512" cy="2289175"/>
          </a:xfrm>
          <a:prstGeom prst="rect">
            <a:avLst/>
          </a:prstGeom>
          <a:solidFill>
            <a:schemeClr val="bg1"/>
          </a:solidFill>
          <a:ln w="9525">
            <a:noFill/>
            <a:miter lim="800000"/>
            <a:headEnd/>
            <a:tailEnd/>
          </a:ln>
          <a:effectLst/>
        </p:spPr>
        <p:txBody>
          <a:bodyPr>
            <a:spAutoFit/>
          </a:bodyPr>
          <a:lstStyle/>
          <a:p>
            <a:pPr>
              <a:spcBef>
                <a:spcPct val="50000"/>
              </a:spcBef>
              <a:defRPr/>
            </a:pPr>
            <a:r>
              <a:rPr lang="en-US" sz="3600" dirty="0">
                <a:effectLst>
                  <a:outerShdw blurRad="38100" dist="38100" dir="2700000" algn="tl">
                    <a:srgbClr val="C0C0C0"/>
                  </a:outerShdw>
                </a:effectLst>
                <a:latin typeface="Arial" charset="0"/>
              </a:rPr>
              <a:t>Users can select parameters for statistical querying and map visualization</a:t>
            </a:r>
          </a:p>
        </p:txBody>
      </p:sp>
      <p:pic>
        <p:nvPicPr>
          <p:cNvPr id="8" name="Picture Placeholder 5" descr="Canada-2005.gif"/>
          <p:cNvPicPr>
            <a:picLocks noChangeAspect="1"/>
          </p:cNvPicPr>
          <p:nvPr/>
        </p:nvPicPr>
        <p:blipFill>
          <a:blip r:embed="rId4">
            <a:extLst>
              <a:ext uri="{28A0092B-C50C-407E-A947-70E740481C1C}">
                <a14:useLocalDpi xmlns:a14="http://schemas.microsoft.com/office/drawing/2010/main" val="0"/>
              </a:ext>
            </a:extLst>
          </a:blip>
          <a:srcRect l="2211" r="2211"/>
          <a:stretch>
            <a:fillRect/>
          </a:stretch>
        </p:blipFill>
        <p:spPr>
          <a:xfrm>
            <a:off x="0" y="129390"/>
            <a:ext cx="9239250" cy="6929438"/>
          </a:xfrm>
          <a:prstGeom prst="rect">
            <a:avLst/>
          </a:prstGeom>
        </p:spPr>
      </p:pic>
      <p:pic>
        <p:nvPicPr>
          <p:cNvPr id="9" name="Picture Placeholder 5" descr="Provincial-2005.gif"/>
          <p:cNvPicPr>
            <a:picLocks noChangeAspect="1"/>
          </p:cNvPicPr>
          <p:nvPr/>
        </p:nvPicPr>
        <p:blipFill>
          <a:blip r:embed="rId5">
            <a:extLst>
              <a:ext uri="{28A0092B-C50C-407E-A947-70E740481C1C}">
                <a14:useLocalDpi xmlns:a14="http://schemas.microsoft.com/office/drawing/2010/main" val="0"/>
              </a:ext>
            </a:extLst>
          </a:blip>
          <a:srcRect l="2521" r="2521"/>
          <a:stretch>
            <a:fillRect/>
          </a:stretch>
        </p:blipFill>
        <p:spPr>
          <a:xfrm>
            <a:off x="22974" y="146938"/>
            <a:ext cx="9239250" cy="6929438"/>
          </a:xfrm>
          <a:prstGeom prst="rect">
            <a:avLst/>
          </a:prstGeom>
        </p:spPr>
      </p:pic>
    </p:spTree>
    <p:extLst>
      <p:ext uri="{BB962C8B-B14F-4D97-AF65-F5344CB8AC3E}">
        <p14:creationId xmlns:p14="http://schemas.microsoft.com/office/powerpoint/2010/main" val="386861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_DSC2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10693400"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sz="quarter" idx="13"/>
          </p:nvPr>
        </p:nvSpPr>
        <p:spPr>
          <a:xfrm>
            <a:off x="3635896" y="5661745"/>
            <a:ext cx="5508104" cy="1512168"/>
          </a:xfrm>
        </p:spPr>
        <p:txBody>
          <a:bodyPr>
            <a:normAutofit fontScale="92500"/>
          </a:bodyPr>
          <a:lstStyle/>
          <a:p>
            <a:pPr eaLnBrk="1" hangingPunct="1">
              <a:lnSpc>
                <a:spcPct val="90000"/>
              </a:lnSpc>
            </a:pPr>
            <a:r>
              <a:rPr lang="en-US" sz="2800" dirty="0" smtClean="0">
                <a:solidFill>
                  <a:schemeClr val="bg1"/>
                </a:solidFill>
              </a:rPr>
              <a:t>Phone: 1-506-453-0887</a:t>
            </a:r>
          </a:p>
          <a:p>
            <a:pPr eaLnBrk="1" hangingPunct="1">
              <a:lnSpc>
                <a:spcPct val="90000"/>
              </a:lnSpc>
            </a:pPr>
            <a:r>
              <a:rPr lang="en-US" sz="2800" dirty="0" smtClean="0">
                <a:solidFill>
                  <a:schemeClr val="bg1"/>
                </a:solidFill>
              </a:rPr>
              <a:t>Email: </a:t>
            </a:r>
            <a:r>
              <a:rPr lang="en-US" sz="2800" b="1" dirty="0" smtClean="0">
                <a:solidFill>
                  <a:schemeClr val="bg1"/>
                </a:solidFill>
                <a:hlinkClick r:id="rId3"/>
              </a:rPr>
              <a:t>eoldfield@bellaliant.net</a:t>
            </a:r>
            <a:r>
              <a:rPr lang="en-US" sz="2800" b="1" dirty="0" smtClean="0">
                <a:solidFill>
                  <a:schemeClr val="bg1"/>
                </a:solidFill>
              </a:rPr>
              <a:t> </a:t>
            </a:r>
          </a:p>
          <a:p>
            <a:pPr eaLnBrk="1" hangingPunct="1">
              <a:lnSpc>
                <a:spcPct val="90000"/>
              </a:lnSpc>
              <a:buFontTx/>
              <a:buNone/>
            </a:pPr>
            <a:r>
              <a:rPr lang="en-US" sz="2800" dirty="0" smtClean="0">
                <a:solidFill>
                  <a:schemeClr val="bg1"/>
                </a:solidFill>
              </a:rPr>
              <a:t>	</a:t>
            </a:r>
          </a:p>
        </p:txBody>
      </p:sp>
    </p:spTree>
    <p:extLst>
      <p:ext uri="{BB962C8B-B14F-4D97-AF65-F5344CB8AC3E}">
        <p14:creationId xmlns:p14="http://schemas.microsoft.com/office/powerpoint/2010/main" val="1488398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64704"/>
            <a:ext cx="9143999" cy="6093296"/>
            <a:chOff x="-152400" y="558800"/>
            <a:chExt cx="9020175" cy="5703888"/>
          </a:xfrm>
        </p:grpSpPr>
        <p:sp>
          <p:nvSpPr>
            <p:cNvPr id="14338" name="AutoShape 2"/>
            <p:cNvSpPr>
              <a:spLocks noChangeArrowheads="1"/>
            </p:cNvSpPr>
            <p:nvPr/>
          </p:nvSpPr>
          <p:spPr bwMode="auto">
            <a:xfrm>
              <a:off x="2655888" y="558800"/>
              <a:ext cx="6211887" cy="1639888"/>
            </a:xfrm>
            <a:prstGeom prst="triangle">
              <a:avLst>
                <a:gd name="adj" fmla="val 48759"/>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2000"/>
            </a:p>
          </p:txBody>
        </p:sp>
        <p:sp>
          <p:nvSpPr>
            <p:cNvPr id="14339" name="Text Box 3"/>
            <p:cNvSpPr txBox="1">
              <a:spLocks noChangeArrowheads="1"/>
            </p:cNvSpPr>
            <p:nvPr/>
          </p:nvSpPr>
          <p:spPr bwMode="auto">
            <a:xfrm>
              <a:off x="3657600" y="1782763"/>
              <a:ext cx="989013" cy="42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Policy</a:t>
              </a:r>
            </a:p>
          </p:txBody>
        </p:sp>
        <p:sp>
          <p:nvSpPr>
            <p:cNvPr id="14340" name="Text Box 4"/>
            <p:cNvSpPr txBox="1">
              <a:spLocks noChangeArrowheads="1"/>
            </p:cNvSpPr>
            <p:nvPr/>
          </p:nvSpPr>
          <p:spPr bwMode="auto">
            <a:xfrm>
              <a:off x="5105400" y="914400"/>
              <a:ext cx="1295400" cy="42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a:t>Research</a:t>
              </a:r>
            </a:p>
          </p:txBody>
        </p:sp>
        <p:sp>
          <p:nvSpPr>
            <p:cNvPr id="14341" name="Text Box 5"/>
            <p:cNvSpPr txBox="1">
              <a:spLocks noChangeArrowheads="1"/>
            </p:cNvSpPr>
            <p:nvPr/>
          </p:nvSpPr>
          <p:spPr bwMode="auto">
            <a:xfrm>
              <a:off x="6172199" y="1782763"/>
              <a:ext cx="2695575" cy="42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800" b="1" dirty="0" smtClean="0"/>
                <a:t>Public awareness</a:t>
              </a:r>
              <a:endParaRPr lang="en-US" sz="1800" b="1" dirty="0"/>
            </a:p>
          </p:txBody>
        </p:sp>
        <p:sp>
          <p:nvSpPr>
            <p:cNvPr id="14342" name="Line 6"/>
            <p:cNvSpPr>
              <a:spLocks noChangeShapeType="1"/>
            </p:cNvSpPr>
            <p:nvPr/>
          </p:nvSpPr>
          <p:spPr bwMode="auto">
            <a:xfrm flipV="1">
              <a:off x="4724400" y="1981200"/>
              <a:ext cx="1377950" cy="127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43" name="Line 7"/>
            <p:cNvSpPr>
              <a:spLocks noChangeShapeType="1"/>
            </p:cNvSpPr>
            <p:nvPr/>
          </p:nvSpPr>
          <p:spPr bwMode="auto">
            <a:xfrm rot="20129230" flipV="1">
              <a:off x="4246563" y="1485900"/>
              <a:ext cx="903287" cy="10795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44" name="Line 8"/>
            <p:cNvSpPr>
              <a:spLocks noChangeShapeType="1"/>
            </p:cNvSpPr>
            <p:nvPr/>
          </p:nvSpPr>
          <p:spPr bwMode="auto">
            <a:xfrm rot="1665564">
              <a:off x="6248400" y="1524000"/>
              <a:ext cx="852488" cy="158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45" name="Text Box 9"/>
            <p:cNvSpPr txBox="1">
              <a:spLocks noChangeArrowheads="1"/>
            </p:cNvSpPr>
            <p:nvPr/>
          </p:nvSpPr>
          <p:spPr bwMode="auto">
            <a:xfrm>
              <a:off x="2514599" y="2667000"/>
              <a:ext cx="2895601" cy="106599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u="sng" dirty="0"/>
                <a:t>Prevention   </a:t>
              </a:r>
              <a:r>
                <a:rPr lang="en-US" sz="1600" b="1" dirty="0"/>
                <a:t>              </a:t>
              </a:r>
              <a:endParaRPr lang="en-US" sz="1600" b="1" dirty="0" smtClean="0"/>
            </a:p>
            <a:p>
              <a:pPr algn="ctr">
                <a:spcBef>
                  <a:spcPct val="50000"/>
                </a:spcBef>
              </a:pPr>
              <a:r>
                <a:rPr lang="en-US" sz="1600" b="1" dirty="0" smtClean="0"/>
                <a:t> </a:t>
              </a:r>
              <a:r>
                <a:rPr lang="en-US" sz="1400" b="1" dirty="0"/>
                <a:t>(Legislation, </a:t>
              </a:r>
              <a:r>
                <a:rPr lang="en-US" sz="1400" b="1" dirty="0" err="1"/>
                <a:t>Behaviour</a:t>
              </a:r>
              <a:r>
                <a:rPr lang="en-US" sz="1400" b="1" dirty="0"/>
                <a:t> Change, Exposure Reduction, Risk Communication)</a:t>
              </a:r>
              <a:endParaRPr lang="en-US" sz="1800" b="1" dirty="0"/>
            </a:p>
          </p:txBody>
        </p:sp>
        <p:sp>
          <p:nvSpPr>
            <p:cNvPr id="14346" name="Text Box 10"/>
            <p:cNvSpPr txBox="1">
              <a:spLocks noChangeArrowheads="1"/>
            </p:cNvSpPr>
            <p:nvPr/>
          </p:nvSpPr>
          <p:spPr bwMode="auto">
            <a:xfrm>
              <a:off x="5486400" y="2667000"/>
              <a:ext cx="2819401" cy="115242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u="sng" dirty="0"/>
                <a:t>Health care</a:t>
              </a:r>
              <a:r>
                <a:rPr lang="en-US" sz="1600" b="1" dirty="0"/>
                <a:t> </a:t>
              </a:r>
              <a:r>
                <a:rPr lang="en-US" sz="1600" b="1" dirty="0" smtClean="0"/>
                <a:t/>
              </a:r>
              <a:br>
                <a:rPr lang="en-US" sz="1600" b="1" dirty="0" smtClean="0"/>
              </a:br>
              <a:r>
                <a:rPr lang="en-US" sz="1600" b="1" dirty="0" smtClean="0"/>
                <a:t/>
              </a:r>
              <a:br>
                <a:rPr lang="en-US" sz="1600" b="1" dirty="0" smtClean="0"/>
              </a:br>
              <a:r>
                <a:rPr lang="en-US" sz="1400" b="1" dirty="0" smtClean="0"/>
                <a:t>(</a:t>
              </a:r>
              <a:r>
                <a:rPr lang="en-US" sz="1400" b="1" dirty="0"/>
                <a:t>Detection/Diagnosis Primary care, Community Support, Emergency Preparedness)</a:t>
              </a:r>
            </a:p>
          </p:txBody>
        </p:sp>
        <p:sp>
          <p:nvSpPr>
            <p:cNvPr id="14347" name="Text Box 11"/>
            <p:cNvSpPr txBox="1">
              <a:spLocks noChangeArrowheads="1"/>
            </p:cNvSpPr>
            <p:nvPr/>
          </p:nvSpPr>
          <p:spPr bwMode="auto">
            <a:xfrm>
              <a:off x="4191000" y="4191000"/>
              <a:ext cx="22860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t>   Health outcomes</a:t>
              </a:r>
            </a:p>
          </p:txBody>
        </p:sp>
        <p:sp>
          <p:nvSpPr>
            <p:cNvPr id="14348" name="Text Box 12"/>
            <p:cNvSpPr txBox="1">
              <a:spLocks noChangeArrowheads="1"/>
            </p:cNvSpPr>
            <p:nvPr/>
          </p:nvSpPr>
          <p:spPr bwMode="auto">
            <a:xfrm>
              <a:off x="3810000" y="5029200"/>
              <a:ext cx="2971801" cy="389384"/>
            </a:xfrm>
            <a:prstGeom prst="rect">
              <a:avLst/>
            </a:prstGeom>
            <a:solidFill>
              <a:schemeClr val="accent5">
                <a:lumMod val="40000"/>
                <a:lumOff val="60000"/>
              </a:scheme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a:t>  </a:t>
              </a:r>
              <a:r>
                <a:rPr lang="en-US" sz="1600" b="1" dirty="0" smtClean="0"/>
                <a:t>Surveillance</a:t>
              </a:r>
              <a:r>
                <a:rPr lang="en-US" sz="1600" b="1" dirty="0"/>
                <a:t>, </a:t>
              </a:r>
              <a:r>
                <a:rPr lang="en-US" sz="1600" b="1" dirty="0" smtClean="0"/>
                <a:t>Monitoring</a:t>
              </a:r>
              <a:endParaRPr lang="en-US" sz="1600" b="1" dirty="0"/>
            </a:p>
          </p:txBody>
        </p:sp>
        <p:sp>
          <p:nvSpPr>
            <p:cNvPr id="14349" name="Text Box 13"/>
            <p:cNvSpPr txBox="1">
              <a:spLocks noChangeArrowheads="1"/>
            </p:cNvSpPr>
            <p:nvPr/>
          </p:nvSpPr>
          <p:spPr bwMode="auto">
            <a:xfrm rot="16200000">
              <a:off x="-215106" y="3210724"/>
              <a:ext cx="4267200" cy="401629"/>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a:t>                     </a:t>
              </a:r>
              <a:r>
                <a:rPr lang="en-US" sz="1600" b="1">
                  <a:latin typeface="Verdana" pitchFamily="34" charset="0"/>
                </a:rPr>
                <a:t>Partnerships</a:t>
              </a:r>
            </a:p>
          </p:txBody>
        </p:sp>
        <p:sp>
          <p:nvSpPr>
            <p:cNvPr id="14350" name="Line 14"/>
            <p:cNvSpPr>
              <a:spLocks noChangeShapeType="1"/>
            </p:cNvSpPr>
            <p:nvPr/>
          </p:nvSpPr>
          <p:spPr bwMode="auto">
            <a:xfrm flipH="1">
              <a:off x="3657600" y="2209800"/>
              <a:ext cx="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51" name="Line 15"/>
            <p:cNvSpPr>
              <a:spLocks noChangeShapeType="1"/>
            </p:cNvSpPr>
            <p:nvPr/>
          </p:nvSpPr>
          <p:spPr bwMode="auto">
            <a:xfrm>
              <a:off x="4648200" y="3733800"/>
              <a:ext cx="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52" name="Line 16"/>
            <p:cNvSpPr>
              <a:spLocks noChangeShapeType="1"/>
            </p:cNvSpPr>
            <p:nvPr/>
          </p:nvSpPr>
          <p:spPr bwMode="auto">
            <a:xfrm>
              <a:off x="5867400" y="3733800"/>
              <a:ext cx="1588"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53" name="Line 17"/>
            <p:cNvSpPr>
              <a:spLocks noChangeShapeType="1"/>
            </p:cNvSpPr>
            <p:nvPr/>
          </p:nvSpPr>
          <p:spPr bwMode="auto">
            <a:xfrm>
              <a:off x="7543800" y="2209800"/>
              <a:ext cx="1588"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sp>
          <p:nvSpPr>
            <p:cNvPr id="14354" name="Line 18"/>
            <p:cNvSpPr>
              <a:spLocks noChangeShapeType="1"/>
            </p:cNvSpPr>
            <p:nvPr/>
          </p:nvSpPr>
          <p:spPr bwMode="auto">
            <a:xfrm flipV="1">
              <a:off x="5334000" y="4648200"/>
              <a:ext cx="1588"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cxnSp>
          <p:nvCxnSpPr>
            <p:cNvPr id="14355" name="AutoShape 19"/>
            <p:cNvCxnSpPr>
              <a:cxnSpLocks noChangeShapeType="1"/>
              <a:stCxn id="14347" idx="3"/>
            </p:cNvCxnSpPr>
            <p:nvPr/>
          </p:nvCxnSpPr>
          <p:spPr bwMode="auto">
            <a:xfrm flipV="1">
              <a:off x="6491288" y="2217738"/>
              <a:ext cx="2062162" cy="2171700"/>
            </a:xfrm>
            <a:prstGeom prst="bentConnector2">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6" name="AutoShape 20"/>
            <p:cNvCxnSpPr>
              <a:cxnSpLocks noChangeShapeType="1"/>
              <a:stCxn id="14348" idx="3"/>
              <a:endCxn id="14338" idx="4"/>
            </p:cNvCxnSpPr>
            <p:nvPr/>
          </p:nvCxnSpPr>
          <p:spPr bwMode="auto">
            <a:xfrm flipV="1">
              <a:off x="6781801" y="2198688"/>
              <a:ext cx="2085974" cy="3025204"/>
            </a:xfrm>
            <a:prstGeom prst="bentConnector2">
              <a:avLst/>
            </a:prstGeom>
            <a:noFill/>
            <a:ln w="285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7" name="Oval 21"/>
            <p:cNvSpPr>
              <a:spLocks noChangeArrowheads="1"/>
            </p:cNvSpPr>
            <p:nvPr/>
          </p:nvSpPr>
          <p:spPr bwMode="auto">
            <a:xfrm>
              <a:off x="-152400" y="4446588"/>
              <a:ext cx="1889125" cy="1038225"/>
            </a:xfrm>
            <a:prstGeom prst="ellipse">
              <a:avLst/>
            </a:prstGeom>
            <a:solidFill>
              <a:srgbClr val="FFFF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National &amp; </a:t>
              </a:r>
            </a:p>
            <a:p>
              <a:pPr algn="ctr"/>
              <a:r>
                <a:rPr lang="en-US" sz="1800">
                  <a:latin typeface="Arial" charset="0"/>
                </a:rPr>
                <a:t>International</a:t>
              </a:r>
            </a:p>
          </p:txBody>
        </p:sp>
        <p:sp>
          <p:nvSpPr>
            <p:cNvPr id="14358" name="Oval 22"/>
            <p:cNvSpPr>
              <a:spLocks noChangeArrowheads="1"/>
            </p:cNvSpPr>
            <p:nvPr/>
          </p:nvSpPr>
          <p:spPr bwMode="auto">
            <a:xfrm>
              <a:off x="28575" y="2935288"/>
              <a:ext cx="1511300" cy="863600"/>
            </a:xfrm>
            <a:prstGeom prst="ellipse">
              <a:avLst/>
            </a:prstGeom>
            <a:solidFill>
              <a:srgbClr val="FFFF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dirty="0">
                  <a:latin typeface="Arial" charset="0"/>
                </a:rPr>
                <a:t>Regional</a:t>
              </a:r>
            </a:p>
          </p:txBody>
        </p:sp>
        <p:sp>
          <p:nvSpPr>
            <p:cNvPr id="14359" name="Oval 23"/>
            <p:cNvSpPr>
              <a:spLocks noChangeArrowheads="1"/>
            </p:cNvSpPr>
            <p:nvPr/>
          </p:nvSpPr>
          <p:spPr bwMode="auto">
            <a:xfrm>
              <a:off x="28575" y="1495425"/>
              <a:ext cx="1511300" cy="863600"/>
            </a:xfrm>
            <a:prstGeom prst="ellipse">
              <a:avLst/>
            </a:prstGeom>
            <a:solidFill>
              <a:srgbClr val="FFFF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a:latin typeface="Arial" charset="0"/>
                </a:rPr>
                <a:t>Provincial</a:t>
              </a:r>
            </a:p>
          </p:txBody>
        </p:sp>
        <p:sp>
          <p:nvSpPr>
            <p:cNvPr id="14360" name="Text Box 24"/>
            <p:cNvSpPr txBox="1">
              <a:spLocks noChangeArrowheads="1"/>
            </p:cNvSpPr>
            <p:nvPr/>
          </p:nvSpPr>
          <p:spPr bwMode="auto">
            <a:xfrm>
              <a:off x="3886200" y="5867400"/>
              <a:ext cx="2819400" cy="3952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latin typeface="Arial" charset="0"/>
                </a:rPr>
                <a:t>Determinants of Health</a:t>
              </a:r>
            </a:p>
          </p:txBody>
        </p:sp>
        <p:sp>
          <p:nvSpPr>
            <p:cNvPr id="14361" name="Line 25"/>
            <p:cNvSpPr>
              <a:spLocks noChangeShapeType="1"/>
            </p:cNvSpPr>
            <p:nvPr/>
          </p:nvSpPr>
          <p:spPr bwMode="auto">
            <a:xfrm>
              <a:off x="5334000" y="5410200"/>
              <a:ext cx="1588"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sz="2000"/>
            </a:p>
          </p:txBody>
        </p:sp>
      </p:grpSp>
      <p:sp>
        <p:nvSpPr>
          <p:cNvPr id="30" name="Rectangle 2"/>
          <p:cNvSpPr txBox="1">
            <a:spLocks noChangeArrowheads="1"/>
          </p:cNvSpPr>
          <p:nvPr/>
        </p:nvSpPr>
        <p:spPr>
          <a:xfrm>
            <a:off x="743777" y="-27384"/>
            <a:ext cx="8364727" cy="1152128"/>
          </a:xfrm>
          <a:prstGeom prst="rect">
            <a:avLst/>
          </a:prstGeom>
        </p:spPr>
        <p:txBody>
          <a:bodyPr>
            <a:normAutofit fontScale="97500"/>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chemeClr val="tx1"/>
                </a:solidFill>
              </a:rPr>
              <a:t>Public Health Policy and</a:t>
            </a:r>
            <a:r>
              <a:rPr lang="en-US" sz="3200" dirty="0">
                <a:solidFill>
                  <a:schemeClr val="tx1"/>
                </a:solidFill>
              </a:rPr>
              <a:t> </a:t>
            </a:r>
            <a:r>
              <a:rPr lang="en-US" sz="3200" dirty="0" smtClean="0">
                <a:solidFill>
                  <a:schemeClr val="tx1"/>
                </a:solidFill>
              </a:rPr>
              <a:t>Decision Making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16236950" cy="829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p:cNvGraphicFramePr/>
          <p:nvPr/>
        </p:nvGraphicFramePr>
        <p:xfrm>
          <a:off x="93306" y="338330"/>
          <a:ext cx="8957388" cy="8919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p:cNvGraphicFramePr/>
          <p:nvPr>
            <p:extLst>
              <p:ext uri="{D42A27DB-BD31-4B8C-83A1-F6EECF244321}">
                <p14:modId xmlns:p14="http://schemas.microsoft.com/office/powerpoint/2010/main" val="1310442258"/>
              </p:ext>
            </p:extLst>
          </p:nvPr>
        </p:nvGraphicFramePr>
        <p:xfrm>
          <a:off x="3244182" y="1581489"/>
          <a:ext cx="5895724" cy="45360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398859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_DSC23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438400"/>
            <a:ext cx="3382963" cy="227012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s_DSC2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31482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_DSC2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209800"/>
            <a:ext cx="3959225" cy="265747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s_DSC23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4686300"/>
            <a:ext cx="32353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_DSC21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5" y="0"/>
            <a:ext cx="3786188"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s_DSC22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57725"/>
            <a:ext cx="3563938" cy="239236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s_DSC22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0"/>
            <a:ext cx="3744912" cy="2513013"/>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descr="s_DSC237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75" y="0"/>
            <a:ext cx="377983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s_DSC215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7400" y="4659313"/>
            <a:ext cx="3276600" cy="2198687"/>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Vtop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916113"/>
            <a:ext cx="9144000" cy="673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ext uri="{D42A27DB-BD31-4B8C-83A1-F6EECF244321}">
                <p14:modId xmlns:p14="http://schemas.microsoft.com/office/powerpoint/2010/main" val="568969673"/>
              </p:ext>
            </p:extLst>
          </p:nvPr>
        </p:nvGraphicFramePr>
        <p:xfrm>
          <a:off x="485775" y="1643856"/>
          <a:ext cx="7019925" cy="4114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6" name="Content Placeholder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5913"/>
            <a:ext cx="9144000" cy="3357563"/>
          </a:xfrm>
          <a:prstGeom prst="rect">
            <a:avLst/>
          </a:prstGeom>
          <a:solidFill>
            <a:schemeClr val="tx1"/>
          </a:solidFill>
          <a:ln>
            <a:noFill/>
          </a:ln>
        </p:spPr>
      </p:pic>
      <p:graphicFrame>
        <p:nvGraphicFramePr>
          <p:cNvPr id="9" name="Diagram 8"/>
          <p:cNvGraphicFramePr/>
          <p:nvPr/>
        </p:nvGraphicFramePr>
        <p:xfrm>
          <a:off x="1774845" y="2209986"/>
          <a:ext cx="5510764" cy="4062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7"/>
          <p:cNvGraphicFramePr>
            <a:graphicFrameLocks noGrp="1"/>
          </p:cNvGraphicFramePr>
          <p:nvPr>
            <p:ph idx="4294967295"/>
          </p:nvPr>
        </p:nvGraphicFramePr>
        <p:xfrm>
          <a:off x="1405379" y="2732193"/>
          <a:ext cx="4186898" cy="40769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7412" name="Picture 4" descr="GE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7263" y="5900738"/>
            <a:ext cx="1274762"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ex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37263" y="3789363"/>
            <a:ext cx="12684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ex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37263" y="4797425"/>
            <a:ext cx="129857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37263" y="2852738"/>
            <a:ext cx="1295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p:cNvGraphicFramePr/>
          <p:nvPr/>
        </p:nvGraphicFramePr>
        <p:xfrm>
          <a:off x="1662499" y="21187"/>
          <a:ext cx="5751484" cy="56499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600653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256" y="0"/>
            <a:ext cx="5238328" cy="1143000"/>
          </a:xfrm>
        </p:spPr>
        <p:txBody>
          <a:bodyPr/>
          <a:lstStyle/>
          <a:p>
            <a:r>
              <a:rPr lang="en-US" b="1" dirty="0">
                <a:solidFill>
                  <a:schemeClr val="tx1"/>
                </a:solidFill>
              </a:rPr>
              <a:t>Mapping Methods</a:t>
            </a:r>
          </a:p>
        </p:txBody>
      </p:sp>
      <p:sp>
        <p:nvSpPr>
          <p:cNvPr id="15363" name="Rectangle 3"/>
          <p:cNvSpPr>
            <a:spLocks noGrp="1" noChangeArrowheads="1"/>
          </p:cNvSpPr>
          <p:nvPr>
            <p:ph sz="quarter" idx="13"/>
          </p:nvPr>
        </p:nvSpPr>
        <p:spPr>
          <a:xfrm>
            <a:off x="0" y="2133600"/>
            <a:ext cx="3924300" cy="4525963"/>
          </a:xfrm>
        </p:spPr>
        <p:txBody>
          <a:bodyPr/>
          <a:lstStyle/>
          <a:p>
            <a:pPr>
              <a:lnSpc>
                <a:spcPct val="90000"/>
              </a:lnSpc>
            </a:pPr>
            <a:r>
              <a:rPr lang="en-US" b="1"/>
              <a:t>Cell distribution</a:t>
            </a:r>
          </a:p>
          <a:p>
            <a:pPr lvl="1">
              <a:lnSpc>
                <a:spcPct val="90000"/>
              </a:lnSpc>
            </a:pPr>
            <a:r>
              <a:rPr lang="en-US" b="1"/>
              <a:t>Frequency, cumulative, Normative distribution methods</a:t>
            </a:r>
          </a:p>
          <a:p>
            <a:pPr lvl="1">
              <a:lnSpc>
                <a:spcPct val="90000"/>
              </a:lnSpc>
            </a:pPr>
            <a:r>
              <a:rPr lang="en-US" b="1"/>
              <a:t>Four geolayers: Province, Health Region,  County, Dissemination Area</a:t>
            </a:r>
          </a:p>
        </p:txBody>
      </p:sp>
      <p:pic>
        <p:nvPicPr>
          <p:cNvPr id="15364" name="Picture 4" descr="cellvalu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989138"/>
            <a:ext cx="57150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ellvalu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989138"/>
            <a:ext cx="5705475" cy="424815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ellvalu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989138"/>
            <a:ext cx="5686425"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9952" y="1259553"/>
            <a:ext cx="4680520" cy="461665"/>
          </a:xfrm>
          <a:prstGeom prst="rect">
            <a:avLst/>
          </a:prstGeom>
          <a:noFill/>
        </p:spPr>
        <p:txBody>
          <a:bodyPr wrap="square" rtlCol="0">
            <a:spAutoFit/>
          </a:bodyPr>
          <a:lstStyle/>
          <a:p>
            <a:r>
              <a:rPr lang="en-CA" dirty="0" smtClean="0"/>
              <a:t>Hierarchy in Web Feature Service</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2348</TotalTime>
  <Words>1954</Words>
  <Application>Microsoft Office PowerPoint</Application>
  <PresentationFormat>On-screen Show (4:3)</PresentationFormat>
  <Paragraphs>263</Paragraphs>
  <Slides>44</Slides>
  <Notes>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Slipstream</vt:lpstr>
      <vt:lpstr>Photo Editor Photo</vt:lpstr>
      <vt:lpstr>Visio</vt:lpstr>
      <vt:lpstr>Interoperable Mapping of  Health Information during pandemic and inter-pandemic periods</vt:lpstr>
      <vt:lpstr>PowerPoint Presentation</vt:lpstr>
      <vt:lpstr>SARS - Lessons Learned</vt:lpstr>
      <vt:lpstr>Spatial Disease Epidemiology</vt:lpstr>
      <vt:lpstr>PowerPoint Presentation</vt:lpstr>
      <vt:lpstr>PowerPoint Presentation</vt:lpstr>
      <vt:lpstr>PowerPoint Presentation</vt:lpstr>
      <vt:lpstr>PowerPoint Presentation</vt:lpstr>
      <vt:lpstr>Mapping Methods</vt:lpstr>
      <vt:lpstr>Mapping Methods</vt:lpstr>
      <vt:lpstr>PowerPoint Presentation</vt:lpstr>
      <vt:lpstr>PowerPoint Presentation</vt:lpstr>
      <vt:lpstr>CARIS Spatial Fusion Enterprise</vt:lpstr>
      <vt:lpstr>PowerPoint Presentation</vt:lpstr>
      <vt:lpstr>Collaboration Forum</vt:lpstr>
      <vt:lpstr>Share Map Views / POIs</vt:lpstr>
      <vt:lpstr>ArcGIS Server .net</vt:lpstr>
      <vt:lpstr>Flu Clinic Locator</vt:lpstr>
      <vt:lpstr>Flu Clinic Locator</vt:lpstr>
      <vt:lpstr>Development Process</vt:lpstr>
      <vt:lpstr>CGDI and OWS Implementation</vt:lpstr>
      <vt:lpstr>PowerPoint Presentation</vt:lpstr>
      <vt:lpstr>PowerPoint Presentation</vt:lpstr>
      <vt:lpstr>Introducing Your Profile</vt:lpstr>
      <vt:lpstr>Map Views</vt:lpstr>
      <vt:lpstr>Map Views</vt:lpstr>
      <vt:lpstr>PowerPoint Presentation</vt:lpstr>
      <vt:lpstr>PowerPoint Presentation</vt:lpstr>
      <vt:lpstr>Asthma Camps</vt:lpstr>
      <vt:lpstr>Asthma Camps</vt:lpstr>
      <vt:lpstr>PowerPoint Presentation</vt:lpstr>
      <vt:lpstr>PowerPoint Presentation</vt:lpstr>
      <vt:lpstr>Key Data Sources</vt:lpstr>
      <vt:lpstr>Other data sets of interest</vt:lpstr>
      <vt:lpstr>GisHealthPortal Map Viewer Interface</vt:lpstr>
      <vt:lpstr>Map Viewer Interface</vt:lpstr>
      <vt:lpstr>Web Processing Service</vt:lpstr>
      <vt:lpstr>Web Processing Service</vt:lpstr>
      <vt:lpstr>Web Feature Service (WFS)</vt:lpstr>
      <vt:lpstr>Web Processing Service</vt:lpstr>
      <vt:lpstr>Map Export</vt:lpstr>
      <vt:lpstr>Web Processing Service</vt:lpstr>
      <vt:lpstr>PowerPoint Presentation</vt:lpstr>
      <vt:lpstr>PowerPoint Presentation</vt:lpstr>
    </vt:vector>
  </TitlesOfParts>
  <Company>NBLung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SARS - Lessons Learned</dc:title>
  <dc:creator>eddie</dc:creator>
  <cp:lastModifiedBy>Eddie</cp:lastModifiedBy>
  <cp:revision>53</cp:revision>
  <dcterms:created xsi:type="dcterms:W3CDTF">2007-06-01T18:44:01Z</dcterms:created>
  <dcterms:modified xsi:type="dcterms:W3CDTF">2012-03-19T13:48:30Z</dcterms:modified>
</cp:coreProperties>
</file>