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2" r:id="rId3"/>
    <p:sldId id="286" r:id="rId4"/>
    <p:sldId id="284" r:id="rId5"/>
    <p:sldId id="282" r:id="rId6"/>
    <p:sldId id="274" r:id="rId7"/>
    <p:sldId id="277" r:id="rId8"/>
    <p:sldId id="276" r:id="rId9"/>
    <p:sldId id="275" r:id="rId10"/>
    <p:sldId id="285" r:id="rId11"/>
    <p:sldId id="281" r:id="rId12"/>
    <p:sldId id="280" r:id="rId13"/>
    <p:sldId id="283" r:id="rId14"/>
    <p:sldId id="288" r:id="rId15"/>
    <p:sldId id="273" r:id="rId16"/>
  </p:sldIdLst>
  <p:sldSz cx="12192000" cy="6858000"/>
  <p:notesSz cx="6904038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0909"/>
    <a:srgbClr val="663300"/>
    <a:srgbClr val="FF0000"/>
    <a:srgbClr val="006600"/>
    <a:srgbClr val="000066"/>
    <a:srgbClr val="FFFF99"/>
    <a:srgbClr val="969696"/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4640"/>
  </p:normalViewPr>
  <p:slideViewPr>
    <p:cSldViewPr>
      <p:cViewPr varScale="1">
        <p:scale>
          <a:sx n="83" d="100"/>
          <a:sy n="83" d="100"/>
        </p:scale>
        <p:origin x="653" y="48"/>
      </p:cViewPr>
      <p:guideLst>
        <p:guide orient="horz" pos="211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ACE8AA-819D-44BE-A723-215632938AA4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A96E07E-0B17-4F0C-8E24-31761959A5A8}">
      <dgm:prSet phldrT="[Texte]"/>
      <dgm:spPr/>
      <dgm:t>
        <a:bodyPr/>
        <a:lstStyle/>
        <a:p>
          <a:r>
            <a:rPr lang="fr-FR" dirty="0" smtClean="0"/>
            <a:t>Information Delivery </a:t>
          </a:r>
          <a:r>
            <a:rPr lang="fr-FR" dirty="0" err="1" smtClean="0"/>
            <a:t>Manual</a:t>
          </a:r>
          <a:r>
            <a:rPr lang="fr-FR" dirty="0" smtClean="0"/>
            <a:t> (IDM)</a:t>
          </a:r>
          <a:endParaRPr lang="fr-FR" dirty="0"/>
        </a:p>
      </dgm:t>
    </dgm:pt>
    <dgm:pt modelId="{B6C5404C-3BB0-4545-A1BC-70AA0339BADF}" type="parTrans" cxnId="{D84EC867-668A-4F5B-9477-3614317812E3}">
      <dgm:prSet/>
      <dgm:spPr/>
      <dgm:t>
        <a:bodyPr/>
        <a:lstStyle/>
        <a:p>
          <a:endParaRPr lang="fr-FR"/>
        </a:p>
      </dgm:t>
    </dgm:pt>
    <dgm:pt modelId="{E8097C61-1450-43F1-B53C-9B2C822462C4}" type="sibTrans" cxnId="{D84EC867-668A-4F5B-9477-3614317812E3}">
      <dgm:prSet/>
      <dgm:spPr/>
      <dgm:t>
        <a:bodyPr/>
        <a:lstStyle/>
        <a:p>
          <a:endParaRPr lang="fr-FR"/>
        </a:p>
      </dgm:t>
    </dgm:pt>
    <dgm:pt modelId="{8F1709C3-EBF1-412F-9F1A-C33BE77A116A}">
      <dgm:prSet phldrT="[Texte]"/>
      <dgm:spPr/>
      <dgm:t>
        <a:bodyPr/>
        <a:lstStyle/>
        <a:p>
          <a:r>
            <a:rPr lang="fr-FR" dirty="0" smtClean="0"/>
            <a:t>Explicit the </a:t>
          </a:r>
          <a:r>
            <a:rPr lang="fr-FR" dirty="0" err="1" smtClean="0"/>
            <a:t>geoengineering</a:t>
          </a:r>
          <a:r>
            <a:rPr lang="fr-FR" dirty="0" smtClean="0"/>
            <a:t> </a:t>
          </a:r>
          <a:r>
            <a:rPr lang="fr-FR" dirty="0" err="1" smtClean="0"/>
            <a:t>activity</a:t>
          </a:r>
          <a:endParaRPr lang="fr-FR" dirty="0"/>
        </a:p>
      </dgm:t>
    </dgm:pt>
    <dgm:pt modelId="{04AD68DD-46DA-46A1-8F8D-1CF8CF253C0C}" type="parTrans" cxnId="{42248EEF-5D7B-47CE-A2B6-C09A3B88D43B}">
      <dgm:prSet/>
      <dgm:spPr/>
      <dgm:t>
        <a:bodyPr/>
        <a:lstStyle/>
        <a:p>
          <a:endParaRPr lang="fr-FR"/>
        </a:p>
      </dgm:t>
    </dgm:pt>
    <dgm:pt modelId="{CFD4DADC-EAC1-4E3F-A36D-064127A236CF}" type="sibTrans" cxnId="{42248EEF-5D7B-47CE-A2B6-C09A3B88D43B}">
      <dgm:prSet/>
      <dgm:spPr/>
      <dgm:t>
        <a:bodyPr/>
        <a:lstStyle/>
        <a:p>
          <a:endParaRPr lang="fr-FR"/>
        </a:p>
      </dgm:t>
    </dgm:pt>
    <dgm:pt modelId="{DD90368B-403B-4E7D-90B3-3C1837DEF7D5}">
      <dgm:prSet phldrT="[Texte]"/>
      <dgm:spPr/>
      <dgm:t>
        <a:bodyPr/>
        <a:lstStyle/>
        <a:p>
          <a:r>
            <a:rPr lang="fr-FR" dirty="0" err="1" smtClean="0"/>
            <a:t>Conceptual</a:t>
          </a:r>
          <a:r>
            <a:rPr lang="fr-FR" dirty="0" smtClean="0"/>
            <a:t> model / Data </a:t>
          </a:r>
          <a:r>
            <a:rPr lang="fr-FR" dirty="0" err="1" smtClean="0"/>
            <a:t>Dictionnary</a:t>
          </a:r>
          <a:endParaRPr lang="fr-FR" dirty="0"/>
        </a:p>
      </dgm:t>
    </dgm:pt>
    <dgm:pt modelId="{44018281-65FE-4C64-88BE-E148FA131E07}" type="parTrans" cxnId="{073C846E-28D4-4612-ADA6-E9CD3947309B}">
      <dgm:prSet/>
      <dgm:spPr/>
      <dgm:t>
        <a:bodyPr/>
        <a:lstStyle/>
        <a:p>
          <a:endParaRPr lang="fr-FR"/>
        </a:p>
      </dgm:t>
    </dgm:pt>
    <dgm:pt modelId="{61649823-DDBF-43A9-8C3A-FA6153BFB5F5}" type="sibTrans" cxnId="{073C846E-28D4-4612-ADA6-E9CD3947309B}">
      <dgm:prSet/>
      <dgm:spPr/>
      <dgm:t>
        <a:bodyPr/>
        <a:lstStyle/>
        <a:p>
          <a:endParaRPr lang="fr-FR"/>
        </a:p>
      </dgm:t>
    </dgm:pt>
    <dgm:pt modelId="{729DB9E5-A5E0-48A2-9852-12122EDBDA84}">
      <dgm:prSet phldrT="[Texte]"/>
      <dgm:spPr/>
      <dgm:t>
        <a:bodyPr/>
        <a:lstStyle/>
        <a:p>
          <a:r>
            <a:rPr lang="fr-FR" dirty="0" smtClean="0"/>
            <a:t>Propose data </a:t>
          </a:r>
          <a:r>
            <a:rPr lang="fr-FR" dirty="0" err="1" smtClean="0"/>
            <a:t>organization</a:t>
          </a:r>
          <a:endParaRPr lang="fr-FR" dirty="0"/>
        </a:p>
      </dgm:t>
    </dgm:pt>
    <dgm:pt modelId="{272385CE-578F-4215-9814-E817446F47AC}" type="parTrans" cxnId="{43AE5A4C-2100-4E9B-8294-E38CA0FFBA83}">
      <dgm:prSet/>
      <dgm:spPr/>
      <dgm:t>
        <a:bodyPr/>
        <a:lstStyle/>
        <a:p>
          <a:endParaRPr lang="fr-FR"/>
        </a:p>
      </dgm:t>
    </dgm:pt>
    <dgm:pt modelId="{B5572DAF-2EC4-45D7-A71C-3F68522558EF}" type="sibTrans" cxnId="{43AE5A4C-2100-4E9B-8294-E38CA0FFBA83}">
      <dgm:prSet/>
      <dgm:spPr/>
      <dgm:t>
        <a:bodyPr/>
        <a:lstStyle/>
        <a:p>
          <a:endParaRPr lang="fr-FR"/>
        </a:p>
      </dgm:t>
    </dgm:pt>
    <dgm:pt modelId="{4B1FF356-FD83-4386-8C50-984FD236BE8B}">
      <dgm:prSet phldrT="[Texte]"/>
      <dgm:spPr/>
      <dgm:t>
        <a:bodyPr/>
        <a:lstStyle/>
        <a:p>
          <a:r>
            <a:rPr lang="fr-FR" dirty="0" err="1" smtClean="0"/>
            <a:t>Define</a:t>
          </a:r>
          <a:r>
            <a:rPr lang="fr-FR" dirty="0" smtClean="0"/>
            <a:t> </a:t>
          </a:r>
          <a:r>
            <a:rPr lang="fr-FR" dirty="0" err="1" smtClean="0"/>
            <a:t>semantics</a:t>
          </a:r>
          <a:endParaRPr lang="fr-FR" dirty="0"/>
        </a:p>
      </dgm:t>
    </dgm:pt>
    <dgm:pt modelId="{B2530D26-6DC4-4001-A8B8-428437C9F319}" type="parTrans" cxnId="{BEF4ADB6-C9A4-4C5D-846C-F2FD78856D31}">
      <dgm:prSet/>
      <dgm:spPr/>
      <dgm:t>
        <a:bodyPr/>
        <a:lstStyle/>
        <a:p>
          <a:endParaRPr lang="fr-FR"/>
        </a:p>
      </dgm:t>
    </dgm:pt>
    <dgm:pt modelId="{B816E259-57E1-4301-B514-226A80D129D0}" type="sibTrans" cxnId="{BEF4ADB6-C9A4-4C5D-846C-F2FD78856D31}">
      <dgm:prSet/>
      <dgm:spPr/>
      <dgm:t>
        <a:bodyPr/>
        <a:lstStyle/>
        <a:p>
          <a:endParaRPr lang="fr-FR"/>
        </a:p>
      </dgm:t>
    </dgm:pt>
    <dgm:pt modelId="{1EF6426B-01B8-401D-B5D5-46B90E3109FE}">
      <dgm:prSet phldrT="[Texte]"/>
      <dgm:spPr/>
      <dgm:t>
        <a:bodyPr/>
        <a:lstStyle/>
        <a:p>
          <a:r>
            <a:rPr lang="fr-FR" dirty="0" smtClean="0"/>
            <a:t>Model </a:t>
          </a:r>
          <a:r>
            <a:rPr lang="fr-FR" dirty="0" err="1" smtClean="0"/>
            <a:t>View</a:t>
          </a:r>
          <a:r>
            <a:rPr lang="fr-FR" dirty="0" smtClean="0"/>
            <a:t> </a:t>
          </a:r>
          <a:r>
            <a:rPr lang="fr-FR" dirty="0" err="1" smtClean="0"/>
            <a:t>Definition</a:t>
          </a:r>
          <a:r>
            <a:rPr lang="fr-FR" dirty="0" smtClean="0"/>
            <a:t> (MVD) Data management</a:t>
          </a:r>
          <a:endParaRPr lang="fr-FR" dirty="0"/>
        </a:p>
      </dgm:t>
    </dgm:pt>
    <dgm:pt modelId="{F22E8B80-5601-4144-983B-124301B6E50D}" type="parTrans" cxnId="{ABCF003E-DC62-4FE7-9362-2131ECFD0DB4}">
      <dgm:prSet/>
      <dgm:spPr/>
      <dgm:t>
        <a:bodyPr/>
        <a:lstStyle/>
        <a:p>
          <a:endParaRPr lang="fr-FR"/>
        </a:p>
      </dgm:t>
    </dgm:pt>
    <dgm:pt modelId="{C951DF50-EF29-42C5-9254-9AF37992EED7}" type="sibTrans" cxnId="{ABCF003E-DC62-4FE7-9362-2131ECFD0DB4}">
      <dgm:prSet/>
      <dgm:spPr/>
      <dgm:t>
        <a:bodyPr/>
        <a:lstStyle/>
        <a:p>
          <a:endParaRPr lang="fr-FR"/>
        </a:p>
      </dgm:t>
    </dgm:pt>
    <dgm:pt modelId="{0124C165-E4CD-4B1C-A4D9-4E5A330AEF53}">
      <dgm:prSet phldrT="[Texte]"/>
      <dgm:spPr/>
      <dgm:t>
        <a:bodyPr/>
        <a:lstStyle/>
        <a:p>
          <a:r>
            <a:rPr lang="fr-FR" dirty="0" smtClean="0"/>
            <a:t>How to </a:t>
          </a:r>
          <a:r>
            <a:rPr lang="fr-FR" dirty="0" err="1" smtClean="0"/>
            <a:t>fullfill</a:t>
          </a:r>
          <a:r>
            <a:rPr lang="fr-FR" dirty="0" smtClean="0"/>
            <a:t> the exchange </a:t>
          </a:r>
          <a:r>
            <a:rPr lang="fr-FR" dirty="0" err="1" smtClean="0"/>
            <a:t>requirements</a:t>
          </a:r>
          <a:r>
            <a:rPr lang="fr-FR" dirty="0" smtClean="0"/>
            <a:t>?</a:t>
          </a:r>
          <a:endParaRPr lang="fr-FR" dirty="0"/>
        </a:p>
      </dgm:t>
    </dgm:pt>
    <dgm:pt modelId="{0271C622-404A-4204-AB0C-E020FB15FDFD}" type="parTrans" cxnId="{78002368-1E12-456D-AFAE-9BE1D5E00376}">
      <dgm:prSet/>
      <dgm:spPr/>
      <dgm:t>
        <a:bodyPr/>
        <a:lstStyle/>
        <a:p>
          <a:endParaRPr lang="fr-FR"/>
        </a:p>
      </dgm:t>
    </dgm:pt>
    <dgm:pt modelId="{4679F2CE-18EB-4FB0-82BD-EE8D60663394}" type="sibTrans" cxnId="{78002368-1E12-456D-AFAE-9BE1D5E00376}">
      <dgm:prSet/>
      <dgm:spPr/>
      <dgm:t>
        <a:bodyPr/>
        <a:lstStyle/>
        <a:p>
          <a:endParaRPr lang="fr-FR"/>
        </a:p>
      </dgm:t>
    </dgm:pt>
    <dgm:pt modelId="{0F2DE02C-E521-4901-A40C-7066B71D8C19}">
      <dgm:prSet phldrT="[Texte]"/>
      <dgm:spPr/>
      <dgm:t>
        <a:bodyPr/>
        <a:lstStyle/>
        <a:p>
          <a:r>
            <a:rPr lang="fr-FR" dirty="0" smtClean="0"/>
            <a:t>How to </a:t>
          </a:r>
          <a:r>
            <a:rPr lang="fr-FR" dirty="0" err="1" smtClean="0"/>
            <a:t>get</a:t>
          </a:r>
          <a:r>
            <a:rPr lang="fr-FR" dirty="0" smtClean="0"/>
            <a:t> / update data</a:t>
          </a:r>
          <a:endParaRPr lang="fr-FR" dirty="0"/>
        </a:p>
      </dgm:t>
    </dgm:pt>
    <dgm:pt modelId="{FF227CA3-B8A7-4D5B-8871-5A55E4A40C4F}" type="parTrans" cxnId="{2433E3BA-A4BB-47BB-B67A-031A13112526}">
      <dgm:prSet/>
      <dgm:spPr/>
      <dgm:t>
        <a:bodyPr/>
        <a:lstStyle/>
        <a:p>
          <a:endParaRPr lang="fr-FR"/>
        </a:p>
      </dgm:t>
    </dgm:pt>
    <dgm:pt modelId="{FA760F85-862C-4979-AAAE-341922EBD118}" type="sibTrans" cxnId="{2433E3BA-A4BB-47BB-B67A-031A13112526}">
      <dgm:prSet/>
      <dgm:spPr/>
      <dgm:t>
        <a:bodyPr/>
        <a:lstStyle/>
        <a:p>
          <a:endParaRPr lang="fr-FR"/>
        </a:p>
      </dgm:t>
    </dgm:pt>
    <dgm:pt modelId="{7C742FE0-E4AD-4695-8237-CB98EAD3C476}">
      <dgm:prSet phldrT="[Texte]"/>
      <dgm:spPr/>
      <dgm:t>
        <a:bodyPr/>
        <a:lstStyle/>
        <a:p>
          <a:r>
            <a:rPr lang="fr-FR" dirty="0" err="1" smtClean="0"/>
            <a:t>Determine</a:t>
          </a:r>
          <a:r>
            <a:rPr lang="fr-FR" dirty="0" smtClean="0"/>
            <a:t> </a:t>
          </a:r>
          <a:r>
            <a:rPr lang="fr-FR" dirty="0" err="1" smtClean="0"/>
            <a:t>which</a:t>
          </a:r>
          <a:r>
            <a:rPr lang="fr-FR" dirty="0" smtClean="0"/>
            <a:t> data are </a:t>
          </a:r>
          <a:r>
            <a:rPr lang="fr-FR" dirty="0" err="1" smtClean="0"/>
            <a:t>exchanged</a:t>
          </a:r>
          <a:endParaRPr lang="fr-FR" dirty="0"/>
        </a:p>
      </dgm:t>
    </dgm:pt>
    <dgm:pt modelId="{8ACC834C-D870-48F7-AD05-476A79AF3875}" type="sibTrans" cxnId="{62BD7E0D-F51D-433E-B346-3FBD872A3DC4}">
      <dgm:prSet/>
      <dgm:spPr/>
      <dgm:t>
        <a:bodyPr/>
        <a:lstStyle/>
        <a:p>
          <a:endParaRPr lang="fr-FR"/>
        </a:p>
      </dgm:t>
    </dgm:pt>
    <dgm:pt modelId="{801C3BEC-E7CE-4C82-9BBC-8D1C7BA1D139}" type="parTrans" cxnId="{62BD7E0D-F51D-433E-B346-3FBD872A3DC4}">
      <dgm:prSet/>
      <dgm:spPr/>
      <dgm:t>
        <a:bodyPr/>
        <a:lstStyle/>
        <a:p>
          <a:endParaRPr lang="fr-FR"/>
        </a:p>
      </dgm:t>
    </dgm:pt>
    <dgm:pt modelId="{29EB10C3-D620-4D9C-86A7-61BFF46D443C}" type="pres">
      <dgm:prSet presAssocID="{3FACE8AA-819D-44BE-A723-215632938A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7FB65A4-1B4D-4B36-A682-DB9E15145170}" type="pres">
      <dgm:prSet presAssocID="{3FACE8AA-819D-44BE-A723-215632938AA4}" presName="tSp" presStyleCnt="0"/>
      <dgm:spPr/>
    </dgm:pt>
    <dgm:pt modelId="{54053C2D-468F-499B-8114-31B117C35997}" type="pres">
      <dgm:prSet presAssocID="{3FACE8AA-819D-44BE-A723-215632938AA4}" presName="bSp" presStyleCnt="0"/>
      <dgm:spPr/>
    </dgm:pt>
    <dgm:pt modelId="{A274B625-4ED2-4BCD-BC24-DED1B1DFE90D}" type="pres">
      <dgm:prSet presAssocID="{3FACE8AA-819D-44BE-A723-215632938AA4}" presName="process" presStyleCnt="0"/>
      <dgm:spPr/>
    </dgm:pt>
    <dgm:pt modelId="{81AA99B7-1267-44AF-84F9-80C2BD94CF2B}" type="pres">
      <dgm:prSet presAssocID="{8A96E07E-0B17-4F0C-8E24-31761959A5A8}" presName="composite1" presStyleCnt="0"/>
      <dgm:spPr/>
    </dgm:pt>
    <dgm:pt modelId="{D9C986E4-0B6B-4086-9303-6BD232514EE6}" type="pres">
      <dgm:prSet presAssocID="{8A96E07E-0B17-4F0C-8E24-31761959A5A8}" presName="dummyNode1" presStyleLbl="node1" presStyleIdx="0" presStyleCnt="3"/>
      <dgm:spPr/>
    </dgm:pt>
    <dgm:pt modelId="{670DEEF8-6CF4-45D1-92D8-D4D0D174B508}" type="pres">
      <dgm:prSet presAssocID="{8A96E07E-0B17-4F0C-8E24-31761959A5A8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62B8DD-0DDA-441D-A471-2021B6E366A7}" type="pres">
      <dgm:prSet presAssocID="{8A96E07E-0B17-4F0C-8E24-31761959A5A8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463485-1EC8-47AF-A6BB-48F274F1BA9B}" type="pres">
      <dgm:prSet presAssocID="{8A96E07E-0B17-4F0C-8E24-31761959A5A8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0A8A89C-8A96-4B6C-9314-BE99CA05CF1D}" type="pres">
      <dgm:prSet presAssocID="{8A96E07E-0B17-4F0C-8E24-31761959A5A8}" presName="connSite1" presStyleCnt="0"/>
      <dgm:spPr/>
    </dgm:pt>
    <dgm:pt modelId="{9FFDDDEA-9A3D-4468-9572-7DD0DCBBB6EC}" type="pres">
      <dgm:prSet presAssocID="{E8097C61-1450-43F1-B53C-9B2C822462C4}" presName="Name9" presStyleLbl="sibTrans2D1" presStyleIdx="0" presStyleCnt="2"/>
      <dgm:spPr/>
      <dgm:t>
        <a:bodyPr/>
        <a:lstStyle/>
        <a:p>
          <a:endParaRPr lang="fr-FR"/>
        </a:p>
      </dgm:t>
    </dgm:pt>
    <dgm:pt modelId="{3EC66FDC-BF55-49F6-A3A9-E388A1B70D6C}" type="pres">
      <dgm:prSet presAssocID="{DD90368B-403B-4E7D-90B3-3C1837DEF7D5}" presName="composite2" presStyleCnt="0"/>
      <dgm:spPr/>
    </dgm:pt>
    <dgm:pt modelId="{839F50F7-0FF9-43B4-94E8-7AE730A56AE7}" type="pres">
      <dgm:prSet presAssocID="{DD90368B-403B-4E7D-90B3-3C1837DEF7D5}" presName="dummyNode2" presStyleLbl="node1" presStyleIdx="0" presStyleCnt="3"/>
      <dgm:spPr/>
    </dgm:pt>
    <dgm:pt modelId="{D9223746-AE01-4368-A403-D31348E463E4}" type="pres">
      <dgm:prSet presAssocID="{DD90368B-403B-4E7D-90B3-3C1837DEF7D5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25147C-B5CE-4BA4-876C-36F4FC823335}" type="pres">
      <dgm:prSet presAssocID="{DD90368B-403B-4E7D-90B3-3C1837DEF7D5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9EE4371-A3AB-4097-8F6F-AA03BC9F9E33}" type="pres">
      <dgm:prSet presAssocID="{DD90368B-403B-4E7D-90B3-3C1837DEF7D5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9546A0-6A22-4732-9732-E73700EDF1AA}" type="pres">
      <dgm:prSet presAssocID="{DD90368B-403B-4E7D-90B3-3C1837DEF7D5}" presName="connSite2" presStyleCnt="0"/>
      <dgm:spPr/>
    </dgm:pt>
    <dgm:pt modelId="{5D1E1840-3FA4-42BF-9D16-818D27596301}" type="pres">
      <dgm:prSet presAssocID="{61649823-DDBF-43A9-8C3A-FA6153BFB5F5}" presName="Name18" presStyleLbl="sibTrans2D1" presStyleIdx="1" presStyleCnt="2"/>
      <dgm:spPr/>
      <dgm:t>
        <a:bodyPr/>
        <a:lstStyle/>
        <a:p>
          <a:endParaRPr lang="fr-FR"/>
        </a:p>
      </dgm:t>
    </dgm:pt>
    <dgm:pt modelId="{5E1FD413-2208-447B-9F91-4E535C82BAF7}" type="pres">
      <dgm:prSet presAssocID="{1EF6426B-01B8-401D-B5D5-46B90E3109FE}" presName="composite1" presStyleCnt="0"/>
      <dgm:spPr/>
    </dgm:pt>
    <dgm:pt modelId="{E45DB471-14EA-4DED-984D-1D03362D4066}" type="pres">
      <dgm:prSet presAssocID="{1EF6426B-01B8-401D-B5D5-46B90E3109FE}" presName="dummyNode1" presStyleLbl="node1" presStyleIdx="1" presStyleCnt="3"/>
      <dgm:spPr/>
    </dgm:pt>
    <dgm:pt modelId="{D0D95F4D-978B-4261-8E64-0377BC776519}" type="pres">
      <dgm:prSet presAssocID="{1EF6426B-01B8-401D-B5D5-46B90E3109FE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103458-029F-42FC-9F0C-248CE820ED57}" type="pres">
      <dgm:prSet presAssocID="{1EF6426B-01B8-401D-B5D5-46B90E3109FE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CCB2AD-E01E-4DD9-B968-BB69FCFB0D2B}" type="pres">
      <dgm:prSet presAssocID="{1EF6426B-01B8-401D-B5D5-46B90E3109FE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73A8DE-6992-4A13-8ADD-44444C416556}" type="pres">
      <dgm:prSet presAssocID="{1EF6426B-01B8-401D-B5D5-46B90E3109FE}" presName="connSite1" presStyleCnt="0"/>
      <dgm:spPr/>
    </dgm:pt>
  </dgm:ptLst>
  <dgm:cxnLst>
    <dgm:cxn modelId="{EABF2181-320C-4EAA-A19A-EB6A119AD654}" type="presOf" srcId="{E8097C61-1450-43F1-B53C-9B2C822462C4}" destId="{9FFDDDEA-9A3D-4468-9572-7DD0DCBBB6EC}" srcOrd="0" destOrd="0" presId="urn:microsoft.com/office/officeart/2005/8/layout/hProcess4"/>
    <dgm:cxn modelId="{DA5272B0-F1C5-4163-A098-0976FEE81854}" type="presOf" srcId="{8F1709C3-EBF1-412F-9F1A-C33BE77A116A}" destId="{DE62B8DD-0DDA-441D-A471-2021B6E366A7}" srcOrd="1" destOrd="0" presId="urn:microsoft.com/office/officeart/2005/8/layout/hProcess4"/>
    <dgm:cxn modelId="{449BF4A2-189D-4486-A1F1-3719347307EC}" type="presOf" srcId="{729DB9E5-A5E0-48A2-9852-12122EDBDA84}" destId="{D9223746-AE01-4368-A403-D31348E463E4}" srcOrd="0" destOrd="0" presId="urn:microsoft.com/office/officeart/2005/8/layout/hProcess4"/>
    <dgm:cxn modelId="{5985485B-4615-4688-9D5D-630F23082748}" type="presOf" srcId="{8F1709C3-EBF1-412F-9F1A-C33BE77A116A}" destId="{670DEEF8-6CF4-45D1-92D8-D4D0D174B508}" srcOrd="0" destOrd="0" presId="urn:microsoft.com/office/officeart/2005/8/layout/hProcess4"/>
    <dgm:cxn modelId="{893BEC86-4726-4CFF-969B-4DBBA08554E7}" type="presOf" srcId="{DD90368B-403B-4E7D-90B3-3C1837DEF7D5}" destId="{C9EE4371-A3AB-4097-8F6F-AA03BC9F9E33}" srcOrd="0" destOrd="0" presId="urn:microsoft.com/office/officeart/2005/8/layout/hProcess4"/>
    <dgm:cxn modelId="{ABCF003E-DC62-4FE7-9362-2131ECFD0DB4}" srcId="{3FACE8AA-819D-44BE-A723-215632938AA4}" destId="{1EF6426B-01B8-401D-B5D5-46B90E3109FE}" srcOrd="2" destOrd="0" parTransId="{F22E8B80-5601-4144-983B-124301B6E50D}" sibTransId="{C951DF50-EF29-42C5-9254-9AF37992EED7}"/>
    <dgm:cxn modelId="{D84EC867-668A-4F5B-9477-3614317812E3}" srcId="{3FACE8AA-819D-44BE-A723-215632938AA4}" destId="{8A96E07E-0B17-4F0C-8E24-31761959A5A8}" srcOrd="0" destOrd="0" parTransId="{B6C5404C-3BB0-4545-A1BC-70AA0339BADF}" sibTransId="{E8097C61-1450-43F1-B53C-9B2C822462C4}"/>
    <dgm:cxn modelId="{0CC7DCD0-CEF6-4EC9-8635-979FA1E64F14}" type="presOf" srcId="{4B1FF356-FD83-4386-8C50-984FD236BE8B}" destId="{D9223746-AE01-4368-A403-D31348E463E4}" srcOrd="0" destOrd="1" presId="urn:microsoft.com/office/officeart/2005/8/layout/hProcess4"/>
    <dgm:cxn modelId="{C7C3A079-9C13-4DC2-B219-5D88336407D6}" type="presOf" srcId="{3FACE8AA-819D-44BE-A723-215632938AA4}" destId="{29EB10C3-D620-4D9C-86A7-61BFF46D443C}" srcOrd="0" destOrd="0" presId="urn:microsoft.com/office/officeart/2005/8/layout/hProcess4"/>
    <dgm:cxn modelId="{03F0FCA0-2AEB-4590-A200-A123FDEAB859}" type="presOf" srcId="{0F2DE02C-E521-4901-A40C-7066B71D8C19}" destId="{1C103458-029F-42FC-9F0C-248CE820ED57}" srcOrd="1" destOrd="1" presId="urn:microsoft.com/office/officeart/2005/8/layout/hProcess4"/>
    <dgm:cxn modelId="{0213E17F-2C93-4181-95D7-7B028F31D8CA}" type="presOf" srcId="{0F2DE02C-E521-4901-A40C-7066B71D8C19}" destId="{D0D95F4D-978B-4261-8E64-0377BC776519}" srcOrd="0" destOrd="1" presId="urn:microsoft.com/office/officeart/2005/8/layout/hProcess4"/>
    <dgm:cxn modelId="{DA96F7B2-A235-4307-87D2-748B1AA83DD7}" type="presOf" srcId="{61649823-DDBF-43A9-8C3A-FA6153BFB5F5}" destId="{5D1E1840-3FA4-42BF-9D16-818D27596301}" srcOrd="0" destOrd="0" presId="urn:microsoft.com/office/officeart/2005/8/layout/hProcess4"/>
    <dgm:cxn modelId="{62BD7E0D-F51D-433E-B346-3FBD872A3DC4}" srcId="{8A96E07E-0B17-4F0C-8E24-31761959A5A8}" destId="{7C742FE0-E4AD-4695-8237-CB98EAD3C476}" srcOrd="1" destOrd="0" parTransId="{801C3BEC-E7CE-4C82-9BBC-8D1C7BA1D139}" sibTransId="{8ACC834C-D870-48F7-AD05-476A79AF3875}"/>
    <dgm:cxn modelId="{17230C06-4A2E-4665-BFC7-5B07EDEE529B}" type="presOf" srcId="{8A96E07E-0B17-4F0C-8E24-31761959A5A8}" destId="{25463485-1EC8-47AF-A6BB-48F274F1BA9B}" srcOrd="0" destOrd="0" presId="urn:microsoft.com/office/officeart/2005/8/layout/hProcess4"/>
    <dgm:cxn modelId="{F13C4948-CCE6-47C0-98B5-CD9F6778927D}" type="presOf" srcId="{4B1FF356-FD83-4386-8C50-984FD236BE8B}" destId="{1425147C-B5CE-4BA4-876C-36F4FC823335}" srcOrd="1" destOrd="1" presId="urn:microsoft.com/office/officeart/2005/8/layout/hProcess4"/>
    <dgm:cxn modelId="{1F16A492-44DC-4433-812B-6230FC908C99}" type="presOf" srcId="{729DB9E5-A5E0-48A2-9852-12122EDBDA84}" destId="{1425147C-B5CE-4BA4-876C-36F4FC823335}" srcOrd="1" destOrd="0" presId="urn:microsoft.com/office/officeart/2005/8/layout/hProcess4"/>
    <dgm:cxn modelId="{2433E3BA-A4BB-47BB-B67A-031A13112526}" srcId="{1EF6426B-01B8-401D-B5D5-46B90E3109FE}" destId="{0F2DE02C-E521-4901-A40C-7066B71D8C19}" srcOrd="1" destOrd="0" parTransId="{FF227CA3-B8A7-4D5B-8871-5A55E4A40C4F}" sibTransId="{FA760F85-862C-4979-AAAE-341922EBD118}"/>
    <dgm:cxn modelId="{43AE5A4C-2100-4E9B-8294-E38CA0FFBA83}" srcId="{DD90368B-403B-4E7D-90B3-3C1837DEF7D5}" destId="{729DB9E5-A5E0-48A2-9852-12122EDBDA84}" srcOrd="0" destOrd="0" parTransId="{272385CE-578F-4215-9814-E817446F47AC}" sibTransId="{B5572DAF-2EC4-45D7-A71C-3F68522558EF}"/>
    <dgm:cxn modelId="{78002368-1E12-456D-AFAE-9BE1D5E00376}" srcId="{1EF6426B-01B8-401D-B5D5-46B90E3109FE}" destId="{0124C165-E4CD-4B1C-A4D9-4E5A330AEF53}" srcOrd="0" destOrd="0" parTransId="{0271C622-404A-4204-AB0C-E020FB15FDFD}" sibTransId="{4679F2CE-18EB-4FB0-82BD-EE8D60663394}"/>
    <dgm:cxn modelId="{0C1519CD-87A0-4445-BC8F-FBE62CE76939}" type="presOf" srcId="{0124C165-E4CD-4B1C-A4D9-4E5A330AEF53}" destId="{1C103458-029F-42FC-9F0C-248CE820ED57}" srcOrd="1" destOrd="0" presId="urn:microsoft.com/office/officeart/2005/8/layout/hProcess4"/>
    <dgm:cxn modelId="{073C846E-28D4-4612-ADA6-E9CD3947309B}" srcId="{3FACE8AA-819D-44BE-A723-215632938AA4}" destId="{DD90368B-403B-4E7D-90B3-3C1837DEF7D5}" srcOrd="1" destOrd="0" parTransId="{44018281-65FE-4C64-88BE-E148FA131E07}" sibTransId="{61649823-DDBF-43A9-8C3A-FA6153BFB5F5}"/>
    <dgm:cxn modelId="{387E352C-E599-48B2-8F55-5916F57A4010}" type="presOf" srcId="{0124C165-E4CD-4B1C-A4D9-4E5A330AEF53}" destId="{D0D95F4D-978B-4261-8E64-0377BC776519}" srcOrd="0" destOrd="0" presId="urn:microsoft.com/office/officeart/2005/8/layout/hProcess4"/>
    <dgm:cxn modelId="{42248EEF-5D7B-47CE-A2B6-C09A3B88D43B}" srcId="{8A96E07E-0B17-4F0C-8E24-31761959A5A8}" destId="{8F1709C3-EBF1-412F-9F1A-C33BE77A116A}" srcOrd="0" destOrd="0" parTransId="{04AD68DD-46DA-46A1-8F8D-1CF8CF253C0C}" sibTransId="{CFD4DADC-EAC1-4E3F-A36D-064127A236CF}"/>
    <dgm:cxn modelId="{8AE915B6-9A99-42AC-A765-3404C98EDABA}" type="presOf" srcId="{7C742FE0-E4AD-4695-8237-CB98EAD3C476}" destId="{670DEEF8-6CF4-45D1-92D8-D4D0D174B508}" srcOrd="0" destOrd="1" presId="urn:microsoft.com/office/officeart/2005/8/layout/hProcess4"/>
    <dgm:cxn modelId="{BEF4ADB6-C9A4-4C5D-846C-F2FD78856D31}" srcId="{DD90368B-403B-4E7D-90B3-3C1837DEF7D5}" destId="{4B1FF356-FD83-4386-8C50-984FD236BE8B}" srcOrd="1" destOrd="0" parTransId="{B2530D26-6DC4-4001-A8B8-428437C9F319}" sibTransId="{B816E259-57E1-4301-B514-226A80D129D0}"/>
    <dgm:cxn modelId="{09ABEE9A-4409-4A0F-BCA0-76BF99A5CF28}" type="presOf" srcId="{7C742FE0-E4AD-4695-8237-CB98EAD3C476}" destId="{DE62B8DD-0DDA-441D-A471-2021B6E366A7}" srcOrd="1" destOrd="1" presId="urn:microsoft.com/office/officeart/2005/8/layout/hProcess4"/>
    <dgm:cxn modelId="{67945B66-69ED-43B9-8AA1-4E41D678F649}" type="presOf" srcId="{1EF6426B-01B8-401D-B5D5-46B90E3109FE}" destId="{78CCB2AD-E01E-4DD9-B968-BB69FCFB0D2B}" srcOrd="0" destOrd="0" presId="urn:microsoft.com/office/officeart/2005/8/layout/hProcess4"/>
    <dgm:cxn modelId="{D61F69D3-7EC4-4805-A10C-452917457F11}" type="presParOf" srcId="{29EB10C3-D620-4D9C-86A7-61BFF46D443C}" destId="{F7FB65A4-1B4D-4B36-A682-DB9E15145170}" srcOrd="0" destOrd="0" presId="urn:microsoft.com/office/officeart/2005/8/layout/hProcess4"/>
    <dgm:cxn modelId="{40430A42-CA66-4454-9FF3-3337BC05B2C3}" type="presParOf" srcId="{29EB10C3-D620-4D9C-86A7-61BFF46D443C}" destId="{54053C2D-468F-499B-8114-31B117C35997}" srcOrd="1" destOrd="0" presId="urn:microsoft.com/office/officeart/2005/8/layout/hProcess4"/>
    <dgm:cxn modelId="{5FE46EC4-10A5-416E-8208-1A1C5B0C6EE8}" type="presParOf" srcId="{29EB10C3-D620-4D9C-86A7-61BFF46D443C}" destId="{A274B625-4ED2-4BCD-BC24-DED1B1DFE90D}" srcOrd="2" destOrd="0" presId="urn:microsoft.com/office/officeart/2005/8/layout/hProcess4"/>
    <dgm:cxn modelId="{DFBA26F4-15A5-4327-AFFA-ECC0D48B7F90}" type="presParOf" srcId="{A274B625-4ED2-4BCD-BC24-DED1B1DFE90D}" destId="{81AA99B7-1267-44AF-84F9-80C2BD94CF2B}" srcOrd="0" destOrd="0" presId="urn:microsoft.com/office/officeart/2005/8/layout/hProcess4"/>
    <dgm:cxn modelId="{25F031B8-C5C7-4C41-9C6A-6402719DA3C6}" type="presParOf" srcId="{81AA99B7-1267-44AF-84F9-80C2BD94CF2B}" destId="{D9C986E4-0B6B-4086-9303-6BD232514EE6}" srcOrd="0" destOrd="0" presId="urn:microsoft.com/office/officeart/2005/8/layout/hProcess4"/>
    <dgm:cxn modelId="{A1FB7BE2-33D9-439E-8156-6D04702DE0E5}" type="presParOf" srcId="{81AA99B7-1267-44AF-84F9-80C2BD94CF2B}" destId="{670DEEF8-6CF4-45D1-92D8-D4D0D174B508}" srcOrd="1" destOrd="0" presId="urn:microsoft.com/office/officeart/2005/8/layout/hProcess4"/>
    <dgm:cxn modelId="{061F0985-77C6-423E-82D6-9FCAEF922933}" type="presParOf" srcId="{81AA99B7-1267-44AF-84F9-80C2BD94CF2B}" destId="{DE62B8DD-0DDA-441D-A471-2021B6E366A7}" srcOrd="2" destOrd="0" presId="urn:microsoft.com/office/officeart/2005/8/layout/hProcess4"/>
    <dgm:cxn modelId="{3EDE5719-FEBB-4361-A44E-79BEB3F519A5}" type="presParOf" srcId="{81AA99B7-1267-44AF-84F9-80C2BD94CF2B}" destId="{25463485-1EC8-47AF-A6BB-48F274F1BA9B}" srcOrd="3" destOrd="0" presId="urn:microsoft.com/office/officeart/2005/8/layout/hProcess4"/>
    <dgm:cxn modelId="{9570BB60-07D7-41EE-BB3C-7486092E2BBF}" type="presParOf" srcId="{81AA99B7-1267-44AF-84F9-80C2BD94CF2B}" destId="{C0A8A89C-8A96-4B6C-9314-BE99CA05CF1D}" srcOrd="4" destOrd="0" presId="urn:microsoft.com/office/officeart/2005/8/layout/hProcess4"/>
    <dgm:cxn modelId="{4F0D8C88-CE00-492D-B01E-4287FDA2D3F3}" type="presParOf" srcId="{A274B625-4ED2-4BCD-BC24-DED1B1DFE90D}" destId="{9FFDDDEA-9A3D-4468-9572-7DD0DCBBB6EC}" srcOrd="1" destOrd="0" presId="urn:microsoft.com/office/officeart/2005/8/layout/hProcess4"/>
    <dgm:cxn modelId="{992FD85C-8E6F-4EEF-89D9-61BD431FD37B}" type="presParOf" srcId="{A274B625-4ED2-4BCD-BC24-DED1B1DFE90D}" destId="{3EC66FDC-BF55-49F6-A3A9-E388A1B70D6C}" srcOrd="2" destOrd="0" presId="urn:microsoft.com/office/officeart/2005/8/layout/hProcess4"/>
    <dgm:cxn modelId="{51F25502-0B33-4582-952B-CE61564A24B5}" type="presParOf" srcId="{3EC66FDC-BF55-49F6-A3A9-E388A1B70D6C}" destId="{839F50F7-0FF9-43B4-94E8-7AE730A56AE7}" srcOrd="0" destOrd="0" presId="urn:microsoft.com/office/officeart/2005/8/layout/hProcess4"/>
    <dgm:cxn modelId="{704E3D93-D920-4C94-AEBF-5021B6E718D5}" type="presParOf" srcId="{3EC66FDC-BF55-49F6-A3A9-E388A1B70D6C}" destId="{D9223746-AE01-4368-A403-D31348E463E4}" srcOrd="1" destOrd="0" presId="urn:microsoft.com/office/officeart/2005/8/layout/hProcess4"/>
    <dgm:cxn modelId="{A8BC8F80-56F7-4A39-9979-0B789487D7EF}" type="presParOf" srcId="{3EC66FDC-BF55-49F6-A3A9-E388A1B70D6C}" destId="{1425147C-B5CE-4BA4-876C-36F4FC823335}" srcOrd="2" destOrd="0" presId="urn:microsoft.com/office/officeart/2005/8/layout/hProcess4"/>
    <dgm:cxn modelId="{E9AAFD70-BC56-4D0E-BD76-7A1B17A6CED3}" type="presParOf" srcId="{3EC66FDC-BF55-49F6-A3A9-E388A1B70D6C}" destId="{C9EE4371-A3AB-4097-8F6F-AA03BC9F9E33}" srcOrd="3" destOrd="0" presId="urn:microsoft.com/office/officeart/2005/8/layout/hProcess4"/>
    <dgm:cxn modelId="{999AB679-1882-460F-9220-7EBC0A03D6A7}" type="presParOf" srcId="{3EC66FDC-BF55-49F6-A3A9-E388A1B70D6C}" destId="{939546A0-6A22-4732-9732-E73700EDF1AA}" srcOrd="4" destOrd="0" presId="urn:microsoft.com/office/officeart/2005/8/layout/hProcess4"/>
    <dgm:cxn modelId="{FC439650-FEAF-4DD3-B678-FC7ABE8D09D2}" type="presParOf" srcId="{A274B625-4ED2-4BCD-BC24-DED1B1DFE90D}" destId="{5D1E1840-3FA4-42BF-9D16-818D27596301}" srcOrd="3" destOrd="0" presId="urn:microsoft.com/office/officeart/2005/8/layout/hProcess4"/>
    <dgm:cxn modelId="{B9EE39DB-2365-46C2-B705-EFA362904B1C}" type="presParOf" srcId="{A274B625-4ED2-4BCD-BC24-DED1B1DFE90D}" destId="{5E1FD413-2208-447B-9F91-4E535C82BAF7}" srcOrd="4" destOrd="0" presId="urn:microsoft.com/office/officeart/2005/8/layout/hProcess4"/>
    <dgm:cxn modelId="{1BB98D83-ABAB-4BA9-8BAB-ABADDFFF376E}" type="presParOf" srcId="{5E1FD413-2208-447B-9F91-4E535C82BAF7}" destId="{E45DB471-14EA-4DED-984D-1D03362D4066}" srcOrd="0" destOrd="0" presId="urn:microsoft.com/office/officeart/2005/8/layout/hProcess4"/>
    <dgm:cxn modelId="{6470074F-9426-49D7-817A-CA479C4F4100}" type="presParOf" srcId="{5E1FD413-2208-447B-9F91-4E535C82BAF7}" destId="{D0D95F4D-978B-4261-8E64-0377BC776519}" srcOrd="1" destOrd="0" presId="urn:microsoft.com/office/officeart/2005/8/layout/hProcess4"/>
    <dgm:cxn modelId="{1695AE8C-A513-435D-8BE9-F7D9302A5C1A}" type="presParOf" srcId="{5E1FD413-2208-447B-9F91-4E535C82BAF7}" destId="{1C103458-029F-42FC-9F0C-248CE820ED57}" srcOrd="2" destOrd="0" presId="urn:microsoft.com/office/officeart/2005/8/layout/hProcess4"/>
    <dgm:cxn modelId="{9933B6A8-5439-4C98-8DB5-5C2F5D3B56B1}" type="presParOf" srcId="{5E1FD413-2208-447B-9F91-4E535C82BAF7}" destId="{78CCB2AD-E01E-4DD9-B968-BB69FCFB0D2B}" srcOrd="3" destOrd="0" presId="urn:microsoft.com/office/officeart/2005/8/layout/hProcess4"/>
    <dgm:cxn modelId="{E768729A-DEC4-46A4-BA12-A98A31418DFF}" type="presParOf" srcId="{5E1FD413-2208-447B-9F91-4E535C82BAF7}" destId="{E173A8DE-6992-4A13-8ADD-44444C41655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DEEF8-6CF4-45D1-92D8-D4D0D174B508}">
      <dsp:nvSpPr>
        <dsp:cNvPr id="0" name=""/>
        <dsp:cNvSpPr/>
      </dsp:nvSpPr>
      <dsp:spPr>
        <a:xfrm>
          <a:off x="2247" y="1299408"/>
          <a:ext cx="2605999" cy="2149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Explicit the </a:t>
          </a:r>
          <a:r>
            <a:rPr lang="fr-FR" sz="1900" kern="1200" dirty="0" err="1" smtClean="0"/>
            <a:t>geoengineering</a:t>
          </a:r>
          <a:r>
            <a:rPr lang="fr-FR" sz="1900" kern="1200" dirty="0" smtClean="0"/>
            <a:t> </a:t>
          </a:r>
          <a:r>
            <a:rPr lang="fr-FR" sz="1900" kern="1200" dirty="0" err="1" smtClean="0"/>
            <a:t>activity</a:t>
          </a: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err="1" smtClean="0"/>
            <a:t>Determine</a:t>
          </a:r>
          <a:r>
            <a:rPr lang="fr-FR" sz="1900" kern="1200" dirty="0" smtClean="0"/>
            <a:t> </a:t>
          </a:r>
          <a:r>
            <a:rPr lang="fr-FR" sz="1900" kern="1200" dirty="0" err="1" smtClean="0"/>
            <a:t>which</a:t>
          </a:r>
          <a:r>
            <a:rPr lang="fr-FR" sz="1900" kern="1200" dirty="0" smtClean="0"/>
            <a:t> data are </a:t>
          </a:r>
          <a:r>
            <a:rPr lang="fr-FR" sz="1900" kern="1200" dirty="0" err="1" smtClean="0"/>
            <a:t>exchanged</a:t>
          </a:r>
          <a:endParaRPr lang="fr-FR" sz="1900" kern="1200" dirty="0"/>
        </a:p>
      </dsp:txBody>
      <dsp:txXfrm>
        <a:off x="51711" y="1348872"/>
        <a:ext cx="2507071" cy="1589889"/>
      </dsp:txXfrm>
    </dsp:sp>
    <dsp:sp modelId="{9FFDDDEA-9A3D-4468-9572-7DD0DCBBB6EC}">
      <dsp:nvSpPr>
        <dsp:cNvPr id="0" name=""/>
        <dsp:cNvSpPr/>
      </dsp:nvSpPr>
      <dsp:spPr>
        <a:xfrm>
          <a:off x="1463534" y="1799777"/>
          <a:ext cx="2890999" cy="2890999"/>
        </a:xfrm>
        <a:prstGeom prst="leftCircularArrow">
          <a:avLst>
            <a:gd name="adj1" fmla="val 3213"/>
            <a:gd name="adj2" fmla="val 395947"/>
            <a:gd name="adj3" fmla="val 2171458"/>
            <a:gd name="adj4" fmla="val 9024489"/>
            <a:gd name="adj5" fmla="val 374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463485-1EC8-47AF-A6BB-48F274F1BA9B}">
      <dsp:nvSpPr>
        <dsp:cNvPr id="0" name=""/>
        <dsp:cNvSpPr/>
      </dsp:nvSpPr>
      <dsp:spPr>
        <a:xfrm>
          <a:off x="581358" y="2988226"/>
          <a:ext cx="2316444" cy="9211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Information Delivery </a:t>
          </a:r>
          <a:r>
            <a:rPr lang="fr-FR" sz="2000" kern="1200" dirty="0" err="1" smtClean="0"/>
            <a:t>Manual</a:t>
          </a:r>
          <a:r>
            <a:rPr lang="fr-FR" sz="2000" kern="1200" dirty="0" smtClean="0"/>
            <a:t> (IDM)</a:t>
          </a:r>
          <a:endParaRPr lang="fr-FR" sz="2000" kern="1200" dirty="0"/>
        </a:p>
      </dsp:txBody>
      <dsp:txXfrm>
        <a:off x="608338" y="3015206"/>
        <a:ext cx="2262484" cy="867213"/>
      </dsp:txXfrm>
    </dsp:sp>
    <dsp:sp modelId="{D9223746-AE01-4368-A403-D31348E463E4}">
      <dsp:nvSpPr>
        <dsp:cNvPr id="0" name=""/>
        <dsp:cNvSpPr/>
      </dsp:nvSpPr>
      <dsp:spPr>
        <a:xfrm>
          <a:off x="3340122" y="1299408"/>
          <a:ext cx="2605999" cy="2149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Propose data </a:t>
          </a:r>
          <a:r>
            <a:rPr lang="fr-FR" sz="1900" kern="1200" dirty="0" err="1" smtClean="0"/>
            <a:t>organization</a:t>
          </a: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err="1" smtClean="0"/>
            <a:t>Define</a:t>
          </a:r>
          <a:r>
            <a:rPr lang="fr-FR" sz="1900" kern="1200" dirty="0" smtClean="0"/>
            <a:t> </a:t>
          </a:r>
          <a:r>
            <a:rPr lang="fr-FR" sz="1900" kern="1200" dirty="0" err="1" smtClean="0"/>
            <a:t>semantics</a:t>
          </a:r>
          <a:endParaRPr lang="fr-FR" sz="1900" kern="1200" dirty="0"/>
        </a:p>
      </dsp:txBody>
      <dsp:txXfrm>
        <a:off x="3389586" y="1809458"/>
        <a:ext cx="2507071" cy="1589889"/>
      </dsp:txXfrm>
    </dsp:sp>
    <dsp:sp modelId="{5D1E1840-3FA4-42BF-9D16-818D27596301}">
      <dsp:nvSpPr>
        <dsp:cNvPr id="0" name=""/>
        <dsp:cNvSpPr/>
      </dsp:nvSpPr>
      <dsp:spPr>
        <a:xfrm>
          <a:off x="4779693" y="-26832"/>
          <a:ext cx="3223988" cy="3223988"/>
        </a:xfrm>
        <a:prstGeom prst="circularArrow">
          <a:avLst>
            <a:gd name="adj1" fmla="val 2881"/>
            <a:gd name="adj2" fmla="val 352288"/>
            <a:gd name="adj3" fmla="val 19472201"/>
            <a:gd name="adj4" fmla="val 12575511"/>
            <a:gd name="adj5" fmla="val 336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E4371-A3AB-4097-8F6F-AA03BC9F9E33}">
      <dsp:nvSpPr>
        <dsp:cNvPr id="0" name=""/>
        <dsp:cNvSpPr/>
      </dsp:nvSpPr>
      <dsp:spPr>
        <a:xfrm>
          <a:off x="3919233" y="838821"/>
          <a:ext cx="2316444" cy="9211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err="1" smtClean="0"/>
            <a:t>Conceptual</a:t>
          </a:r>
          <a:r>
            <a:rPr lang="fr-FR" sz="2000" kern="1200" dirty="0" smtClean="0"/>
            <a:t> model / Data </a:t>
          </a:r>
          <a:r>
            <a:rPr lang="fr-FR" sz="2000" kern="1200" dirty="0" err="1" smtClean="0"/>
            <a:t>Dictionnary</a:t>
          </a:r>
          <a:endParaRPr lang="fr-FR" sz="2000" kern="1200" dirty="0"/>
        </a:p>
      </dsp:txBody>
      <dsp:txXfrm>
        <a:off x="3946213" y="865801"/>
        <a:ext cx="2262484" cy="867213"/>
      </dsp:txXfrm>
    </dsp:sp>
    <dsp:sp modelId="{D0D95F4D-978B-4261-8E64-0377BC776519}">
      <dsp:nvSpPr>
        <dsp:cNvPr id="0" name=""/>
        <dsp:cNvSpPr/>
      </dsp:nvSpPr>
      <dsp:spPr>
        <a:xfrm>
          <a:off x="6677997" y="1299408"/>
          <a:ext cx="2605999" cy="2149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How to </a:t>
          </a:r>
          <a:r>
            <a:rPr lang="fr-FR" sz="1900" kern="1200" dirty="0" err="1" smtClean="0"/>
            <a:t>fullfill</a:t>
          </a:r>
          <a:r>
            <a:rPr lang="fr-FR" sz="1900" kern="1200" dirty="0" smtClean="0"/>
            <a:t> the exchange </a:t>
          </a:r>
          <a:r>
            <a:rPr lang="fr-FR" sz="1900" kern="1200" dirty="0" err="1" smtClean="0"/>
            <a:t>requirements</a:t>
          </a:r>
          <a:r>
            <a:rPr lang="fr-FR" sz="1900" kern="1200" dirty="0" smtClean="0"/>
            <a:t>?</a:t>
          </a: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How to </a:t>
          </a:r>
          <a:r>
            <a:rPr lang="fr-FR" sz="1900" kern="1200" dirty="0" err="1" smtClean="0"/>
            <a:t>get</a:t>
          </a:r>
          <a:r>
            <a:rPr lang="fr-FR" sz="1900" kern="1200" dirty="0" smtClean="0"/>
            <a:t> / update data</a:t>
          </a:r>
          <a:endParaRPr lang="fr-FR" sz="1900" kern="1200" dirty="0"/>
        </a:p>
      </dsp:txBody>
      <dsp:txXfrm>
        <a:off x="6727461" y="1348872"/>
        <a:ext cx="2507071" cy="1589889"/>
      </dsp:txXfrm>
    </dsp:sp>
    <dsp:sp modelId="{78CCB2AD-E01E-4DD9-B968-BB69FCFB0D2B}">
      <dsp:nvSpPr>
        <dsp:cNvPr id="0" name=""/>
        <dsp:cNvSpPr/>
      </dsp:nvSpPr>
      <dsp:spPr>
        <a:xfrm>
          <a:off x="7257108" y="2988226"/>
          <a:ext cx="2316444" cy="9211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Model </a:t>
          </a:r>
          <a:r>
            <a:rPr lang="fr-FR" sz="2000" kern="1200" dirty="0" err="1" smtClean="0"/>
            <a:t>View</a:t>
          </a:r>
          <a:r>
            <a:rPr lang="fr-FR" sz="2000" kern="1200" dirty="0" smtClean="0"/>
            <a:t> </a:t>
          </a:r>
          <a:r>
            <a:rPr lang="fr-FR" sz="2000" kern="1200" dirty="0" err="1" smtClean="0"/>
            <a:t>Definition</a:t>
          </a:r>
          <a:r>
            <a:rPr lang="fr-FR" sz="2000" kern="1200" dirty="0" smtClean="0"/>
            <a:t> (MVD) Data management</a:t>
          </a:r>
          <a:endParaRPr lang="fr-FR" sz="2000" kern="1200" dirty="0"/>
        </a:p>
      </dsp:txBody>
      <dsp:txXfrm>
        <a:off x="7284088" y="3015206"/>
        <a:ext cx="2262484" cy="867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160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160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3D35F818-8F95-4D4B-8511-C68E4BFDA967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334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160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9413" y="692150"/>
            <a:ext cx="61468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379913"/>
            <a:ext cx="5062538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160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ED3BBFB6-EA16-814E-8BA7-170BD9422392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211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1652251" y="214313"/>
            <a:ext cx="75342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 sz="800" smtClean="0">
                <a:solidFill>
                  <a:srgbClr val="FFFFFF"/>
                </a:solidFill>
                <a:latin typeface="Arial" charset="0"/>
              </a:rPr>
              <a:t>®</a:t>
            </a:r>
          </a:p>
        </p:txBody>
      </p:sp>
      <p:pic>
        <p:nvPicPr>
          <p:cNvPr id="5" name="Picture 10" descr="OGC header 2010122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icture 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162559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3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6000" y="3276600"/>
            <a:ext cx="10363200" cy="1143000"/>
          </a:xfrm>
        </p:spPr>
        <p:txBody>
          <a:bodyPr/>
          <a:lstStyle>
            <a:lvl1pPr>
              <a:defRPr sz="32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63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4572000"/>
            <a:ext cx="8534400" cy="13716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092E5C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013200" y="6400800"/>
            <a:ext cx="4368800" cy="304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2018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6122642" y="1101690"/>
            <a:ext cx="1109278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1000" smtClean="0">
                <a:latin typeface="Arial" charset="0"/>
              </a:rPr>
              <a:t>Meeting Sponsors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95AE48-3AFF-E844-9854-68D16993C9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1395838"/>
            <a:ext cx="1603889" cy="973567"/>
          </a:xfrm>
          <a:prstGeom prst="rect">
            <a:avLst/>
          </a:prstGeom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66CF769B-FF2F-AA4A-AAA1-E00F953752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5156" y="2583595"/>
            <a:ext cx="3048000" cy="571500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CABB6500-896C-6C4A-9C35-7203A600A73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576" y="1568955"/>
            <a:ext cx="2077779" cy="986065"/>
          </a:xfrm>
          <a:prstGeom prst="rect">
            <a:avLst/>
          </a:prstGeom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F916D71-237F-FA4F-9EAA-03F9F53843F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1874" y="1568955"/>
            <a:ext cx="1177082" cy="117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36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2018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F5C08-9863-464B-8ADE-A89BC4109059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56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3717" y="136525"/>
            <a:ext cx="2893483" cy="6034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9034" y="136525"/>
            <a:ext cx="8481484" cy="6034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2018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3E5D2-22FF-DE40-BB45-5904AFD691AA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65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2018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BF124-AF04-5448-81DF-7A81BF3CA465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088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2018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96FCB-D23A-A24C-9D82-3F41F4AC5DA0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7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433" y="1279525"/>
            <a:ext cx="55372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1833" y="1279525"/>
            <a:ext cx="55372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2018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66CF4-B06C-C644-947A-3193A300C1B1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16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2018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6F97B-9CFF-B245-85B9-914B1C89C386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1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2018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45999-4989-CE46-9052-5F6CD8C2D654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0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2018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E257F-3AC2-0942-956E-433F540C01CE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67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2018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5DC85-1E39-6F45-8D26-88CB57EE5C7C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51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2018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941DA-054F-A74C-AF1A-5876988B7CF6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98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834" y="776288"/>
            <a:ext cx="11273367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9034" y="136525"/>
            <a:ext cx="1157816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433" y="1279525"/>
            <a:ext cx="11277600" cy="48910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4517" y="6553200"/>
            <a:ext cx="426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900" b="0">
                <a:solidFill>
                  <a:srgbClr val="092E5C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2018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94800" y="65532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b="0">
                <a:solidFill>
                  <a:srgbClr val="092E5C"/>
                </a:solidFill>
                <a:latin typeface="Arial" charset="0"/>
              </a:defRPr>
            </a:lvl1pPr>
          </a:lstStyle>
          <a:p>
            <a:pPr>
              <a:defRPr/>
            </a:pPr>
            <a:fld id="{27D0F9EB-4EAC-1044-9312-C01285DE51F3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  <p:sp>
        <p:nvSpPr>
          <p:cNvPr id="1031" name="Text Box 16"/>
          <p:cNvSpPr txBox="1">
            <a:spLocks noChangeArrowheads="1"/>
          </p:cNvSpPr>
          <p:nvPr/>
        </p:nvSpPr>
        <p:spPr bwMode="auto">
          <a:xfrm>
            <a:off x="444500" y="6219825"/>
            <a:ext cx="1168590" cy="61555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4000" smtClean="0">
                <a:solidFill>
                  <a:schemeClr val="tx2"/>
                </a:solidFill>
                <a:latin typeface="Times New Roman" charset="0"/>
              </a:rPr>
              <a:t>OGC</a:t>
            </a:r>
          </a:p>
        </p:txBody>
      </p:sp>
      <p:sp>
        <p:nvSpPr>
          <p:cNvPr id="1032" name="Text Box 20"/>
          <p:cNvSpPr txBox="1">
            <a:spLocks noChangeArrowheads="1"/>
          </p:cNvSpPr>
          <p:nvPr/>
        </p:nvSpPr>
        <p:spPr bwMode="auto">
          <a:xfrm>
            <a:off x="1676400" y="6270626"/>
            <a:ext cx="94578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 sz="1000" dirty="0" smtClean="0">
                <a:solidFill>
                  <a:schemeClr val="tx2"/>
                </a:solidFill>
                <a:latin typeface="Arial" charset="0"/>
              </a:rPr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33363" indent="-233363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 sz="24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1pPr>
      <a:lvl2pPr marL="569913" indent="-22225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20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912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3pPr>
      <a:lvl4pPr marL="12557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16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5986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5pPr>
      <a:lvl6pPr marL="2055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6pPr>
      <a:lvl7pPr marL="25130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7pPr>
      <a:lvl8pPr marL="29702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8pPr>
      <a:lvl9pPr marL="34274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nd.fr/en/" TargetMode="External"/><Relationship Id="rId2" Type="http://schemas.openxmlformats.org/officeDocument/2006/relationships/hyperlink" Target="mailto:m.beaufils@brgm.f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external.opengis.org/twiki_public/GeoScienceDWG/WebHom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5" Type="http://schemas.openxmlformats.org/officeDocument/2006/relationships/image" Target="../media/image2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200400"/>
            <a:ext cx="12192000" cy="1143000"/>
          </a:xfrm>
        </p:spPr>
        <p:txBody>
          <a:bodyPr/>
          <a:lstStyle/>
          <a:p>
            <a:r>
              <a:rPr lang="fr-FR" dirty="0">
                <a:effectLst/>
              </a:rPr>
              <a:t>MINnD UC8-GT : </a:t>
            </a:r>
            <a:r>
              <a:rPr lang="fr-FR" dirty="0" err="1">
                <a:effectLst/>
              </a:rPr>
              <a:t>Geotechnical</a:t>
            </a:r>
            <a:r>
              <a:rPr lang="fr-FR" dirty="0">
                <a:effectLst/>
              </a:rPr>
              <a:t> data </a:t>
            </a:r>
            <a:r>
              <a:rPr lang="fr-FR" dirty="0" err="1">
                <a:effectLst/>
              </a:rPr>
              <a:t>standardization</a:t>
            </a:r>
            <a:r>
              <a:rPr lang="fr-FR" dirty="0">
                <a:effectLst/>
              </a:rPr>
              <a:t> and management for BIM and Smart </a:t>
            </a:r>
            <a:r>
              <a:rPr lang="fr-FR" dirty="0" err="1">
                <a:effectLst/>
              </a:rPr>
              <a:t>Cities</a:t>
            </a:r>
            <a:r>
              <a:rPr lang="fr-FR" dirty="0">
                <a:effectLst/>
              </a:rPr>
              <a:t>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72000"/>
            <a:ext cx="12192000" cy="1371600"/>
          </a:xfrm>
        </p:spPr>
        <p:txBody>
          <a:bodyPr/>
          <a:lstStyle/>
          <a:p>
            <a:r>
              <a:rPr lang="en-US" altLang="en-US" dirty="0" smtClean="0">
                <a:ea typeface="MS PGothic" charset="-128"/>
              </a:rPr>
              <a:t>108th </a:t>
            </a:r>
            <a:r>
              <a:rPr lang="en-US" altLang="en-US" dirty="0">
                <a:ea typeface="MS PGothic" charset="-128"/>
              </a:rPr>
              <a:t>OGC Technical </a:t>
            </a:r>
            <a:r>
              <a:rPr lang="en-US" altLang="en-US" dirty="0" smtClean="0">
                <a:ea typeface="MS PGothic" charset="-128"/>
              </a:rPr>
              <a:t>Committee, </a:t>
            </a:r>
            <a:r>
              <a:rPr lang="en-US" altLang="en-US" dirty="0">
                <a:ea typeface="MS PGothic" charset="-128"/>
              </a:rPr>
              <a:t>J</a:t>
            </a:r>
            <a:r>
              <a:rPr lang="en-US" altLang="en-US" dirty="0" smtClean="0">
                <a:ea typeface="MS PGothic" charset="-128"/>
              </a:rPr>
              <a:t>oint IDBE / Smart Cities / </a:t>
            </a:r>
            <a:r>
              <a:rPr lang="en-US" altLang="en-US" dirty="0" err="1" smtClean="0">
                <a:ea typeface="MS PGothic" charset="-128"/>
              </a:rPr>
              <a:t>LandInfra</a:t>
            </a:r>
            <a:r>
              <a:rPr lang="en-US" altLang="en-US" dirty="0" smtClean="0">
                <a:ea typeface="MS PGothic" charset="-128"/>
              </a:rPr>
              <a:t> session</a:t>
            </a:r>
            <a:endParaRPr lang="en-US" altLang="en-US" dirty="0">
              <a:ea typeface="MS PGothic" charset="-128"/>
            </a:endParaRPr>
          </a:p>
          <a:p>
            <a:r>
              <a:rPr lang="en-US" altLang="en-US" dirty="0" smtClean="0">
                <a:ea typeface="MS PGothic" charset="-128"/>
              </a:rPr>
              <a:t>Stuttgart, Germany</a:t>
            </a:r>
            <a:endParaRPr lang="en-US" altLang="en-US" dirty="0">
              <a:ea typeface="MS PGothic" charset="-128"/>
            </a:endParaRPr>
          </a:p>
          <a:p>
            <a:r>
              <a:rPr lang="en-US" altLang="en-US" dirty="0" smtClean="0">
                <a:ea typeface="MS PGothic" charset="-128"/>
              </a:rPr>
              <a:t>Mickaël Beaufils (BRGM), on behalf of the MINnD UC8-GT team</a:t>
            </a:r>
            <a:endParaRPr lang="en-US" altLang="en-US" dirty="0">
              <a:ea typeface="MS PGothic" charset="-128"/>
            </a:endParaRPr>
          </a:p>
          <a:p>
            <a:r>
              <a:rPr lang="en-US" altLang="en-US" dirty="0" smtClean="0">
                <a:ea typeface="MS PGothic" charset="-128"/>
              </a:rPr>
              <a:t>11 September 2018</a:t>
            </a:r>
            <a:endParaRPr lang="en-US" altLang="en-US" dirty="0">
              <a:ea typeface="MS PGothic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Copyright © 2018 Open Geospatial Consortium</a:t>
            </a:r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181" y="125389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dirty="0" err="1"/>
          </a:p>
        </p:txBody>
      </p:sp>
      <p:pic>
        <p:nvPicPr>
          <p:cNvPr id="8" name="Image 7" descr="http://ariane/directions/SG/SCE/communication-digitale-externe/Logos%20BRGM%20%20Utilisations%20web%20et%20vido/Logo%20BRGM/Logo%20BRGM%20anglais/logo_brgm_web_en_couleu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6182360"/>
            <a:ext cx="1501140" cy="523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692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Some</a:t>
            </a:r>
            <a:r>
              <a:rPr lang="fr-FR" dirty="0" smtClean="0"/>
              <a:t> feedback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geoengineering</a:t>
            </a:r>
            <a:r>
              <a:rPr lang="fr-FR" dirty="0" smtClean="0"/>
              <a:t> </a:t>
            </a:r>
            <a:r>
              <a:rPr lang="fr-FR" dirty="0" err="1" smtClean="0"/>
              <a:t>activity</a:t>
            </a:r>
            <a:r>
              <a:rPr lang="fr-FR" dirty="0" smtClean="0"/>
              <a:t> </a:t>
            </a:r>
            <a:r>
              <a:rPr lang="fr-FR" dirty="0" err="1" smtClean="0"/>
              <a:t>study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2018 Open Geospatial Consortium</a:t>
            </a:r>
            <a:endParaRPr lang="en-US" alt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err="1" smtClean="0"/>
              <a:t>kind</a:t>
            </a:r>
            <a:r>
              <a:rPr lang="fr-FR" dirty="0" smtClean="0"/>
              <a:t> of </a:t>
            </a:r>
            <a:r>
              <a:rPr lang="fr-FR" dirty="0" err="1" smtClean="0"/>
              <a:t>geoscientsts</a:t>
            </a:r>
            <a:r>
              <a:rPr lang="fr-FR" dirty="0" smtClean="0"/>
              <a:t> </a:t>
            </a:r>
            <a:r>
              <a:rPr lang="fr-FR" dirty="0" err="1" smtClean="0"/>
              <a:t>involved</a:t>
            </a:r>
            <a:r>
              <a:rPr lang="fr-FR" dirty="0" smtClean="0"/>
              <a:t> in a </a:t>
            </a:r>
            <a:r>
              <a:rPr lang="fr-FR" dirty="0" err="1" smtClean="0"/>
              <a:t>project</a:t>
            </a:r>
            <a:endParaRPr lang="fr-FR" dirty="0" smtClean="0"/>
          </a:p>
          <a:p>
            <a:pPr lvl="1"/>
            <a:r>
              <a:rPr lang="fr-FR" dirty="0" err="1" smtClean="0"/>
              <a:t>Geologist</a:t>
            </a:r>
            <a:r>
              <a:rPr lang="fr-FR" dirty="0" smtClean="0"/>
              <a:t>, </a:t>
            </a:r>
            <a:r>
              <a:rPr lang="fr-FR" dirty="0" err="1"/>
              <a:t>h</a:t>
            </a:r>
            <a:r>
              <a:rPr lang="fr-FR" dirty="0" err="1" smtClean="0"/>
              <a:t>ydrogeologist</a:t>
            </a:r>
            <a:r>
              <a:rPr lang="fr-FR" dirty="0" smtClean="0"/>
              <a:t>, </a:t>
            </a:r>
            <a:r>
              <a:rPr lang="fr-FR" dirty="0" err="1" smtClean="0"/>
              <a:t>geoengineer</a:t>
            </a:r>
            <a:r>
              <a:rPr lang="fr-FR" dirty="0" smtClean="0"/>
              <a:t>, driller, </a:t>
            </a:r>
            <a:r>
              <a:rPr lang="fr-FR" dirty="0" err="1" smtClean="0"/>
              <a:t>geodata</a:t>
            </a:r>
            <a:r>
              <a:rPr lang="fr-FR" dirty="0" smtClean="0"/>
              <a:t> manager, …</a:t>
            </a:r>
          </a:p>
          <a:p>
            <a:pPr lvl="1"/>
            <a:r>
              <a:rPr lang="fr-FR" dirty="0" err="1" smtClean="0"/>
              <a:t>Sometimes</a:t>
            </a:r>
            <a:r>
              <a:rPr lang="fr-FR" dirty="0" smtClean="0"/>
              <a:t>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roles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addressed</a:t>
            </a:r>
            <a:r>
              <a:rPr lang="fr-FR" dirty="0" smtClean="0"/>
              <a:t> by </a:t>
            </a:r>
            <a:r>
              <a:rPr lang="fr-FR" dirty="0" err="1" smtClean="0"/>
              <a:t>only</a:t>
            </a:r>
            <a:r>
              <a:rPr lang="fr-FR" dirty="0" smtClean="0"/>
              <a:t> one </a:t>
            </a:r>
            <a:r>
              <a:rPr lang="fr-FR" dirty="0" err="1" smtClean="0"/>
              <a:t>person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Tools </a:t>
            </a:r>
            <a:r>
              <a:rPr lang="fr-FR" dirty="0" err="1" smtClean="0"/>
              <a:t>heterogeneity</a:t>
            </a:r>
            <a:endParaRPr lang="fr-FR" dirty="0" smtClean="0"/>
          </a:p>
          <a:p>
            <a:pPr lvl="1"/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actor</a:t>
            </a:r>
            <a:r>
              <a:rPr lang="fr-FR" dirty="0" smtClean="0"/>
              <a:t> </a:t>
            </a:r>
            <a:r>
              <a:rPr lang="fr-FR" dirty="0" err="1" smtClean="0"/>
              <a:t>may</a:t>
            </a:r>
            <a:r>
              <a:rPr lang="fr-FR" dirty="0" smtClean="0"/>
              <a:t> have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own</a:t>
            </a:r>
            <a:r>
              <a:rPr lang="fr-FR" dirty="0" smtClean="0"/>
              <a:t> </a:t>
            </a:r>
            <a:r>
              <a:rPr lang="fr-FR" dirty="0" err="1" smtClean="0"/>
              <a:t>kind</a:t>
            </a:r>
            <a:r>
              <a:rPr lang="fr-FR" dirty="0" smtClean="0"/>
              <a:t> of </a:t>
            </a:r>
            <a:r>
              <a:rPr lang="fr-FR" dirty="0" err="1" smtClean="0"/>
              <a:t>tool</a:t>
            </a:r>
            <a:endParaRPr lang="fr-FR" dirty="0" smtClean="0"/>
          </a:p>
          <a:p>
            <a:pPr lvl="1"/>
            <a:r>
              <a:rPr lang="fr-FR" dirty="0" err="1" smtClean="0"/>
              <a:t>Several</a:t>
            </a:r>
            <a:r>
              <a:rPr lang="fr-FR" dirty="0" smtClean="0"/>
              <a:t> software / editors for the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kind</a:t>
            </a:r>
            <a:r>
              <a:rPr lang="fr-FR" dirty="0" smtClean="0"/>
              <a:t> of </a:t>
            </a:r>
            <a:r>
              <a:rPr lang="fr-FR" dirty="0" err="1" smtClean="0"/>
              <a:t>tool</a:t>
            </a:r>
            <a:endParaRPr lang="fr-FR" dirty="0" smtClean="0"/>
          </a:p>
          <a:p>
            <a:pPr lvl="1"/>
            <a:endParaRPr lang="fr-FR" dirty="0"/>
          </a:p>
          <a:p>
            <a:r>
              <a:rPr lang="fr-FR" dirty="0" err="1" smtClean="0"/>
              <a:t>Semantic</a:t>
            </a:r>
            <a:r>
              <a:rPr lang="fr-FR" dirty="0" smtClean="0"/>
              <a:t> </a:t>
            </a:r>
            <a:r>
              <a:rPr lang="fr-FR" dirty="0" err="1" smtClean="0"/>
              <a:t>heterogeneity</a:t>
            </a:r>
            <a:endParaRPr lang="fr-FR" dirty="0" smtClean="0"/>
          </a:p>
          <a:p>
            <a:pPr lvl="1"/>
            <a:r>
              <a:rPr lang="fr-FR" dirty="0" smtClean="0"/>
              <a:t>Importance of </a:t>
            </a:r>
            <a:r>
              <a:rPr lang="fr-FR" dirty="0" err="1" smtClean="0"/>
              <a:t>common</a:t>
            </a:r>
            <a:r>
              <a:rPr lang="fr-FR" dirty="0" smtClean="0"/>
              <a:t> </a:t>
            </a:r>
            <a:r>
              <a:rPr lang="fr-FR" dirty="0" err="1" smtClean="0"/>
              <a:t>vocabs</a:t>
            </a:r>
            <a:r>
              <a:rPr lang="fr-FR" dirty="0" smtClean="0"/>
              <a:t> (</a:t>
            </a:r>
            <a:r>
              <a:rPr lang="fr-FR" dirty="0" err="1" smtClean="0"/>
              <a:t>eg</a:t>
            </a:r>
            <a:r>
              <a:rPr lang="fr-FR" dirty="0" smtClean="0"/>
              <a:t>. IUGS-CGI)</a:t>
            </a:r>
            <a:endParaRPr lang="fr-FR" dirty="0"/>
          </a:p>
          <a:p>
            <a:pPr lvl="1"/>
            <a:endParaRPr lang="fr-FR" dirty="0" smtClean="0"/>
          </a:p>
          <a:p>
            <a:r>
              <a:rPr lang="fr-FR" dirty="0" smtClean="0"/>
              <a:t>3D </a:t>
            </a:r>
            <a:r>
              <a:rPr lang="fr-FR" dirty="0" err="1" smtClean="0"/>
              <a:t>geomodelling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5% of the </a:t>
            </a:r>
            <a:r>
              <a:rPr lang="fr-FR" dirty="0" err="1" smtClean="0"/>
              <a:t>projects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20464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Proposition of </a:t>
            </a:r>
            <a:r>
              <a:rPr lang="fr-FR" dirty="0" err="1" smtClean="0"/>
              <a:t>mapping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OGC + INSPIRE data </a:t>
            </a:r>
            <a:r>
              <a:rPr lang="fr-FR" dirty="0" err="1" smtClean="0"/>
              <a:t>models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2018 Open Geospatial Consortium</a:t>
            </a:r>
            <a:endParaRPr lang="en-US" altLang="en-US" dirty="0"/>
          </a:p>
        </p:txBody>
      </p:sp>
      <p:graphicFrame>
        <p:nvGraphicFramePr>
          <p:cNvPr id="13" name="Espace réservé du contenu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27455"/>
              </p:ext>
            </p:extLst>
          </p:nvPr>
        </p:nvGraphicFramePr>
        <p:xfrm>
          <a:off x="461963" y="1279525"/>
          <a:ext cx="112776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6037">
                  <a:extLst>
                    <a:ext uri="{9D8B030D-6E8A-4147-A177-3AD203B41FA5}">
                      <a16:colId xmlns:a16="http://schemas.microsoft.com/office/drawing/2014/main" val="1566093898"/>
                    </a:ext>
                  </a:extLst>
                </a:gridCol>
                <a:gridCol w="4881563">
                  <a:extLst>
                    <a:ext uri="{9D8B030D-6E8A-4147-A177-3AD203B41FA5}">
                      <a16:colId xmlns:a16="http://schemas.microsoft.com/office/drawing/2014/main" val="17038876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Concepts</a:t>
                      </a:r>
                      <a:r>
                        <a:rPr lang="fr-FR" baseline="0" dirty="0" smtClean="0"/>
                        <a:t> to </a:t>
                      </a:r>
                      <a:r>
                        <a:rPr lang="fr-FR" baseline="0" dirty="0" err="1" smtClean="0"/>
                        <a:t>address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Helpful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existing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models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751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Observations on the </a:t>
                      </a:r>
                      <a:r>
                        <a:rPr lang="fr-FR" dirty="0" err="1" smtClean="0"/>
                        <a:t>field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ISO O&amp;M / OGC </a:t>
                      </a:r>
                      <a:r>
                        <a:rPr lang="fr-FR" dirty="0" err="1" smtClean="0"/>
                        <a:t>GeoSciML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Outcrop</a:t>
                      </a:r>
                      <a:endParaRPr lang="fr-FR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827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Measurements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ISO O&amp;M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628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Results</a:t>
                      </a:r>
                      <a:r>
                        <a:rPr lang="fr-FR" dirty="0" smtClean="0"/>
                        <a:t> of </a:t>
                      </a:r>
                      <a:r>
                        <a:rPr lang="fr-FR" dirty="0" err="1" smtClean="0"/>
                        <a:t>calculus</a:t>
                      </a:r>
                      <a:r>
                        <a:rPr lang="fr-FR" dirty="0" smtClean="0"/>
                        <a:t> / estimations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ISO O&amp;M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669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Lab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analysis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OGC </a:t>
                      </a:r>
                      <a:r>
                        <a:rPr lang="fr-FR" dirty="0" err="1" smtClean="0"/>
                        <a:t>GeoSciML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089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Geology</a:t>
                      </a:r>
                      <a:r>
                        <a:rPr lang="fr-FR" dirty="0" smtClean="0"/>
                        <a:t> logs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OGC GroundWaterML2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041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Boreholes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Borehole</a:t>
                      </a:r>
                      <a:r>
                        <a:rPr lang="fr-FR" dirty="0" smtClean="0"/>
                        <a:t> IE (on </a:t>
                      </a:r>
                      <a:r>
                        <a:rPr lang="fr-FR" dirty="0" err="1" smtClean="0"/>
                        <a:t>going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activity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207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GeologicUnit</a:t>
                      </a:r>
                      <a:r>
                        <a:rPr lang="fr-FR" dirty="0" smtClean="0"/>
                        <a:t> / </a:t>
                      </a:r>
                      <a:r>
                        <a:rPr lang="fr-FR" dirty="0" err="1" smtClean="0"/>
                        <a:t>GeologicStructure</a:t>
                      </a:r>
                      <a:r>
                        <a:rPr lang="fr-FR" dirty="0" smtClean="0"/>
                        <a:t> and </a:t>
                      </a:r>
                      <a:r>
                        <a:rPr lang="fr-FR" dirty="0" err="1" smtClean="0"/>
                        <a:t>specializations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OGC </a:t>
                      </a:r>
                      <a:r>
                        <a:rPr lang="fr-FR" dirty="0" err="1" smtClean="0"/>
                        <a:t>GeoSciML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097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Aquifer</a:t>
                      </a:r>
                      <a:r>
                        <a:rPr lang="fr-FR" dirty="0" smtClean="0"/>
                        <a:t>, </a:t>
                      </a:r>
                      <a:r>
                        <a:rPr lang="fr-FR" dirty="0" err="1" smtClean="0"/>
                        <a:t>fluid</a:t>
                      </a:r>
                      <a:r>
                        <a:rPr lang="fr-FR" dirty="0" smtClean="0"/>
                        <a:t> bodies, </a:t>
                      </a:r>
                      <a:r>
                        <a:rPr lang="fr-FR" dirty="0" err="1" smtClean="0"/>
                        <a:t>void</a:t>
                      </a:r>
                      <a:r>
                        <a:rPr lang="fr-FR" dirty="0" smtClean="0"/>
                        <a:t>,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flows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OGC GroundWaterML2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617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Existing</a:t>
                      </a:r>
                      <a:r>
                        <a:rPr lang="fr-FR" dirty="0" smtClean="0"/>
                        <a:t> buildings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OGC </a:t>
                      </a:r>
                      <a:r>
                        <a:rPr lang="fr-FR" dirty="0" err="1" smtClean="0"/>
                        <a:t>CityGML</a:t>
                      </a:r>
                      <a:r>
                        <a:rPr lang="fr-FR" dirty="0" smtClean="0"/>
                        <a:t> / INSPIRE BU ?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440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Existing</a:t>
                      </a:r>
                      <a:r>
                        <a:rPr lang="fr-FR" dirty="0" smtClean="0"/>
                        <a:t> networks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OGC </a:t>
                      </a:r>
                      <a:r>
                        <a:rPr lang="fr-FR" dirty="0" err="1" smtClean="0"/>
                        <a:t>CityGML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with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UtilityNetwork</a:t>
                      </a:r>
                      <a:r>
                        <a:rPr lang="fr-FR" dirty="0" smtClean="0"/>
                        <a:t> ADE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579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Risk</a:t>
                      </a:r>
                      <a:r>
                        <a:rPr lang="fr-FR" dirty="0" smtClean="0"/>
                        <a:t> zones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INSPIRE NZ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9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Survey</a:t>
                      </a:r>
                      <a:r>
                        <a:rPr lang="fr-FR" baseline="0" dirty="0" smtClean="0"/>
                        <a:t> / </a:t>
                      </a:r>
                      <a:r>
                        <a:rPr lang="fr-FR" baseline="0" dirty="0" err="1" smtClean="0"/>
                        <a:t>Campaign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INSPIRE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Geology</a:t>
                      </a:r>
                      <a:r>
                        <a:rPr lang="fr-FR" baseline="0" dirty="0" smtClean="0"/>
                        <a:t>&gt;</a:t>
                      </a:r>
                      <a:r>
                        <a:rPr lang="fr-FR" baseline="0" dirty="0" err="1" smtClean="0"/>
                        <a:t>Geophysics</a:t>
                      </a:r>
                      <a:r>
                        <a:rPr lang="fr-FR" baseline="0" dirty="0" smtClean="0"/>
                        <a:t>&gt;</a:t>
                      </a:r>
                      <a:r>
                        <a:rPr lang="fr-FR" baseline="0" dirty="0" err="1" smtClean="0"/>
                        <a:t>Campaign</a:t>
                      </a:r>
                      <a:endParaRPr lang="fr-FR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851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Geomodel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OGC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GeoSciML</a:t>
                      </a:r>
                      <a:r>
                        <a:rPr lang="fr-FR" baseline="0" dirty="0" smtClean="0"/>
                        <a:t>&gt;</a:t>
                      </a:r>
                      <a:r>
                        <a:rPr lang="fr-FR" baseline="0" dirty="0" err="1" smtClean="0"/>
                        <a:t>Geophysics</a:t>
                      </a:r>
                      <a:r>
                        <a:rPr lang="fr-FR" baseline="0" dirty="0" smtClean="0"/>
                        <a:t> package (O&amp;M)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27356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6858000" y="1066800"/>
            <a:ext cx="5029201" cy="5486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6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Lyon-Turin tunnel </a:t>
            </a:r>
            <a:r>
              <a:rPr lang="fr-FR" dirty="0" err="1" smtClean="0"/>
              <a:t>hydrogeological</a:t>
            </a:r>
            <a:r>
              <a:rPr lang="fr-FR" dirty="0" smtClean="0"/>
              <a:t> </a:t>
            </a:r>
            <a:r>
              <a:rPr lang="fr-FR" dirty="0" err="1" smtClean="0"/>
              <a:t>modeling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2018 Open Geospatial Consortium</a:t>
            </a:r>
            <a:endParaRPr lang="en-US" altLang="en-US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990600" y="1143000"/>
            <a:ext cx="11277600" cy="5181600"/>
          </a:xfrm>
        </p:spPr>
        <p:txBody>
          <a:bodyPr/>
          <a:lstStyle/>
          <a:p>
            <a:r>
              <a:rPr lang="fr-FR" dirty="0" smtClean="0"/>
              <a:t>Cross-section </a:t>
            </a:r>
            <a:r>
              <a:rPr lang="fr-FR" dirty="0" err="1" smtClean="0"/>
              <a:t>view</a:t>
            </a:r>
            <a:r>
              <a:rPr lang="fr-FR" dirty="0" smtClean="0"/>
              <a:t> </a:t>
            </a:r>
            <a:r>
              <a:rPr lang="fr-FR" dirty="0" err="1" smtClean="0"/>
              <a:t>along</a:t>
            </a:r>
            <a:r>
              <a:rPr lang="fr-FR" dirty="0" smtClean="0"/>
              <a:t> the </a:t>
            </a:r>
            <a:r>
              <a:rPr lang="fr-FR" dirty="0" err="1" smtClean="0"/>
              <a:t>project</a:t>
            </a:r>
            <a:r>
              <a:rPr lang="fr-FR" dirty="0" smtClean="0"/>
              <a:t> axis</a:t>
            </a:r>
          </a:p>
          <a:p>
            <a:endParaRPr lang="fr-FR" dirty="0"/>
          </a:p>
          <a:p>
            <a:r>
              <a:rPr lang="fr-FR" dirty="0" err="1" smtClean="0"/>
              <a:t>Geological</a:t>
            </a:r>
            <a:r>
              <a:rPr lang="fr-FR" dirty="0" smtClean="0"/>
              <a:t> model as the base for the </a:t>
            </a:r>
            <a:r>
              <a:rPr lang="fr-FR" dirty="0" err="1" smtClean="0"/>
              <a:t>hydrogeological</a:t>
            </a:r>
            <a:r>
              <a:rPr lang="fr-FR" dirty="0" smtClean="0"/>
              <a:t> model</a:t>
            </a:r>
            <a:endParaRPr lang="fr-FR" dirty="0"/>
          </a:p>
          <a:p>
            <a:endParaRPr lang="fr-FR" dirty="0"/>
          </a:p>
          <a:p>
            <a:r>
              <a:rPr lang="fr-FR" dirty="0" err="1" smtClean="0"/>
              <a:t>Adding</a:t>
            </a:r>
            <a:r>
              <a:rPr lang="fr-FR" dirty="0" smtClean="0"/>
              <a:t> </a:t>
            </a:r>
            <a:r>
              <a:rPr lang="fr-FR" dirty="0" err="1" smtClean="0"/>
              <a:t>refinements</a:t>
            </a:r>
            <a:r>
              <a:rPr lang="fr-FR" dirty="0" smtClean="0"/>
              <a:t> (layer </a:t>
            </a:r>
            <a:r>
              <a:rPr lang="fr-FR" dirty="0" err="1" smtClean="0"/>
              <a:t>merge</a:t>
            </a:r>
            <a:r>
              <a:rPr lang="fr-FR" dirty="0" smtClean="0"/>
              <a:t>) to </a:t>
            </a:r>
            <a:r>
              <a:rPr lang="fr-FR" dirty="0" err="1" smtClean="0"/>
              <a:t>represent</a:t>
            </a:r>
            <a:r>
              <a:rPr lang="fr-FR" dirty="0" smtClean="0"/>
              <a:t> </a:t>
            </a:r>
            <a:r>
              <a:rPr lang="fr-FR" dirty="0" err="1" smtClean="0"/>
              <a:t>homogeneous</a:t>
            </a:r>
            <a:r>
              <a:rPr lang="fr-FR" dirty="0" smtClean="0"/>
              <a:t> area </a:t>
            </a:r>
            <a:r>
              <a:rPr lang="fr-FR" dirty="0" err="1" smtClean="0"/>
              <a:t>regarding</a:t>
            </a:r>
            <a:r>
              <a:rPr lang="fr-FR" dirty="0" smtClean="0"/>
              <a:t> </a:t>
            </a:r>
            <a:r>
              <a:rPr lang="fr-FR" dirty="0" err="1" smtClean="0"/>
              <a:t>hydrogeological</a:t>
            </a:r>
            <a:r>
              <a:rPr lang="fr-FR" dirty="0" smtClean="0"/>
              <a:t> </a:t>
            </a:r>
            <a:r>
              <a:rPr lang="fr-FR" dirty="0" err="1" smtClean="0"/>
              <a:t>parameters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Additionnal</a:t>
            </a:r>
            <a:r>
              <a:rPr lang="fr-FR" dirty="0" smtClean="0"/>
              <a:t> data </a:t>
            </a:r>
            <a:r>
              <a:rPr lang="fr-FR" dirty="0" err="1" smtClean="0"/>
              <a:t>according</a:t>
            </a:r>
            <a:r>
              <a:rPr lang="fr-FR" dirty="0" smtClean="0"/>
              <a:t> </a:t>
            </a:r>
            <a:r>
              <a:rPr lang="fr-FR" dirty="0"/>
              <a:t>to </a:t>
            </a:r>
            <a:r>
              <a:rPr lang="fr-FR" dirty="0" err="1" smtClean="0"/>
              <a:t>hydrogeological</a:t>
            </a:r>
            <a:r>
              <a:rPr lang="fr-FR" dirty="0" smtClean="0"/>
              <a:t> « issues »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faced</a:t>
            </a:r>
            <a:r>
              <a:rPr lang="fr-FR" dirty="0" smtClean="0"/>
              <a:t> </a:t>
            </a:r>
            <a:r>
              <a:rPr lang="fr-FR" dirty="0" err="1" smtClean="0"/>
              <a:t>along</a:t>
            </a:r>
            <a:r>
              <a:rPr lang="fr-FR" dirty="0" smtClean="0"/>
              <a:t> the axis of the </a:t>
            </a:r>
            <a:r>
              <a:rPr lang="fr-FR" dirty="0" err="1" smtClean="0"/>
              <a:t>project</a:t>
            </a:r>
            <a:endParaRPr lang="fr-FR" dirty="0" smtClean="0"/>
          </a:p>
          <a:p>
            <a:pPr lvl="1"/>
            <a:r>
              <a:rPr lang="fr-FR" dirty="0" smtClean="0"/>
              <a:t>Ex : </a:t>
            </a:r>
            <a:r>
              <a:rPr lang="fr-FR" dirty="0" err="1" smtClean="0"/>
              <a:t>aggressive</a:t>
            </a:r>
            <a:r>
              <a:rPr lang="fr-FR" dirty="0" smtClean="0"/>
              <a:t> water </a:t>
            </a:r>
            <a:r>
              <a:rPr lang="fr-FR" dirty="0" err="1" smtClean="0"/>
              <a:t>presence,hot</a:t>
            </a:r>
            <a:r>
              <a:rPr lang="fr-FR" dirty="0" smtClean="0"/>
              <a:t> water </a:t>
            </a:r>
            <a:r>
              <a:rPr lang="fr-FR" dirty="0" err="1" smtClean="0"/>
              <a:t>presence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61009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Other</a:t>
            </a:r>
            <a:r>
              <a:rPr lang="fr-FR" dirty="0" smtClean="0"/>
              <a:t> propositions </a:t>
            </a:r>
            <a:r>
              <a:rPr lang="fr-FR" dirty="0" err="1" smtClean="0"/>
              <a:t>from</a:t>
            </a:r>
            <a:r>
              <a:rPr lang="fr-FR" dirty="0" smtClean="0"/>
              <a:t> the group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2018 Open Geospatial Consortium</a:t>
            </a:r>
            <a:endParaRPr lang="en-US" alt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0600" y="1143000"/>
            <a:ext cx="11277600" cy="5181600"/>
          </a:xfrm>
        </p:spPr>
        <p:txBody>
          <a:bodyPr/>
          <a:lstStyle/>
          <a:p>
            <a:r>
              <a:rPr lang="fr-FR" dirty="0" err="1" smtClean="0"/>
              <a:t>Attaching</a:t>
            </a:r>
            <a:r>
              <a:rPr lang="fr-FR" dirty="0" smtClean="0"/>
              <a:t> </a:t>
            </a:r>
            <a:r>
              <a:rPr lang="fr-FR" dirty="0" err="1" smtClean="0"/>
              <a:t>geotechnical</a:t>
            </a:r>
            <a:r>
              <a:rPr lang="fr-FR" dirty="0" smtClean="0"/>
              <a:t> information to the </a:t>
            </a:r>
            <a:r>
              <a:rPr lang="fr-FR" dirty="0" err="1" smtClean="0"/>
              <a:t>alignment</a:t>
            </a:r>
            <a:endParaRPr lang="fr-FR" dirty="0"/>
          </a:p>
          <a:p>
            <a:pPr lvl="1"/>
            <a:r>
              <a:rPr lang="fr-FR" dirty="0" err="1" smtClean="0"/>
              <a:t>Being</a:t>
            </a:r>
            <a:r>
              <a:rPr lang="fr-FR" dirty="0" smtClean="0"/>
              <a:t> able to know </a:t>
            </a:r>
            <a:r>
              <a:rPr lang="fr-FR" dirty="0" err="1" smtClean="0"/>
              <a:t>what</a:t>
            </a:r>
            <a:r>
              <a:rPr lang="fr-FR" dirty="0" smtClean="0"/>
              <a:t> « </a:t>
            </a:r>
            <a:r>
              <a:rPr lang="fr-FR" dirty="0" err="1" smtClean="0"/>
              <a:t>geo</a:t>
            </a:r>
            <a:r>
              <a:rPr lang="fr-FR" dirty="0" smtClean="0"/>
              <a:t> » issue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faced</a:t>
            </a:r>
            <a:r>
              <a:rPr lang="fr-FR" dirty="0" smtClean="0"/>
              <a:t> at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step</a:t>
            </a:r>
            <a:r>
              <a:rPr lang="fr-FR" dirty="0" smtClean="0"/>
              <a:t> on the tunnel axis</a:t>
            </a:r>
          </a:p>
          <a:p>
            <a:pPr lvl="2"/>
            <a:r>
              <a:rPr lang="fr-FR" dirty="0" err="1" smtClean="0"/>
              <a:t>Risk</a:t>
            </a:r>
            <a:r>
              <a:rPr lang="fr-FR" dirty="0" smtClean="0"/>
              <a:t> </a:t>
            </a:r>
            <a:r>
              <a:rPr lang="fr-FR" dirty="0" err="1" smtClean="0"/>
              <a:t>concerning</a:t>
            </a:r>
            <a:r>
              <a:rPr lang="fr-FR" dirty="0" smtClean="0"/>
              <a:t> </a:t>
            </a:r>
            <a:r>
              <a:rPr lang="fr-FR" dirty="0" err="1" smtClean="0"/>
              <a:t>hydrogeology</a:t>
            </a:r>
            <a:r>
              <a:rPr lang="fr-FR" dirty="0" smtClean="0"/>
              <a:t>: hot water, </a:t>
            </a:r>
            <a:r>
              <a:rPr lang="fr-FR" dirty="0" err="1" smtClean="0"/>
              <a:t>aggressive</a:t>
            </a:r>
            <a:r>
              <a:rPr lang="fr-FR" dirty="0" smtClean="0"/>
              <a:t> water, </a:t>
            </a:r>
          </a:p>
          <a:p>
            <a:pPr lvl="2"/>
            <a:r>
              <a:rPr lang="fr-FR" dirty="0" err="1" smtClean="0"/>
              <a:t>Risk</a:t>
            </a:r>
            <a:r>
              <a:rPr lang="fr-FR" dirty="0" smtClean="0"/>
              <a:t> </a:t>
            </a:r>
            <a:r>
              <a:rPr lang="fr-FR" dirty="0" err="1" smtClean="0"/>
              <a:t>concerning</a:t>
            </a:r>
            <a:r>
              <a:rPr lang="fr-FR" dirty="0" smtClean="0"/>
              <a:t> </a:t>
            </a:r>
            <a:r>
              <a:rPr lang="fr-FR" dirty="0" err="1" smtClean="0"/>
              <a:t>geologic</a:t>
            </a:r>
            <a:r>
              <a:rPr lang="fr-FR" dirty="0" smtClean="0"/>
              <a:t> formation </a:t>
            </a:r>
            <a:r>
              <a:rPr lang="fr-FR" dirty="0" err="1" smtClean="0"/>
              <a:t>property</a:t>
            </a:r>
            <a:r>
              <a:rPr lang="fr-FR" dirty="0" smtClean="0"/>
              <a:t> change</a:t>
            </a:r>
          </a:p>
          <a:p>
            <a:pPr lvl="2"/>
            <a:r>
              <a:rPr lang="fr-FR" dirty="0" err="1" smtClean="0"/>
              <a:t>Risk</a:t>
            </a:r>
            <a:r>
              <a:rPr lang="fr-FR" dirty="0" smtClean="0"/>
              <a:t> </a:t>
            </a:r>
            <a:r>
              <a:rPr lang="fr-FR" dirty="0" err="1" smtClean="0"/>
              <a:t>concerning</a:t>
            </a:r>
            <a:r>
              <a:rPr lang="fr-FR" dirty="0" smtClean="0"/>
              <a:t> </a:t>
            </a:r>
            <a:r>
              <a:rPr lang="fr-FR" dirty="0" err="1" smtClean="0"/>
              <a:t>geologic</a:t>
            </a:r>
            <a:r>
              <a:rPr lang="fr-FR" dirty="0" smtClean="0"/>
              <a:t> structure: </a:t>
            </a:r>
            <a:r>
              <a:rPr lang="fr-FR" dirty="0" err="1" smtClean="0"/>
              <a:t>fault</a:t>
            </a:r>
            <a:r>
              <a:rPr lang="fr-FR" dirty="0" smtClean="0"/>
              <a:t> </a:t>
            </a:r>
            <a:r>
              <a:rPr lang="fr-FR" dirty="0" err="1" smtClean="0"/>
              <a:t>presence</a:t>
            </a:r>
            <a:endParaRPr lang="fr-FR" dirty="0" smtClean="0"/>
          </a:p>
          <a:p>
            <a:pPr lvl="2"/>
            <a:r>
              <a:rPr lang="fr-FR" dirty="0" err="1" smtClean="0"/>
              <a:t>Risk</a:t>
            </a:r>
            <a:r>
              <a:rPr lang="fr-FR" dirty="0" smtClean="0"/>
              <a:t> </a:t>
            </a:r>
            <a:r>
              <a:rPr lang="fr-FR" dirty="0" err="1" smtClean="0"/>
              <a:t>concerning</a:t>
            </a:r>
            <a:r>
              <a:rPr lang="fr-FR" dirty="0" smtClean="0"/>
              <a:t> </a:t>
            </a:r>
            <a:r>
              <a:rPr lang="fr-FR" dirty="0" err="1" smtClean="0"/>
              <a:t>surrounding</a:t>
            </a:r>
            <a:r>
              <a:rPr lang="fr-FR" dirty="0" smtClean="0"/>
              <a:t> construction</a:t>
            </a:r>
          </a:p>
          <a:p>
            <a:pPr lvl="2"/>
            <a:r>
              <a:rPr lang="fr-FR" dirty="0" err="1" smtClean="0"/>
              <a:t>Risk</a:t>
            </a:r>
            <a:r>
              <a:rPr lang="fr-FR" dirty="0" smtClean="0"/>
              <a:t> </a:t>
            </a:r>
            <a:r>
              <a:rPr lang="fr-FR" dirty="0" err="1" smtClean="0"/>
              <a:t>concerning</a:t>
            </a:r>
            <a:r>
              <a:rPr lang="fr-FR" dirty="0" smtClean="0"/>
              <a:t> pollution on </a:t>
            </a:r>
            <a:r>
              <a:rPr lang="fr-FR" dirty="0" err="1" smtClean="0"/>
              <a:t>environment</a:t>
            </a:r>
            <a:endParaRPr lang="fr-FR" dirty="0" smtClean="0"/>
          </a:p>
          <a:p>
            <a:pPr lvl="1"/>
            <a:r>
              <a:rPr lang="fr-FR" dirty="0" smtClean="0"/>
              <a:t>API to </a:t>
            </a:r>
            <a:r>
              <a:rPr lang="fr-FR" dirty="0" err="1" smtClean="0"/>
              <a:t>get</a:t>
            </a:r>
            <a:r>
              <a:rPr lang="fr-FR" dirty="0" smtClean="0"/>
              <a:t> </a:t>
            </a:r>
            <a:r>
              <a:rPr lang="fr-FR" dirty="0" err="1" smtClean="0"/>
              <a:t>those</a:t>
            </a:r>
            <a:r>
              <a:rPr lang="fr-FR" dirty="0" smtClean="0"/>
              <a:t> information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geomodels</a:t>
            </a:r>
            <a:r>
              <a:rPr lang="fr-FR" dirty="0" smtClean="0"/>
              <a:t> on </a:t>
            </a:r>
            <a:r>
              <a:rPr lang="fr-FR" dirty="0" err="1" smtClean="0"/>
              <a:t>demand</a:t>
            </a:r>
            <a:r>
              <a:rPr lang="fr-FR" dirty="0" smtClean="0"/>
              <a:t>?</a:t>
            </a:r>
          </a:p>
          <a:p>
            <a:pPr lvl="1"/>
            <a:endParaRPr lang="fr-FR" dirty="0"/>
          </a:p>
          <a:p>
            <a:r>
              <a:rPr lang="fr-FR" dirty="0" err="1" smtClean="0"/>
              <a:t>Define</a:t>
            </a:r>
            <a:r>
              <a:rPr lang="fr-FR" dirty="0" smtClean="0"/>
              <a:t> </a:t>
            </a:r>
            <a:r>
              <a:rPr lang="fr-FR" dirty="0" err="1" smtClean="0"/>
              <a:t>which</a:t>
            </a:r>
            <a:r>
              <a:rPr lang="fr-FR" dirty="0" smtClean="0"/>
              <a:t> IFC </a:t>
            </a:r>
            <a:r>
              <a:rPr lang="fr-FR" dirty="0" err="1" smtClean="0"/>
              <a:t>properties</a:t>
            </a:r>
            <a:r>
              <a:rPr lang="fr-FR" dirty="0" smtClean="0"/>
              <a:t> of an </a:t>
            </a:r>
            <a:r>
              <a:rPr lang="fr-FR" dirty="0" err="1" smtClean="0"/>
              <a:t>element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impacted</a:t>
            </a:r>
            <a:r>
              <a:rPr lang="fr-FR" dirty="0" smtClean="0"/>
              <a:t> by </a:t>
            </a:r>
            <a:r>
              <a:rPr lang="fr-FR" dirty="0" err="1" smtClean="0"/>
              <a:t>each</a:t>
            </a:r>
            <a:r>
              <a:rPr lang="fr-FR" dirty="0" smtClean="0"/>
              <a:t> « </a:t>
            </a:r>
            <a:r>
              <a:rPr lang="fr-FR" dirty="0" err="1" smtClean="0"/>
              <a:t>geo</a:t>
            </a:r>
            <a:r>
              <a:rPr lang="fr-FR" dirty="0" smtClean="0"/>
              <a:t> » </a:t>
            </a:r>
            <a:r>
              <a:rPr lang="fr-FR" dirty="0" err="1" smtClean="0"/>
              <a:t>particularity</a:t>
            </a:r>
            <a:endParaRPr lang="fr-FR" dirty="0" smtClean="0"/>
          </a:p>
          <a:p>
            <a:pPr lvl="1"/>
            <a:r>
              <a:rPr lang="fr-FR" dirty="0" err="1" smtClean="0"/>
              <a:t>Eg</a:t>
            </a:r>
            <a:r>
              <a:rPr lang="fr-FR" dirty="0" smtClean="0"/>
              <a:t>. </a:t>
            </a:r>
            <a:r>
              <a:rPr lang="fr-FR" dirty="0" err="1" smtClean="0"/>
              <a:t>Expected</a:t>
            </a:r>
            <a:r>
              <a:rPr lang="fr-FR" dirty="0" smtClean="0"/>
              <a:t> speed of the train have an impact on the alignement </a:t>
            </a:r>
            <a:r>
              <a:rPr lang="fr-FR" dirty="0" err="1" smtClean="0"/>
              <a:t>geometry</a:t>
            </a:r>
            <a:endParaRPr lang="fr-FR" dirty="0" smtClean="0"/>
          </a:p>
          <a:p>
            <a:pPr lvl="1"/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geotechnical</a:t>
            </a:r>
            <a:r>
              <a:rPr lang="fr-FR" dirty="0" smtClean="0"/>
              <a:t> </a:t>
            </a:r>
            <a:r>
              <a:rPr lang="fr-FR" dirty="0" err="1" smtClean="0"/>
              <a:t>property</a:t>
            </a:r>
            <a:r>
              <a:rPr lang="fr-FR" dirty="0" smtClean="0"/>
              <a:t> </a:t>
            </a:r>
            <a:r>
              <a:rPr lang="fr-FR" dirty="0" err="1" smtClean="0"/>
              <a:t>may</a:t>
            </a:r>
            <a:r>
              <a:rPr lang="fr-FR" dirty="0" smtClean="0"/>
              <a:t> have direct impact on </a:t>
            </a:r>
            <a:r>
              <a:rPr lang="fr-FR" dirty="0" err="1" smtClean="0"/>
              <a:t>choice</a:t>
            </a:r>
            <a:r>
              <a:rPr lang="fr-FR" dirty="0" smtClean="0"/>
              <a:t> of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equipments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09488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Summary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2018 Open Geospatial Consortium</a:t>
            </a:r>
            <a:endParaRPr lang="en-US" alt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0600" y="1143000"/>
            <a:ext cx="11277600" cy="4891088"/>
          </a:xfrm>
        </p:spPr>
        <p:txBody>
          <a:bodyPr/>
          <a:lstStyle/>
          <a:p>
            <a:r>
              <a:rPr lang="fr-FR" dirty="0" err="1" smtClean="0"/>
              <a:t>Geoengineering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not (</a:t>
            </a:r>
            <a:r>
              <a:rPr lang="fr-FR" dirty="0" err="1" smtClean="0"/>
              <a:t>only</a:t>
            </a:r>
            <a:r>
              <a:rPr lang="fr-FR" dirty="0" smtClean="0"/>
              <a:t>) provision of « </a:t>
            </a:r>
            <a:r>
              <a:rPr lang="fr-FR" dirty="0" err="1" smtClean="0"/>
              <a:t>map</a:t>
            </a:r>
            <a:r>
              <a:rPr lang="fr-FR" dirty="0" smtClean="0"/>
              <a:t> » of the </a:t>
            </a:r>
            <a:r>
              <a:rPr lang="fr-FR" dirty="0" err="1" smtClean="0"/>
              <a:t>subsurface</a:t>
            </a:r>
            <a:endParaRPr lang="fr-FR" dirty="0" smtClean="0"/>
          </a:p>
          <a:p>
            <a:pPr lvl="1"/>
            <a:r>
              <a:rPr lang="fr-FR" dirty="0" smtClean="0"/>
              <a:t>It </a:t>
            </a:r>
            <a:r>
              <a:rPr lang="fr-FR" dirty="0" err="1" smtClean="0"/>
              <a:t>goes</a:t>
            </a:r>
            <a:r>
              <a:rPr lang="fr-FR" dirty="0" smtClean="0"/>
              <a:t> </a:t>
            </a:r>
            <a:r>
              <a:rPr lang="fr-FR" dirty="0" err="1" smtClean="0"/>
              <a:t>further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proposition of structure </a:t>
            </a:r>
            <a:r>
              <a:rPr lang="fr-FR" dirty="0" err="1" smtClean="0"/>
              <a:t>sizing</a:t>
            </a:r>
            <a:r>
              <a:rPr lang="fr-FR" dirty="0" smtClean="0"/>
              <a:t>, construction </a:t>
            </a:r>
            <a:r>
              <a:rPr lang="fr-FR" dirty="0" err="1" smtClean="0"/>
              <a:t>methods</a:t>
            </a:r>
            <a:r>
              <a:rPr lang="fr-FR" dirty="0" smtClean="0"/>
              <a:t> and </a:t>
            </a:r>
            <a:r>
              <a:rPr lang="fr-FR" dirty="0" err="1" smtClean="0"/>
              <a:t>risk</a:t>
            </a:r>
            <a:r>
              <a:rPr lang="fr-FR" dirty="0" smtClean="0"/>
              <a:t> </a:t>
            </a:r>
            <a:r>
              <a:rPr lang="fr-FR" dirty="0" err="1" smtClean="0"/>
              <a:t>assessment</a:t>
            </a:r>
            <a:endParaRPr lang="fr-FR" dirty="0" smtClean="0"/>
          </a:p>
          <a:p>
            <a:pPr lvl="1"/>
            <a:r>
              <a:rPr lang="fr-FR" dirty="0" smtClean="0"/>
              <a:t>At least, a lot of O&amp;M to deal </a:t>
            </a:r>
            <a:r>
              <a:rPr lang="fr-FR" dirty="0" err="1" smtClean="0"/>
              <a:t>with</a:t>
            </a:r>
            <a:endParaRPr lang="fr-FR" dirty="0" smtClean="0"/>
          </a:p>
          <a:p>
            <a:pPr lvl="1"/>
            <a:endParaRPr lang="fr-FR" dirty="0"/>
          </a:p>
          <a:p>
            <a:r>
              <a:rPr lang="fr-FR" dirty="0" err="1" smtClean="0"/>
              <a:t>Several</a:t>
            </a:r>
            <a:r>
              <a:rPr lang="fr-FR" dirty="0" smtClean="0"/>
              <a:t> (if not all) </a:t>
            </a:r>
            <a:r>
              <a:rPr lang="fr-FR" dirty="0" err="1" smtClean="0"/>
              <a:t>needed</a:t>
            </a:r>
            <a:r>
              <a:rPr lang="fr-FR" dirty="0" smtClean="0"/>
              <a:t> concepts are </a:t>
            </a:r>
            <a:r>
              <a:rPr lang="fr-FR" dirty="0" err="1" smtClean="0"/>
              <a:t>already</a:t>
            </a:r>
            <a:r>
              <a:rPr lang="fr-FR" dirty="0" smtClean="0"/>
              <a:t> in a OGC / INSPIRE data model</a:t>
            </a:r>
          </a:p>
          <a:p>
            <a:pPr lvl="1"/>
            <a:r>
              <a:rPr lang="fr-FR" dirty="0" err="1" smtClean="0"/>
              <a:t>Relying</a:t>
            </a:r>
            <a:r>
              <a:rPr lang="fr-FR" dirty="0" smtClean="0"/>
              <a:t> on </a:t>
            </a:r>
            <a:r>
              <a:rPr lang="fr-FR" dirty="0" err="1" smtClean="0"/>
              <a:t>them</a:t>
            </a:r>
            <a:r>
              <a:rPr lang="fr-FR" dirty="0" smtClean="0"/>
              <a:t> </a:t>
            </a:r>
            <a:r>
              <a:rPr lang="fr-FR" dirty="0" err="1" smtClean="0"/>
              <a:t>would</a:t>
            </a:r>
            <a:r>
              <a:rPr lang="fr-FR" dirty="0" smtClean="0"/>
              <a:t> </a:t>
            </a:r>
            <a:r>
              <a:rPr lang="fr-FR" dirty="0" err="1" smtClean="0"/>
              <a:t>facilitate</a:t>
            </a:r>
            <a:r>
              <a:rPr lang="fr-FR" dirty="0" smtClean="0"/>
              <a:t> compatibility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geoscience</a:t>
            </a:r>
            <a:r>
              <a:rPr lang="fr-FR" dirty="0" smtClean="0"/>
              <a:t> data for constructions and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geoscience</a:t>
            </a:r>
            <a:r>
              <a:rPr lang="fr-FR" dirty="0" smtClean="0"/>
              <a:t> data</a:t>
            </a:r>
          </a:p>
          <a:p>
            <a:pPr lvl="1"/>
            <a:r>
              <a:rPr lang="fr-FR" dirty="0" smtClean="0"/>
              <a:t>It </a:t>
            </a:r>
            <a:r>
              <a:rPr lang="fr-FR" dirty="0" err="1" smtClean="0"/>
              <a:t>would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help </a:t>
            </a:r>
            <a:r>
              <a:rPr lang="fr-FR" dirty="0" err="1" smtClean="0"/>
              <a:t>aggregation</a:t>
            </a:r>
            <a:r>
              <a:rPr lang="fr-FR" dirty="0" smtClean="0"/>
              <a:t> of </a:t>
            </a:r>
            <a:r>
              <a:rPr lang="fr-FR" dirty="0" err="1" smtClean="0"/>
              <a:t>geodata</a:t>
            </a:r>
            <a:endParaRPr lang="fr-FR" dirty="0" smtClean="0"/>
          </a:p>
          <a:p>
            <a:pPr lvl="1"/>
            <a:r>
              <a:rPr lang="fr-FR" dirty="0" err="1" smtClean="0"/>
              <a:t>Activities</a:t>
            </a:r>
            <a:r>
              <a:rPr lang="fr-FR" dirty="0" smtClean="0"/>
              <a:t> of </a:t>
            </a:r>
            <a:r>
              <a:rPr lang="fr-FR" dirty="0" err="1" smtClean="0"/>
              <a:t>geoscience</a:t>
            </a:r>
            <a:r>
              <a:rPr lang="fr-FR" dirty="0" smtClean="0"/>
              <a:t> data </a:t>
            </a:r>
            <a:r>
              <a:rPr lang="fr-FR" dirty="0" err="1" smtClean="0"/>
              <a:t>harmonization</a:t>
            </a:r>
            <a:r>
              <a:rPr lang="fr-FR" dirty="0" smtClean="0"/>
              <a:t> are </a:t>
            </a:r>
            <a:r>
              <a:rPr lang="fr-FR" dirty="0" err="1" smtClean="0"/>
              <a:t>already</a:t>
            </a:r>
            <a:r>
              <a:rPr lang="fr-FR" dirty="0" smtClean="0"/>
              <a:t> on the </a:t>
            </a:r>
            <a:r>
              <a:rPr lang="fr-FR" dirty="0" err="1" smtClean="0"/>
              <a:t>run</a:t>
            </a:r>
            <a:r>
              <a:rPr lang="fr-FR" dirty="0" smtClean="0"/>
              <a:t> (</a:t>
            </a:r>
            <a:r>
              <a:rPr lang="fr-FR" dirty="0" err="1" smtClean="0"/>
              <a:t>BoreholeIE</a:t>
            </a:r>
            <a:r>
              <a:rPr lang="fr-FR" dirty="0" smtClean="0"/>
              <a:t>)</a:t>
            </a:r>
          </a:p>
          <a:p>
            <a:pPr lvl="1"/>
            <a:endParaRPr lang="fr-FR" dirty="0"/>
          </a:p>
          <a:p>
            <a:r>
              <a:rPr lang="fr-FR" dirty="0" smtClean="0"/>
              <a:t>A </a:t>
            </a:r>
            <a:r>
              <a:rPr lang="fr-FR" dirty="0" err="1" smtClean="0"/>
              <a:t>very</a:t>
            </a:r>
            <a:r>
              <a:rPr lang="fr-FR" dirty="0" smtClean="0"/>
              <a:t> cross-</a:t>
            </a:r>
            <a:r>
              <a:rPr lang="fr-FR" dirty="0" err="1" smtClean="0"/>
              <a:t>frontier</a:t>
            </a:r>
            <a:r>
              <a:rPr lang="fr-FR" dirty="0" smtClean="0"/>
              <a:t> topic</a:t>
            </a:r>
          </a:p>
          <a:p>
            <a:pPr lvl="1"/>
            <a:r>
              <a:rPr lang="fr-FR" dirty="0" smtClean="0"/>
              <a:t>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addressed</a:t>
            </a:r>
            <a:r>
              <a:rPr lang="fr-FR" dirty="0" smtClean="0"/>
              <a:t> by </a:t>
            </a:r>
            <a:r>
              <a:rPr lang="fr-FR" dirty="0" err="1" smtClean="0"/>
              <a:t>bSI</a:t>
            </a:r>
            <a:r>
              <a:rPr lang="fr-FR" dirty="0" smtClean="0"/>
              <a:t> </a:t>
            </a:r>
            <a:r>
              <a:rPr lang="fr-FR" dirty="0"/>
              <a:t>and </a:t>
            </a:r>
            <a:r>
              <a:rPr lang="fr-FR" dirty="0" smtClean="0"/>
              <a:t>OGC </a:t>
            </a:r>
            <a:r>
              <a:rPr lang="fr-FR" dirty="0" err="1" smtClean="0"/>
              <a:t>together</a:t>
            </a:r>
            <a:r>
              <a:rPr lang="fr-FR" dirty="0" smtClean="0"/>
              <a:t>, </a:t>
            </a:r>
            <a:r>
              <a:rPr lang="fr-FR" dirty="0" err="1" smtClean="0"/>
              <a:t>targetting</a:t>
            </a:r>
            <a:r>
              <a:rPr lang="fr-FR" dirty="0" smtClean="0"/>
              <a:t> </a:t>
            </a:r>
            <a:r>
              <a:rPr lang="fr-FR" dirty="0" err="1" smtClean="0"/>
              <a:t>common</a:t>
            </a:r>
            <a:r>
              <a:rPr lang="fr-FR" dirty="0" smtClean="0"/>
              <a:t> </a:t>
            </a:r>
            <a:r>
              <a:rPr lang="fr-FR" dirty="0" err="1"/>
              <a:t>conceptual</a:t>
            </a:r>
            <a:r>
              <a:rPr lang="fr-FR" dirty="0"/>
              <a:t> </a:t>
            </a:r>
            <a:r>
              <a:rPr lang="fr-FR" dirty="0" err="1"/>
              <a:t>models</a:t>
            </a:r>
            <a:endParaRPr lang="fr-FR" dirty="0"/>
          </a:p>
          <a:p>
            <a:pPr lvl="1"/>
            <a:r>
              <a:rPr lang="fr-FR" dirty="0"/>
              <a:t>Thursday 13th Expert panel on </a:t>
            </a:r>
            <a:r>
              <a:rPr lang="fr-FR" dirty="0" err="1"/>
              <a:t>geotechnics</a:t>
            </a:r>
            <a:r>
              <a:rPr lang="fr-FR" dirty="0"/>
              <a:t> for </a:t>
            </a:r>
            <a:r>
              <a:rPr lang="fr-FR" dirty="0" smtClean="0"/>
              <a:t>BIM </a:t>
            </a:r>
            <a:r>
              <a:rPr lang="fr-FR" dirty="0" err="1" smtClean="0"/>
              <a:t>organised</a:t>
            </a:r>
            <a:r>
              <a:rPr lang="fr-FR" dirty="0" smtClean="0"/>
              <a:t> by </a:t>
            </a:r>
            <a:r>
              <a:rPr lang="fr-FR" dirty="0" err="1" smtClean="0"/>
              <a:t>bSI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759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Thanks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attention!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2018 Open Geospatial Consortium</a:t>
            </a:r>
            <a:endParaRPr lang="en-US" altLang="en-US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263352" y="1400175"/>
            <a:ext cx="12025336" cy="5153025"/>
          </a:xfrm>
        </p:spPr>
        <p:txBody>
          <a:bodyPr>
            <a:normAutofit/>
          </a:bodyPr>
          <a:lstStyle/>
          <a:p>
            <a:r>
              <a:rPr lang="fr-FR" altLang="fr-FR" sz="2800" dirty="0" smtClean="0"/>
              <a:t>Questions ?</a:t>
            </a:r>
          </a:p>
          <a:p>
            <a:endParaRPr lang="fr-FR" altLang="fr-FR" sz="2800" dirty="0"/>
          </a:p>
          <a:p>
            <a:r>
              <a:rPr lang="fr-FR" altLang="fr-FR" sz="2800" dirty="0" smtClean="0"/>
              <a:t>Contact:</a:t>
            </a:r>
          </a:p>
          <a:p>
            <a:pPr lvl="1"/>
            <a:r>
              <a:rPr lang="fr-FR" altLang="fr-FR" sz="2400" dirty="0">
                <a:hlinkClick r:id="rId2"/>
              </a:rPr>
              <a:t>m.beaufils@brgm.fr</a:t>
            </a:r>
            <a:endParaRPr lang="fr-FR" altLang="fr-FR" sz="2400" dirty="0"/>
          </a:p>
          <a:p>
            <a:endParaRPr lang="fr-FR" altLang="fr-FR" sz="2800" dirty="0" smtClean="0"/>
          </a:p>
          <a:p>
            <a:r>
              <a:rPr lang="fr-FR" altLang="fr-FR" sz="2800" dirty="0" err="1" smtClean="0"/>
              <a:t>Useful</a:t>
            </a:r>
            <a:r>
              <a:rPr lang="fr-FR" altLang="fr-FR" sz="2800" dirty="0" smtClean="0"/>
              <a:t> links:</a:t>
            </a:r>
          </a:p>
          <a:p>
            <a:pPr lvl="1"/>
            <a:r>
              <a:rPr lang="fr-FR" altLang="fr-FR" sz="2400" dirty="0" smtClean="0"/>
              <a:t>MIN</a:t>
            </a:r>
            <a:r>
              <a:rPr lang="fr-FR" altLang="fr-FR" sz="2400" baseline="30000" dirty="0" smtClean="0"/>
              <a:t>n</a:t>
            </a:r>
            <a:r>
              <a:rPr lang="fr-FR" altLang="fr-FR" sz="2400" dirty="0" smtClean="0"/>
              <a:t>D </a:t>
            </a:r>
            <a:r>
              <a:rPr lang="fr-FR" altLang="fr-FR" sz="2400" dirty="0" err="1" smtClean="0"/>
              <a:t>website</a:t>
            </a:r>
            <a:r>
              <a:rPr lang="fr-FR" altLang="fr-FR" sz="2400" dirty="0" smtClean="0"/>
              <a:t> : </a:t>
            </a:r>
            <a:r>
              <a:rPr lang="fr-FR" altLang="fr-FR" sz="2400" dirty="0" smtClean="0">
                <a:hlinkClick r:id="rId3"/>
              </a:rPr>
              <a:t>http</a:t>
            </a:r>
            <a:r>
              <a:rPr lang="fr-FR" altLang="fr-FR" sz="2400" dirty="0">
                <a:hlinkClick r:id="rId3"/>
              </a:rPr>
              <a:t>://www.minnd.fr/en</a:t>
            </a:r>
            <a:r>
              <a:rPr lang="fr-FR" altLang="fr-FR" sz="2400" dirty="0" smtClean="0">
                <a:hlinkClick r:id="rId3"/>
              </a:rPr>
              <a:t>/</a:t>
            </a:r>
            <a:endParaRPr lang="fr-FR" altLang="fr-FR" sz="2400" dirty="0" smtClean="0"/>
          </a:p>
          <a:p>
            <a:pPr lvl="1"/>
            <a:r>
              <a:rPr lang="fr-FR" altLang="fr-FR" sz="2400" dirty="0" err="1" smtClean="0"/>
              <a:t>GeoScienceDWG</a:t>
            </a:r>
            <a:r>
              <a:rPr lang="fr-FR" altLang="fr-FR" sz="2400" dirty="0" smtClean="0"/>
              <a:t> home page : </a:t>
            </a:r>
            <a:r>
              <a:rPr lang="fr-FR" altLang="fr-FR" sz="2400" dirty="0" smtClean="0">
                <a:hlinkClick r:id="rId4"/>
              </a:rPr>
              <a:t>http</a:t>
            </a:r>
            <a:r>
              <a:rPr lang="fr-FR" altLang="fr-FR" sz="2400" dirty="0">
                <a:hlinkClick r:id="rId4"/>
              </a:rPr>
              <a:t>://</a:t>
            </a:r>
            <a:r>
              <a:rPr lang="fr-FR" altLang="fr-FR" sz="2400" dirty="0" smtClean="0">
                <a:hlinkClick r:id="rId4"/>
              </a:rPr>
              <a:t>external.opengis.org/twiki_public/GeoScienceDWG/WebHome</a:t>
            </a:r>
            <a:endParaRPr lang="fr-FR" altLang="fr-FR" sz="2400" dirty="0" smtClean="0"/>
          </a:p>
        </p:txBody>
      </p:sp>
      <p:pic>
        <p:nvPicPr>
          <p:cNvPr id="13" name="Image 12" descr="http://ariane/directions/SG/SCE/communication-digitale-externe/Logos%20BRGM%20%20Utilisations%20web%20et%20vido/Logo%20BRGM/Logo%20BRGM%20anglais/logo_brgm_web_en_couleur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6160135"/>
            <a:ext cx="1501140" cy="523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003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Context</a:t>
            </a:r>
            <a:r>
              <a:rPr lang="fr-FR" dirty="0" smtClean="0"/>
              <a:t>: MINnD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1433" y="1279525"/>
            <a:ext cx="8377767" cy="4891088"/>
          </a:xfrm>
        </p:spPr>
        <p:txBody>
          <a:bodyPr/>
          <a:lstStyle/>
          <a:p>
            <a:r>
              <a:rPr lang="fr-FR" dirty="0" smtClean="0"/>
              <a:t>MINnD (2014-2018 &gt; 2020)</a:t>
            </a:r>
          </a:p>
          <a:p>
            <a:pPr lvl="1"/>
            <a:r>
              <a:rPr lang="fr-FR" altLang="fr-FR" dirty="0" smtClean="0"/>
              <a:t>A </a:t>
            </a:r>
            <a:r>
              <a:rPr lang="fr-FR" altLang="fr-FR" dirty="0"/>
              <a:t>French collaborative program to </a:t>
            </a:r>
            <a:r>
              <a:rPr lang="fr-FR" altLang="fr-FR" dirty="0" err="1"/>
              <a:t>extend</a:t>
            </a:r>
            <a:r>
              <a:rPr lang="fr-FR" altLang="fr-FR" dirty="0"/>
              <a:t> BIM </a:t>
            </a:r>
            <a:r>
              <a:rPr lang="fr-FR" altLang="fr-FR" dirty="0" err="1"/>
              <a:t>methods</a:t>
            </a:r>
            <a:r>
              <a:rPr lang="fr-FR" altLang="fr-FR" dirty="0"/>
              <a:t> and standards </a:t>
            </a:r>
            <a:r>
              <a:rPr lang="fr-FR" altLang="fr-FR" dirty="0" err="1"/>
              <a:t>from</a:t>
            </a:r>
            <a:r>
              <a:rPr lang="fr-FR" altLang="fr-FR" dirty="0"/>
              <a:t> building to infrastructure </a:t>
            </a:r>
            <a:r>
              <a:rPr lang="fr-FR" altLang="fr-FR" dirty="0" err="1"/>
              <a:t>modeling</a:t>
            </a:r>
            <a:r>
              <a:rPr lang="fr-FR" altLang="fr-FR" dirty="0"/>
              <a:t> </a:t>
            </a:r>
          </a:p>
          <a:p>
            <a:pPr lvl="1"/>
            <a:r>
              <a:rPr lang="fr-FR" dirty="0" smtClean="0"/>
              <a:t>In </a:t>
            </a:r>
            <a:r>
              <a:rPr lang="fr-FR" dirty="0" err="1" smtClean="0"/>
              <a:t>connection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buildingSmartFrance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MediaConstruct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70 </a:t>
            </a:r>
            <a:r>
              <a:rPr lang="fr-FR" dirty="0" err="1" smtClean="0"/>
              <a:t>partners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E5EDE5D-4322-4E38-B6E4-1CA9D60A9A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189" y="1182908"/>
            <a:ext cx="1677155" cy="1465063"/>
          </a:xfrm>
          <a:prstGeom prst="rect">
            <a:avLst/>
          </a:prstGeom>
        </p:spPr>
      </p:pic>
      <p:sp>
        <p:nvSpPr>
          <p:cNvPr id="21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3964517" y="6553200"/>
            <a:ext cx="4267200" cy="2286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Copyright © 2018 Open Geospatial Consortium</a:t>
            </a:r>
            <a:endParaRPr lang="en-US" altLang="en-US" dirty="0"/>
          </a:p>
        </p:txBody>
      </p:sp>
      <p:pic>
        <p:nvPicPr>
          <p:cNvPr id="22" name="image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29000"/>
            <a:ext cx="5926138" cy="25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256" y="6027539"/>
            <a:ext cx="13700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5718448" y="3551088"/>
            <a:ext cx="864096" cy="16584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Imag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223" y="6108281"/>
            <a:ext cx="9334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Ellipse 25"/>
          <p:cNvSpPr/>
          <p:nvPr/>
        </p:nvSpPr>
        <p:spPr bwMode="auto">
          <a:xfrm>
            <a:off x="8251207" y="2913282"/>
            <a:ext cx="3168352" cy="3168352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9366929" y="4336685"/>
            <a:ext cx="720978" cy="72097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Geology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9122629" y="5028915"/>
            <a:ext cx="720978" cy="72097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Sismology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0049038" y="3629655"/>
            <a:ext cx="720978" cy="72097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Mineral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resources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783386" y="5320841"/>
            <a:ext cx="720978" cy="72097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HydroGeology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0569612" y="3008780"/>
            <a:ext cx="720978" cy="72097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Soil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0676035" y="5231312"/>
            <a:ext cx="720978" cy="72097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Underground</a:t>
            </a:r>
            <a:b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construction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8973140" y="3246075"/>
            <a:ext cx="720978" cy="72097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Vulcanology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8331657" y="3848067"/>
            <a:ext cx="720978" cy="72097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Geophysics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10367419" y="4380991"/>
            <a:ext cx="1289089" cy="72097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Oil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 </a:t>
            </a:r>
            <a:r>
              <a:rPr kumimoji="0" lang="fr-F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Gas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7851839" y="4450059"/>
            <a:ext cx="1289089" cy="72097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9485054" y="6177101"/>
            <a:ext cx="1794059" cy="4195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GeoScienceDWG</a:t>
            </a:r>
            <a:endParaRPr kumimoji="0" lang="fr-FR" sz="18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10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Context</a:t>
            </a:r>
            <a:r>
              <a:rPr lang="fr-FR" dirty="0" smtClean="0"/>
              <a:t>: MINnD UC8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1433" y="1279525"/>
            <a:ext cx="10816167" cy="4891088"/>
          </a:xfrm>
        </p:spPr>
        <p:txBody>
          <a:bodyPr/>
          <a:lstStyle/>
          <a:p>
            <a:r>
              <a:rPr lang="fr-FR" dirty="0" smtClean="0"/>
              <a:t>MINnD UC8: Underground Infrastructures (</a:t>
            </a:r>
            <a:r>
              <a:rPr lang="fr-FR" dirty="0" err="1" smtClean="0"/>
              <a:t>mid</a:t>
            </a:r>
            <a:r>
              <a:rPr lang="fr-FR" dirty="0" smtClean="0"/>
              <a:t> 2017-2018)</a:t>
            </a:r>
          </a:p>
          <a:p>
            <a:pPr lvl="1"/>
            <a:r>
              <a:rPr lang="fr-FR" dirty="0" smtClean="0"/>
              <a:t>Focus on tunnels</a:t>
            </a:r>
            <a:r>
              <a:rPr lang="fr-FR" dirty="0"/>
              <a:t>, </a:t>
            </a:r>
            <a:r>
              <a:rPr lang="fr-FR" dirty="0" smtClean="0"/>
              <a:t>underground </a:t>
            </a:r>
            <a:r>
              <a:rPr lang="fr-FR" dirty="0" err="1"/>
              <a:t>spaces</a:t>
            </a:r>
            <a:endParaRPr lang="fr-FR" dirty="0"/>
          </a:p>
          <a:p>
            <a:pPr lvl="1"/>
            <a:r>
              <a:rPr lang="fr-FR" dirty="0" smtClean="0"/>
              <a:t>Focus on the design part (not construction and exploitation of the infrastructure)</a:t>
            </a:r>
          </a:p>
          <a:p>
            <a:pPr lvl="1"/>
            <a:r>
              <a:rPr lang="fr-FR" dirty="0" smtClean="0"/>
              <a:t>14 </a:t>
            </a:r>
            <a:r>
              <a:rPr lang="fr-FR" dirty="0" err="1"/>
              <a:t>partners</a:t>
            </a:r>
            <a:r>
              <a:rPr lang="fr-FR" dirty="0"/>
              <a:t> </a:t>
            </a:r>
            <a:r>
              <a:rPr lang="fr-FR" dirty="0" err="1" smtClean="0"/>
              <a:t>involved</a:t>
            </a: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err="1" smtClean="0"/>
              <a:t>Two</a:t>
            </a:r>
            <a:r>
              <a:rPr lang="fr-FR" dirty="0" smtClean="0"/>
              <a:t> teams:</a:t>
            </a:r>
          </a:p>
          <a:p>
            <a:pPr lvl="2"/>
            <a:r>
              <a:rPr lang="fr-FR" dirty="0" smtClean="0"/>
              <a:t>GC: </a:t>
            </a:r>
            <a:r>
              <a:rPr lang="fr-FR" dirty="0" err="1" smtClean="0"/>
              <a:t>describe</a:t>
            </a:r>
            <a:r>
              <a:rPr lang="fr-FR" dirty="0" smtClean="0"/>
              <a:t> construction and </a:t>
            </a:r>
            <a:r>
              <a:rPr lang="fr-FR" dirty="0" err="1" smtClean="0"/>
              <a:t>equipments</a:t>
            </a:r>
            <a:r>
              <a:rPr lang="fr-FR" dirty="0" smtClean="0"/>
              <a:t> </a:t>
            </a:r>
          </a:p>
          <a:p>
            <a:pPr lvl="2"/>
            <a:r>
              <a:rPr lang="fr-FR" dirty="0" smtClean="0"/>
              <a:t>GT: </a:t>
            </a:r>
            <a:r>
              <a:rPr lang="fr-FR" dirty="0" err="1" smtClean="0"/>
              <a:t>describe</a:t>
            </a:r>
            <a:r>
              <a:rPr lang="fr-FR" dirty="0" smtClean="0"/>
              <a:t> </a:t>
            </a:r>
            <a:r>
              <a:rPr lang="fr-FR" dirty="0" err="1" smtClean="0"/>
              <a:t>environment</a:t>
            </a:r>
            <a:r>
              <a:rPr lang="fr-FR" dirty="0"/>
              <a:t> </a:t>
            </a:r>
            <a:r>
              <a:rPr lang="fr-FR" dirty="0" smtClean="0"/>
              <a:t>and interaction </a:t>
            </a:r>
            <a:r>
              <a:rPr lang="fr-FR" dirty="0" err="1" smtClean="0"/>
              <a:t>with</a:t>
            </a:r>
            <a:r>
              <a:rPr lang="fr-FR" dirty="0" smtClean="0"/>
              <a:t> construction</a:t>
            </a: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789" y="3806394"/>
            <a:ext cx="696283" cy="68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24" y="3899658"/>
            <a:ext cx="624443" cy="58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720" y="3136690"/>
            <a:ext cx="1304146" cy="59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73530"/>
            <a:ext cx="762594" cy="55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978" y="3193866"/>
            <a:ext cx="615233" cy="47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832" y="3247987"/>
            <a:ext cx="961535" cy="35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916" y="3191953"/>
            <a:ext cx="919167" cy="427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724" y="3911115"/>
            <a:ext cx="1646762" cy="55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026" y="3892989"/>
            <a:ext cx="1790440" cy="50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://www.minnd.fr/wp-content/uploads/2013/11/MembresMINND_2017-03-1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t="20525" r="75726" b="66934"/>
          <a:stretch>
            <a:fillRect/>
          </a:stretch>
        </p:blipFill>
        <p:spPr bwMode="auto">
          <a:xfrm>
            <a:off x="4905681" y="3242463"/>
            <a:ext cx="663125" cy="36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27637" r="6932" b="19055"/>
          <a:stretch>
            <a:fillRect/>
          </a:stretch>
        </p:blipFill>
        <p:spPr bwMode="auto">
          <a:xfrm>
            <a:off x="5191419" y="4052834"/>
            <a:ext cx="1337305" cy="34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" descr="Logo_def-sRGB_C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230" y="3242463"/>
            <a:ext cx="1280197" cy="25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0" t="16862" r="21034" b="15398"/>
          <a:stretch>
            <a:fillRect/>
          </a:stretch>
        </p:blipFill>
        <p:spPr bwMode="auto">
          <a:xfrm>
            <a:off x="7064925" y="3124200"/>
            <a:ext cx="449453" cy="55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858861"/>
            <a:ext cx="1205923" cy="583982"/>
          </a:xfrm>
          <a:prstGeom prst="rect">
            <a:avLst/>
          </a:prstGeom>
        </p:spPr>
      </p:pic>
      <p:sp>
        <p:nvSpPr>
          <p:cNvPr id="21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3964517" y="6553200"/>
            <a:ext cx="4267200" cy="2286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Copyright © 2018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680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r="2072"/>
          <a:stretch/>
        </p:blipFill>
        <p:spPr>
          <a:xfrm>
            <a:off x="6324600" y="973138"/>
            <a:ext cx="5867400" cy="337026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Context</a:t>
            </a:r>
            <a:r>
              <a:rPr lang="fr-FR" dirty="0" smtClean="0"/>
              <a:t>: MINnD UC8-GT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1433" y="1279525"/>
            <a:ext cx="11120967" cy="4891088"/>
          </a:xfrm>
        </p:spPr>
        <p:txBody>
          <a:bodyPr/>
          <a:lstStyle/>
          <a:p>
            <a:r>
              <a:rPr lang="fr-FR" dirty="0" err="1" smtClean="0"/>
              <a:t>Concrete</a:t>
            </a:r>
            <a:r>
              <a:rPr lang="fr-FR" dirty="0" smtClean="0"/>
              <a:t> applications / feedback</a:t>
            </a:r>
          </a:p>
          <a:p>
            <a:pPr lvl="1"/>
            <a:r>
              <a:rPr lang="fr-FR" dirty="0" smtClean="0"/>
              <a:t>Lyon-Turin (rail)</a:t>
            </a:r>
          </a:p>
          <a:p>
            <a:pPr lvl="1"/>
            <a:r>
              <a:rPr lang="fr-FR" dirty="0" smtClean="0"/>
              <a:t>Grand Paris Express (rail)</a:t>
            </a:r>
          </a:p>
          <a:p>
            <a:pPr lvl="1"/>
            <a:r>
              <a:rPr lang="fr-FR" dirty="0" smtClean="0"/>
              <a:t>CIGEO </a:t>
            </a:r>
            <a:r>
              <a:rPr lang="fr-FR" dirty="0" err="1" smtClean="0"/>
              <a:t>project</a:t>
            </a:r>
            <a:r>
              <a:rPr lang="fr-FR" dirty="0" smtClean="0"/>
              <a:t> (rail)</a:t>
            </a:r>
          </a:p>
          <a:p>
            <a:pPr lvl="2"/>
            <a:r>
              <a:rPr lang="fr-FR" dirty="0" smtClean="0"/>
              <a:t>Long </a:t>
            </a:r>
            <a:r>
              <a:rPr lang="fr-FR" dirty="0" err="1" smtClean="0"/>
              <a:t>term</a:t>
            </a:r>
            <a:r>
              <a:rPr lang="fr-FR" dirty="0" smtClean="0"/>
              <a:t> and </a:t>
            </a:r>
            <a:r>
              <a:rPr lang="fr-FR" dirty="0" err="1" smtClean="0"/>
              <a:t>deep</a:t>
            </a:r>
            <a:r>
              <a:rPr lang="fr-FR" dirty="0" smtClean="0"/>
              <a:t> </a:t>
            </a:r>
            <a:r>
              <a:rPr lang="fr-FR" dirty="0" err="1" smtClean="0"/>
              <a:t>storage</a:t>
            </a:r>
            <a:r>
              <a:rPr lang="fr-FR" dirty="0" smtClean="0"/>
              <a:t> of radioactive </a:t>
            </a:r>
            <a:r>
              <a:rPr lang="fr-FR" dirty="0" err="1" smtClean="0"/>
              <a:t>waste</a:t>
            </a:r>
            <a:endParaRPr lang="fr-FR" dirty="0" smtClean="0"/>
          </a:p>
          <a:p>
            <a:pPr lvl="2"/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err="1" smtClean="0"/>
              <a:t>connected</a:t>
            </a:r>
            <a:r>
              <a:rPr lang="fr-FR" dirty="0" smtClean="0"/>
              <a:t> tunnels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Objective</a:t>
            </a:r>
          </a:p>
          <a:p>
            <a:pPr lvl="1"/>
            <a:r>
              <a:rPr lang="fr-FR" dirty="0" err="1" smtClean="0"/>
              <a:t>Sustainable</a:t>
            </a:r>
            <a:r>
              <a:rPr lang="fr-FR" dirty="0" smtClean="0"/>
              <a:t> </a:t>
            </a:r>
            <a:r>
              <a:rPr lang="fr-FR" dirty="0" err="1"/>
              <a:t>o</a:t>
            </a:r>
            <a:r>
              <a:rPr lang="fr-FR" dirty="0" err="1" smtClean="0"/>
              <a:t>rganization</a:t>
            </a:r>
            <a:r>
              <a:rPr lang="fr-FR" dirty="0" smtClean="0"/>
              <a:t> of data to </a:t>
            </a:r>
            <a:r>
              <a:rPr lang="fr-FR" dirty="0" err="1" smtClean="0"/>
              <a:t>ensure</a:t>
            </a:r>
            <a:r>
              <a:rPr lang="fr-FR" dirty="0" smtClean="0"/>
              <a:t> </a:t>
            </a:r>
            <a:r>
              <a:rPr lang="fr-FR" dirty="0" err="1" smtClean="0"/>
              <a:t>smooth</a:t>
            </a:r>
            <a:r>
              <a:rPr lang="fr-FR" dirty="0" smtClean="0"/>
              <a:t> transition </a:t>
            </a:r>
            <a:r>
              <a:rPr lang="fr-FR" dirty="0" err="1" smtClean="0"/>
              <a:t>between</a:t>
            </a:r>
            <a:r>
              <a:rPr lang="fr-FR" dirty="0" smtClean="0"/>
              <a:t> design, construction and maintenance</a:t>
            </a:r>
          </a:p>
          <a:p>
            <a:pPr lvl="1"/>
            <a:r>
              <a:rPr lang="fr-FR" dirty="0" err="1" smtClean="0"/>
              <a:t>Being</a:t>
            </a:r>
            <a:r>
              <a:rPr lang="fr-FR" dirty="0" smtClean="0"/>
              <a:t> able to </a:t>
            </a:r>
            <a:r>
              <a:rPr lang="fr-FR" dirty="0" err="1" smtClean="0"/>
              <a:t>retrieve</a:t>
            </a:r>
            <a:r>
              <a:rPr lang="fr-FR" dirty="0" smtClean="0"/>
              <a:t> data in 100 </a:t>
            </a:r>
            <a:r>
              <a:rPr lang="fr-FR" dirty="0" err="1" smtClean="0"/>
              <a:t>years</a:t>
            </a:r>
            <a:endParaRPr lang="fr-FR" dirty="0" smtClean="0"/>
          </a:p>
        </p:txBody>
      </p:sp>
      <p:sp>
        <p:nvSpPr>
          <p:cNvPr id="21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3964517" y="6553200"/>
            <a:ext cx="4267200" cy="2286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Copyright © 2018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151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Challenges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2018 Open Geospatial Consortium</a:t>
            </a:r>
            <a:endParaRPr lang="en-US" alt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1432" y="1279525"/>
            <a:ext cx="11654367" cy="4891088"/>
          </a:xfrm>
        </p:spPr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very</a:t>
            </a:r>
            <a:r>
              <a:rPr lang="fr-FR" dirty="0" smtClean="0"/>
              <a:t> cross-</a:t>
            </a:r>
            <a:r>
              <a:rPr lang="fr-FR" dirty="0" err="1" smtClean="0"/>
              <a:t>frontier</a:t>
            </a:r>
            <a:r>
              <a:rPr lang="fr-FR" dirty="0" smtClean="0"/>
              <a:t> topic</a:t>
            </a:r>
          </a:p>
          <a:p>
            <a:pPr lvl="1"/>
            <a:r>
              <a:rPr lang="fr-FR" dirty="0" err="1" smtClean="0"/>
              <a:t>Geoscience</a:t>
            </a:r>
            <a:r>
              <a:rPr lang="fr-FR" dirty="0" smtClean="0"/>
              <a:t> / Civil Engineering</a:t>
            </a:r>
          </a:p>
          <a:p>
            <a:pPr lvl="1"/>
            <a:r>
              <a:rPr lang="fr-FR" dirty="0" smtClean="0"/>
              <a:t>GIS / BIM (+ </a:t>
            </a:r>
            <a:r>
              <a:rPr lang="fr-FR" dirty="0" err="1" smtClean="0"/>
              <a:t>geomodelling</a:t>
            </a:r>
            <a:r>
              <a:rPr lang="fr-FR" dirty="0" smtClean="0"/>
              <a:t> </a:t>
            </a:r>
            <a:r>
              <a:rPr lang="fr-FR" dirty="0" err="1" smtClean="0"/>
              <a:t>tools</a:t>
            </a:r>
            <a:r>
              <a:rPr lang="fr-FR" dirty="0" smtClean="0"/>
              <a:t>!)</a:t>
            </a:r>
          </a:p>
          <a:p>
            <a:pPr lvl="1"/>
            <a:r>
              <a:rPr lang="fr-FR" dirty="0" smtClean="0"/>
              <a:t>OGC / </a:t>
            </a:r>
            <a:r>
              <a:rPr lang="fr-FR" dirty="0" err="1" smtClean="0"/>
              <a:t>bSI</a:t>
            </a:r>
            <a:endParaRPr lang="fr-FR" dirty="0"/>
          </a:p>
          <a:p>
            <a:pPr lvl="1"/>
            <a:endParaRPr lang="fr-FR" dirty="0" smtClean="0"/>
          </a:p>
          <a:p>
            <a:r>
              <a:rPr lang="fr-FR" dirty="0" smtClean="0"/>
              <a:t>« 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kind</a:t>
            </a:r>
            <a:r>
              <a:rPr lang="fr-FR" dirty="0" smtClean="0"/>
              <a:t> of </a:t>
            </a:r>
            <a:r>
              <a:rPr lang="fr-FR" dirty="0" err="1" smtClean="0"/>
              <a:t>interoperability</a:t>
            </a:r>
            <a:r>
              <a:rPr lang="fr-FR" dirty="0" smtClean="0"/>
              <a:t> do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want</a:t>
            </a:r>
            <a:r>
              <a:rPr lang="fr-FR" dirty="0" smtClean="0"/>
              <a:t>? »</a:t>
            </a:r>
          </a:p>
          <a:p>
            <a:pPr lvl="1"/>
            <a:r>
              <a:rPr lang="fr-FR" dirty="0" err="1" smtClean="0"/>
              <a:t>Extending</a:t>
            </a:r>
            <a:r>
              <a:rPr lang="fr-FR" dirty="0" smtClean="0"/>
              <a:t> IFC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geo</a:t>
            </a:r>
            <a:r>
              <a:rPr lang="fr-FR" dirty="0" smtClean="0"/>
              <a:t>* concept (An, 2017), (China BIM alliance, 2015)?</a:t>
            </a:r>
          </a:p>
          <a:p>
            <a:pPr lvl="1"/>
            <a:r>
              <a:rPr lang="fr-FR" dirty="0" err="1" smtClean="0"/>
              <a:t>Integrating</a:t>
            </a:r>
            <a:r>
              <a:rPr lang="fr-FR" dirty="0" smtClean="0"/>
              <a:t> BIM data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earth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r>
              <a:rPr lang="fr-FR" dirty="0" smtClean="0"/>
              <a:t>? city </a:t>
            </a:r>
            <a:r>
              <a:rPr lang="fr-FR" dirty="0" err="1" smtClean="0"/>
              <a:t>models</a:t>
            </a:r>
            <a:r>
              <a:rPr lang="fr-FR" dirty="0" smtClean="0"/>
              <a:t> </a:t>
            </a:r>
            <a:r>
              <a:rPr lang="fr-FR" dirty="0" err="1" smtClean="0"/>
              <a:t>including</a:t>
            </a:r>
            <a:r>
              <a:rPr lang="fr-FR" dirty="0" smtClean="0"/>
              <a:t> </a:t>
            </a:r>
            <a:r>
              <a:rPr lang="fr-FR" dirty="0" err="1" smtClean="0"/>
              <a:t>subsurface</a:t>
            </a:r>
            <a:r>
              <a:rPr lang="fr-FR" dirty="0" smtClean="0"/>
              <a:t>, </a:t>
            </a:r>
            <a:r>
              <a:rPr lang="fr-FR" dirty="0" err="1" smtClean="0"/>
              <a:t>natural</a:t>
            </a:r>
            <a:r>
              <a:rPr lang="fr-FR" dirty="0" smtClean="0"/>
              <a:t> + </a:t>
            </a:r>
            <a:r>
              <a:rPr lang="fr-FR" dirty="0" err="1" smtClean="0"/>
              <a:t>anthropic</a:t>
            </a:r>
            <a:r>
              <a:rPr lang="fr-FR" dirty="0" smtClean="0"/>
              <a:t>?</a:t>
            </a:r>
          </a:p>
          <a:p>
            <a:pPr lvl="1"/>
            <a:r>
              <a:rPr lang="fr-FR" dirty="0" smtClean="0"/>
              <a:t>Something </a:t>
            </a:r>
            <a:r>
              <a:rPr lang="fr-FR" dirty="0" err="1" smtClean="0"/>
              <a:t>else</a:t>
            </a:r>
            <a:r>
              <a:rPr lang="fr-FR" dirty="0" smtClean="0"/>
              <a:t>?</a:t>
            </a:r>
          </a:p>
          <a:p>
            <a:pPr lvl="1"/>
            <a:endParaRPr lang="fr-FR" dirty="0"/>
          </a:p>
          <a:p>
            <a:r>
              <a:rPr lang="fr-FR" dirty="0" err="1" smtClean="0"/>
              <a:t>Think</a:t>
            </a:r>
            <a:r>
              <a:rPr lang="fr-FR" dirty="0" smtClean="0"/>
              <a:t> </a:t>
            </a:r>
            <a:r>
              <a:rPr lang="fr-FR" dirty="0" err="1" smtClean="0"/>
              <a:t>outside</a:t>
            </a:r>
            <a:r>
              <a:rPr lang="fr-FR" dirty="0" smtClean="0"/>
              <a:t> the (</a:t>
            </a:r>
            <a:r>
              <a:rPr lang="fr-FR" dirty="0" err="1" smtClean="0"/>
              <a:t>project</a:t>
            </a:r>
            <a:r>
              <a:rPr lang="fr-FR" dirty="0" smtClean="0"/>
              <a:t>) box</a:t>
            </a:r>
          </a:p>
          <a:p>
            <a:pPr lvl="1"/>
            <a:r>
              <a:rPr lang="fr-FR" dirty="0" smtClean="0"/>
              <a:t>Data maintenance, </a:t>
            </a:r>
            <a:r>
              <a:rPr lang="fr-FR" dirty="0" err="1" smtClean="0"/>
              <a:t>reuse</a:t>
            </a:r>
            <a:r>
              <a:rPr lang="fr-FR" dirty="0" smtClean="0"/>
              <a:t> &gt; the last «</a:t>
            </a:r>
            <a:r>
              <a:rPr lang="fr-FR" dirty="0" err="1" smtClean="0"/>
              <a:t>Ds</a:t>
            </a:r>
            <a:r>
              <a:rPr lang="fr-FR" dirty="0" smtClean="0"/>
              <a:t>» of BIM</a:t>
            </a:r>
          </a:p>
          <a:p>
            <a:pPr lvl="1"/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smartbuilding</a:t>
            </a:r>
            <a:r>
              <a:rPr lang="fr-FR" dirty="0" smtClean="0"/>
              <a:t> and infrastructures to smart </a:t>
            </a:r>
            <a:r>
              <a:rPr lang="fr-FR" dirty="0" err="1" smtClean="0"/>
              <a:t>cities</a:t>
            </a:r>
            <a:endParaRPr lang="fr-FR" dirty="0" smtClean="0"/>
          </a:p>
          <a:p>
            <a:pPr marL="347663" lvl="1" indent="0">
              <a:buNone/>
            </a:pPr>
            <a:endParaRPr lang="fr-FR" dirty="0" smtClean="0"/>
          </a:p>
        </p:txBody>
      </p:sp>
      <p:grpSp>
        <p:nvGrpSpPr>
          <p:cNvPr id="21" name="Groupe 20"/>
          <p:cNvGrpSpPr/>
          <p:nvPr/>
        </p:nvGrpSpPr>
        <p:grpSpPr>
          <a:xfrm>
            <a:off x="6742046" y="1219200"/>
            <a:ext cx="4992754" cy="1752600"/>
            <a:chOff x="7620000" y="1447800"/>
            <a:chExt cx="3938738" cy="1382610"/>
          </a:xfrm>
        </p:grpSpPr>
        <p:pic>
          <p:nvPicPr>
            <p:cNvPr id="5" name="Picture 1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95" t="69076" r="-1157" b="6715"/>
            <a:stretch/>
          </p:blipFill>
          <p:spPr bwMode="auto">
            <a:xfrm>
              <a:off x="8036944" y="1447800"/>
              <a:ext cx="1124712" cy="106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7" t="37238" r="76056" b="35161"/>
            <a:stretch/>
          </p:blipFill>
          <p:spPr bwMode="auto">
            <a:xfrm>
              <a:off x="10094344" y="1447800"/>
              <a:ext cx="10668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Connecteur droit avec flèche 7"/>
            <p:cNvCxnSpPr/>
            <p:nvPr/>
          </p:nvCxnSpPr>
          <p:spPr bwMode="auto">
            <a:xfrm>
              <a:off x="9161656" y="2209800"/>
              <a:ext cx="932688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Connecteur droit avec flèche 10"/>
            <p:cNvCxnSpPr/>
            <p:nvPr/>
          </p:nvCxnSpPr>
          <p:spPr bwMode="auto">
            <a:xfrm flipH="1">
              <a:off x="9161656" y="1828800"/>
              <a:ext cx="932688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4" name="ZoneTexte 13"/>
            <p:cNvSpPr txBox="1"/>
            <p:nvPr/>
          </p:nvSpPr>
          <p:spPr>
            <a:xfrm>
              <a:off x="9201614" y="2186941"/>
              <a:ext cx="914400" cy="22267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fr-FR" dirty="0" smtClean="0"/>
                <a:t>10011101100010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9214312" y="1628140"/>
              <a:ext cx="914400" cy="9144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fr-FR" dirty="0" smtClean="0"/>
                <a:t>1111000101101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8153400" y="2517145"/>
              <a:ext cx="914400" cy="31309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fr-FR" dirty="0" err="1" smtClean="0"/>
                <a:t>Geoengineering</a:t>
              </a:r>
              <a:endParaRPr lang="fr-FR" dirty="0"/>
            </a:p>
            <a:p>
              <a:pPr algn="ctr"/>
              <a:r>
                <a:rPr lang="fr-FR" dirty="0" smtClean="0"/>
                <a:t>team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0141588" y="2507460"/>
              <a:ext cx="914400" cy="32295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fr-FR" dirty="0" smtClean="0"/>
                <a:t>Civil engineering</a:t>
              </a:r>
            </a:p>
            <a:p>
              <a:pPr algn="ctr"/>
              <a:r>
                <a:rPr lang="fr-FR" dirty="0" smtClean="0"/>
                <a:t>team</a:t>
              </a:r>
            </a:p>
          </p:txBody>
        </p:sp>
        <p:pic>
          <p:nvPicPr>
            <p:cNvPr id="18" name="Picture 11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19" t="4133" r="24305" b="6715"/>
            <a:stretch/>
          </p:blipFill>
          <p:spPr bwMode="auto">
            <a:xfrm>
              <a:off x="7620000" y="1447800"/>
              <a:ext cx="340744" cy="1173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1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89" t="4133" r="47878" b="6715"/>
            <a:stretch/>
          </p:blipFill>
          <p:spPr bwMode="auto">
            <a:xfrm>
              <a:off x="11177738" y="1470660"/>
              <a:ext cx="381000" cy="1173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7024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Tasks</a:t>
            </a:r>
            <a:r>
              <a:rPr lang="fr-FR" dirty="0" smtClean="0"/>
              <a:t> of the MINnD UC8-GT group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Copyright © 2018 Open Geospatial Consortium</a:t>
            </a:r>
            <a:endParaRPr lang="en-US" altLang="en-US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205450590"/>
              </p:ext>
            </p:extLst>
          </p:nvPr>
        </p:nvGraphicFramePr>
        <p:xfrm>
          <a:off x="1447800" y="990600"/>
          <a:ext cx="9575800" cy="4748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2895600" y="5307029"/>
            <a:ext cx="8377767" cy="431792"/>
          </a:xfrm>
        </p:spPr>
        <p:txBody>
          <a:bodyPr/>
          <a:lstStyle/>
          <a:p>
            <a:pPr marL="0" indent="0" algn="r">
              <a:buNone/>
            </a:pPr>
            <a:r>
              <a:rPr lang="fr-FR" dirty="0" smtClean="0"/>
              <a:t>…in </a:t>
            </a:r>
            <a:r>
              <a:rPr lang="fr-FR" dirty="0" err="1" smtClean="0"/>
              <a:t>connection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other</a:t>
            </a:r>
            <a:r>
              <a:rPr lang="fr-FR" dirty="0" smtClean="0"/>
              <a:t> group (GC)</a:t>
            </a:r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2895600" y="5714218"/>
            <a:ext cx="8377767" cy="43179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33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569913" indent="-222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128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255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598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0558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6pPr>
            <a:lvl7pPr marL="2513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7pPr>
            <a:lvl8pPr marL="2970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8pPr>
            <a:lvl9pPr marL="34274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fr-FR" b="0" dirty="0"/>
              <a:t>…and in </a:t>
            </a:r>
            <a:r>
              <a:rPr lang="fr-FR" b="0" dirty="0" err="1"/>
              <a:t>connection</a:t>
            </a:r>
            <a:r>
              <a:rPr lang="fr-FR" b="0" dirty="0"/>
              <a:t> </a:t>
            </a:r>
            <a:r>
              <a:rPr lang="fr-FR" b="0" dirty="0" err="1"/>
              <a:t>with</a:t>
            </a:r>
            <a:r>
              <a:rPr lang="fr-FR" b="0" dirty="0"/>
              <a:t> the </a:t>
            </a:r>
            <a:r>
              <a:rPr lang="fr-FR" b="0" dirty="0" err="1"/>
              <a:t>current</a:t>
            </a:r>
            <a:r>
              <a:rPr lang="fr-FR" b="0" dirty="0"/>
              <a:t> </a:t>
            </a:r>
            <a:r>
              <a:rPr lang="fr-FR" b="0" dirty="0" err="1"/>
              <a:t>dynamics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425284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463485-1EC8-47AF-A6BB-48F274F1B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0DEEF8-6CF4-45D1-92D8-D4D0D174B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FDDDEA-9A3D-4468-9572-7DD0DCBBB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EE4371-A3AB-4097-8F6F-AA03BC9F9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9223746-AE01-4368-A403-D31348E46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1E1840-3FA4-42BF-9D16-818D27596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CCB2AD-E01E-4DD9-B968-BB69FCFB0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D95F4D-978B-4261-8E64-0377BC776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8" grpId="0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definition</a:t>
            </a:r>
            <a:r>
              <a:rPr lang="fr-FR" dirty="0" smtClean="0"/>
              <a:t> of </a:t>
            </a:r>
            <a:r>
              <a:rPr lang="fr-FR" dirty="0" err="1" smtClean="0"/>
              <a:t>geoengineering</a:t>
            </a:r>
            <a:r>
              <a:rPr lang="fr-FR" dirty="0" smtClean="0"/>
              <a:t> </a:t>
            </a:r>
            <a:r>
              <a:rPr lang="fr-FR" dirty="0" err="1" smtClean="0"/>
              <a:t>activity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2018 Open Geospatial Consortium</a:t>
            </a:r>
            <a:endParaRPr lang="en-US" alt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very</a:t>
            </a:r>
            <a:r>
              <a:rPr lang="fr-FR" dirty="0" smtClean="0"/>
              <a:t> mis-</a:t>
            </a:r>
            <a:r>
              <a:rPr lang="fr-FR" dirty="0" err="1" smtClean="0"/>
              <a:t>used</a:t>
            </a:r>
            <a:r>
              <a:rPr lang="fr-FR" dirty="0" smtClean="0"/>
              <a:t> </a:t>
            </a:r>
            <a:r>
              <a:rPr lang="fr-FR" dirty="0" err="1" smtClean="0"/>
              <a:t>term</a:t>
            </a:r>
            <a:r>
              <a:rPr lang="fr-FR" dirty="0" smtClean="0"/>
              <a:t>. A lot of confusion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geology</a:t>
            </a:r>
            <a:r>
              <a:rPr lang="fr-FR" dirty="0" smtClean="0"/>
              <a:t>, </a:t>
            </a:r>
            <a:r>
              <a:rPr lang="fr-FR" dirty="0" err="1" smtClean="0"/>
              <a:t>hydrogeology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err="1" smtClean="0"/>
              <a:t>Geoengineers</a:t>
            </a:r>
            <a:r>
              <a:rPr lang="fr-FR" dirty="0" smtClean="0"/>
              <a:t> </a:t>
            </a:r>
            <a:r>
              <a:rPr lang="fr-FR" dirty="0" err="1" smtClean="0"/>
              <a:t>aim</a:t>
            </a:r>
            <a:r>
              <a:rPr lang="fr-FR" dirty="0" smtClean="0"/>
              <a:t> at </a:t>
            </a:r>
            <a:r>
              <a:rPr lang="fr-FR" dirty="0" err="1" smtClean="0"/>
              <a:t>characterizing</a:t>
            </a:r>
            <a:r>
              <a:rPr lang="fr-FR" dirty="0" smtClean="0"/>
              <a:t> </a:t>
            </a:r>
            <a:r>
              <a:rPr lang="fr-FR" dirty="0" err="1" smtClean="0"/>
              <a:t>subsurface</a:t>
            </a:r>
            <a:r>
              <a:rPr lang="fr-FR" dirty="0" smtClean="0"/>
              <a:t> to help civil </a:t>
            </a:r>
            <a:r>
              <a:rPr lang="fr-FR" dirty="0" err="1" smtClean="0"/>
              <a:t>engineers</a:t>
            </a:r>
            <a:r>
              <a:rPr lang="fr-FR" dirty="0" smtClean="0"/>
              <a:t> to </a:t>
            </a:r>
            <a:r>
              <a:rPr lang="fr-FR" dirty="0" err="1" smtClean="0"/>
              <a:t>define</a:t>
            </a:r>
            <a:r>
              <a:rPr lang="fr-FR" dirty="0" smtClean="0"/>
              <a:t> how to </a:t>
            </a:r>
            <a:r>
              <a:rPr lang="fr-FR" dirty="0" err="1" smtClean="0"/>
              <a:t>build</a:t>
            </a:r>
            <a:r>
              <a:rPr lang="fr-FR" dirty="0" smtClean="0"/>
              <a:t> (if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possible)</a:t>
            </a:r>
          </a:p>
          <a:p>
            <a:endParaRPr lang="fr-FR" dirty="0"/>
          </a:p>
          <a:p>
            <a:r>
              <a:rPr lang="fr-FR" dirty="0" err="1" smtClean="0"/>
              <a:t>Thus</a:t>
            </a:r>
            <a:r>
              <a:rPr lang="fr-FR" dirty="0" smtClean="0"/>
              <a:t>:</a:t>
            </a:r>
          </a:p>
          <a:p>
            <a:pPr lvl="1"/>
            <a:r>
              <a:rPr lang="fr-FR" dirty="0" err="1" smtClean="0"/>
              <a:t>They</a:t>
            </a:r>
            <a:r>
              <a:rPr lang="fr-FR" dirty="0" smtClean="0"/>
              <a:t> propose infrastructure </a:t>
            </a:r>
            <a:r>
              <a:rPr lang="fr-FR" dirty="0" err="1" smtClean="0"/>
              <a:t>sizing</a:t>
            </a:r>
            <a:endParaRPr lang="fr-FR" dirty="0" smtClean="0"/>
          </a:p>
          <a:p>
            <a:pPr lvl="1"/>
            <a:r>
              <a:rPr lang="fr-FR" dirty="0" err="1" smtClean="0"/>
              <a:t>They</a:t>
            </a:r>
            <a:r>
              <a:rPr lang="fr-FR" dirty="0" smtClean="0"/>
              <a:t> propose construction </a:t>
            </a:r>
            <a:r>
              <a:rPr lang="fr-FR" dirty="0" err="1" smtClean="0"/>
              <a:t>methods</a:t>
            </a:r>
            <a:endParaRPr lang="fr-FR" dirty="0"/>
          </a:p>
          <a:p>
            <a:pPr lvl="1"/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assess</a:t>
            </a:r>
            <a:r>
              <a:rPr lang="fr-FR" dirty="0" smtClean="0"/>
              <a:t> </a:t>
            </a:r>
            <a:r>
              <a:rPr lang="fr-FR" dirty="0" err="1" smtClean="0"/>
              <a:t>risks</a:t>
            </a:r>
            <a:r>
              <a:rPr lang="fr-FR" dirty="0" smtClean="0"/>
              <a:t> of the </a:t>
            </a:r>
            <a:r>
              <a:rPr lang="fr-FR" dirty="0" err="1" smtClean="0"/>
              <a:t>project</a:t>
            </a:r>
            <a:r>
              <a:rPr lang="fr-FR" dirty="0" smtClean="0"/>
              <a:t> and impacts on:</a:t>
            </a:r>
          </a:p>
          <a:p>
            <a:pPr lvl="2"/>
            <a:r>
              <a:rPr lang="fr-FR" dirty="0" err="1" smtClean="0"/>
              <a:t>Surrounding</a:t>
            </a:r>
            <a:r>
              <a:rPr lang="fr-FR" dirty="0" smtClean="0"/>
              <a:t> constructions and </a:t>
            </a:r>
            <a:r>
              <a:rPr lang="fr-FR" dirty="0" err="1" smtClean="0"/>
              <a:t>existing</a:t>
            </a:r>
            <a:r>
              <a:rPr lang="fr-FR" dirty="0" smtClean="0"/>
              <a:t> utility networks,</a:t>
            </a:r>
          </a:p>
          <a:p>
            <a:pPr lvl="2"/>
            <a:r>
              <a:rPr lang="fr-FR" dirty="0" err="1" smtClean="0"/>
              <a:t>Environment</a:t>
            </a:r>
            <a:r>
              <a:rPr lang="fr-FR" dirty="0" smtClean="0"/>
              <a:t> (pollution, </a:t>
            </a:r>
            <a:r>
              <a:rPr lang="fr-FR" dirty="0" err="1" smtClean="0"/>
              <a:t>excavated</a:t>
            </a:r>
            <a:r>
              <a:rPr lang="fr-FR" dirty="0" smtClean="0"/>
              <a:t> </a:t>
            </a:r>
            <a:r>
              <a:rPr lang="fr-FR" dirty="0" err="1" smtClean="0"/>
              <a:t>materials</a:t>
            </a:r>
            <a:r>
              <a:rPr lang="fr-FR" dirty="0" smtClean="0"/>
              <a:t> to </a:t>
            </a:r>
            <a:r>
              <a:rPr lang="fr-FR" dirty="0" err="1" smtClean="0"/>
              <a:t>evacuate</a:t>
            </a:r>
            <a:r>
              <a:rPr lang="fr-FR" dirty="0" smtClean="0"/>
              <a:t>)</a:t>
            </a:r>
          </a:p>
          <a:p>
            <a:pPr lvl="2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89468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Comprehension</a:t>
            </a:r>
            <a:r>
              <a:rPr lang="fr-FR" dirty="0" smtClean="0"/>
              <a:t> of the </a:t>
            </a:r>
            <a:r>
              <a:rPr lang="fr-FR" dirty="0" err="1" smtClean="0"/>
              <a:t>geoengineering</a:t>
            </a:r>
            <a:r>
              <a:rPr lang="fr-FR" dirty="0" smtClean="0"/>
              <a:t> </a:t>
            </a:r>
            <a:r>
              <a:rPr lang="fr-FR" dirty="0" err="1" smtClean="0"/>
              <a:t>activity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9 main topics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2018 Open Geospatial Consortium</a:t>
            </a:r>
            <a:endParaRPr lang="en-US" altLang="en-US" dirty="0"/>
          </a:p>
        </p:txBody>
      </p:sp>
      <p:sp>
        <p:nvSpPr>
          <p:cNvPr id="7" name="Forme libre 6"/>
          <p:cNvSpPr/>
          <p:nvPr/>
        </p:nvSpPr>
        <p:spPr>
          <a:xfrm>
            <a:off x="7819429" y="1604711"/>
            <a:ext cx="1633140" cy="1061541"/>
          </a:xfrm>
          <a:custGeom>
            <a:avLst/>
            <a:gdLst>
              <a:gd name="connsiteX0" fmla="*/ 0 w 1633140"/>
              <a:gd name="connsiteY0" fmla="*/ 176927 h 1061541"/>
              <a:gd name="connsiteX1" fmla="*/ 176927 w 1633140"/>
              <a:gd name="connsiteY1" fmla="*/ 0 h 1061541"/>
              <a:gd name="connsiteX2" fmla="*/ 1456213 w 1633140"/>
              <a:gd name="connsiteY2" fmla="*/ 0 h 1061541"/>
              <a:gd name="connsiteX3" fmla="*/ 1633140 w 1633140"/>
              <a:gd name="connsiteY3" fmla="*/ 176927 h 1061541"/>
              <a:gd name="connsiteX4" fmla="*/ 1633140 w 1633140"/>
              <a:gd name="connsiteY4" fmla="*/ 884614 h 1061541"/>
              <a:gd name="connsiteX5" fmla="*/ 1456213 w 1633140"/>
              <a:gd name="connsiteY5" fmla="*/ 1061541 h 1061541"/>
              <a:gd name="connsiteX6" fmla="*/ 176927 w 1633140"/>
              <a:gd name="connsiteY6" fmla="*/ 1061541 h 1061541"/>
              <a:gd name="connsiteX7" fmla="*/ 0 w 1633140"/>
              <a:gd name="connsiteY7" fmla="*/ 884614 h 1061541"/>
              <a:gd name="connsiteX8" fmla="*/ 0 w 1633140"/>
              <a:gd name="connsiteY8" fmla="*/ 176927 h 106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3140" h="1061541">
                <a:moveTo>
                  <a:pt x="0" y="176927"/>
                </a:moveTo>
                <a:cubicBezTo>
                  <a:pt x="0" y="79213"/>
                  <a:pt x="79213" y="0"/>
                  <a:pt x="176927" y="0"/>
                </a:cubicBezTo>
                <a:lnTo>
                  <a:pt x="1456213" y="0"/>
                </a:lnTo>
                <a:cubicBezTo>
                  <a:pt x="1553927" y="0"/>
                  <a:pt x="1633140" y="79213"/>
                  <a:pt x="1633140" y="176927"/>
                </a:cubicBezTo>
                <a:lnTo>
                  <a:pt x="1633140" y="884614"/>
                </a:lnTo>
                <a:cubicBezTo>
                  <a:pt x="1633140" y="982328"/>
                  <a:pt x="1553927" y="1061541"/>
                  <a:pt x="1456213" y="1061541"/>
                </a:cubicBezTo>
                <a:lnTo>
                  <a:pt x="176927" y="1061541"/>
                </a:lnTo>
                <a:cubicBezTo>
                  <a:pt x="79213" y="1061541"/>
                  <a:pt x="0" y="982328"/>
                  <a:pt x="0" y="884614"/>
                </a:cubicBezTo>
                <a:lnTo>
                  <a:pt x="0" y="17692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970" tIns="108970" rIns="108970" bIns="10897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kern="1200" dirty="0" smtClean="0"/>
              <a:t>Model(s)</a:t>
            </a:r>
            <a:endParaRPr lang="fr-FR" sz="1400" kern="1200" dirty="0"/>
          </a:p>
        </p:txBody>
      </p:sp>
      <p:sp>
        <p:nvSpPr>
          <p:cNvPr id="8" name="Forme libre 7"/>
          <p:cNvSpPr/>
          <p:nvPr/>
        </p:nvSpPr>
        <p:spPr>
          <a:xfrm>
            <a:off x="6883026" y="2135482"/>
            <a:ext cx="3505947" cy="350594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794747" y="343142"/>
                </a:moveTo>
                <a:arcTo wR="1752973" hR="1752973" stAng="18387720" swAng="1632869"/>
              </a:path>
            </a:pathLst>
          </a:cu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9" name="Forme libre 8"/>
          <p:cNvSpPr/>
          <p:nvPr/>
        </p:nvSpPr>
        <p:spPr>
          <a:xfrm>
            <a:off x="9572403" y="3357685"/>
            <a:ext cx="1633140" cy="1061541"/>
          </a:xfrm>
          <a:custGeom>
            <a:avLst/>
            <a:gdLst>
              <a:gd name="connsiteX0" fmla="*/ 0 w 1633140"/>
              <a:gd name="connsiteY0" fmla="*/ 176927 h 1061541"/>
              <a:gd name="connsiteX1" fmla="*/ 176927 w 1633140"/>
              <a:gd name="connsiteY1" fmla="*/ 0 h 1061541"/>
              <a:gd name="connsiteX2" fmla="*/ 1456213 w 1633140"/>
              <a:gd name="connsiteY2" fmla="*/ 0 h 1061541"/>
              <a:gd name="connsiteX3" fmla="*/ 1633140 w 1633140"/>
              <a:gd name="connsiteY3" fmla="*/ 176927 h 1061541"/>
              <a:gd name="connsiteX4" fmla="*/ 1633140 w 1633140"/>
              <a:gd name="connsiteY4" fmla="*/ 884614 h 1061541"/>
              <a:gd name="connsiteX5" fmla="*/ 1456213 w 1633140"/>
              <a:gd name="connsiteY5" fmla="*/ 1061541 h 1061541"/>
              <a:gd name="connsiteX6" fmla="*/ 176927 w 1633140"/>
              <a:gd name="connsiteY6" fmla="*/ 1061541 h 1061541"/>
              <a:gd name="connsiteX7" fmla="*/ 0 w 1633140"/>
              <a:gd name="connsiteY7" fmla="*/ 884614 h 1061541"/>
              <a:gd name="connsiteX8" fmla="*/ 0 w 1633140"/>
              <a:gd name="connsiteY8" fmla="*/ 176927 h 106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3140" h="1061541">
                <a:moveTo>
                  <a:pt x="0" y="176927"/>
                </a:moveTo>
                <a:cubicBezTo>
                  <a:pt x="0" y="79213"/>
                  <a:pt x="79213" y="0"/>
                  <a:pt x="176927" y="0"/>
                </a:cubicBezTo>
                <a:lnTo>
                  <a:pt x="1456213" y="0"/>
                </a:lnTo>
                <a:cubicBezTo>
                  <a:pt x="1553927" y="0"/>
                  <a:pt x="1633140" y="79213"/>
                  <a:pt x="1633140" y="176927"/>
                </a:cubicBezTo>
                <a:lnTo>
                  <a:pt x="1633140" y="884614"/>
                </a:lnTo>
                <a:cubicBezTo>
                  <a:pt x="1633140" y="982328"/>
                  <a:pt x="1553927" y="1061541"/>
                  <a:pt x="1456213" y="1061541"/>
                </a:cubicBezTo>
                <a:lnTo>
                  <a:pt x="176927" y="1061541"/>
                </a:lnTo>
                <a:cubicBezTo>
                  <a:pt x="79213" y="1061541"/>
                  <a:pt x="0" y="982328"/>
                  <a:pt x="0" y="884614"/>
                </a:cubicBezTo>
                <a:lnTo>
                  <a:pt x="0" y="17692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970" tIns="108970" rIns="108970" bIns="10897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kern="1200" dirty="0" err="1" smtClean="0"/>
              <a:t>Preconisation</a:t>
            </a:r>
            <a:r>
              <a:rPr lang="fr-FR" sz="1400" kern="1200" dirty="0" smtClean="0"/>
              <a:t>(s)</a:t>
            </a:r>
            <a:endParaRPr lang="fr-FR" sz="1400" kern="1200" dirty="0"/>
          </a:p>
        </p:txBody>
      </p:sp>
      <p:sp>
        <p:nvSpPr>
          <p:cNvPr id="18" name="Forme libre 17"/>
          <p:cNvSpPr/>
          <p:nvPr/>
        </p:nvSpPr>
        <p:spPr>
          <a:xfrm>
            <a:off x="6883026" y="2135482"/>
            <a:ext cx="3505947" cy="350594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324171" y="2530311"/>
                </a:moveTo>
                <a:arcTo wR="1752973" hR="1752973" stAng="1579411" swAng="1632869"/>
              </a:path>
            </a:pathLst>
          </a:cu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19" name="Forme libre 18"/>
          <p:cNvSpPr/>
          <p:nvPr/>
        </p:nvSpPr>
        <p:spPr>
          <a:xfrm>
            <a:off x="7819429" y="5110659"/>
            <a:ext cx="1633140" cy="1061541"/>
          </a:xfrm>
          <a:custGeom>
            <a:avLst/>
            <a:gdLst>
              <a:gd name="connsiteX0" fmla="*/ 0 w 1633140"/>
              <a:gd name="connsiteY0" fmla="*/ 176927 h 1061541"/>
              <a:gd name="connsiteX1" fmla="*/ 176927 w 1633140"/>
              <a:gd name="connsiteY1" fmla="*/ 0 h 1061541"/>
              <a:gd name="connsiteX2" fmla="*/ 1456213 w 1633140"/>
              <a:gd name="connsiteY2" fmla="*/ 0 h 1061541"/>
              <a:gd name="connsiteX3" fmla="*/ 1633140 w 1633140"/>
              <a:gd name="connsiteY3" fmla="*/ 176927 h 1061541"/>
              <a:gd name="connsiteX4" fmla="*/ 1633140 w 1633140"/>
              <a:gd name="connsiteY4" fmla="*/ 884614 h 1061541"/>
              <a:gd name="connsiteX5" fmla="*/ 1456213 w 1633140"/>
              <a:gd name="connsiteY5" fmla="*/ 1061541 h 1061541"/>
              <a:gd name="connsiteX6" fmla="*/ 176927 w 1633140"/>
              <a:gd name="connsiteY6" fmla="*/ 1061541 h 1061541"/>
              <a:gd name="connsiteX7" fmla="*/ 0 w 1633140"/>
              <a:gd name="connsiteY7" fmla="*/ 884614 h 1061541"/>
              <a:gd name="connsiteX8" fmla="*/ 0 w 1633140"/>
              <a:gd name="connsiteY8" fmla="*/ 176927 h 106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3140" h="1061541">
                <a:moveTo>
                  <a:pt x="0" y="176927"/>
                </a:moveTo>
                <a:cubicBezTo>
                  <a:pt x="0" y="79213"/>
                  <a:pt x="79213" y="0"/>
                  <a:pt x="176927" y="0"/>
                </a:cubicBezTo>
                <a:lnTo>
                  <a:pt x="1456213" y="0"/>
                </a:lnTo>
                <a:cubicBezTo>
                  <a:pt x="1553927" y="0"/>
                  <a:pt x="1633140" y="79213"/>
                  <a:pt x="1633140" y="176927"/>
                </a:cubicBezTo>
                <a:lnTo>
                  <a:pt x="1633140" y="884614"/>
                </a:lnTo>
                <a:cubicBezTo>
                  <a:pt x="1633140" y="982328"/>
                  <a:pt x="1553927" y="1061541"/>
                  <a:pt x="1456213" y="1061541"/>
                </a:cubicBezTo>
                <a:lnTo>
                  <a:pt x="176927" y="1061541"/>
                </a:lnTo>
                <a:cubicBezTo>
                  <a:pt x="79213" y="1061541"/>
                  <a:pt x="0" y="982328"/>
                  <a:pt x="0" y="884614"/>
                </a:cubicBezTo>
                <a:lnTo>
                  <a:pt x="0" y="17692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970" tIns="108970" rIns="108970" bIns="10897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kern="1200" dirty="0" smtClean="0"/>
              <a:t>Real world</a:t>
            </a:r>
            <a:endParaRPr lang="fr-FR" sz="1400" kern="1200" dirty="0"/>
          </a:p>
        </p:txBody>
      </p:sp>
      <p:sp>
        <p:nvSpPr>
          <p:cNvPr id="20" name="Forme libre 19"/>
          <p:cNvSpPr/>
          <p:nvPr/>
        </p:nvSpPr>
        <p:spPr>
          <a:xfrm>
            <a:off x="6883026" y="2135482"/>
            <a:ext cx="3505947" cy="350594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711199" y="3162805"/>
                </a:moveTo>
                <a:arcTo wR="1752973" hR="1752973" stAng="7587720" swAng="1632869"/>
              </a:path>
            </a:pathLst>
          </a:cu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1" name="Forme libre 20"/>
          <p:cNvSpPr/>
          <p:nvPr/>
        </p:nvSpPr>
        <p:spPr>
          <a:xfrm>
            <a:off x="6066455" y="3357685"/>
            <a:ext cx="1633140" cy="1061541"/>
          </a:xfrm>
          <a:custGeom>
            <a:avLst/>
            <a:gdLst>
              <a:gd name="connsiteX0" fmla="*/ 0 w 1633140"/>
              <a:gd name="connsiteY0" fmla="*/ 176927 h 1061541"/>
              <a:gd name="connsiteX1" fmla="*/ 176927 w 1633140"/>
              <a:gd name="connsiteY1" fmla="*/ 0 h 1061541"/>
              <a:gd name="connsiteX2" fmla="*/ 1456213 w 1633140"/>
              <a:gd name="connsiteY2" fmla="*/ 0 h 1061541"/>
              <a:gd name="connsiteX3" fmla="*/ 1633140 w 1633140"/>
              <a:gd name="connsiteY3" fmla="*/ 176927 h 1061541"/>
              <a:gd name="connsiteX4" fmla="*/ 1633140 w 1633140"/>
              <a:gd name="connsiteY4" fmla="*/ 884614 h 1061541"/>
              <a:gd name="connsiteX5" fmla="*/ 1456213 w 1633140"/>
              <a:gd name="connsiteY5" fmla="*/ 1061541 h 1061541"/>
              <a:gd name="connsiteX6" fmla="*/ 176927 w 1633140"/>
              <a:gd name="connsiteY6" fmla="*/ 1061541 h 1061541"/>
              <a:gd name="connsiteX7" fmla="*/ 0 w 1633140"/>
              <a:gd name="connsiteY7" fmla="*/ 884614 h 1061541"/>
              <a:gd name="connsiteX8" fmla="*/ 0 w 1633140"/>
              <a:gd name="connsiteY8" fmla="*/ 176927 h 106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3140" h="1061541">
                <a:moveTo>
                  <a:pt x="0" y="176927"/>
                </a:moveTo>
                <a:cubicBezTo>
                  <a:pt x="0" y="79213"/>
                  <a:pt x="79213" y="0"/>
                  <a:pt x="176927" y="0"/>
                </a:cubicBezTo>
                <a:lnTo>
                  <a:pt x="1456213" y="0"/>
                </a:lnTo>
                <a:cubicBezTo>
                  <a:pt x="1553927" y="0"/>
                  <a:pt x="1633140" y="79213"/>
                  <a:pt x="1633140" y="176927"/>
                </a:cubicBezTo>
                <a:lnTo>
                  <a:pt x="1633140" y="884614"/>
                </a:lnTo>
                <a:cubicBezTo>
                  <a:pt x="1633140" y="982328"/>
                  <a:pt x="1553927" y="1061541"/>
                  <a:pt x="1456213" y="1061541"/>
                </a:cubicBezTo>
                <a:lnTo>
                  <a:pt x="176927" y="1061541"/>
                </a:lnTo>
                <a:cubicBezTo>
                  <a:pt x="79213" y="1061541"/>
                  <a:pt x="0" y="982328"/>
                  <a:pt x="0" y="884614"/>
                </a:cubicBezTo>
                <a:lnTo>
                  <a:pt x="0" y="17692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970" tIns="108970" rIns="108970" bIns="10897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kern="1200" dirty="0" smtClean="0"/>
              <a:t>Observation(s)</a:t>
            </a:r>
            <a:endParaRPr lang="fr-FR" sz="1400" kern="1200" dirty="0"/>
          </a:p>
        </p:txBody>
      </p:sp>
      <p:sp>
        <p:nvSpPr>
          <p:cNvPr id="22" name="Forme libre 21"/>
          <p:cNvSpPr/>
          <p:nvPr/>
        </p:nvSpPr>
        <p:spPr>
          <a:xfrm>
            <a:off x="6883026" y="2135482"/>
            <a:ext cx="3505947" cy="350594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81775" y="975636"/>
                </a:moveTo>
                <a:arcTo wR="1752973" hR="1752973" stAng="12379411" swAng="1632869"/>
              </a:path>
            </a:pathLst>
          </a:cu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10" name="Double flèche verticale 9"/>
          <p:cNvSpPr/>
          <p:nvPr/>
        </p:nvSpPr>
        <p:spPr bwMode="auto">
          <a:xfrm>
            <a:off x="8483600" y="2821656"/>
            <a:ext cx="304800" cy="2133600"/>
          </a:xfrm>
          <a:prstGeom prst="up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982883" y="947512"/>
            <a:ext cx="3227917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fr-FR" sz="1800" dirty="0" smtClean="0"/>
              <a:t>GEOL, HYDRO, GTCH</a:t>
            </a:r>
          </a:p>
          <a:p>
            <a:pPr algn="ctr"/>
            <a:r>
              <a:rPr lang="fr-FR" sz="1800" dirty="0" smtClean="0"/>
              <a:t>AVOI, ENVI, RISK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1283420" y="3583656"/>
            <a:ext cx="949325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FR" sz="1800" dirty="0" smtClean="0"/>
              <a:t>CALC </a:t>
            </a:r>
          </a:p>
          <a:p>
            <a:r>
              <a:rPr lang="fr-FR" sz="1800" dirty="0" smtClean="0"/>
              <a:t>MECO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281083" y="3659856"/>
            <a:ext cx="10668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FR" sz="1800" dirty="0" smtClean="0"/>
              <a:t>RECO</a:t>
            </a: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956555"/>
              </p:ext>
            </p:extLst>
          </p:nvPr>
        </p:nvGraphicFramePr>
        <p:xfrm>
          <a:off x="313680" y="1797944"/>
          <a:ext cx="4563120" cy="415983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529960">
                  <a:extLst>
                    <a:ext uri="{9D8B030D-6E8A-4147-A177-3AD203B41FA5}">
                      <a16:colId xmlns:a16="http://schemas.microsoft.com/office/drawing/2014/main" val="1953909142"/>
                    </a:ext>
                  </a:extLst>
                </a:gridCol>
                <a:gridCol w="1033160">
                  <a:extLst>
                    <a:ext uri="{9D8B030D-6E8A-4147-A177-3AD203B41FA5}">
                      <a16:colId xmlns:a16="http://schemas.microsoft.com/office/drawing/2014/main" val="2763630131"/>
                    </a:ext>
                  </a:extLst>
                </a:gridCol>
              </a:tblGrid>
              <a:tr h="325053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800" dirty="0" err="1" smtClean="0">
                          <a:effectLst/>
                        </a:rPr>
                        <a:t>Designation</a:t>
                      </a:r>
                      <a:endParaRPr lang="fr-FR" sz="18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Id</a:t>
                      </a:r>
                      <a:endParaRPr lang="fr-FR" sz="18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517396"/>
                  </a:ext>
                </a:extLst>
              </a:tr>
              <a:tr h="103529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Structure </a:t>
                      </a:r>
                      <a:r>
                        <a:rPr lang="fr-FR" sz="1800" dirty="0" err="1" smtClean="0">
                          <a:effectLst/>
                        </a:rPr>
                        <a:t>sizing</a:t>
                      </a:r>
                      <a:r>
                        <a:rPr lang="fr-FR" sz="1800" dirty="0" smtClean="0">
                          <a:effectLst/>
                        </a:rPr>
                        <a:t> and </a:t>
                      </a:r>
                      <a:r>
                        <a:rPr lang="fr-FR" sz="1800" dirty="0" err="1" smtClean="0">
                          <a:effectLst/>
                        </a:rPr>
                        <a:t>definition</a:t>
                      </a:r>
                      <a:r>
                        <a:rPr lang="fr-FR" sz="1800" baseline="0" dirty="0" smtClean="0">
                          <a:effectLst/>
                        </a:rPr>
                        <a:t/>
                      </a:r>
                      <a:br>
                        <a:rPr lang="fr-FR" sz="1800" baseline="0" dirty="0" smtClean="0">
                          <a:effectLst/>
                        </a:rPr>
                      </a:br>
                      <a:r>
                        <a:rPr lang="fr-FR" sz="1800" baseline="0" dirty="0" smtClean="0">
                          <a:effectLst/>
                        </a:rPr>
                        <a:t>of the </a:t>
                      </a:r>
                      <a:r>
                        <a:rPr lang="fr-FR" sz="1800" baseline="0" dirty="0" err="1" smtClean="0">
                          <a:effectLst/>
                        </a:rPr>
                        <a:t>geotechnical</a:t>
                      </a:r>
                      <a:r>
                        <a:rPr lang="fr-FR" sz="1800" baseline="0" dirty="0" smtClean="0">
                          <a:effectLst/>
                        </a:rPr>
                        <a:t> influence zone</a:t>
                      </a:r>
                      <a:endParaRPr lang="fr-FR" sz="18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800" dirty="0">
                          <a:effectLst/>
                        </a:rPr>
                        <a:t>CALC</a:t>
                      </a:r>
                      <a:endParaRPr lang="fr-FR" sz="18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9806105"/>
                  </a:ext>
                </a:extLst>
              </a:tr>
              <a:tr h="4277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Construction </a:t>
                      </a:r>
                      <a:r>
                        <a:rPr lang="fr-FR" sz="1800" dirty="0" err="1" smtClean="0">
                          <a:effectLst/>
                        </a:rPr>
                        <a:t>methods</a:t>
                      </a:r>
                      <a:endParaRPr lang="fr-FR" sz="18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800" dirty="0">
                          <a:effectLst/>
                        </a:rPr>
                        <a:t>MECO</a:t>
                      </a:r>
                      <a:endParaRPr lang="fr-FR" sz="18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7047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800" dirty="0" err="1" smtClean="0">
                          <a:effectLst/>
                        </a:rPr>
                        <a:t>Risk</a:t>
                      </a:r>
                      <a:r>
                        <a:rPr lang="fr-FR" sz="1800" dirty="0" smtClean="0">
                          <a:effectLst/>
                        </a:rPr>
                        <a:t> and </a:t>
                      </a:r>
                      <a:r>
                        <a:rPr lang="fr-FR" sz="1800" dirty="0" err="1" smtClean="0">
                          <a:effectLst/>
                        </a:rPr>
                        <a:t>uncertainty</a:t>
                      </a:r>
                      <a:r>
                        <a:rPr lang="fr-FR" sz="1800" dirty="0" smtClean="0">
                          <a:effectLst/>
                        </a:rPr>
                        <a:t> </a:t>
                      </a:r>
                      <a:r>
                        <a:rPr lang="fr-FR" sz="1800" dirty="0" err="1" smtClean="0">
                          <a:effectLst/>
                        </a:rPr>
                        <a:t>assessment</a:t>
                      </a:r>
                      <a:endParaRPr lang="fr-FR" sz="18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800" dirty="0">
                          <a:effectLst/>
                        </a:rPr>
                        <a:t>RISK</a:t>
                      </a:r>
                      <a:endParaRPr lang="fr-FR" sz="18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2176397"/>
                  </a:ext>
                </a:extLst>
              </a:tr>
              <a:tr h="58211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800" dirty="0" err="1" smtClean="0">
                          <a:effectLst/>
                        </a:rPr>
                        <a:t>Anthropic</a:t>
                      </a:r>
                      <a:r>
                        <a:rPr lang="fr-FR" sz="1800" baseline="0" dirty="0" smtClean="0">
                          <a:effectLst/>
                        </a:rPr>
                        <a:t> </a:t>
                      </a:r>
                      <a:r>
                        <a:rPr lang="fr-FR" sz="1800" baseline="0" dirty="0" err="1" smtClean="0">
                          <a:effectLst/>
                        </a:rPr>
                        <a:t>environment</a:t>
                      </a:r>
                      <a:r>
                        <a:rPr lang="fr-FR" sz="1800" baseline="0" dirty="0" smtClean="0">
                          <a:effectLst/>
                        </a:rPr>
                        <a:t> impact</a:t>
                      </a:r>
                      <a:endParaRPr lang="fr-FR" sz="18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800" dirty="0">
                          <a:effectLst/>
                        </a:rPr>
                        <a:t>AVOI</a:t>
                      </a:r>
                      <a:endParaRPr lang="fr-FR" sz="1800" b="1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43316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800" dirty="0" err="1" smtClean="0">
                          <a:effectLst/>
                        </a:rPr>
                        <a:t>Environmental</a:t>
                      </a:r>
                      <a:r>
                        <a:rPr lang="fr-FR" sz="1800" baseline="0" dirty="0" smtClean="0">
                          <a:effectLst/>
                        </a:rPr>
                        <a:t> impact</a:t>
                      </a:r>
                      <a:endParaRPr lang="fr-FR" sz="18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800" dirty="0">
                          <a:effectLst/>
                        </a:rPr>
                        <a:t>ENVI</a:t>
                      </a:r>
                      <a:endParaRPr lang="fr-FR" sz="1800" b="1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4498464"/>
                  </a:ext>
                </a:extLst>
              </a:tr>
              <a:tr h="325053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800" dirty="0" err="1" smtClean="0">
                          <a:effectLst/>
                        </a:rPr>
                        <a:t>Geological</a:t>
                      </a:r>
                      <a:r>
                        <a:rPr lang="fr-FR" sz="1800" dirty="0" smtClean="0">
                          <a:effectLst/>
                        </a:rPr>
                        <a:t> </a:t>
                      </a:r>
                      <a:r>
                        <a:rPr lang="fr-FR" sz="1800" dirty="0" err="1" smtClean="0">
                          <a:effectLst/>
                        </a:rPr>
                        <a:t>modeling</a:t>
                      </a:r>
                      <a:endParaRPr lang="fr-FR" sz="1800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800" dirty="0">
                          <a:effectLst/>
                        </a:rPr>
                        <a:t>GEOL</a:t>
                      </a:r>
                      <a:endParaRPr lang="fr-FR" sz="1800" b="1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2661850"/>
                  </a:ext>
                </a:extLst>
              </a:tr>
              <a:tr h="441475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800" dirty="0" err="1" smtClean="0">
                          <a:effectLst/>
                        </a:rPr>
                        <a:t>Hydrogeological</a:t>
                      </a:r>
                      <a:r>
                        <a:rPr lang="fr-FR" sz="1800" dirty="0" smtClean="0">
                          <a:effectLst/>
                        </a:rPr>
                        <a:t> </a:t>
                      </a:r>
                      <a:r>
                        <a:rPr lang="fr-FR" sz="1800" dirty="0" err="1" smtClean="0">
                          <a:effectLst/>
                        </a:rPr>
                        <a:t>modeling</a:t>
                      </a:r>
                      <a:endParaRPr lang="fr-FR" sz="1800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800" dirty="0">
                          <a:effectLst/>
                        </a:rPr>
                        <a:t>HYDR</a:t>
                      </a:r>
                      <a:endParaRPr lang="fr-FR" sz="1800" b="1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4328790"/>
                  </a:ext>
                </a:extLst>
              </a:tr>
              <a:tr h="325053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800" dirty="0" err="1" smtClean="0">
                          <a:effectLst/>
                        </a:rPr>
                        <a:t>Geotechnical</a:t>
                      </a:r>
                      <a:r>
                        <a:rPr lang="fr-FR" sz="1800" dirty="0" smtClean="0">
                          <a:effectLst/>
                        </a:rPr>
                        <a:t> </a:t>
                      </a:r>
                      <a:r>
                        <a:rPr lang="fr-FR" sz="1800" dirty="0" err="1" smtClean="0">
                          <a:effectLst/>
                        </a:rPr>
                        <a:t>modeling</a:t>
                      </a:r>
                      <a:endParaRPr lang="fr-FR" sz="1800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800" dirty="0">
                          <a:effectLst/>
                        </a:rPr>
                        <a:t>GTCH</a:t>
                      </a:r>
                      <a:endParaRPr lang="fr-FR" sz="1800" b="1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1516175"/>
                  </a:ext>
                </a:extLst>
              </a:tr>
              <a:tr h="325053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800" dirty="0">
                          <a:effectLst/>
                        </a:rPr>
                        <a:t>Observations </a:t>
                      </a:r>
                      <a:r>
                        <a:rPr lang="fr-FR" sz="1800" dirty="0" smtClean="0">
                          <a:effectLst/>
                        </a:rPr>
                        <a:t>and </a:t>
                      </a:r>
                      <a:r>
                        <a:rPr lang="fr-FR" sz="1800" dirty="0" err="1" smtClean="0">
                          <a:effectLst/>
                        </a:rPr>
                        <a:t>Measurements</a:t>
                      </a:r>
                      <a:endParaRPr lang="fr-FR" sz="1800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800" dirty="0">
                          <a:effectLst/>
                        </a:rPr>
                        <a:t>RECO</a:t>
                      </a:r>
                      <a:endParaRPr lang="fr-FR" sz="1800" b="1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2497988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5867400" y="2321368"/>
            <a:ext cx="1295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fr-FR" sz="1200" dirty="0" smtClean="0">
                <a:solidFill>
                  <a:schemeClr val="accent6"/>
                </a:solidFill>
              </a:rPr>
              <a:t>Combine data</a:t>
            </a:r>
          </a:p>
          <a:p>
            <a:pPr algn="r"/>
            <a:r>
              <a:rPr lang="fr-FR" sz="1200" dirty="0" smtClean="0">
                <a:solidFill>
                  <a:schemeClr val="accent6"/>
                </a:solidFill>
              </a:rPr>
              <a:t>to </a:t>
            </a:r>
            <a:r>
              <a:rPr lang="fr-FR" sz="1200" dirty="0" err="1" smtClean="0">
                <a:solidFill>
                  <a:schemeClr val="accent6"/>
                </a:solidFill>
              </a:rPr>
              <a:t>build</a:t>
            </a:r>
            <a:r>
              <a:rPr lang="fr-FR" sz="1200" dirty="0" smtClean="0">
                <a:solidFill>
                  <a:schemeClr val="accent6"/>
                </a:solidFill>
              </a:rPr>
              <a:t> an </a:t>
            </a:r>
            <a:r>
              <a:rPr lang="fr-FR" sz="1200" dirty="0" err="1" smtClean="0">
                <a:solidFill>
                  <a:schemeClr val="accent6"/>
                </a:solidFill>
              </a:rPr>
              <a:t>interpretation</a:t>
            </a:r>
            <a:r>
              <a:rPr lang="fr-FR" sz="1200" dirty="0" smtClean="0">
                <a:solidFill>
                  <a:schemeClr val="accent6"/>
                </a:solidFill>
              </a:rPr>
              <a:t/>
            </a:r>
            <a:br>
              <a:rPr lang="fr-FR" sz="1200" dirty="0" smtClean="0">
                <a:solidFill>
                  <a:schemeClr val="accent6"/>
                </a:solidFill>
              </a:rPr>
            </a:br>
            <a:r>
              <a:rPr lang="fr-FR" sz="1200" dirty="0" smtClean="0">
                <a:solidFill>
                  <a:schemeClr val="accent6"/>
                </a:solidFill>
              </a:rPr>
              <a:t>of a </a:t>
            </a:r>
            <a:r>
              <a:rPr lang="fr-FR" sz="1200" dirty="0" err="1" smtClean="0">
                <a:solidFill>
                  <a:schemeClr val="accent6"/>
                </a:solidFill>
              </a:rPr>
              <a:t>phenomenon</a:t>
            </a:r>
            <a:endParaRPr lang="fr-FR" sz="1200" dirty="0" smtClean="0">
              <a:solidFill>
                <a:schemeClr val="accent6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363200" y="2321368"/>
            <a:ext cx="1295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fr-FR" sz="1200" dirty="0" smtClean="0">
                <a:solidFill>
                  <a:schemeClr val="accent6"/>
                </a:solidFill>
              </a:rPr>
              <a:t>Use model(s) to </a:t>
            </a:r>
            <a:r>
              <a:rPr lang="fr-FR" sz="1200" dirty="0" err="1" smtClean="0">
                <a:solidFill>
                  <a:schemeClr val="accent6"/>
                </a:solidFill>
              </a:rPr>
              <a:t>define</a:t>
            </a:r>
            <a:endParaRPr lang="fr-FR" sz="1200" dirty="0">
              <a:solidFill>
                <a:schemeClr val="accent6"/>
              </a:solidFill>
            </a:endParaRPr>
          </a:p>
          <a:p>
            <a:pPr algn="r"/>
            <a:r>
              <a:rPr lang="fr-FR" sz="1200" dirty="0" smtClean="0">
                <a:solidFill>
                  <a:schemeClr val="accent6"/>
                </a:solidFill>
              </a:rPr>
              <a:t>« How to </a:t>
            </a:r>
            <a:r>
              <a:rPr lang="fr-FR" sz="1200" dirty="0" err="1" smtClean="0">
                <a:solidFill>
                  <a:schemeClr val="accent6"/>
                </a:solidFill>
              </a:rPr>
              <a:t>build</a:t>
            </a:r>
            <a:r>
              <a:rPr lang="fr-FR" sz="1200" dirty="0" smtClean="0">
                <a:solidFill>
                  <a:schemeClr val="accent6"/>
                </a:solidFill>
              </a:rPr>
              <a:t> »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0129826" y="4955256"/>
            <a:ext cx="1295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FR" sz="1200" dirty="0" err="1" smtClean="0">
                <a:solidFill>
                  <a:schemeClr val="accent6"/>
                </a:solidFill>
              </a:rPr>
              <a:t>Build</a:t>
            </a:r>
            <a:endParaRPr lang="fr-FR" sz="1200" dirty="0">
              <a:solidFill>
                <a:schemeClr val="accent6"/>
              </a:solidFill>
            </a:endParaRPr>
          </a:p>
          <a:p>
            <a:r>
              <a:rPr lang="fr-FR" sz="1200" dirty="0" err="1" smtClean="0">
                <a:solidFill>
                  <a:schemeClr val="accent6"/>
                </a:solidFill>
              </a:rPr>
              <a:t>following</a:t>
            </a:r>
            <a:r>
              <a:rPr lang="fr-FR" sz="1200" dirty="0" smtClean="0">
                <a:solidFill>
                  <a:schemeClr val="accent6"/>
                </a:solidFill>
              </a:rPr>
              <a:t> </a:t>
            </a:r>
            <a:r>
              <a:rPr lang="fr-FR" sz="1200" dirty="0" err="1" smtClean="0">
                <a:solidFill>
                  <a:schemeClr val="accent6"/>
                </a:solidFill>
              </a:rPr>
              <a:t>preconisations</a:t>
            </a:r>
            <a:endParaRPr lang="fr-FR" sz="1200" dirty="0" smtClean="0">
              <a:solidFill>
                <a:schemeClr val="accent6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096000" y="4956865"/>
            <a:ext cx="1295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FR" sz="1200" dirty="0" err="1" smtClean="0">
                <a:solidFill>
                  <a:schemeClr val="accent6"/>
                </a:solidFill>
              </a:rPr>
              <a:t>Get</a:t>
            </a:r>
            <a:r>
              <a:rPr lang="fr-FR" sz="1200" dirty="0" smtClean="0">
                <a:solidFill>
                  <a:schemeClr val="accent6"/>
                </a:solidFill>
              </a:rPr>
              <a:t> data</a:t>
            </a:r>
          </a:p>
          <a:p>
            <a:r>
              <a:rPr lang="fr-FR" sz="1200" dirty="0" err="1" smtClean="0">
                <a:solidFill>
                  <a:schemeClr val="accent6"/>
                </a:solidFill>
              </a:rPr>
              <a:t>from</a:t>
            </a:r>
            <a:r>
              <a:rPr lang="fr-FR" sz="1200" dirty="0" smtClean="0">
                <a:solidFill>
                  <a:schemeClr val="accent6"/>
                </a:solidFill>
              </a:rPr>
              <a:t> the </a:t>
            </a:r>
            <a:r>
              <a:rPr lang="fr-FR" sz="1200" dirty="0" err="1" smtClean="0">
                <a:solidFill>
                  <a:schemeClr val="accent6"/>
                </a:solidFill>
              </a:rPr>
              <a:t>field</a:t>
            </a:r>
            <a:r>
              <a:rPr lang="fr-FR" sz="1200" dirty="0" smtClean="0">
                <a:solidFill>
                  <a:schemeClr val="accent6"/>
                </a:solidFill>
              </a:rPr>
              <a:t> </a:t>
            </a:r>
          </a:p>
          <a:p>
            <a:r>
              <a:rPr lang="fr-FR" sz="1200" dirty="0" smtClean="0">
                <a:solidFill>
                  <a:schemeClr val="accent6"/>
                </a:solidFill>
              </a:rPr>
              <a:t>or feedback</a:t>
            </a:r>
          </a:p>
        </p:txBody>
      </p:sp>
    </p:spTree>
    <p:extLst>
      <p:ext uri="{BB962C8B-B14F-4D97-AF65-F5344CB8AC3E}">
        <p14:creationId xmlns:p14="http://schemas.microsoft.com/office/powerpoint/2010/main" val="92596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9" grpId="0" animBg="1"/>
      <p:bldP spid="21" grpId="0" animBg="1"/>
      <p:bldP spid="10" grpId="0" animBg="1"/>
      <p:bldP spid="11" grpId="0"/>
      <p:bldP spid="12" grpId="0"/>
      <p:bldP spid="13" grpId="0"/>
      <p:bldP spid="3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Expliciting</a:t>
            </a:r>
            <a:r>
              <a:rPr lang="fr-FR" dirty="0" smtClean="0"/>
              <a:t> the </a:t>
            </a:r>
            <a:r>
              <a:rPr lang="fr-FR" dirty="0" err="1" smtClean="0"/>
              <a:t>geotechnical</a:t>
            </a:r>
            <a:r>
              <a:rPr lang="fr-FR" dirty="0" smtClean="0"/>
              <a:t> </a:t>
            </a:r>
            <a:r>
              <a:rPr lang="fr-FR" dirty="0" err="1" smtClean="0"/>
              <a:t>activity</a:t>
            </a:r>
            <a:r>
              <a:rPr lang="fr-FR" dirty="0" smtClean="0"/>
              <a:t> </a:t>
            </a:r>
            <a:r>
              <a:rPr lang="fr-FR" dirty="0" err="1" smtClean="0"/>
              <a:t>proceses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2018 Open Geospatial Consortium</a:t>
            </a:r>
            <a:endParaRPr lang="en-US" alt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1963" t="12901" r="26375" b="7301"/>
          <a:stretch/>
        </p:blipFill>
        <p:spPr>
          <a:xfrm>
            <a:off x="4724400" y="1241425"/>
            <a:ext cx="6926914" cy="43388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24400" y="1529457"/>
            <a:ext cx="1296144" cy="42668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55170" y="1529456"/>
            <a:ext cx="1296144" cy="42668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85024" y="1529455"/>
            <a:ext cx="4176464" cy="432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12832" y="2681585"/>
            <a:ext cx="1440160" cy="201622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020544" y="1899336"/>
            <a:ext cx="777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ctors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585372" y="4400485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Processes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45763" y="5794056"/>
            <a:ext cx="1152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Input data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9290967" y="5775627"/>
            <a:ext cx="132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Output data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263352" y="1331565"/>
            <a:ext cx="4896544" cy="514543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333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569913" indent="-222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128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255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598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0558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6pPr>
            <a:lvl7pPr marL="2513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7pPr>
            <a:lvl8pPr marL="2970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8pPr>
            <a:lvl9pPr marL="34274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fr-FR" b="0" kern="0" dirty="0" smtClean="0"/>
              <a:t>Information Delivery </a:t>
            </a:r>
            <a:r>
              <a:rPr lang="fr-FR" b="0" kern="0" dirty="0" err="1" smtClean="0"/>
              <a:t>Manual</a:t>
            </a:r>
            <a:r>
              <a:rPr lang="fr-FR" b="0" kern="0" dirty="0" smtClean="0"/>
              <a:t> (IDM)</a:t>
            </a:r>
          </a:p>
          <a:p>
            <a:pPr lvl="1"/>
            <a:r>
              <a:rPr lang="fr-FR" b="0" kern="0" dirty="0" smtClean="0"/>
              <a:t>Workflow description</a:t>
            </a:r>
          </a:p>
          <a:p>
            <a:pPr lvl="1"/>
            <a:r>
              <a:rPr lang="fr-FR" b="0" kern="0" dirty="0" smtClean="0"/>
              <a:t>ISO 29481-1:2016</a:t>
            </a:r>
          </a:p>
          <a:p>
            <a:pPr lvl="1"/>
            <a:r>
              <a:rPr lang="fr-FR" b="0" kern="0" dirty="0" smtClean="0"/>
              <a:t>1 per </a:t>
            </a:r>
            <a:r>
              <a:rPr lang="fr-FR" b="0" kern="0" dirty="0" err="1" smtClean="0"/>
              <a:t>subject</a:t>
            </a:r>
            <a:endParaRPr lang="fr-FR" b="0" kern="0" dirty="0" smtClean="0"/>
          </a:p>
          <a:p>
            <a:pPr lvl="1"/>
            <a:endParaRPr lang="fr-FR" b="0" kern="0" dirty="0" smtClean="0"/>
          </a:p>
          <a:p>
            <a:r>
              <a:rPr lang="fr-FR" b="0" kern="0" dirty="0" err="1" smtClean="0"/>
              <a:t>Highlight</a:t>
            </a:r>
            <a:r>
              <a:rPr lang="fr-FR" b="0" kern="0" dirty="0" smtClean="0"/>
              <a:t> basics</a:t>
            </a:r>
          </a:p>
          <a:p>
            <a:pPr lvl="2"/>
            <a:r>
              <a:rPr lang="fr-FR" sz="1800" b="0" kern="0" dirty="0" err="1" smtClean="0">
                <a:solidFill>
                  <a:srgbClr val="FF0000"/>
                </a:solidFill>
              </a:rPr>
              <a:t>Who</a:t>
            </a:r>
            <a:r>
              <a:rPr lang="fr-FR" sz="1800" b="0" kern="0" dirty="0" smtClean="0">
                <a:solidFill>
                  <a:srgbClr val="FF0000"/>
                </a:solidFill>
              </a:rPr>
              <a:t> </a:t>
            </a:r>
            <a:r>
              <a:rPr lang="fr-FR" sz="1800" b="0" kern="0" dirty="0" err="1" smtClean="0">
                <a:solidFill>
                  <a:srgbClr val="FF0000"/>
                </a:solidFill>
              </a:rPr>
              <a:t>does</a:t>
            </a:r>
            <a:r>
              <a:rPr lang="fr-FR" sz="1800" b="0" kern="0" dirty="0" smtClean="0">
                <a:solidFill>
                  <a:srgbClr val="FF0000"/>
                </a:solidFill>
              </a:rPr>
              <a:t> </a:t>
            </a:r>
            <a:r>
              <a:rPr lang="fr-FR" sz="1800" b="0" kern="0" dirty="0" err="1" smtClean="0">
                <a:solidFill>
                  <a:schemeClr val="accent6">
                    <a:lumMod val="75000"/>
                  </a:schemeClr>
                </a:solidFill>
              </a:rPr>
              <a:t>what</a:t>
            </a:r>
            <a:r>
              <a:rPr lang="fr-FR" sz="1800" b="0" kern="0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pPr lvl="2"/>
            <a:r>
              <a:rPr lang="fr-FR" sz="1800" b="0" kern="0" dirty="0" err="1" smtClean="0">
                <a:solidFill>
                  <a:srgbClr val="00B050"/>
                </a:solidFill>
              </a:rPr>
              <a:t>Which</a:t>
            </a:r>
            <a:r>
              <a:rPr lang="fr-FR" sz="1800" b="0" kern="0" dirty="0" smtClean="0">
                <a:solidFill>
                  <a:srgbClr val="00B050"/>
                </a:solidFill>
              </a:rPr>
              <a:t> data?</a:t>
            </a:r>
          </a:p>
          <a:p>
            <a:pPr lvl="2"/>
            <a:r>
              <a:rPr lang="fr-FR" sz="1800" b="0" kern="0" dirty="0" err="1" smtClean="0">
                <a:solidFill>
                  <a:srgbClr val="0070C0"/>
                </a:solidFill>
              </a:rPr>
              <a:t>Which</a:t>
            </a:r>
            <a:r>
              <a:rPr lang="fr-FR" sz="1800" b="0" kern="0" dirty="0" smtClean="0">
                <a:solidFill>
                  <a:srgbClr val="0070C0"/>
                </a:solidFill>
              </a:rPr>
              <a:t> </a:t>
            </a:r>
            <a:r>
              <a:rPr lang="fr-FR" sz="1800" b="0" kern="0" dirty="0" err="1" smtClean="0">
                <a:solidFill>
                  <a:srgbClr val="0070C0"/>
                </a:solidFill>
              </a:rPr>
              <a:t>results</a:t>
            </a:r>
            <a:r>
              <a:rPr lang="fr-FR" sz="1800" b="0" kern="0" dirty="0" smtClean="0">
                <a:solidFill>
                  <a:srgbClr val="0070C0"/>
                </a:solidFill>
              </a:rPr>
              <a:t>?</a:t>
            </a:r>
          </a:p>
          <a:p>
            <a:endParaRPr lang="fr-FR" b="0" kern="0" dirty="0" smtClean="0">
              <a:solidFill>
                <a:srgbClr val="0070C0"/>
              </a:solidFill>
            </a:endParaRPr>
          </a:p>
          <a:p>
            <a:r>
              <a:rPr lang="fr-FR" b="0" kern="0" dirty="0"/>
              <a:t>Focus on </a:t>
            </a:r>
            <a:r>
              <a:rPr lang="fr-FR" b="0" kern="0" dirty="0" err="1"/>
              <a:t>knowledge</a:t>
            </a:r>
            <a:r>
              <a:rPr lang="fr-FR" b="0" kern="0" dirty="0"/>
              <a:t> construction</a:t>
            </a:r>
          </a:p>
          <a:p>
            <a:pPr lvl="1"/>
            <a:r>
              <a:rPr lang="fr-FR" b="0" kern="0" dirty="0" smtClean="0"/>
              <a:t>Not </a:t>
            </a:r>
            <a:r>
              <a:rPr lang="fr-FR" b="0" kern="0" dirty="0" err="1" smtClean="0"/>
              <a:t>methods</a:t>
            </a:r>
            <a:r>
              <a:rPr lang="fr-FR" b="0" kern="0" dirty="0" smtClean="0"/>
              <a:t> and </a:t>
            </a:r>
            <a:r>
              <a:rPr lang="fr-FR" b="0" kern="0" dirty="0" err="1" smtClean="0"/>
              <a:t>tools</a:t>
            </a:r>
            <a:endParaRPr lang="fr-FR" b="0" kern="0" dirty="0"/>
          </a:p>
        </p:txBody>
      </p:sp>
    </p:spTree>
    <p:extLst>
      <p:ext uri="{BB962C8B-B14F-4D97-AF65-F5344CB8AC3E}">
        <p14:creationId xmlns:p14="http://schemas.microsoft.com/office/powerpoint/2010/main" val="11135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GC_PowerPoint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GC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noAutofit/>
      </a:bodyPr>
      <a:lstStyle>
        <a:defPPr>
          <a:defRPr dirty="0" err="1" smtClean="0"/>
        </a:defPPr>
      </a:lstStyle>
    </a:txDef>
  </a:objectDefaults>
  <a:extraClrSchemeLst>
    <a:extraClrScheme>
      <a:clrScheme name="OGC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GC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</TotalTime>
  <Words>850</Words>
  <Application>Microsoft Office PowerPoint</Application>
  <PresentationFormat>Grand écran</PresentationFormat>
  <Paragraphs>249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MS PGothic</vt:lpstr>
      <vt:lpstr>Arial</vt:lpstr>
      <vt:lpstr>Arial Black</vt:lpstr>
      <vt:lpstr>Calibri</vt:lpstr>
      <vt:lpstr>CG Times</vt:lpstr>
      <vt:lpstr>Times New Roman</vt:lpstr>
      <vt:lpstr>OGC_PowerPoint_Template</vt:lpstr>
      <vt:lpstr>MINnD UC8-GT : Geotechnical data standardization and management for BIM and Smart Cities </vt:lpstr>
      <vt:lpstr>Context: MINnD</vt:lpstr>
      <vt:lpstr>Context: MINnD UC8</vt:lpstr>
      <vt:lpstr>Context: MINnD UC8-GT</vt:lpstr>
      <vt:lpstr>Challenges</vt:lpstr>
      <vt:lpstr>Tasks of the MINnD UC8-GT group</vt:lpstr>
      <vt:lpstr>A definition of geoengineering activity</vt:lpstr>
      <vt:lpstr>Comprehension of the geoengineering activity</vt:lpstr>
      <vt:lpstr>Expliciting the geotechnical activity proceses</vt:lpstr>
      <vt:lpstr>Some feedback from the geoengineering activity study</vt:lpstr>
      <vt:lpstr>Proposition of mapping with OGC + INSPIRE data models</vt:lpstr>
      <vt:lpstr>Lyon-Turin tunnel hydrogeological modeling</vt:lpstr>
      <vt:lpstr>Other propositions from the group</vt:lpstr>
      <vt:lpstr>Summary</vt:lpstr>
      <vt:lpstr>Thanks for your attention!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Volunteered Geographic Information (VGI) Workshop</dc:title>
  <dc:subject>OGC TC/PC</dc:subject>
  <dc:creator>Scott Simmons</dc:creator>
  <cp:lastModifiedBy>Beaufils Mickael</cp:lastModifiedBy>
  <cp:revision>161</cp:revision>
  <cp:lastPrinted>2003-02-03T21:59:32Z</cp:lastPrinted>
  <dcterms:created xsi:type="dcterms:W3CDTF">2015-09-08T23:47:11Z</dcterms:created>
  <dcterms:modified xsi:type="dcterms:W3CDTF">2018-09-13T07:37:31Z</dcterms:modified>
</cp:coreProperties>
</file>