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76" r:id="rId4"/>
    <p:sldId id="261" r:id="rId5"/>
    <p:sldId id="272" r:id="rId6"/>
    <p:sldId id="267" r:id="rId7"/>
    <p:sldId id="268" r:id="rId8"/>
    <p:sldId id="269" r:id="rId9"/>
    <p:sldId id="270" r:id="rId10"/>
    <p:sldId id="277" r:id="rId11"/>
    <p:sldId id="273" r:id="rId12"/>
    <p:sldId id="262" r:id="rId13"/>
    <p:sldId id="278" r:id="rId14"/>
    <p:sldId id="279" r:id="rId15"/>
  </p:sldIdLst>
  <p:sldSz cx="9144000" cy="6858000" type="screen4x3"/>
  <p:notesSz cx="690403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0000"/>
    <a:srgbClr val="006600"/>
    <a:srgbClr val="000066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>
      <p:cViewPr varScale="1">
        <p:scale>
          <a:sx n="70" d="100"/>
          <a:sy n="70" d="100"/>
        </p:scale>
        <p:origin x="288" y="48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-246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 smtClean="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068763" y="1139825"/>
            <a:ext cx="8540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Arial" charset="0"/>
              </a:rPr>
              <a:t>Sponsored by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62125" y="1426824"/>
            <a:ext cx="38100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57584" y="1627526"/>
            <a:ext cx="2540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F124-AF04-5448-81DF-7A81BF3CA46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08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mtClean="0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f.robida@brgm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eoscientistscanada.ca/profession-of-geoscience/what-is-geoscienc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Proposal of a </a:t>
            </a:r>
            <a:r>
              <a:rPr lang="en-US" dirty="0" err="1" smtClean="0"/>
              <a:t>GeoScience</a:t>
            </a:r>
            <a:r>
              <a:rPr lang="en-US" dirty="0" smtClean="0"/>
              <a:t> DWG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>
                <a:ea typeface="MS PGothic" charset="-128"/>
              </a:rPr>
              <a:t>102nd </a:t>
            </a:r>
            <a:r>
              <a:rPr lang="en-US" altLang="en-US" dirty="0">
                <a:ea typeface="MS PGothic" charset="-128"/>
              </a:rPr>
              <a:t>OGC Technical Committee</a:t>
            </a:r>
          </a:p>
          <a:p>
            <a:r>
              <a:rPr lang="en-US" altLang="en-US" dirty="0" smtClean="0">
                <a:ea typeface="MS PGothic" charset="-128"/>
              </a:rPr>
              <a:t>Delft, The Netherlands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François Robida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23 March 2017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9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business cases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City planning level (ex: planning a new subway line in Paris),</a:t>
            </a:r>
            <a:endParaRPr lang="fr-FR" sz="2000" dirty="0"/>
          </a:p>
          <a:p>
            <a:pPr lvl="0"/>
            <a:r>
              <a:rPr lang="en-US" sz="2000" dirty="0"/>
              <a:t>Understanding the ‘Solid Earth’: seismic activity, tectonic plates movement, …</a:t>
            </a:r>
            <a:endParaRPr lang="fr-FR" sz="2000" dirty="0"/>
          </a:p>
          <a:p>
            <a:pPr lvl="0"/>
            <a:r>
              <a:rPr lang="en-US" sz="2000" dirty="0"/>
              <a:t>Mineral resources deposits analysis,</a:t>
            </a:r>
            <a:endParaRPr lang="fr-FR" sz="2000" dirty="0"/>
          </a:p>
          <a:p>
            <a:pPr lvl="0"/>
            <a:r>
              <a:rPr lang="en-US" sz="2000" dirty="0"/>
              <a:t>Geothermal resources exploitation,</a:t>
            </a:r>
            <a:endParaRPr lang="fr-FR" sz="2000" dirty="0"/>
          </a:p>
          <a:p>
            <a:pPr lvl="0"/>
            <a:r>
              <a:rPr lang="en-US" sz="2000" dirty="0"/>
              <a:t>Oil and gas exploration,</a:t>
            </a:r>
            <a:endParaRPr lang="fr-FR" sz="2000" dirty="0"/>
          </a:p>
          <a:p>
            <a:pPr lvl="0"/>
            <a:r>
              <a:rPr lang="en-US" sz="2000" dirty="0"/>
              <a:t>Evaluating risk of caves or old mines tunnels collapse in a populated area,</a:t>
            </a:r>
            <a:endParaRPr lang="fr-FR" sz="2000" dirty="0"/>
          </a:p>
          <a:p>
            <a:pPr lvl="0"/>
            <a:r>
              <a:rPr lang="en-US" sz="2000" dirty="0" err="1"/>
              <a:t>GroundWater</a:t>
            </a:r>
            <a:r>
              <a:rPr lang="en-US" sz="2000" dirty="0"/>
              <a:t>/</a:t>
            </a:r>
            <a:r>
              <a:rPr lang="en-US" sz="2000" dirty="0" err="1"/>
              <a:t>SurfaceWater</a:t>
            </a:r>
            <a:r>
              <a:rPr lang="en-US" sz="2000" dirty="0"/>
              <a:t> interaction for flood risk analysis,</a:t>
            </a:r>
            <a:endParaRPr lang="fr-FR" sz="2000" dirty="0"/>
          </a:p>
          <a:p>
            <a:pPr lvl="0"/>
            <a:r>
              <a:rPr lang="en-US" sz="2000" dirty="0" err="1"/>
              <a:t>GroundWater</a:t>
            </a:r>
            <a:r>
              <a:rPr lang="en-US" sz="2000" dirty="0"/>
              <a:t>/Soil/</a:t>
            </a:r>
            <a:r>
              <a:rPr lang="en-US" sz="2000" dirty="0" err="1"/>
              <a:t>SurfaceWater</a:t>
            </a:r>
            <a:r>
              <a:rPr lang="en-US" sz="2000" dirty="0"/>
              <a:t> interaction for drought preventions,</a:t>
            </a:r>
            <a:endParaRPr lang="fr-FR" sz="2000" dirty="0"/>
          </a:p>
          <a:p>
            <a:pPr lvl="0"/>
            <a:r>
              <a:rPr lang="en-US" sz="2000" dirty="0"/>
              <a:t>…</a:t>
            </a:r>
            <a:endParaRPr lang="fr-FR" sz="2000" dirty="0"/>
          </a:p>
          <a:p>
            <a:endParaRPr lang="en-US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8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Initiated by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1800" dirty="0" err="1" smtClean="0"/>
              <a:t>M.Beaufils</a:t>
            </a:r>
            <a:r>
              <a:rPr lang="en-US" sz="1800" dirty="0"/>
              <a:t>, </a:t>
            </a:r>
            <a:r>
              <a:rPr lang="en-US" sz="1800" dirty="0" err="1"/>
              <a:t>C.Loiselet</a:t>
            </a:r>
            <a:r>
              <a:rPr lang="en-US" sz="1800" dirty="0"/>
              <a:t>, </a:t>
            </a:r>
            <a:r>
              <a:rPr lang="en-US" sz="1800" dirty="0" err="1"/>
              <a:t>S.Grellet</a:t>
            </a:r>
            <a:r>
              <a:rPr lang="en-US" sz="1800" dirty="0"/>
              <a:t>, </a:t>
            </a:r>
            <a:r>
              <a:rPr lang="en-US" sz="1800" dirty="0" err="1"/>
              <a:t>F.Robida</a:t>
            </a:r>
            <a:r>
              <a:rPr lang="en-US" sz="1800" dirty="0"/>
              <a:t>, </a:t>
            </a:r>
            <a:r>
              <a:rPr lang="en-US" sz="1800" dirty="0" err="1"/>
              <a:t>M.Harrison</a:t>
            </a:r>
            <a:r>
              <a:rPr lang="en-US" sz="1800" dirty="0"/>
              <a:t>, B. Brodaric</a:t>
            </a:r>
            <a:endParaRPr lang="en-US" sz="1800" dirty="0" smtClean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create a </a:t>
            </a:r>
            <a:r>
              <a:rPr lang="en-US" b="1" dirty="0"/>
              <a:t>Geoscience Domain Working Group </a:t>
            </a:r>
            <a:r>
              <a:rPr lang="en-US" dirty="0"/>
              <a:t>under the umbrella of </a:t>
            </a:r>
            <a:r>
              <a:rPr lang="en-US" dirty="0" smtClean="0"/>
              <a:t>ESS </a:t>
            </a:r>
            <a:r>
              <a:rPr lang="en-US" dirty="0"/>
              <a:t> and co-chaired with IUGS/CGI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Review the draft charter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Submit an electronic vote in the coming weeks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meeting of DWG in St John June 2017, with election of Co-chairs</a:t>
            </a:r>
          </a:p>
          <a:p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5" name="Picture 2" descr="http://decatastrophize.eu/wp-content/uploads/2016/04/logo_brg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09" y="1122129"/>
            <a:ext cx="1828800" cy="6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urisa.org/clientuploads/directory/graphics/naturalresourc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28107" b="18292"/>
          <a:stretch/>
        </p:blipFill>
        <p:spPr bwMode="auto">
          <a:xfrm>
            <a:off x="6509441" y="1143000"/>
            <a:ext cx="2294833" cy="89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upload.wikimedia.org/wikipedia/en/d/d8/British_Geological_Survey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360" y="1481504"/>
            <a:ext cx="3127747" cy="70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Connected</a:t>
            </a:r>
            <a:r>
              <a:rPr lang="fr-FR" dirty="0" smtClean="0"/>
              <a:t> to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WGs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 bwMode="auto">
          <a:xfrm>
            <a:off x="3421766" y="2547394"/>
            <a:ext cx="2291305" cy="2291305"/>
          </a:xfrm>
          <a:prstGeom prst="ellipse">
            <a:avLst/>
          </a:prstGeom>
          <a:noFill/>
          <a:ln w="38100">
            <a:prstDash val="dash"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rgbClr val="FFC000"/>
                </a:solidFill>
              </a:rPr>
              <a:t>GeoScience</a:t>
            </a:r>
            <a:r>
              <a:rPr lang="fr-FR" sz="1400" dirty="0">
                <a:solidFill>
                  <a:srgbClr val="FFC000"/>
                </a:solidFill>
              </a:rPr>
              <a:t> </a:t>
            </a:r>
            <a:r>
              <a:rPr lang="fr-FR" sz="1400" dirty="0" smtClean="0">
                <a:solidFill>
                  <a:srgbClr val="FFC000"/>
                </a:solidFill>
              </a:rPr>
              <a:t>DWG</a:t>
            </a:r>
            <a:endParaRPr lang="fr-FR" sz="1400" dirty="0">
              <a:solidFill>
                <a:srgbClr val="FFC000"/>
              </a:solidFill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3195095" y="4490495"/>
            <a:ext cx="2291305" cy="2291305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"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rgbClr val="0070C0"/>
                </a:solidFill>
              </a:rPr>
              <a:t>Hydrology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>
                <a:solidFill>
                  <a:srgbClr val="0070C0"/>
                </a:solidFill>
              </a:rPr>
              <a:t>oriented</a:t>
            </a:r>
            <a:r>
              <a:rPr lang="fr-FR" sz="1400" dirty="0" smtClean="0">
                <a:solidFill>
                  <a:srgbClr val="0070C0"/>
                </a:solidFill>
              </a:rPr>
              <a:t> WG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433095" y="909095"/>
            <a:ext cx="2291305" cy="2291305"/>
          </a:xfrm>
          <a:prstGeom prst="ellipse">
            <a:avLst/>
          </a:prstGeom>
          <a:noFill/>
          <a:ln w="38100">
            <a:solidFill>
              <a:schemeClr val="accent6"/>
            </a:solidFill>
            <a:prstDash val="dash"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6"/>
                </a:solidFill>
              </a:rPr>
              <a:t>Agriculture </a:t>
            </a:r>
            <a:r>
              <a:rPr lang="fr-FR" sz="1400" dirty="0" err="1" smtClean="0">
                <a:solidFill>
                  <a:schemeClr val="accent6"/>
                </a:solidFill>
              </a:rPr>
              <a:t>oriented</a:t>
            </a:r>
            <a:r>
              <a:rPr lang="fr-FR" sz="1400" dirty="0" smtClean="0">
                <a:solidFill>
                  <a:schemeClr val="accent6"/>
                </a:solidFill>
              </a:rPr>
              <a:t> WG</a:t>
            </a:r>
            <a:endParaRPr lang="fr-FR" sz="1400" dirty="0">
              <a:solidFill>
                <a:schemeClr val="accent6"/>
              </a:solidFill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5252495" y="3347495"/>
            <a:ext cx="2291305" cy="2291305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7030A0"/>
                </a:solidFill>
              </a:rPr>
              <a:t>City &amp; infrastructure </a:t>
            </a:r>
            <a:r>
              <a:rPr lang="fr-FR" sz="1400" dirty="0" err="1" smtClean="0">
                <a:solidFill>
                  <a:srgbClr val="7030A0"/>
                </a:solidFill>
              </a:rPr>
              <a:t>oriented</a:t>
            </a:r>
            <a:r>
              <a:rPr lang="fr-FR" sz="1400" dirty="0" smtClean="0">
                <a:solidFill>
                  <a:srgbClr val="7030A0"/>
                </a:solidFill>
              </a:rPr>
              <a:t> WG</a:t>
            </a:r>
            <a:endParaRPr lang="fr-FR" sz="1400" dirty="0">
              <a:solidFill>
                <a:srgbClr val="7030A0"/>
              </a:solidFill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1366295" y="2971800"/>
            <a:ext cx="2291305" cy="229130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accent2"/>
                </a:solidFill>
              </a:rPr>
              <a:t>Climate</a:t>
            </a:r>
            <a:endParaRPr lang="fr-FR" sz="1400" dirty="0">
              <a:solidFill>
                <a:schemeClr val="accent2"/>
              </a:solidFill>
            </a:endParaRPr>
          </a:p>
          <a:p>
            <a:pPr algn="ctr"/>
            <a:r>
              <a:rPr lang="fr-FR" sz="1400" dirty="0" err="1" smtClean="0">
                <a:solidFill>
                  <a:schemeClr val="accent2"/>
                </a:solidFill>
              </a:rPr>
              <a:t>oriented</a:t>
            </a:r>
            <a:r>
              <a:rPr lang="fr-FR" sz="1400" dirty="0" smtClean="0">
                <a:solidFill>
                  <a:schemeClr val="accent2"/>
                </a:solidFill>
              </a:rPr>
              <a:t> WG</a:t>
            </a:r>
            <a:endParaRPr lang="fr-FR" sz="1400" dirty="0">
              <a:solidFill>
                <a:schemeClr val="accent2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795295" y="1040757"/>
            <a:ext cx="2291305" cy="2291305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rgbClr val="C00000"/>
                </a:solidFill>
              </a:rPr>
              <a:t>Technology</a:t>
            </a:r>
            <a:r>
              <a:rPr lang="fr-FR" sz="1400" dirty="0" smtClean="0">
                <a:solidFill>
                  <a:srgbClr val="C00000"/>
                </a:solidFill>
              </a:rPr>
              <a:t> </a:t>
            </a:r>
            <a:r>
              <a:rPr lang="fr-FR" sz="1400" dirty="0" err="1" smtClean="0">
                <a:solidFill>
                  <a:srgbClr val="C00000"/>
                </a:solidFill>
              </a:rPr>
              <a:t>oriented</a:t>
            </a:r>
            <a:r>
              <a:rPr lang="fr-FR" sz="1400" dirty="0" smtClean="0">
                <a:solidFill>
                  <a:srgbClr val="C00000"/>
                </a:solidFill>
              </a:rPr>
              <a:t> WG</a:t>
            </a:r>
            <a:endParaRPr lang="fr-FR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goals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/>
              <a:t>Foster technical solutions which support interoperable concepts, data definitions, formats and services for publishing, search, and exchange of </a:t>
            </a:r>
            <a:r>
              <a:rPr lang="en-US" sz="1800" dirty="0" smtClean="0"/>
              <a:t>geoscientific </a:t>
            </a:r>
            <a:r>
              <a:rPr lang="en-US" sz="1800" dirty="0"/>
              <a:t>information.</a:t>
            </a:r>
            <a:endParaRPr lang="fr-FR" sz="1800" dirty="0"/>
          </a:p>
          <a:p>
            <a:pPr lvl="0"/>
            <a:r>
              <a:rPr lang="en-US" sz="1800" dirty="0"/>
              <a:t>Ensure thematic/semantic coherence within the Geoscience domains and the Geoscience related ones: Geology, Hydrogeology, </a:t>
            </a:r>
            <a:r>
              <a:rPr lang="en-US" sz="1800" dirty="0" smtClean="0"/>
              <a:t>Mineral Resources, </a:t>
            </a:r>
            <a:r>
              <a:rPr lang="en-US" sz="1800" dirty="0"/>
              <a:t>Surface Hydrology, Soil …</a:t>
            </a:r>
            <a:endParaRPr lang="fr-FR" sz="1800" dirty="0"/>
          </a:p>
          <a:p>
            <a:pPr lvl="0"/>
            <a:r>
              <a:rPr lang="en-US" sz="1800" dirty="0"/>
              <a:t>Define proper interfaces with City and Infrastructure related domain</a:t>
            </a:r>
            <a:endParaRPr lang="fr-FR" sz="1800" dirty="0"/>
          </a:p>
          <a:p>
            <a:pPr lvl="0"/>
            <a:r>
              <a:rPr lang="en-US" sz="1800" dirty="0"/>
              <a:t>Support proper exchange with Risk monitoring, prevention and management activities</a:t>
            </a:r>
            <a:endParaRPr lang="fr-FR" sz="1800" dirty="0"/>
          </a:p>
          <a:p>
            <a:pPr lvl="0"/>
            <a:r>
              <a:rPr lang="en-US" sz="1800" dirty="0"/>
              <a:t>Focus industry and research organizations </a:t>
            </a:r>
            <a:r>
              <a:rPr lang="en-US" sz="1800" dirty="0" smtClean="0"/>
              <a:t>(incl. RDA) attention </a:t>
            </a:r>
            <a:r>
              <a:rPr lang="en-US" sz="1800" dirty="0"/>
              <a:t>on the value added of interoperable approaches</a:t>
            </a:r>
            <a:endParaRPr lang="fr-FR" sz="1800" dirty="0"/>
          </a:p>
          <a:p>
            <a:pPr lvl="0"/>
            <a:r>
              <a:rPr lang="en-US" sz="1800" dirty="0"/>
              <a:t>Identify and work with a select set of partners in this </a:t>
            </a:r>
            <a:r>
              <a:rPr lang="en-US" sz="1800" dirty="0" smtClean="0"/>
              <a:t>area</a:t>
            </a:r>
            <a:r>
              <a:rPr lang="en-US" sz="1800" dirty="0"/>
              <a:t>, and initiate demonstration projects to develop and publicize best practices in this area.</a:t>
            </a:r>
            <a:endParaRPr lang="fr-FR" sz="1800" dirty="0"/>
          </a:p>
          <a:p>
            <a:pPr lvl="0"/>
            <a:r>
              <a:rPr lang="en-US" sz="1800" dirty="0"/>
              <a:t>Establish a workable approach to managing standards for geoscience spatial features, their temporal aspects, related metadata, and other business information.</a:t>
            </a:r>
            <a:endParaRPr lang="fr-FR" sz="1800" dirty="0"/>
          </a:p>
          <a:p>
            <a:endParaRPr lang="en-US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39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idx="1"/>
          </p:nvPr>
        </p:nvSpPr>
        <p:spPr>
          <a:xfrm>
            <a:off x="346075" y="2590799"/>
            <a:ext cx="8458200" cy="35798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Review the draft charter, and vote for it 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f.robida@brgm.fr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18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GeoSciML adopted - Job done ?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60" y="1828800"/>
            <a:ext cx="9109740" cy="37338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39" y="1066800"/>
            <a:ext cx="5138698" cy="89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7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OGC / IUGS-</a:t>
            </a:r>
            <a:r>
              <a:rPr lang="en-US" sz="2000" dirty="0" err="1" smtClean="0"/>
              <a:t>cgi</a:t>
            </a:r>
            <a:r>
              <a:rPr lang="en-US" sz="2000" dirty="0" smtClean="0"/>
              <a:t> partnership</a:t>
            </a:r>
          </a:p>
          <a:p>
            <a:r>
              <a:rPr lang="en-US" sz="2000" dirty="0" smtClean="0"/>
              <a:t>A supportive community</a:t>
            </a:r>
          </a:p>
          <a:p>
            <a:r>
              <a:rPr lang="en-US" sz="2000" dirty="0" smtClean="0"/>
              <a:t>Strong support from a (small) number of actors (mainly from geological surveys)</a:t>
            </a:r>
          </a:p>
          <a:p>
            <a:pPr marL="233363" lvl="1" indent="-233363">
              <a:buFontTx/>
              <a:buChar char="•"/>
            </a:pPr>
            <a:r>
              <a:rPr lang="en-US" dirty="0"/>
              <a:t>Already (partially) implemented (mainly for geological maps</a:t>
            </a:r>
            <a:r>
              <a:rPr lang="en-US" dirty="0" smtClean="0"/>
              <a:t>)</a:t>
            </a:r>
          </a:p>
          <a:p>
            <a:pPr marL="233363" lvl="1" indent="-233363">
              <a:buFontTx/>
              <a:buChar char="•"/>
            </a:pPr>
            <a:r>
              <a:rPr lang="en-US" dirty="0"/>
              <a:t>OneGeology as the flagship project test and demonstrate the use of OGC </a:t>
            </a:r>
            <a:r>
              <a:rPr lang="en-US" dirty="0" smtClean="0"/>
              <a:t>standards (… now going 3D…)</a:t>
            </a:r>
            <a:endParaRPr lang="en-US" dirty="0"/>
          </a:p>
          <a:p>
            <a:r>
              <a:rPr lang="en-US" sz="2000" dirty="0" smtClean="0"/>
              <a:t>Used in INSPIRE</a:t>
            </a:r>
          </a:p>
          <a:p>
            <a:r>
              <a:rPr lang="en-US" sz="2000" dirty="0" smtClean="0"/>
              <a:t>A process driven mainly by data providers (geological surveys)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Do we fulfill the needs for describing and sharing information about what is below our feet ?</a:t>
            </a:r>
            <a:endParaRPr lang="en-US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1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" y="136525"/>
            <a:ext cx="9067800" cy="685800"/>
          </a:xfrm>
        </p:spPr>
        <p:txBody>
          <a:bodyPr/>
          <a:lstStyle/>
          <a:p>
            <a:r>
              <a:rPr lang="fr-FR" dirty="0" smtClean="0"/>
              <a:t>A mix of </a:t>
            </a:r>
            <a:r>
              <a:rPr lang="fr-FR" dirty="0" err="1" smtClean="0"/>
              <a:t>different</a:t>
            </a:r>
            <a:r>
              <a:rPr lang="fr-FR" dirty="0" smtClean="0"/>
              <a:t> disciplines </a:t>
            </a:r>
            <a:r>
              <a:rPr lang="fr-FR" dirty="0" err="1" smtClean="0"/>
              <a:t>around</a:t>
            </a:r>
            <a:r>
              <a:rPr lang="fr-FR" dirty="0" smtClean="0"/>
              <a:t> « </a:t>
            </a:r>
            <a:r>
              <a:rPr lang="fr-FR" dirty="0" err="1" smtClean="0"/>
              <a:t>geology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6" name="Ellipse 5"/>
          <p:cNvSpPr/>
          <p:nvPr/>
        </p:nvSpPr>
        <p:spPr bwMode="auto">
          <a:xfrm>
            <a:off x="1981200" y="1155583"/>
            <a:ext cx="5257800" cy="5257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712097" y="349362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</a:rPr>
              <a:t>Geology</a:t>
            </a:r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12097" y="46482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</a:rPr>
              <a:t>Seismology</a:t>
            </a:r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82047" y="24384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</a:rPr>
              <a:t>Mineral</a:t>
            </a:r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 err="1" smtClean="0">
                <a:solidFill>
                  <a:srgbClr val="002060"/>
                </a:solidFill>
              </a:rPr>
              <a:t>resources</a:t>
            </a:r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00200" y="51816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</a:rPr>
              <a:t>HydroGeology</a:t>
            </a:r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00800" y="21336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</a:rPr>
              <a:t>Soil</a:t>
            </a:r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05500" y="551644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smtClean="0">
                <a:solidFill>
                  <a:srgbClr val="002060"/>
                </a:solidFill>
              </a:rPr>
              <a:t>Underground</a:t>
            </a:r>
          </a:p>
          <a:p>
            <a:r>
              <a:rPr lang="fr-FR" sz="2400" dirty="0" smtClean="0">
                <a:solidFill>
                  <a:srgbClr val="002060"/>
                </a:solidFill>
              </a:rPr>
              <a:t>constructions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733800" y="125602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</a:rPr>
              <a:t>Volcanology</a:t>
            </a:r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38400" y="230730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err="1" smtClean="0">
                <a:solidFill>
                  <a:srgbClr val="002060"/>
                </a:solidFill>
              </a:rPr>
              <a:t>Geophysics</a:t>
            </a:r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486400" y="3591046"/>
            <a:ext cx="1634922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fr-FR" sz="2400" dirty="0" err="1" smtClean="0">
                <a:solidFill>
                  <a:srgbClr val="002060"/>
                </a:solidFill>
              </a:rPr>
              <a:t>Oil</a:t>
            </a:r>
            <a:r>
              <a:rPr lang="fr-FR" sz="2400" dirty="0" smtClean="0">
                <a:solidFill>
                  <a:srgbClr val="002060"/>
                </a:solidFill>
              </a:rPr>
              <a:t> &amp; </a:t>
            </a:r>
            <a:r>
              <a:rPr lang="fr-FR" sz="2400" dirty="0" err="1" smtClean="0">
                <a:solidFill>
                  <a:srgbClr val="002060"/>
                </a:solidFill>
              </a:rPr>
              <a:t>gas</a:t>
            </a:r>
            <a:endParaRPr lang="fr-FR" sz="2400" dirty="0">
              <a:solidFill>
                <a:srgbClr val="002060"/>
              </a:solidFill>
            </a:endParaRPr>
          </a:p>
          <a:p>
            <a:pPr algn="r"/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886675" y="3949817"/>
            <a:ext cx="1634922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fr-FR" sz="2400" dirty="0" smtClean="0">
                <a:solidFill>
                  <a:srgbClr val="002060"/>
                </a:solidFill>
              </a:rPr>
              <a:t>Mining</a:t>
            </a:r>
            <a:endParaRPr lang="fr-FR" sz="2400" dirty="0">
              <a:solidFill>
                <a:srgbClr val="002060"/>
              </a:solidFill>
            </a:endParaRPr>
          </a:p>
          <a:p>
            <a:pPr algn="r"/>
            <a:endParaRPr lang="fr-FR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“Geoscience” or not “geoscience”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Geoscience</a:t>
            </a:r>
            <a:r>
              <a:rPr lang="en-US" sz="1800" dirty="0" smtClean="0"/>
              <a:t> is the scientific study of planet Earth and its many different natural geologic systems.  It includes the study and </a:t>
            </a:r>
            <a:r>
              <a:rPr lang="en-US" sz="1800" b="1" dirty="0" smtClean="0"/>
              <a:t>investigation of Earth’s minerals, soil, water and energy resources</a:t>
            </a:r>
            <a:r>
              <a:rPr lang="en-US" sz="1800" dirty="0" smtClean="0"/>
              <a:t>: how Earth’s natural systems work today, how they operated in the recent and ancient past, and how we expect they may behave in the future. Geoscience is real-world science, relevant to everyone, everyday.</a:t>
            </a:r>
          </a:p>
          <a:p>
            <a:r>
              <a:rPr lang="en-US" sz="1800" dirty="0" smtClean="0"/>
              <a:t>Our Earth has been around for more than four billion years so there’s a lot of information to work with. Some geoscientists work in a traditional broad area of Earth science like </a:t>
            </a:r>
            <a:r>
              <a:rPr lang="en-US" sz="1800" b="1" dirty="0" smtClean="0"/>
              <a:t>geology, geophysics, geochemistry and environmental geoscience.</a:t>
            </a:r>
            <a:r>
              <a:rPr lang="en-US" sz="1800" dirty="0" smtClean="0"/>
              <a:t> Others practice geoscience in one of many specialized areas, such as </a:t>
            </a:r>
            <a:r>
              <a:rPr lang="en-US" sz="1800" b="1" dirty="0" smtClean="0"/>
              <a:t>volcanology</a:t>
            </a:r>
            <a:r>
              <a:rPr lang="en-US" sz="1800" dirty="0" smtClean="0"/>
              <a:t> (volcanoes), </a:t>
            </a:r>
            <a:r>
              <a:rPr lang="en-US" sz="1800" b="1" dirty="0" smtClean="0"/>
              <a:t>paleontology</a:t>
            </a:r>
            <a:r>
              <a:rPr lang="en-US" sz="1800" dirty="0" smtClean="0"/>
              <a:t> (fossils) or </a:t>
            </a:r>
            <a:r>
              <a:rPr lang="en-US" sz="1800" b="1" dirty="0" smtClean="0"/>
              <a:t>geochronology</a:t>
            </a:r>
            <a:r>
              <a:rPr lang="en-US" sz="1800" dirty="0" smtClean="0"/>
              <a:t> (age-dating rocks); or they work in a new emerging discipline such as medical or forensic geology.  What’s important to remember is that there are many different types of geoscientists and different forms of geoscience practice.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(from </a:t>
            </a:r>
            <a:r>
              <a:rPr lang="en-US" sz="1600" dirty="0" smtClean="0">
                <a:hlinkClick r:id="rId2"/>
              </a:rPr>
              <a:t>https://geoscientistscanada.ca/profession-of-geoscience/what-is-geoscience/</a:t>
            </a:r>
            <a:r>
              <a:rPr lang="en-US" sz="1600" dirty="0" smtClean="0"/>
              <a:t>)</a:t>
            </a:r>
            <a:endParaRPr lang="en-US" sz="1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97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of </a:t>
            </a:r>
            <a:r>
              <a:rPr lang="en-US" dirty="0" err="1" smtClean="0"/>
              <a:t>ad’hoc</a:t>
            </a:r>
            <a:r>
              <a:rPr lang="en-US" dirty="0" smtClean="0"/>
              <a:t> in Dublin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June 2016  (Dublin TC) : </a:t>
            </a:r>
            <a:r>
              <a:rPr lang="en-GB" dirty="0" err="1" smtClean="0"/>
              <a:t>ad’hoc</a:t>
            </a:r>
            <a:r>
              <a:rPr lang="en-GB" dirty="0" smtClean="0"/>
              <a:t> </a:t>
            </a:r>
            <a:r>
              <a:rPr lang="en-GB" dirty="0"/>
              <a:t>meeting Borehole and 3D </a:t>
            </a:r>
            <a:r>
              <a:rPr lang="en-GB" dirty="0" smtClean="0"/>
              <a:t>geoscience</a:t>
            </a:r>
          </a:p>
          <a:p>
            <a:pPr lvl="1"/>
            <a:r>
              <a:rPr lang="en-GB" dirty="0"/>
              <a:t>4</a:t>
            </a:r>
            <a:r>
              <a:rPr lang="en-GB" dirty="0" smtClean="0"/>
              <a:t>5 participants, </a:t>
            </a:r>
            <a:r>
              <a:rPr lang="en-US" dirty="0"/>
              <a:t>17 countries were represented, with people coming from geological surveys (2/3) and a mix (1/3) of industry (oil and gas, civil engineering, IT companies) and </a:t>
            </a:r>
            <a:r>
              <a:rPr lang="en-US" dirty="0" smtClean="0"/>
              <a:t>universities</a:t>
            </a:r>
          </a:p>
          <a:p>
            <a:pPr lvl="1"/>
            <a:r>
              <a:rPr lang="en-US" dirty="0" smtClean="0"/>
              <a:t>standards for boreholes in surveys / industry</a:t>
            </a:r>
          </a:p>
          <a:p>
            <a:pPr lvl="1"/>
            <a:r>
              <a:rPr lang="en-US" dirty="0" smtClean="0"/>
              <a:t>3D geological models interoperability</a:t>
            </a:r>
          </a:p>
          <a:p>
            <a:pPr lvl="1"/>
            <a:endParaRPr lang="en-US" dirty="0" smtClean="0"/>
          </a:p>
          <a:p>
            <a:pPr marL="347663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As a wrap-up of this ad-hoc meeting session, there was a consensus to propose the creation of a DWG dedicated to this topics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83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Why</a:t>
            </a:r>
            <a:r>
              <a:rPr lang="fr-FR" dirty="0"/>
              <a:t> (</a:t>
            </a:r>
            <a:r>
              <a:rPr lang="fr-FR" dirty="0" err="1"/>
              <a:t>were</a:t>
            </a:r>
            <a:r>
              <a:rPr lang="fr-FR" dirty="0"/>
              <a:t>) </a:t>
            </a:r>
            <a:r>
              <a:rPr lang="fr-FR" dirty="0" err="1"/>
              <a:t>we</a:t>
            </a:r>
            <a:r>
              <a:rPr lang="fr-FR" dirty="0"/>
              <a:t> (in Dublin) ?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b="1" dirty="0" smtClean="0"/>
              <a:t>A multitude of </a:t>
            </a:r>
            <a:r>
              <a:rPr lang="fr-FR" altLang="fr-FR" b="1" dirty="0" err="1" smtClean="0"/>
              <a:t>geoscience</a:t>
            </a:r>
            <a:r>
              <a:rPr lang="fr-FR" altLang="fr-FR" b="1" dirty="0" smtClean="0"/>
              <a:t> initiatives / </a:t>
            </a:r>
            <a:r>
              <a:rPr lang="fr-FR" altLang="fr-FR" b="1" dirty="0" err="1" smtClean="0"/>
              <a:t>projects</a:t>
            </a:r>
            <a:r>
              <a:rPr lang="fr-FR" altLang="fr-FR" b="1" dirty="0" smtClean="0"/>
              <a:t> </a:t>
            </a:r>
            <a:r>
              <a:rPr lang="fr-FR" altLang="fr-FR" b="1" dirty="0" err="1" smtClean="0"/>
              <a:t>which</a:t>
            </a:r>
            <a:r>
              <a:rPr lang="fr-FR" altLang="fr-FR" b="1" dirty="0" smtClean="0"/>
              <a:t>  </a:t>
            </a:r>
            <a:r>
              <a:rPr lang="fr-FR" altLang="fr-FR" b="1" dirty="0" err="1" smtClean="0"/>
              <a:t>develop</a:t>
            </a:r>
            <a:r>
              <a:rPr lang="fr-FR" altLang="fr-FR" b="1" dirty="0" smtClean="0"/>
              <a:t> / use of standards for </a:t>
            </a:r>
            <a:r>
              <a:rPr lang="fr-FR" altLang="fr-FR" b="1" dirty="0" err="1" smtClean="0"/>
              <a:t>boreholes</a:t>
            </a:r>
            <a:r>
              <a:rPr lang="fr-FR" altLang="fr-FR" b="1" dirty="0" smtClean="0"/>
              <a:t> and 3D </a:t>
            </a:r>
            <a:r>
              <a:rPr lang="fr-FR" altLang="fr-FR" b="1" dirty="0" err="1" smtClean="0"/>
              <a:t>Earth</a:t>
            </a:r>
            <a:r>
              <a:rPr lang="fr-FR" altLang="fr-FR" b="1" dirty="0" smtClean="0"/>
              <a:t> </a:t>
            </a:r>
            <a:r>
              <a:rPr lang="fr-FR" altLang="fr-FR" b="1" dirty="0" err="1" smtClean="0"/>
              <a:t>models</a:t>
            </a:r>
            <a:endParaRPr lang="fr-FR" altLang="fr-FR" b="1" dirty="0" smtClean="0"/>
          </a:p>
          <a:p>
            <a:endParaRPr lang="fr-FR" altLang="fr-FR" sz="1200" b="1" dirty="0" smtClean="0"/>
          </a:p>
          <a:p>
            <a:r>
              <a:rPr lang="fr-FR" altLang="fr-FR" dirty="0" smtClean="0"/>
              <a:t>GeoSciML</a:t>
            </a:r>
          </a:p>
          <a:p>
            <a:r>
              <a:rPr lang="fr-FR" altLang="fr-FR" dirty="0" smtClean="0"/>
              <a:t>Geo3DML</a:t>
            </a:r>
          </a:p>
          <a:p>
            <a:r>
              <a:rPr lang="fr-FR" altLang="fr-FR" dirty="0" err="1" smtClean="0"/>
              <a:t>BoreholeML</a:t>
            </a:r>
            <a:endParaRPr lang="fr-FR" altLang="fr-FR" dirty="0" smtClean="0"/>
          </a:p>
          <a:p>
            <a:r>
              <a:rPr lang="fr-FR" altLang="fr-FR" dirty="0" smtClean="0"/>
              <a:t>EarthResourceML</a:t>
            </a:r>
          </a:p>
          <a:p>
            <a:r>
              <a:rPr lang="fr-FR" altLang="fr-FR" dirty="0" smtClean="0"/>
              <a:t>INSPIRE</a:t>
            </a:r>
          </a:p>
          <a:p>
            <a:r>
              <a:rPr lang="fr-FR" altLang="fr-FR" dirty="0" smtClean="0"/>
              <a:t>GST</a:t>
            </a:r>
          </a:p>
          <a:p>
            <a:r>
              <a:rPr lang="fr-FR" altLang="fr-FR" dirty="0" smtClean="0"/>
              <a:t>RESQML</a:t>
            </a:r>
          </a:p>
          <a:p>
            <a:endParaRPr lang="fr-FR" altLang="fr-FR" dirty="0" smtClean="0"/>
          </a:p>
          <a:p>
            <a:endParaRPr lang="fr-FR" altLang="fr-FR" dirty="0" smtClean="0"/>
          </a:p>
        </p:txBody>
      </p:sp>
      <p:sp>
        <p:nvSpPr>
          <p:cNvPr id="410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b="0" smtClean="0">
                <a:solidFill>
                  <a:srgbClr val="092E5C"/>
                </a:solidFill>
                <a:latin typeface="Arial" panose="020B0604020202020204" pitchFamily="34" charset="0"/>
              </a:rPr>
              <a:t>Copyright © 2016 Open Geospatial Consortium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2514600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200" b="0" dirty="0" smtClean="0">
              <a:solidFill>
                <a:schemeClr val="tx2"/>
              </a:solidFill>
              <a:latin typeface="+mn-lt"/>
              <a:cs typeface="MS P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b="0" dirty="0" smtClean="0">
                <a:solidFill>
                  <a:schemeClr val="tx2"/>
                </a:solidFill>
                <a:latin typeface="+mn-lt"/>
                <a:cs typeface="MS PGothic" charset="0"/>
              </a:rPr>
              <a:t>OneGeology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b="0" dirty="0" smtClean="0">
                <a:solidFill>
                  <a:schemeClr val="tx2"/>
                </a:solidFill>
                <a:latin typeface="+mn-lt"/>
                <a:cs typeface="MS PGothic" charset="0"/>
              </a:rPr>
              <a:t>EGDI</a:t>
            </a:r>
            <a:endParaRPr lang="fr-FR" sz="2400" b="0" dirty="0">
              <a:solidFill>
                <a:schemeClr val="tx2"/>
              </a:solidFill>
              <a:latin typeface="+mn-lt"/>
              <a:cs typeface="MS P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b="0" dirty="0">
                <a:solidFill>
                  <a:schemeClr val="tx2"/>
                </a:solidFill>
                <a:latin typeface="+mn-lt"/>
                <a:cs typeface="MS PGothic" charset="0"/>
              </a:rPr>
              <a:t>EPOS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b="0" dirty="0" err="1">
                <a:solidFill>
                  <a:schemeClr val="tx2"/>
                </a:solidFill>
                <a:latin typeface="+mn-lt"/>
                <a:cs typeface="MS PGothic" charset="0"/>
              </a:rPr>
              <a:t>Earthcube</a:t>
            </a:r>
            <a:endParaRPr lang="fr-FR" sz="2400" b="0" dirty="0">
              <a:solidFill>
                <a:schemeClr val="tx2"/>
              </a:solidFill>
              <a:latin typeface="+mn-lt"/>
              <a:cs typeface="MS P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b="0" dirty="0" smtClean="0">
                <a:solidFill>
                  <a:schemeClr val="tx2"/>
                </a:solidFill>
                <a:latin typeface="+mn-lt"/>
                <a:cs typeface="MS PGothic" charset="0"/>
              </a:rPr>
              <a:t>3DIM</a:t>
            </a:r>
            <a:endParaRPr lang="fr-FR" sz="2400" b="0" dirty="0">
              <a:solidFill>
                <a:schemeClr val="tx2"/>
              </a:solidFill>
              <a:latin typeface="+mn-lt"/>
              <a:cs typeface="MS P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b="0" dirty="0">
                <a:solidFill>
                  <a:schemeClr val="tx2"/>
                </a:solidFill>
                <a:cs typeface="MS PGothic" charset="0"/>
              </a:rPr>
              <a:t>BIM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b="0" dirty="0" err="1" smtClean="0">
                <a:solidFill>
                  <a:schemeClr val="tx2"/>
                </a:solidFill>
                <a:cs typeface="MS PGothic" charset="0"/>
              </a:rPr>
              <a:t>MINnD</a:t>
            </a:r>
            <a:endParaRPr lang="fr-FR" sz="2400" b="0" dirty="0">
              <a:solidFill>
                <a:schemeClr val="tx2"/>
              </a:solidFill>
              <a:cs typeface="MS P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b="0" dirty="0">
                <a:solidFill>
                  <a:schemeClr val="tx2"/>
                </a:solidFill>
                <a:latin typeface="+mn-lt"/>
                <a:cs typeface="MS PGothic" charset="0"/>
              </a:rPr>
              <a:t>3D Wiesbaden meeting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b="0" dirty="0">
                <a:solidFill>
                  <a:schemeClr val="tx2"/>
                </a:solidFill>
                <a:latin typeface="+mn-lt"/>
                <a:cs typeface="MS PGothic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070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Why</a:t>
            </a:r>
            <a:r>
              <a:rPr lang="fr-FR" dirty="0" smtClean="0"/>
              <a:t> (</a:t>
            </a:r>
            <a:r>
              <a:rPr lang="fr-FR" dirty="0" err="1" smtClean="0"/>
              <a:t>were</a:t>
            </a:r>
            <a:r>
              <a:rPr lang="fr-FR" dirty="0" smtClean="0"/>
              <a:t>) </a:t>
            </a:r>
            <a:r>
              <a:rPr lang="fr-FR" dirty="0" err="1" smtClean="0"/>
              <a:t>we</a:t>
            </a:r>
            <a:r>
              <a:rPr lang="fr-FR" dirty="0" smtClean="0"/>
              <a:t> (in Dublin)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075" y="1204913"/>
            <a:ext cx="8458200" cy="4891087"/>
          </a:xfrm>
        </p:spPr>
        <p:txBody>
          <a:bodyPr/>
          <a:lstStyle/>
          <a:p>
            <a:r>
              <a:rPr lang="fr-FR" altLang="fr-FR" sz="2000" dirty="0" smtClean="0"/>
              <a:t>Do </a:t>
            </a:r>
            <a:r>
              <a:rPr lang="fr-FR" altLang="fr-FR" sz="2000" dirty="0" err="1" smtClean="0"/>
              <a:t>we</a:t>
            </a:r>
            <a:r>
              <a:rPr lang="fr-FR" altLang="fr-FR" sz="2000" dirty="0" smtClean="0"/>
              <a:t> know </a:t>
            </a:r>
            <a:r>
              <a:rPr lang="fr-FR" altLang="fr-FR" sz="2000" dirty="0" err="1" smtClean="0"/>
              <a:t>where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we</a:t>
            </a:r>
            <a:r>
              <a:rPr lang="fr-FR" altLang="fr-FR" sz="2000" dirty="0" smtClean="0"/>
              <a:t> are about standards for </a:t>
            </a:r>
            <a:r>
              <a:rPr lang="fr-FR" altLang="fr-FR" sz="2000" dirty="0" err="1" smtClean="0"/>
              <a:t>boreholes</a:t>
            </a:r>
            <a:r>
              <a:rPr lang="fr-FR" altLang="fr-FR" sz="2000" dirty="0" smtClean="0"/>
              <a:t> and 3D ?</a:t>
            </a:r>
          </a:p>
          <a:p>
            <a:pPr lvl="1"/>
            <a:r>
              <a:rPr lang="fr-FR" altLang="fr-FR" sz="1800" dirty="0" smtClean="0"/>
              <a:t>for </a:t>
            </a:r>
            <a:r>
              <a:rPr lang="fr-FR" altLang="fr-FR" sz="1800" dirty="0" err="1" smtClean="0"/>
              <a:t>what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users</a:t>
            </a:r>
            <a:r>
              <a:rPr lang="fr-FR" altLang="fr-FR" sz="1800" dirty="0" smtClean="0"/>
              <a:t> </a:t>
            </a:r>
          </a:p>
          <a:p>
            <a:pPr lvl="1"/>
            <a:r>
              <a:rPr lang="fr-FR" altLang="fr-FR" sz="1800" dirty="0" smtClean="0"/>
              <a:t>for </a:t>
            </a:r>
            <a:r>
              <a:rPr lang="fr-FR" altLang="fr-FR" sz="1800" dirty="0" err="1" smtClean="0"/>
              <a:t>what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purpose</a:t>
            </a:r>
            <a:endParaRPr lang="fr-FR" altLang="fr-FR" sz="1800" dirty="0" smtClean="0"/>
          </a:p>
          <a:p>
            <a:r>
              <a:rPr lang="fr-FR" altLang="fr-FR" sz="2000" dirty="0" smtClean="0"/>
              <a:t>Do </a:t>
            </a:r>
            <a:r>
              <a:rPr lang="fr-FR" altLang="fr-FR" sz="2000" dirty="0" err="1" smtClean="0"/>
              <a:t>we</a:t>
            </a:r>
            <a:r>
              <a:rPr lang="fr-FR" altLang="fr-FR" sz="2000" dirty="0" smtClean="0"/>
              <a:t> (</a:t>
            </a:r>
            <a:r>
              <a:rPr lang="fr-FR" altLang="fr-FR" sz="2000" dirty="0" err="1" smtClean="0"/>
              <a:t>need</a:t>
            </a:r>
            <a:r>
              <a:rPr lang="fr-FR" altLang="fr-FR" sz="2000" dirty="0" smtClean="0"/>
              <a:t> to ?) </a:t>
            </a:r>
            <a:r>
              <a:rPr lang="fr-FR" altLang="fr-FR" sz="2000" dirty="0" err="1" smtClean="0"/>
              <a:t>agree</a:t>
            </a:r>
            <a:r>
              <a:rPr lang="fr-FR" altLang="fr-FR" sz="2000" dirty="0" smtClean="0"/>
              <a:t> on </a:t>
            </a:r>
            <a:r>
              <a:rPr lang="fr-FR" altLang="fr-FR" sz="2000" dirty="0" err="1" smtClean="0"/>
              <a:t>common</a:t>
            </a:r>
            <a:r>
              <a:rPr lang="fr-FR" altLang="fr-FR" sz="2000" dirty="0" smtClean="0"/>
              <a:t> standards ?</a:t>
            </a:r>
          </a:p>
          <a:p>
            <a:r>
              <a:rPr lang="fr-FR" altLang="fr-FR" sz="2000" dirty="0" err="1" smtClean="0"/>
              <a:t>Embrass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different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communities</a:t>
            </a:r>
            <a:endParaRPr lang="fr-FR" altLang="fr-FR" sz="2000" dirty="0" smtClean="0"/>
          </a:p>
          <a:p>
            <a:pPr lvl="1"/>
            <a:r>
              <a:rPr lang="fr-FR" altLang="fr-FR" sz="1800" dirty="0" err="1" smtClean="0"/>
              <a:t>Geo</a:t>
            </a:r>
            <a:r>
              <a:rPr lang="fr-FR" altLang="fr-FR" sz="1800" dirty="0" smtClean="0"/>
              <a:t>* (</a:t>
            </a:r>
            <a:r>
              <a:rPr lang="fr-FR" altLang="fr-FR" sz="1800" dirty="0" err="1" smtClean="0"/>
              <a:t>geology</a:t>
            </a:r>
            <a:r>
              <a:rPr lang="fr-FR" altLang="fr-FR" sz="1800" dirty="0" smtClean="0"/>
              <a:t>, </a:t>
            </a:r>
            <a:r>
              <a:rPr lang="fr-FR" altLang="fr-FR" sz="1800" dirty="0" err="1" smtClean="0"/>
              <a:t>geotechnics</a:t>
            </a:r>
            <a:r>
              <a:rPr lang="fr-FR" altLang="fr-FR" sz="1800" dirty="0" smtClean="0"/>
              <a:t>, </a:t>
            </a:r>
            <a:r>
              <a:rPr lang="fr-FR" altLang="fr-FR" sz="1800" dirty="0" err="1" smtClean="0"/>
              <a:t>oil</a:t>
            </a:r>
            <a:r>
              <a:rPr lang="fr-FR" altLang="fr-FR" sz="1800" dirty="0" smtClean="0"/>
              <a:t> dans </a:t>
            </a:r>
            <a:r>
              <a:rPr lang="fr-FR" altLang="fr-FR" sz="1800" dirty="0" err="1" smtClean="0"/>
              <a:t>gas</a:t>
            </a:r>
            <a:r>
              <a:rPr lang="fr-FR" altLang="fr-FR" sz="1800" dirty="0" smtClean="0"/>
              <a:t>, </a:t>
            </a:r>
            <a:r>
              <a:rPr lang="fr-FR" altLang="fr-FR" sz="1800" dirty="0" err="1" smtClean="0"/>
              <a:t>mining</a:t>
            </a:r>
            <a:r>
              <a:rPr lang="fr-FR" altLang="fr-FR" sz="1800" dirty="0" smtClean="0"/>
              <a:t>, </a:t>
            </a:r>
            <a:r>
              <a:rPr lang="fr-FR" altLang="fr-FR" sz="1800" dirty="0" err="1" smtClean="0"/>
              <a:t>groundwater</a:t>
            </a:r>
            <a:r>
              <a:rPr lang="fr-FR" altLang="fr-FR" sz="1800" dirty="0" smtClean="0"/>
              <a:t>…)</a:t>
            </a:r>
          </a:p>
          <a:p>
            <a:pPr lvl="1"/>
            <a:r>
              <a:rPr lang="fr-FR" altLang="fr-FR" sz="1800" dirty="0" smtClean="0"/>
              <a:t>Data providers (</a:t>
            </a:r>
            <a:r>
              <a:rPr lang="fr-FR" altLang="fr-FR" sz="1800" dirty="0" err="1" smtClean="0"/>
              <a:t>geological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surveys</a:t>
            </a:r>
            <a:r>
              <a:rPr lang="fr-FR" altLang="fr-FR" sz="1800" dirty="0" smtClean="0"/>
              <a:t>, </a:t>
            </a:r>
            <a:r>
              <a:rPr lang="fr-FR" altLang="fr-FR" sz="1800" dirty="0" err="1" smtClean="0"/>
              <a:t>universities</a:t>
            </a:r>
            <a:r>
              <a:rPr lang="fr-FR" altLang="fr-FR" sz="1800" dirty="0" smtClean="0"/>
              <a:t>, </a:t>
            </a:r>
            <a:r>
              <a:rPr lang="fr-FR" altLang="fr-FR" sz="1800" dirty="0" err="1" smtClean="0"/>
              <a:t>contracting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companies</a:t>
            </a:r>
            <a:r>
              <a:rPr lang="fr-FR" altLang="fr-FR" sz="1800" dirty="0" smtClean="0"/>
              <a:t>,…)</a:t>
            </a:r>
          </a:p>
          <a:p>
            <a:pPr lvl="1"/>
            <a:r>
              <a:rPr lang="fr-FR" altLang="fr-FR" sz="1800" dirty="0" err="1" smtClean="0"/>
              <a:t>Users</a:t>
            </a:r>
            <a:r>
              <a:rPr lang="fr-FR" altLang="fr-FR" sz="1800" dirty="0" smtClean="0"/>
              <a:t> (engineering, </a:t>
            </a:r>
            <a:r>
              <a:rPr lang="fr-FR" altLang="fr-FR" sz="1800" dirty="0" err="1" smtClean="0"/>
              <a:t>municipalities</a:t>
            </a:r>
            <a:r>
              <a:rPr lang="fr-FR" altLang="fr-FR" sz="1800" dirty="0" smtClean="0"/>
              <a:t>,…)</a:t>
            </a:r>
          </a:p>
          <a:p>
            <a:pPr lvl="1"/>
            <a:r>
              <a:rPr lang="fr-FR" altLang="fr-FR" sz="1800" dirty="0" smtClean="0"/>
              <a:t>Software </a:t>
            </a:r>
            <a:r>
              <a:rPr lang="fr-FR" altLang="fr-FR" sz="1800" dirty="0" err="1" smtClean="0"/>
              <a:t>vendors</a:t>
            </a:r>
            <a:endParaRPr lang="fr-FR" altLang="fr-FR" sz="1800" dirty="0" smtClean="0"/>
          </a:p>
          <a:p>
            <a:pPr lvl="1"/>
            <a:r>
              <a:rPr lang="fr-FR" altLang="fr-FR" sz="1800" dirty="0" smtClean="0"/>
              <a:t>…</a:t>
            </a:r>
          </a:p>
          <a:p>
            <a:r>
              <a:rPr lang="fr-FR" altLang="fr-FR" sz="2000" dirty="0" err="1" smtClean="0"/>
              <a:t>Make</a:t>
            </a:r>
            <a:r>
              <a:rPr lang="fr-FR" altLang="fr-FR" sz="2000" dirty="0" smtClean="0"/>
              <a:t> sure </a:t>
            </a:r>
            <a:r>
              <a:rPr lang="fr-FR" altLang="fr-FR" sz="2000" dirty="0" err="1" smtClean="0"/>
              <a:t>we</a:t>
            </a:r>
            <a:r>
              <a:rPr lang="fr-FR" altLang="fr-FR" sz="2000" dirty="0" smtClean="0"/>
              <a:t> are able to </a:t>
            </a:r>
            <a:r>
              <a:rPr lang="fr-FR" altLang="fr-FR" sz="2000" dirty="0" err="1" smtClean="0"/>
              <a:t>interoperate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with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other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communities</a:t>
            </a:r>
            <a:r>
              <a:rPr lang="fr-FR" altLang="fr-FR" sz="2000" dirty="0" smtClean="0"/>
              <a:t> (BIM,…) and </a:t>
            </a:r>
            <a:r>
              <a:rPr lang="fr-FR" altLang="fr-FR" sz="2000" dirty="0" err="1" smtClean="0"/>
              <a:t>benefit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from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generic</a:t>
            </a:r>
            <a:r>
              <a:rPr lang="fr-FR" altLang="fr-FR" sz="2000" dirty="0" smtClean="0"/>
              <a:t> 3D </a:t>
            </a:r>
            <a:r>
              <a:rPr lang="fr-FR" altLang="fr-FR" sz="2000" dirty="0" err="1" smtClean="0"/>
              <a:t>developments</a:t>
            </a:r>
            <a:r>
              <a:rPr lang="fr-FR" altLang="fr-FR" sz="2000" dirty="0" smtClean="0"/>
              <a:t> (OGC)</a:t>
            </a:r>
          </a:p>
          <a:p>
            <a:pPr lvl="1"/>
            <a:endParaRPr lang="fr-FR" altLang="fr-FR" sz="1800" dirty="0" smtClean="0"/>
          </a:p>
          <a:p>
            <a:pPr lvl="1"/>
            <a:endParaRPr lang="fr-FR" altLang="fr-FR" sz="1800" dirty="0" smtClean="0"/>
          </a:p>
        </p:txBody>
      </p:sp>
      <p:sp>
        <p:nvSpPr>
          <p:cNvPr id="512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b="0" smtClean="0">
                <a:solidFill>
                  <a:srgbClr val="092E5C"/>
                </a:solidFill>
                <a:latin typeface="Arial" panose="020B0604020202020204" pitchFamily="34" charset="0"/>
              </a:rPr>
              <a:t>Copyright © 2016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34621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community is “ready”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An opportunity to put together the diversity of stakeholders</a:t>
            </a:r>
          </a:p>
          <a:p>
            <a:pPr lvl="1"/>
            <a:r>
              <a:rPr lang="en-US" sz="1800" dirty="0" smtClean="0"/>
              <a:t>Geological surveys</a:t>
            </a:r>
          </a:p>
          <a:p>
            <a:pPr lvl="1"/>
            <a:r>
              <a:rPr lang="en-US" sz="1800" dirty="0" smtClean="0"/>
              <a:t>Industry</a:t>
            </a:r>
          </a:p>
          <a:p>
            <a:pPr lvl="1"/>
            <a:r>
              <a:rPr lang="en-US" sz="1800" dirty="0" smtClean="0"/>
              <a:t>Engineering companies</a:t>
            </a:r>
          </a:p>
          <a:p>
            <a:pPr lvl="1"/>
            <a:r>
              <a:rPr lang="en-US" sz="1800" dirty="0" smtClean="0"/>
              <a:t>Software vendors</a:t>
            </a:r>
          </a:p>
          <a:p>
            <a:pPr lvl="1"/>
            <a:r>
              <a:rPr lang="en-US" sz="1800" dirty="0" smtClean="0"/>
              <a:t>Academics</a:t>
            </a:r>
          </a:p>
          <a:p>
            <a:pPr lvl="1"/>
            <a:r>
              <a:rPr lang="en-US" sz="1800" dirty="0" smtClean="0"/>
              <a:t>Local authorities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o identify the existing solutions 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bottlenecks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need for new standards (or adapt)</a:t>
            </a:r>
          </a:p>
          <a:p>
            <a:r>
              <a:rPr lang="en-US" sz="2000" dirty="0" smtClean="0"/>
              <a:t>Guarantee the link with other communities (</a:t>
            </a:r>
            <a:r>
              <a:rPr lang="en-US" sz="2000" dirty="0" err="1" smtClean="0"/>
              <a:t>CityGML</a:t>
            </a:r>
            <a:r>
              <a:rPr lang="en-US" sz="2000" dirty="0" smtClean="0"/>
              <a:t>, </a:t>
            </a:r>
            <a:r>
              <a:rPr lang="en-US" sz="2000" dirty="0" err="1" smtClean="0"/>
              <a:t>LandInfra</a:t>
            </a:r>
            <a:r>
              <a:rPr lang="en-US" sz="2000" dirty="0" smtClean="0"/>
              <a:t>,…)</a:t>
            </a:r>
          </a:p>
          <a:p>
            <a:endParaRPr lang="en-US" sz="2000" dirty="0"/>
          </a:p>
          <a:p>
            <a:r>
              <a:rPr lang="en-US" sz="2000" dirty="0" smtClean="0"/>
              <a:t>… before it is too late…</a:t>
            </a:r>
          </a:p>
          <a:p>
            <a:endParaRPr lang="en-US" sz="2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17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3171</TotalTime>
  <Words>784</Words>
  <Application>Microsoft Office PowerPoint</Application>
  <PresentationFormat>Affichage à l'écran (4:3)</PresentationFormat>
  <Paragraphs>140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Arial Black</vt:lpstr>
      <vt:lpstr>CG Times</vt:lpstr>
      <vt:lpstr>Times New Roman</vt:lpstr>
      <vt:lpstr>Wingdings</vt:lpstr>
      <vt:lpstr>OGC_PowerPoint_Template</vt:lpstr>
      <vt:lpstr>Proposal of a GeoScience DWG</vt:lpstr>
      <vt:lpstr>GeoSciML adopted - Job done ?</vt:lpstr>
      <vt:lpstr>Lessons learned</vt:lpstr>
      <vt:lpstr>A mix of different disciplines around « geology »</vt:lpstr>
      <vt:lpstr>“Geoscience” or not “geoscience” ?</vt:lpstr>
      <vt:lpstr>Follow up of ad’hoc in Dublin</vt:lpstr>
      <vt:lpstr>Why (were) we (in Dublin) ?</vt:lpstr>
      <vt:lpstr>Why (were) we (in Dublin) ?</vt:lpstr>
      <vt:lpstr>The community is “ready”</vt:lpstr>
      <vt:lpstr>Some business cases</vt:lpstr>
      <vt:lpstr>Proposal</vt:lpstr>
      <vt:lpstr>Connected to other WGs</vt:lpstr>
      <vt:lpstr>Key goals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Volunteered Geographic Information (VGI) Workshop</dc:title>
  <dc:subject>OGC TC/PC</dc:subject>
  <dc:creator>Scott Simmons</dc:creator>
  <cp:lastModifiedBy>Robida  Francois</cp:lastModifiedBy>
  <cp:revision>88</cp:revision>
  <cp:lastPrinted>2003-02-03T21:59:32Z</cp:lastPrinted>
  <dcterms:created xsi:type="dcterms:W3CDTF">2015-09-08T23:47:11Z</dcterms:created>
  <dcterms:modified xsi:type="dcterms:W3CDTF">2017-03-22T21:29:58Z</dcterms:modified>
</cp:coreProperties>
</file>