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4003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2" r:id="rId4"/>
    <p:sldId id="276" r:id="rId5"/>
    <p:sldId id="275" r:id="rId6"/>
    <p:sldId id="261" r:id="rId7"/>
    <p:sldId id="262" r:id="rId8"/>
    <p:sldId id="277" r:id="rId9"/>
    <p:sldId id="264" r:id="rId10"/>
    <p:sldId id="265" r:id="rId11"/>
    <p:sldId id="274" r:id="rId12"/>
    <p:sldId id="267" r:id="rId13"/>
    <p:sldId id="268" r:id="rId14"/>
    <p:sldId id="269" r:id="rId15"/>
    <p:sldId id="273" r:id="rId16"/>
  </p:sldIdLst>
  <p:sldSz cx="12192000" cy="6858000"/>
  <p:notesSz cx="6904038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CG Times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00"/>
    <a:srgbClr val="000066"/>
    <a:srgbClr val="FFFF99"/>
    <a:srgbClr val="969696"/>
    <a:srgbClr val="CCFFFF"/>
    <a:srgbClr val="5C090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40"/>
  </p:normalViewPr>
  <p:slideViewPr>
    <p:cSldViewPr>
      <p:cViewPr varScale="1">
        <p:scale>
          <a:sx n="48" d="100"/>
          <a:sy n="48" d="100"/>
        </p:scale>
        <p:origin x="53" y="816"/>
      </p:cViewPr>
      <p:guideLst>
        <p:guide orient="horz" pos="211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D35F818-8F95-4D4B-8511-C68E4BFDA967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334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1600" y="0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9413" y="692150"/>
            <a:ext cx="61468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379913"/>
            <a:ext cx="5062538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defTabSz="920750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1600" y="8759825"/>
            <a:ext cx="29924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35" tIns="46067" rIns="92135" bIns="46067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D3BBFB6-EA16-814E-8BA7-170BD9422392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21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33477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767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55151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612477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1652251" y="214313"/>
            <a:ext cx="75342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800" smtClean="0">
                <a:solidFill>
                  <a:srgbClr val="FFFFFF"/>
                </a:solidFill>
                <a:latin typeface="Arial" charset="0"/>
              </a:rPr>
              <a:t>®</a:t>
            </a:r>
          </a:p>
        </p:txBody>
      </p:sp>
      <p:pic>
        <p:nvPicPr>
          <p:cNvPr id="5" name="Picture 10" descr="OGC header 2010122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icture 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162559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0" y="3276600"/>
            <a:ext cx="10363200" cy="1143000"/>
          </a:xfrm>
        </p:spPr>
        <p:txBody>
          <a:bodyPr/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63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4572000"/>
            <a:ext cx="8534400" cy="13716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92E5C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013200" y="6400800"/>
            <a:ext cx="4368800" cy="3048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6122642" y="1101690"/>
            <a:ext cx="11092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1000" smtClean="0">
                <a:latin typeface="Arial" charset="0"/>
              </a:rPr>
              <a:t>Meeting Sponsors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/>
          <a:srcRect t="18372" b="27099"/>
          <a:stretch/>
        </p:blipFill>
        <p:spPr>
          <a:xfrm>
            <a:off x="3033871" y="1371600"/>
            <a:ext cx="3166180" cy="1402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/>
          <a:srcRect r="35000"/>
          <a:stretch/>
        </p:blipFill>
        <p:spPr>
          <a:xfrm>
            <a:off x="7334938" y="1811926"/>
            <a:ext cx="2571062" cy="7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3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F5C08-9863-464B-8ADE-A89BC4109059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56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717" y="136525"/>
            <a:ext cx="2893483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034" y="136525"/>
            <a:ext cx="8481484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3E5D2-22FF-DE40-BB45-5904AFD691AA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656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4346" y="1456"/>
            <a:ext cx="12196345" cy="2995496"/>
          </a:xfrm>
          <a:prstGeom prst="rect">
            <a:avLst/>
          </a:prstGeom>
          <a:gradFill flip="none" rotWithShape="1">
            <a:gsLst>
              <a:gs pos="0">
                <a:srgbClr val="00A5D7"/>
              </a:gs>
              <a:gs pos="100000">
                <a:srgbClr val="0070C0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00978" y="980729"/>
            <a:ext cx="11782645" cy="1037977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61744"/>
            <a:ext cx="8534400" cy="777056"/>
          </a:xfrm>
        </p:spPr>
        <p:txBody>
          <a:bodyPr>
            <a:normAutofit/>
          </a:bodyPr>
          <a:lstStyle>
            <a:lvl1pPr marL="0" indent="0" algn="ctr">
              <a:buNone/>
              <a:defRPr sz="2400" i="1" baseline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218624" y="5948278"/>
            <a:ext cx="1750403" cy="289035"/>
          </a:xfrm>
        </p:spPr>
        <p:txBody>
          <a:bodyPr/>
          <a:lstStyle>
            <a:lvl1pPr algn="ctr">
              <a:defRPr sz="1600" b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01/02/2018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78560" y="6525345"/>
            <a:ext cx="9225952" cy="240319"/>
          </a:xfrm>
        </p:spPr>
        <p:txBody>
          <a:bodyPr/>
          <a:lstStyle>
            <a:lvl1pPr>
              <a:defRPr sz="1600" b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MINnD - Assemblée générale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5EDE5D-4322-4E38-B6E4-1CA9D60A9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060848"/>
            <a:ext cx="2286755" cy="19975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5893553-7E32-4DF2-A946-997116E21B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200" y="4555830"/>
            <a:ext cx="1000424" cy="8173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FD09F66-669A-417A-ABDB-1B22A42EB7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8" y="4246352"/>
            <a:ext cx="797676" cy="1043627"/>
          </a:xfrm>
          <a:prstGeom prst="rect">
            <a:avLst/>
          </a:prstGeom>
        </p:spPr>
      </p:pic>
      <p:pic>
        <p:nvPicPr>
          <p:cNvPr id="12" name="Picture 4" descr="C:\Users\Delaporte\Desktop\logo_advancity.jpg">
            <a:extLst>
              <a:ext uri="{FF2B5EF4-FFF2-40B4-BE49-F238E27FC236}">
                <a16:creationId xmlns:a16="http://schemas.microsoft.com/office/drawing/2014/main" id="{B8D07429-98B6-4053-BA39-3326A5EE08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200" y="3780572"/>
            <a:ext cx="1000424" cy="56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58" y="6330811"/>
            <a:ext cx="504351" cy="53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635" y="6436255"/>
            <a:ext cx="385135" cy="38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08" y="6429737"/>
            <a:ext cx="850312" cy="41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6" y="6425830"/>
            <a:ext cx="552610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4750"/>
            <a:ext cx="446682" cy="36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55" y="6516321"/>
            <a:ext cx="697281" cy="2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6501562"/>
            <a:ext cx="665618" cy="33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84" y="6429129"/>
            <a:ext cx="1254520" cy="4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6444939"/>
            <a:ext cx="1296143" cy="3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www.minnd.fr/wp-content/uploads/2013/11/MembresMINND_2017-03-14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1" t="20525" r="75726" b="66934"/>
          <a:stretch/>
        </p:blipFill>
        <p:spPr bwMode="auto">
          <a:xfrm>
            <a:off x="2446868" y="6510741"/>
            <a:ext cx="480780" cy="28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27637" r="6932" b="19055"/>
          <a:stretch/>
        </p:blipFill>
        <p:spPr bwMode="auto">
          <a:xfrm>
            <a:off x="8184232" y="6525344"/>
            <a:ext cx="1118686" cy="31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6862" r="21035" b="15397"/>
          <a:stretch/>
        </p:blipFill>
        <p:spPr bwMode="auto">
          <a:xfrm>
            <a:off x="3859222" y="6448300"/>
            <a:ext cx="364570" cy="41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1" descr="Logo_def-sRGB_CV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72" y="6582549"/>
            <a:ext cx="1125456" cy="21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05" y="6415387"/>
            <a:ext cx="800285" cy="3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9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1"/>
            <a:ext cx="12193764" cy="764704"/>
          </a:xfrm>
          <a:prstGeom prst="rect">
            <a:avLst/>
          </a:prstGeom>
          <a:gradFill flip="none" rotWithShape="1">
            <a:gsLst>
              <a:gs pos="0">
                <a:srgbClr val="0081B8"/>
              </a:gs>
              <a:gs pos="22000">
                <a:srgbClr val="0070C0"/>
              </a:gs>
              <a:gs pos="100000">
                <a:srgbClr val="52C0E9"/>
              </a:gs>
            </a:gsLst>
            <a:lin ang="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3432" y="116633"/>
            <a:ext cx="10225136" cy="504056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>
            <a:lvl1pPr algn="l">
              <a:defRPr sz="3200" b="1" cap="small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3432" y="980729"/>
            <a:ext cx="10896990" cy="5145435"/>
          </a:xfrm>
        </p:spPr>
        <p:txBody>
          <a:bodyPr>
            <a:normAutofit/>
          </a:bodyPr>
          <a:lstStyle>
            <a:lvl1pPr marL="342900" indent="-342900"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  <a:defRPr sz="3200" b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42950" indent="-285750">
              <a:buClr>
                <a:srgbClr val="0081B8"/>
              </a:buClr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328" y="6525344"/>
            <a:ext cx="936104" cy="252000"/>
          </a:xfrm>
        </p:spPr>
        <p:txBody>
          <a:bodyPr/>
          <a:lstStyle>
            <a:lvl1pPr algn="l">
              <a:defRPr sz="1200" b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01/02/2018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83432" y="6525344"/>
            <a:ext cx="9405394" cy="252000"/>
          </a:xfrm>
        </p:spPr>
        <p:txBody>
          <a:bodyPr/>
          <a:lstStyle>
            <a:lvl1pPr algn="l">
              <a:defRPr sz="1200" b="0" i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MINnD - Assemblée générale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305886" y="-99391"/>
            <a:ext cx="574536" cy="1080120"/>
          </a:xfrm>
          <a:solidFill>
            <a:schemeClr val="tx1">
              <a:alpha val="50000"/>
            </a:schemeClr>
          </a:solidFill>
        </p:spPr>
        <p:txBody>
          <a:bodyPr/>
          <a:lstStyle>
            <a:lvl1pPr algn="ctr">
              <a:defRPr sz="28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F8764609-0687-4640-925B-EAE416789F1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369215A-C18D-414C-B16F-8166BBDBD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3" y="188640"/>
            <a:ext cx="494594" cy="4320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7055A95-87DD-4604-AF0B-90DF96D279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008749"/>
            <a:ext cx="885456" cy="77348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07D5CA5-C2AA-47A6-ABE1-1EE727388F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/>
          <a:stretch/>
        </p:blipFill>
        <p:spPr>
          <a:xfrm>
            <a:off x="0" y="4884326"/>
            <a:ext cx="238671" cy="127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3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BF124-AF04-5448-81DF-7A81BF3CA465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08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6FCB-D23A-A24C-9D82-3F41F4AC5DA0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7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3" y="1279525"/>
            <a:ext cx="5537200" cy="489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66CF4-B06C-C644-947A-3193A300C1B1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6F97B-9CFF-B245-85B9-914B1C89C38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1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5999-4989-CE46-9052-5F6CD8C2D654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4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E257F-3AC2-0942-956E-433F540C01CE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5DC85-1E39-6F45-8D26-88CB57EE5C7C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941DA-054F-A74C-AF1A-5876988B7CF6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8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34" y="776288"/>
            <a:ext cx="1127336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4" y="136525"/>
            <a:ext cx="115781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433" y="1279525"/>
            <a:ext cx="11277600" cy="48910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4517" y="6553200"/>
            <a:ext cx="426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</a:t>
            </a:r>
            <a:r>
              <a:rPr lang="en-US" altLang="en-US" dirty="0" smtClean="0"/>
              <a:t>2018 </a:t>
            </a:r>
            <a:r>
              <a:rPr lang="en-US" altLang="en-US" dirty="0"/>
              <a:t>Open Geospatial Consortium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94800" y="6553200"/>
            <a:ext cx="254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092E5C"/>
                </a:solidFill>
                <a:latin typeface="Arial" charset="0"/>
              </a:defRPr>
            </a:lvl1pPr>
          </a:lstStyle>
          <a:p>
            <a:pPr>
              <a:defRPr/>
            </a:pPr>
            <a:fld id="{27D0F9EB-4EAC-1044-9312-C01285DE51F3}" type="slidenum">
              <a:rPr lang="en-US" altLang="en-US"/>
              <a:pPr>
                <a:defRPr/>
              </a:pPr>
              <a:t>‹N°›</a:t>
            </a:fld>
            <a:endParaRPr lang="en-US" altLang="en-US"/>
          </a:p>
        </p:txBody>
      </p:sp>
      <p:sp>
        <p:nvSpPr>
          <p:cNvPr id="1031" name="Text Box 16"/>
          <p:cNvSpPr txBox="1">
            <a:spLocks noChangeArrowheads="1"/>
          </p:cNvSpPr>
          <p:nvPr/>
        </p:nvSpPr>
        <p:spPr bwMode="auto">
          <a:xfrm>
            <a:off x="444500" y="6219825"/>
            <a:ext cx="1168590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tx2"/>
                </a:solidFill>
                <a:latin typeface="Times New Roman" charset="0"/>
              </a:rPr>
              <a:t>OGC</a:t>
            </a:r>
          </a:p>
        </p:txBody>
      </p:sp>
      <p:sp>
        <p:nvSpPr>
          <p:cNvPr id="1032" name="Text Box 20"/>
          <p:cNvSpPr txBox="1">
            <a:spLocks noChangeArrowheads="1"/>
          </p:cNvSpPr>
          <p:nvPr/>
        </p:nvSpPr>
        <p:spPr bwMode="auto">
          <a:xfrm>
            <a:off x="1676400" y="6270626"/>
            <a:ext cx="94578" cy="2462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rIns="0">
            <a:spAutoFit/>
          </a:bodyPr>
          <a:lstStyle>
            <a:lvl1pPr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1pPr>
            <a:lvl2pPr marL="742950" indent="-28575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2pPr>
            <a:lvl3pPr marL="11430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3pPr>
            <a:lvl4pPr marL="16002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4pPr>
            <a:lvl5pPr marL="2057400" indent="-228600" eaLnBrk="0" hangingPunct="0"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latin typeface="CG Times" charset="0"/>
                <a:ea typeface="MS PGothic" charset="-128"/>
              </a:defRPr>
            </a:lvl9pPr>
          </a:lstStyle>
          <a:p>
            <a:pPr>
              <a:defRPr/>
            </a:pPr>
            <a:r>
              <a:rPr lang="en-US" altLang="en-US" sz="1000" dirty="0" smtClean="0">
                <a:solidFill>
                  <a:schemeClr val="tx2"/>
                </a:solidFill>
                <a:latin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92E5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233363" indent="-233363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 sz="24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1pPr>
      <a:lvl2pPr marL="569913" indent="-22225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20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2pPr>
      <a:lvl3pPr marL="912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•"/>
        <a:defRPr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3pPr>
      <a:lvl4pPr marL="12557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–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4pPr>
      <a:lvl5pPr marL="15986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  <a:ea typeface="MS PGothic" pitchFamily="34" charset="-128"/>
          <a:cs typeface="MS PGothic" charset="0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rgbClr val="092E5C"/>
        </a:buClr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01/02/2018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fr-FR"/>
              <a:t>MINnD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8764609-0687-4640-925B-EAE416789F1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9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d.fr/en/" TargetMode="External"/><Relationship Id="rId2" Type="http://schemas.openxmlformats.org/officeDocument/2006/relationships/hyperlink" Target="mailto:m.beaufils@brgm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external.opengis.org/twiki_public/GeoScienceDWG/WebHom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minnd.fr/en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21.pn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00400"/>
            <a:ext cx="12192000" cy="1143000"/>
          </a:xfrm>
        </p:spPr>
        <p:txBody>
          <a:bodyPr/>
          <a:lstStyle/>
          <a:p>
            <a:r>
              <a:rPr lang="en-US" dirty="0"/>
              <a:t>Setting </a:t>
            </a:r>
            <a:r>
              <a:rPr lang="en-US" dirty="0" smtClean="0"/>
              <a:t>interoperability</a:t>
            </a:r>
            <a:br>
              <a:rPr lang="en-US" dirty="0" smtClean="0"/>
            </a:br>
            <a:r>
              <a:rPr lang="en-US" dirty="0" smtClean="0"/>
              <a:t>between </a:t>
            </a:r>
            <a:r>
              <a:rPr lang="en-US" dirty="0"/>
              <a:t>BIM and </a:t>
            </a:r>
            <a:r>
              <a:rPr lang="en-US" smtClean="0"/>
              <a:t>Geomodelling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572000"/>
            <a:ext cx="6705600" cy="1371600"/>
          </a:xfrm>
        </p:spPr>
        <p:txBody>
          <a:bodyPr/>
          <a:lstStyle/>
          <a:p>
            <a:r>
              <a:rPr lang="en-US" altLang="en-US" dirty="0" smtClean="0">
                <a:ea typeface="MS PGothic" charset="-128"/>
              </a:rPr>
              <a:t>106th </a:t>
            </a:r>
            <a:r>
              <a:rPr lang="en-US" altLang="en-US" dirty="0">
                <a:ea typeface="MS PGothic" charset="-128"/>
              </a:rPr>
              <a:t>OGC Technical </a:t>
            </a:r>
            <a:r>
              <a:rPr lang="en-US" altLang="en-US" dirty="0" smtClean="0">
                <a:ea typeface="MS PGothic" charset="-128"/>
              </a:rPr>
              <a:t>Committee, </a:t>
            </a:r>
            <a:r>
              <a:rPr lang="en-US" altLang="en-US" dirty="0" err="1" smtClean="0">
                <a:ea typeface="MS PGothic" charset="-128"/>
              </a:rPr>
              <a:t>GeoScience</a:t>
            </a:r>
            <a:r>
              <a:rPr lang="en-US" altLang="en-US" dirty="0" smtClean="0">
                <a:ea typeface="MS PGothic" charset="-128"/>
              </a:rPr>
              <a:t> DWG session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err="1" smtClean="0">
                <a:ea typeface="MS PGothic" charset="-128"/>
              </a:rPr>
              <a:t>Orléans</a:t>
            </a:r>
            <a:r>
              <a:rPr lang="en-US" altLang="en-US" dirty="0" smtClean="0">
                <a:ea typeface="MS PGothic" charset="-128"/>
              </a:rPr>
              <a:t>, France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Mickaël Beaufils (BRGM), on behalf of the UC8-GT team</a:t>
            </a:r>
            <a:endParaRPr lang="en-US" altLang="en-US" dirty="0">
              <a:ea typeface="MS PGothic" charset="-128"/>
            </a:endParaRPr>
          </a:p>
          <a:p>
            <a:r>
              <a:rPr lang="en-US" altLang="en-US" dirty="0" smtClean="0">
                <a:ea typeface="MS PGothic" charset="-128"/>
              </a:rPr>
              <a:t>22 March 2018</a:t>
            </a:r>
            <a:endParaRPr lang="en-US" altLang="en-US" dirty="0">
              <a:ea typeface="MS PGothic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Copyright © 2018 Open Geospatial Consortium</a:t>
            </a: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181" y="125389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 err="1"/>
          </a:p>
        </p:txBody>
      </p:sp>
      <p:pic>
        <p:nvPicPr>
          <p:cNvPr id="8" name="Image 7" descr="http://ariane/directions/SG/SCE/communication-digitale-externe/Logos%20BRGM%20%20Utilisations%20web%20et%20vido/Logo%20BRGM/Logo%20BRGM%20anglais/logo_brgm_web_en_couleu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82360"/>
            <a:ext cx="1501140" cy="52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69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Cold </a:t>
            </a:r>
            <a:r>
              <a:rPr lang="fr-FR" dirty="0" err="1" smtClean="0"/>
              <a:t>facts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263352" y="980729"/>
            <a:ext cx="11809312" cy="5184575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Many</a:t>
            </a:r>
            <a:r>
              <a:rPr lang="fr-FR" dirty="0" smtClean="0"/>
              <a:t> infrastructures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rely</a:t>
            </a:r>
            <a:r>
              <a:rPr lang="fr-FR" dirty="0" smtClean="0"/>
              <a:t> on 3D </a:t>
            </a:r>
            <a:r>
              <a:rPr lang="fr-FR" dirty="0" err="1" smtClean="0"/>
              <a:t>geomodels</a:t>
            </a:r>
            <a:r>
              <a:rPr lang="fr-FR" dirty="0" smtClean="0"/>
              <a:t>… but sections</a:t>
            </a:r>
            <a:endParaRPr lang="fr-FR" dirty="0"/>
          </a:p>
          <a:p>
            <a:r>
              <a:rPr lang="fr-FR" dirty="0" err="1" smtClean="0"/>
              <a:t>Some</a:t>
            </a:r>
            <a:r>
              <a:rPr lang="fr-FR" dirty="0" smtClean="0"/>
              <a:t> 3D </a:t>
            </a:r>
            <a:r>
              <a:rPr lang="fr-FR" dirty="0" err="1" smtClean="0"/>
              <a:t>geomodels</a:t>
            </a:r>
            <a:r>
              <a:rPr lang="fr-FR" dirty="0" smtClean="0"/>
              <a:t> are not </a:t>
            </a:r>
            <a:r>
              <a:rPr lang="fr-FR" dirty="0" err="1" smtClean="0"/>
              <a:t>designed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geomodeling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… but </a:t>
            </a:r>
            <a:r>
              <a:rPr lang="fr-FR" dirty="0" err="1" smtClean="0"/>
              <a:t>with</a:t>
            </a:r>
            <a:r>
              <a:rPr lang="fr-FR" dirty="0" smtClean="0"/>
              <a:t> CAD</a:t>
            </a:r>
          </a:p>
          <a:p>
            <a:pPr marL="0" indent="0">
              <a:buNone/>
            </a:pPr>
            <a:r>
              <a:rPr lang="fr-FR" dirty="0" smtClean="0"/>
              <a:t>			</a:t>
            </a:r>
            <a:r>
              <a:rPr lang="fr-FR" sz="2800" b="0" dirty="0" smtClean="0">
                <a:solidFill>
                  <a:schemeClr val="tx1"/>
                </a:solidFill>
              </a:rPr>
              <a:t>« No </a:t>
            </a:r>
            <a:r>
              <a:rPr lang="fr-FR" sz="2800" b="0" dirty="0" err="1" smtClean="0">
                <a:solidFill>
                  <a:schemeClr val="tx1"/>
                </a:solidFill>
              </a:rPr>
              <a:t>clear</a:t>
            </a:r>
            <a:r>
              <a:rPr lang="fr-FR" sz="2800" b="0" dirty="0" smtClean="0">
                <a:solidFill>
                  <a:schemeClr val="tx1"/>
                </a:solidFill>
              </a:rPr>
              <a:t> consensus on </a:t>
            </a:r>
            <a:r>
              <a:rPr lang="fr-FR" sz="2800" b="0" dirty="0" err="1" smtClean="0">
                <a:solidFill>
                  <a:schemeClr val="tx1"/>
                </a:solidFill>
              </a:rPr>
              <a:t>geomodel</a:t>
            </a:r>
            <a:r>
              <a:rPr lang="fr-FR" sz="2800" b="0" dirty="0" smtClean="0">
                <a:solidFill>
                  <a:schemeClr val="tx1"/>
                </a:solidFill>
              </a:rPr>
              <a:t> </a:t>
            </a:r>
            <a:r>
              <a:rPr lang="fr-FR" sz="2800" b="0" dirty="0" err="1" smtClean="0">
                <a:solidFill>
                  <a:schemeClr val="tx1"/>
                </a:solidFill>
              </a:rPr>
              <a:t>definition</a:t>
            </a:r>
            <a:r>
              <a:rPr lang="fr-FR" sz="2800" b="0" dirty="0" smtClean="0">
                <a:solidFill>
                  <a:schemeClr val="tx1"/>
                </a:solidFill>
              </a:rPr>
              <a:t> »</a:t>
            </a:r>
            <a:endParaRPr lang="fr-FR" sz="2800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Building </a:t>
            </a:r>
            <a:r>
              <a:rPr lang="fr-FR" dirty="0" err="1"/>
              <a:t>community</a:t>
            </a:r>
            <a:r>
              <a:rPr lang="fr-FR" dirty="0"/>
              <a:t> do not </a:t>
            </a:r>
            <a:r>
              <a:rPr lang="fr-FR" dirty="0" err="1" smtClean="0"/>
              <a:t>expressly</a:t>
            </a:r>
            <a:r>
              <a:rPr lang="fr-FR" dirty="0" smtClean="0"/>
              <a:t> </a:t>
            </a:r>
            <a:r>
              <a:rPr lang="fr-FR" dirty="0" err="1" smtClean="0"/>
              <a:t>ask</a:t>
            </a:r>
            <a:r>
              <a:rPr lang="fr-FR" dirty="0" smtClean="0"/>
              <a:t> for (3D) </a:t>
            </a:r>
            <a:r>
              <a:rPr lang="fr-FR" dirty="0" err="1" smtClean="0"/>
              <a:t>geomodels</a:t>
            </a:r>
            <a:endParaRPr lang="fr-FR" dirty="0" smtClean="0"/>
          </a:p>
          <a:p>
            <a:r>
              <a:rPr lang="fr-FR" dirty="0" err="1"/>
              <a:t>T</a:t>
            </a:r>
            <a:r>
              <a:rPr lang="fr-FR" dirty="0" err="1" smtClean="0"/>
              <a:t>hey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err="1" smtClean="0"/>
              <a:t>expect</a:t>
            </a:r>
            <a:r>
              <a:rPr lang="fr-FR" dirty="0" smtClean="0"/>
              <a:t> </a:t>
            </a:r>
            <a:r>
              <a:rPr lang="fr-FR" dirty="0" err="1"/>
              <a:t>answers</a:t>
            </a:r>
            <a:r>
              <a:rPr lang="fr-FR" dirty="0"/>
              <a:t> to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smtClean="0"/>
              <a:t>questions</a:t>
            </a:r>
          </a:p>
          <a:p>
            <a:pPr lvl="1"/>
            <a:r>
              <a:rPr lang="fr-FR" dirty="0" smtClean="0"/>
              <a:t>Can I </a:t>
            </a:r>
            <a:r>
              <a:rPr lang="fr-FR" dirty="0" err="1" smtClean="0"/>
              <a:t>build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?</a:t>
            </a:r>
          </a:p>
          <a:p>
            <a:pPr lvl="1"/>
            <a:r>
              <a:rPr lang="fr-FR" dirty="0" smtClean="0"/>
              <a:t>How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cost</a:t>
            </a:r>
            <a:r>
              <a:rPr lang="fr-FR" dirty="0" smtClean="0"/>
              <a:t>? </a:t>
            </a:r>
            <a:r>
              <a:rPr lang="fr-FR" dirty="0" err="1" smtClean="0"/>
              <a:t>Considering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/ </a:t>
            </a:r>
            <a:r>
              <a:rPr lang="fr-FR" dirty="0" err="1" smtClean="0"/>
              <a:t>uncertainty</a:t>
            </a:r>
            <a:r>
              <a:rPr lang="fr-FR" dirty="0" smtClean="0"/>
              <a:t> management</a:t>
            </a:r>
          </a:p>
          <a:p>
            <a:pPr lvl="1"/>
            <a:endParaRPr lang="fr-FR" dirty="0"/>
          </a:p>
          <a:p>
            <a:r>
              <a:rPr lang="fr-FR" dirty="0" smtClean="0"/>
              <a:t>For </a:t>
            </a:r>
            <a:r>
              <a:rPr lang="fr-FR" dirty="0" err="1" smtClean="0"/>
              <a:t>them</a:t>
            </a:r>
            <a:r>
              <a:rPr lang="fr-FR" dirty="0" smtClean="0"/>
              <a:t>, </a:t>
            </a:r>
            <a:r>
              <a:rPr lang="fr-FR" dirty="0" err="1" smtClean="0"/>
              <a:t>geomodels</a:t>
            </a:r>
            <a:r>
              <a:rPr lang="fr-FR" dirty="0" smtClean="0"/>
              <a:t> are (</a:t>
            </a:r>
            <a:r>
              <a:rPr lang="fr-FR" dirty="0" err="1" smtClean="0"/>
              <a:t>just</a:t>
            </a:r>
            <a:r>
              <a:rPr lang="fr-FR" dirty="0" smtClean="0"/>
              <a:t>) « media » to </a:t>
            </a:r>
            <a:r>
              <a:rPr lang="fr-FR" dirty="0" err="1" smtClean="0"/>
              <a:t>build</a:t>
            </a:r>
            <a:r>
              <a:rPr lang="fr-FR" dirty="0" smtClean="0"/>
              <a:t> the </a:t>
            </a:r>
            <a:r>
              <a:rPr lang="fr-FR" dirty="0" err="1" smtClean="0"/>
              <a:t>answers</a:t>
            </a: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r>
              <a:rPr lang="fr-FR" b="0" dirty="0" smtClean="0">
                <a:solidFill>
                  <a:schemeClr val="tx1"/>
                </a:solidFill>
              </a:rPr>
              <a:t>	</a:t>
            </a:r>
            <a:r>
              <a:rPr lang="fr-FR" sz="4200" b="0" dirty="0" smtClean="0">
                <a:solidFill>
                  <a:schemeClr val="tx1"/>
                </a:solidFill>
              </a:rPr>
              <a:t>«</a:t>
            </a:r>
            <a:r>
              <a:rPr lang="fr-FR" sz="4200" b="0" dirty="0">
                <a:solidFill>
                  <a:schemeClr val="tx1"/>
                </a:solidFill>
              </a:rPr>
              <a:t> </a:t>
            </a:r>
            <a:r>
              <a:rPr lang="fr-FR" sz="4200" b="0" dirty="0" smtClean="0">
                <a:solidFill>
                  <a:schemeClr val="tx1"/>
                </a:solidFill>
              </a:rPr>
              <a:t>How </a:t>
            </a:r>
            <a:r>
              <a:rPr lang="fr-FR" sz="4200" b="0" dirty="0" err="1" smtClean="0">
                <a:solidFill>
                  <a:schemeClr val="tx1"/>
                </a:solidFill>
              </a:rPr>
              <a:t>can</a:t>
            </a:r>
            <a:r>
              <a:rPr lang="fr-FR" sz="4200" b="0" dirty="0" smtClean="0">
                <a:solidFill>
                  <a:schemeClr val="tx1"/>
                </a:solidFill>
              </a:rPr>
              <a:t> </a:t>
            </a:r>
            <a:r>
              <a:rPr lang="fr-FR" sz="4200" b="0" dirty="0" err="1" smtClean="0">
                <a:solidFill>
                  <a:schemeClr val="tx1"/>
                </a:solidFill>
              </a:rPr>
              <a:t>we</a:t>
            </a:r>
            <a:r>
              <a:rPr lang="fr-FR" sz="4200" b="0" dirty="0" smtClean="0">
                <a:solidFill>
                  <a:schemeClr val="tx1"/>
                </a:solidFill>
              </a:rPr>
              <a:t> put </a:t>
            </a:r>
            <a:r>
              <a:rPr lang="fr-FR" sz="4200" b="0" dirty="0" err="1" smtClean="0">
                <a:solidFill>
                  <a:schemeClr val="tx1"/>
                </a:solidFill>
              </a:rPr>
              <a:t>some</a:t>
            </a:r>
            <a:r>
              <a:rPr lang="fr-FR" sz="4200" b="0" dirty="0" smtClean="0">
                <a:solidFill>
                  <a:schemeClr val="tx1"/>
                </a:solidFill>
              </a:rPr>
              <a:t> </a:t>
            </a:r>
            <a:r>
              <a:rPr lang="fr-FR" sz="4200" b="0" dirty="0" err="1" smtClean="0">
                <a:solidFill>
                  <a:schemeClr val="tx1"/>
                </a:solidFill>
              </a:rPr>
              <a:t>standardization</a:t>
            </a:r>
            <a:r>
              <a:rPr lang="fr-FR" sz="4200" b="0" dirty="0" smtClean="0">
                <a:solidFill>
                  <a:schemeClr val="tx1"/>
                </a:solidFill>
              </a:rPr>
              <a:t> in </a:t>
            </a:r>
            <a:r>
              <a:rPr lang="fr-FR" sz="4200" b="0" dirty="0" err="1" smtClean="0">
                <a:solidFill>
                  <a:schemeClr val="tx1"/>
                </a:solidFill>
              </a:rPr>
              <a:t>this</a:t>
            </a:r>
            <a:r>
              <a:rPr lang="fr-FR" sz="4200" b="0" dirty="0" smtClean="0">
                <a:solidFill>
                  <a:schemeClr val="tx1"/>
                </a:solidFill>
              </a:rPr>
              <a:t>?</a:t>
            </a:r>
            <a:r>
              <a:rPr lang="fr-FR" sz="4200" b="0" dirty="0">
                <a:solidFill>
                  <a:schemeClr val="tx1"/>
                </a:solidFill>
              </a:rPr>
              <a:t> </a:t>
            </a:r>
            <a:r>
              <a:rPr lang="fr-FR" sz="4200" b="0" dirty="0" smtClean="0">
                <a:solidFill>
                  <a:schemeClr val="tx1"/>
                </a:solidFill>
              </a:rPr>
              <a:t>»</a:t>
            </a:r>
            <a:endParaRPr lang="fr-FR" sz="4200" b="0" dirty="0">
              <a:solidFill>
                <a:schemeClr val="tx1"/>
              </a:solidFill>
            </a:endParaRPr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4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Consensus on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/>
              <a:t>knowledge</a:t>
            </a:r>
            <a:r>
              <a:rPr lang="fr-FR" dirty="0"/>
              <a:t> construction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993274"/>
              </p:ext>
            </p:extLst>
          </p:nvPr>
        </p:nvGraphicFramePr>
        <p:xfrm>
          <a:off x="407368" y="1143000"/>
          <a:ext cx="11473054" cy="4058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14948501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35734222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272319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97459159"/>
                    </a:ext>
                  </a:extLst>
                </a:gridCol>
                <a:gridCol w="1679966">
                  <a:extLst>
                    <a:ext uri="{9D8B030D-6E8A-4147-A177-3AD203B41FA5}">
                      <a16:colId xmlns:a16="http://schemas.microsoft.com/office/drawing/2014/main" val="279165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RECO</a:t>
                      </a:r>
                    </a:p>
                    <a:p>
                      <a:pPr algn="ctr"/>
                      <a:endParaRPr lang="fr-FR" sz="1600" dirty="0" smtClean="0"/>
                    </a:p>
                    <a:p>
                      <a:pPr algn="ctr"/>
                      <a:r>
                        <a:rPr lang="fr-FR" sz="1600" dirty="0" err="1" smtClean="0"/>
                        <a:t>Surveys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HYDR</a:t>
                      </a:r>
                    </a:p>
                    <a:p>
                      <a:pPr algn="ctr"/>
                      <a:r>
                        <a:rPr lang="fr-FR" sz="1600" dirty="0" err="1" smtClean="0"/>
                        <a:t>Hydrogeological</a:t>
                      </a:r>
                      <a:endParaRPr lang="fr-FR" sz="1600" dirty="0" smtClean="0"/>
                    </a:p>
                    <a:p>
                      <a:pPr algn="ctr"/>
                      <a:r>
                        <a:rPr lang="fr-FR" sz="1600" dirty="0" err="1" smtClean="0"/>
                        <a:t>Modelling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GEOL</a:t>
                      </a:r>
                    </a:p>
                    <a:p>
                      <a:pPr algn="ctr"/>
                      <a:r>
                        <a:rPr lang="fr-FR" sz="1600" dirty="0" err="1" smtClean="0"/>
                        <a:t>Geological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modelling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GTCH</a:t>
                      </a:r>
                    </a:p>
                    <a:p>
                      <a:pPr algn="ctr"/>
                      <a:r>
                        <a:rPr lang="fr-FR" sz="1600" dirty="0" err="1" smtClean="0"/>
                        <a:t>Geotechnical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err="1" smtClean="0"/>
                        <a:t>modelling</a:t>
                      </a:r>
                      <a:endParaRPr lang="fr-F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28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aseline="0" dirty="0" smtClean="0"/>
                        <a:t>Expression of </a:t>
                      </a:r>
                      <a:r>
                        <a:rPr lang="fr-FR" baseline="0" dirty="0" err="1" smtClean="0"/>
                        <a:t>recommended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surveys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19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Definition</a:t>
                      </a:r>
                      <a:r>
                        <a:rPr lang="fr-FR" dirty="0" smtClean="0"/>
                        <a:t> of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survey</a:t>
                      </a:r>
                      <a:r>
                        <a:rPr lang="fr-FR" baseline="0" dirty="0" smtClean="0"/>
                        <a:t> program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76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Description of the </a:t>
                      </a:r>
                      <a:r>
                        <a:rPr lang="fr-FR" dirty="0" err="1" smtClean="0"/>
                        <a:t>survey</a:t>
                      </a:r>
                      <a:r>
                        <a:rPr lang="fr-FR" dirty="0" smtClean="0"/>
                        <a:t> </a:t>
                      </a:r>
                      <a:r>
                        <a:rPr lang="fr-FR" baseline="0" dirty="0" smtClean="0"/>
                        <a:t>(</a:t>
                      </a:r>
                      <a:r>
                        <a:rPr lang="fr-FR" baseline="0" dirty="0" err="1" smtClean="0"/>
                        <a:t>borehole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onfield</a:t>
                      </a:r>
                      <a:r>
                        <a:rPr lang="fr-FR" baseline="0" dirty="0" smtClean="0"/>
                        <a:t> observation, </a:t>
                      </a:r>
                      <a:r>
                        <a:rPr lang="fr-FR" baseline="0" dirty="0" err="1" smtClean="0"/>
                        <a:t>laboratory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analysis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geophysics</a:t>
                      </a:r>
                      <a:r>
                        <a:rPr lang="fr-FR" baseline="0" dirty="0" smtClean="0"/>
                        <a:t>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773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Raw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result</a:t>
                      </a:r>
                      <a:r>
                        <a:rPr lang="fr-FR" baseline="0" dirty="0" smtClean="0"/>
                        <a:t> expression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71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First </a:t>
                      </a:r>
                      <a:r>
                        <a:rPr lang="fr-FR" dirty="0" err="1" smtClean="0"/>
                        <a:t>interpretation</a:t>
                      </a:r>
                      <a:r>
                        <a:rPr lang="fr-FR" dirty="0" smtClean="0"/>
                        <a:t> of </a:t>
                      </a:r>
                      <a:r>
                        <a:rPr lang="fr-FR" dirty="0" err="1" smtClean="0"/>
                        <a:t>result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52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Analysis</a:t>
                      </a:r>
                      <a:r>
                        <a:rPr lang="fr-FR" dirty="0" smtClean="0"/>
                        <a:t> or </a:t>
                      </a:r>
                      <a:r>
                        <a:rPr lang="fr-FR" dirty="0" err="1" smtClean="0"/>
                        <a:t>reinterpretation</a:t>
                      </a:r>
                      <a:r>
                        <a:rPr lang="fr-FR" dirty="0" smtClean="0"/>
                        <a:t> of the </a:t>
                      </a:r>
                      <a:r>
                        <a:rPr lang="fr-FR" dirty="0" err="1" smtClean="0"/>
                        <a:t>result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81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Compilation and model </a:t>
                      </a:r>
                      <a:r>
                        <a:rPr lang="fr-FR" dirty="0" err="1" smtClean="0"/>
                        <a:t>scale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interpretation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8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Model</a:t>
                      </a:r>
                      <a:r>
                        <a:rPr lang="fr-FR" baseline="0" dirty="0" smtClean="0"/>
                        <a:t> building (</a:t>
                      </a:r>
                      <a:r>
                        <a:rPr lang="fr-FR" baseline="0" dirty="0" err="1" smtClean="0"/>
                        <a:t>with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geomodelling</a:t>
                      </a:r>
                      <a:r>
                        <a:rPr lang="fr-FR" baseline="0" dirty="0" smtClean="0"/>
                        <a:t> software)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931841"/>
                  </a:ext>
                </a:extLst>
              </a:tr>
            </a:tbl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3215680" y="5486400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  <a:defRPr sz="3200" b="1" kern="1200">
                <a:solidFill>
                  <a:srgbClr val="0081B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1B8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Calibri Light" panose="020F030202020403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« A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serie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of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linked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observations /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measurements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/ </a:t>
            </a: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interpretations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Calibri Light" panose="020F0302020204030204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&gt;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We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have OGC standards for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this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!</a:t>
            </a:r>
          </a:p>
        </p:txBody>
      </p:sp>
      <p:sp>
        <p:nvSpPr>
          <p:cNvPr id="9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36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7751" r="3324" b="16917"/>
          <a:stretch/>
        </p:blipFill>
        <p:spPr>
          <a:xfrm>
            <a:off x="6069486" y="1124744"/>
            <a:ext cx="6015932" cy="32403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err="1" smtClean="0"/>
              <a:t>Work</a:t>
            </a:r>
            <a:r>
              <a:rPr lang="fr-FR" dirty="0" smtClean="0"/>
              <a:t> in </a:t>
            </a:r>
            <a:r>
              <a:rPr lang="fr-FR" dirty="0" err="1" smtClean="0"/>
              <a:t>progress</a:t>
            </a:r>
            <a:endParaRPr lang="fr-FR" dirty="0"/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tx1">
              <a:alpha val="50195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BCFE0-646D-4EF2-8905-E0278FF78677}" type="slidenum"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366" name="Espace réservé du contenu 2"/>
          <p:cNvSpPr>
            <a:spLocks noGrp="1"/>
          </p:cNvSpPr>
          <p:nvPr>
            <p:ph idx="1"/>
          </p:nvPr>
        </p:nvSpPr>
        <p:spPr>
          <a:xfrm>
            <a:off x="263352" y="981075"/>
            <a:ext cx="6912768" cy="5145088"/>
          </a:xfrm>
        </p:spPr>
        <p:txBody>
          <a:bodyPr>
            <a:normAutofit lnSpcReduction="10000"/>
          </a:bodyPr>
          <a:lstStyle/>
          <a:p>
            <a:r>
              <a:rPr lang="fr-FR" altLang="fr-FR" dirty="0" err="1" smtClean="0"/>
              <a:t>Conceptual</a:t>
            </a:r>
            <a:r>
              <a:rPr lang="fr-FR" altLang="fr-FR" dirty="0" smtClean="0"/>
              <a:t> Model building tentative </a:t>
            </a:r>
            <a:r>
              <a:rPr lang="fr-FR" altLang="fr-FR" dirty="0" err="1" smtClean="0"/>
              <a:t>based</a:t>
            </a:r>
            <a:r>
              <a:rPr lang="fr-FR" altLang="fr-FR" dirty="0" smtClean="0"/>
              <a:t> on OGC standards</a:t>
            </a:r>
          </a:p>
          <a:p>
            <a:pPr lvl="1"/>
            <a:r>
              <a:rPr lang="fr-FR" altLang="fr-FR" dirty="0" smtClean="0"/>
              <a:t>Observations </a:t>
            </a:r>
            <a:r>
              <a:rPr lang="fr-FR" altLang="fr-FR" dirty="0"/>
              <a:t>&amp; </a:t>
            </a:r>
            <a:r>
              <a:rPr lang="fr-FR" altLang="fr-FR" dirty="0" err="1" smtClean="0"/>
              <a:t>Measurements</a:t>
            </a:r>
            <a:endParaRPr lang="fr-FR" altLang="fr-FR" dirty="0"/>
          </a:p>
          <a:p>
            <a:pPr lvl="2"/>
            <a:r>
              <a:rPr lang="fr-FR" altLang="fr-FR" dirty="0" smtClean="0"/>
              <a:t>For </a:t>
            </a:r>
            <a:r>
              <a:rPr lang="fr-FR" altLang="fr-FR" dirty="0" err="1" smtClean="0"/>
              <a:t>surveys</a:t>
            </a:r>
            <a:r>
              <a:rPr lang="fr-FR" altLang="fr-FR" dirty="0" smtClean="0"/>
              <a:t> data, and </a:t>
            </a:r>
            <a:r>
              <a:rPr lang="fr-FR" altLang="fr-FR" dirty="0" err="1" smtClean="0"/>
              <a:t>sucessive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interpretations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For </a:t>
            </a:r>
            <a:r>
              <a:rPr lang="fr-FR" altLang="fr-FR" dirty="0" err="1" smtClean="0"/>
              <a:t>results</a:t>
            </a:r>
            <a:r>
              <a:rPr lang="fr-FR" altLang="fr-FR" dirty="0" smtClean="0"/>
              <a:t> of infrastructure </a:t>
            </a:r>
            <a:r>
              <a:rPr lang="fr-FR" altLang="fr-FR" dirty="0" err="1" smtClean="0"/>
              <a:t>sizing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risk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assessment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To </a:t>
            </a:r>
            <a:r>
              <a:rPr lang="fr-FR" altLang="fr-FR" dirty="0" err="1" smtClean="0"/>
              <a:t>describe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geomodels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themselves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GeoSciML</a:t>
            </a:r>
            <a:r>
              <a:rPr lang="fr-FR" altLang="fr-FR" dirty="0" smtClean="0"/>
              <a:t> and </a:t>
            </a:r>
            <a:r>
              <a:rPr lang="fr-FR" altLang="fr-FR" dirty="0" err="1" smtClean="0"/>
              <a:t>GroundWaterML</a:t>
            </a:r>
            <a:endParaRPr lang="fr-FR" altLang="fr-FR" dirty="0" smtClean="0"/>
          </a:p>
          <a:p>
            <a:pPr lvl="2"/>
            <a:r>
              <a:rPr lang="fr-FR" altLang="fr-FR" dirty="0" smtClean="0"/>
              <a:t>To </a:t>
            </a:r>
            <a:r>
              <a:rPr lang="fr-FR" altLang="fr-FR" dirty="0" err="1" smtClean="0"/>
              <a:t>provide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appropriate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semantics</a:t>
            </a:r>
            <a:endParaRPr lang="fr-FR" altLang="fr-FR" dirty="0" smtClean="0"/>
          </a:p>
          <a:p>
            <a:pPr lvl="2"/>
            <a:r>
              <a:rPr lang="fr-FR" altLang="fr-FR" dirty="0" err="1" smtClean="0"/>
              <a:t>Identify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potential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needs</a:t>
            </a:r>
            <a:r>
              <a:rPr lang="fr-FR" altLang="fr-FR" dirty="0" smtClean="0"/>
              <a:t> for extensions to </a:t>
            </a:r>
            <a:r>
              <a:rPr lang="fr-FR" altLang="fr-FR" dirty="0" err="1" smtClean="0"/>
              <a:t>describe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geotechnics</a:t>
            </a:r>
            <a:endParaRPr lang="fr-FR" altLang="fr-FR" dirty="0"/>
          </a:p>
        </p:txBody>
      </p:sp>
      <p:sp>
        <p:nvSpPr>
          <p:cNvPr id="9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97115" y="4221088"/>
            <a:ext cx="358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altLang="fr-FR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GroundWaterML</a:t>
            </a:r>
            <a:r>
              <a:rPr kumimoji="0" lang="fr-FR" altLang="fr-FR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2.2 concepts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557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fr-FR" dirty="0" smtClean="0"/>
              <a:t>Conclusion: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do in MIN</a:t>
            </a:r>
            <a:r>
              <a:rPr lang="fr-FR" baseline="30000" dirty="0"/>
              <a:t>N</a:t>
            </a:r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536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solidFill>
            <a:schemeClr val="tx1">
              <a:alpha val="50195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BCFE0-646D-4EF2-8905-E0278FF78677}" type="slidenum"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366" name="Espace réservé du contenu 2"/>
          <p:cNvSpPr>
            <a:spLocks noGrp="1"/>
          </p:cNvSpPr>
          <p:nvPr>
            <p:ph idx="1"/>
          </p:nvPr>
        </p:nvSpPr>
        <p:spPr>
          <a:xfrm>
            <a:off x="263351" y="981074"/>
            <a:ext cx="11928649" cy="5400253"/>
          </a:xfrm>
        </p:spPr>
        <p:txBody>
          <a:bodyPr>
            <a:normAutofit fontScale="77500" lnSpcReduction="20000"/>
          </a:bodyPr>
          <a:lstStyle/>
          <a:p>
            <a:r>
              <a:rPr lang="fr-FR" altLang="fr-FR" dirty="0"/>
              <a:t>MIN</a:t>
            </a:r>
            <a:r>
              <a:rPr lang="fr-FR" altLang="fr-FR" baseline="30000" dirty="0"/>
              <a:t>n</a:t>
            </a:r>
            <a:r>
              <a:rPr lang="fr-FR" altLang="fr-FR" dirty="0"/>
              <a:t>D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focusing</a:t>
            </a:r>
            <a:r>
              <a:rPr lang="fr-FR" altLang="fr-FR" dirty="0"/>
              <a:t> on </a:t>
            </a:r>
            <a:r>
              <a:rPr lang="fr-FR" altLang="fr-FR" dirty="0" err="1"/>
              <a:t>integrating</a:t>
            </a:r>
            <a:r>
              <a:rPr lang="fr-FR" altLang="fr-FR" dirty="0"/>
              <a:t> buildings in </a:t>
            </a:r>
            <a:r>
              <a:rPr lang="fr-FR" altLang="fr-FR" dirty="0" err="1"/>
              <a:t>geomodels</a:t>
            </a:r>
            <a:r>
              <a:rPr lang="fr-FR" altLang="fr-FR" dirty="0"/>
              <a:t> (or vice versa)</a:t>
            </a:r>
          </a:p>
          <a:p>
            <a:pPr lvl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 smtClean="0"/>
              <a:t>mostly</a:t>
            </a:r>
            <a:r>
              <a:rPr lang="fr-FR" altLang="fr-FR" dirty="0" smtClean="0"/>
              <a:t> about </a:t>
            </a:r>
            <a:r>
              <a:rPr lang="fr-FR" altLang="fr-FR" dirty="0" err="1"/>
              <a:t>increasing</a:t>
            </a:r>
            <a:r>
              <a:rPr lang="fr-FR" altLang="fr-FR" dirty="0"/>
              <a:t> </a:t>
            </a:r>
            <a:r>
              <a:rPr lang="fr-FR" altLang="fr-FR" dirty="0" err="1"/>
              <a:t>geoscience</a:t>
            </a:r>
            <a:r>
              <a:rPr lang="fr-FR" altLang="fr-FR" dirty="0"/>
              <a:t> data </a:t>
            </a:r>
            <a:r>
              <a:rPr lang="fr-FR" altLang="fr-FR" dirty="0" err="1"/>
              <a:t>quality</a:t>
            </a:r>
            <a:r>
              <a:rPr lang="fr-FR" altLang="fr-FR" dirty="0"/>
              <a:t> </a:t>
            </a:r>
            <a:r>
              <a:rPr lang="fr-FR" altLang="fr-FR" dirty="0" smtClean="0"/>
              <a:t>and </a:t>
            </a:r>
            <a:r>
              <a:rPr lang="fr-FR" altLang="fr-FR" dirty="0" err="1" smtClean="0"/>
              <a:t>interoperability</a:t>
            </a:r>
            <a:r>
              <a:rPr lang="fr-FR" altLang="fr-FR" dirty="0" smtClean="0"/>
              <a:t> to </a:t>
            </a:r>
            <a:r>
              <a:rPr lang="fr-FR" altLang="fr-FR" dirty="0" err="1"/>
              <a:t>make</a:t>
            </a:r>
            <a:r>
              <a:rPr lang="fr-FR" altLang="fr-FR" dirty="0"/>
              <a:t>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 smtClean="0"/>
              <a:t>reusable</a:t>
            </a:r>
            <a:endParaRPr lang="fr-FR" altLang="fr-FR" dirty="0"/>
          </a:p>
          <a:p>
            <a:pPr lvl="1"/>
            <a:endParaRPr lang="fr-FR" altLang="fr-FR" dirty="0"/>
          </a:p>
          <a:p>
            <a:r>
              <a:rPr lang="fr-FR" altLang="fr-FR" dirty="0"/>
              <a:t>3D </a:t>
            </a:r>
            <a:r>
              <a:rPr lang="fr-FR" altLang="fr-FR" dirty="0" err="1"/>
              <a:t>geomodels</a:t>
            </a:r>
            <a:r>
              <a:rPr lang="fr-FR" altLang="fr-FR" dirty="0"/>
              <a:t> are not </a:t>
            </a:r>
            <a:r>
              <a:rPr lang="fr-FR" altLang="fr-FR" dirty="0" err="1"/>
              <a:t>systematically</a:t>
            </a:r>
            <a:r>
              <a:rPr lang="fr-FR" altLang="fr-FR" dirty="0"/>
              <a:t> </a:t>
            </a:r>
            <a:r>
              <a:rPr lang="fr-FR" altLang="fr-FR" dirty="0" err="1"/>
              <a:t>built</a:t>
            </a:r>
            <a:r>
              <a:rPr lang="fr-FR" altLang="fr-FR" dirty="0"/>
              <a:t> </a:t>
            </a:r>
            <a:r>
              <a:rPr lang="fr-FR" altLang="fr-FR" dirty="0" err="1"/>
              <a:t>during</a:t>
            </a:r>
            <a:r>
              <a:rPr lang="fr-FR" altLang="fr-FR" dirty="0"/>
              <a:t> infrastructure construction</a:t>
            </a:r>
          </a:p>
          <a:p>
            <a:pPr lvl="1"/>
            <a:r>
              <a:rPr lang="fr-FR" altLang="fr-FR" dirty="0" smtClean="0"/>
              <a:t>Not the first </a:t>
            </a:r>
            <a:r>
              <a:rPr lang="fr-FR" altLang="fr-FR" dirty="0" err="1" smtClean="0"/>
              <a:t>thing</a:t>
            </a:r>
            <a:r>
              <a:rPr lang="fr-FR" altLang="fr-FR" dirty="0" smtClean="0"/>
              <a:t> to </a:t>
            </a:r>
            <a:r>
              <a:rPr lang="fr-FR" altLang="fr-FR" dirty="0" err="1" smtClean="0"/>
              <a:t>standardize</a:t>
            </a:r>
            <a:endParaRPr lang="fr-FR" altLang="fr-FR" dirty="0" smtClean="0"/>
          </a:p>
          <a:p>
            <a:pPr lvl="1"/>
            <a:endParaRPr lang="fr-FR" altLang="fr-FR" dirty="0"/>
          </a:p>
          <a:p>
            <a:r>
              <a:rPr lang="fr-FR" altLang="fr-FR" dirty="0" smtClean="0"/>
              <a:t>Consensus on </a:t>
            </a:r>
            <a:r>
              <a:rPr lang="fr-FR" altLang="fr-FR" dirty="0" err="1" smtClean="0"/>
              <a:t>geotechnical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knowledge</a:t>
            </a:r>
            <a:r>
              <a:rPr lang="fr-FR" altLang="fr-FR" dirty="0" smtClean="0"/>
              <a:t> construction</a:t>
            </a:r>
          </a:p>
          <a:p>
            <a:pPr lvl="1"/>
            <a:r>
              <a:rPr lang="fr-FR" altLang="fr-FR" dirty="0" err="1" smtClean="0"/>
              <a:t>We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will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work</a:t>
            </a:r>
            <a:r>
              <a:rPr lang="fr-FR" altLang="fr-FR" dirty="0" smtClean="0"/>
              <a:t> on </a:t>
            </a:r>
            <a:r>
              <a:rPr lang="fr-FR" altLang="fr-FR" dirty="0" err="1" smtClean="0"/>
              <a:t>lineage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Finally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linked</a:t>
            </a:r>
            <a:r>
              <a:rPr lang="fr-FR" altLang="fr-FR" dirty="0" smtClean="0"/>
              <a:t> </a:t>
            </a:r>
            <a:r>
              <a:rPr lang="fr-FR" altLang="fr-FR" dirty="0"/>
              <a:t>data </a:t>
            </a:r>
            <a:r>
              <a:rPr lang="fr-FR" altLang="fr-FR" dirty="0" smtClean="0"/>
              <a:t>topic</a:t>
            </a:r>
            <a:endParaRPr lang="fr-FR" altLang="fr-FR" dirty="0"/>
          </a:p>
          <a:p>
            <a:pPr lvl="1"/>
            <a:endParaRPr lang="fr-FR" altLang="fr-FR" dirty="0"/>
          </a:p>
          <a:p>
            <a:r>
              <a:rPr lang="fr-FR" altLang="fr-FR" dirty="0" err="1"/>
              <a:t>Cities</a:t>
            </a:r>
            <a:r>
              <a:rPr lang="fr-FR" altLang="fr-FR" dirty="0"/>
              <a:t> </a:t>
            </a:r>
            <a:r>
              <a:rPr lang="fr-FR" altLang="fr-FR" dirty="0" err="1"/>
              <a:t>want</a:t>
            </a:r>
            <a:r>
              <a:rPr lang="fr-FR" altLang="fr-FR" dirty="0"/>
              <a:t> to know </a:t>
            </a:r>
            <a:r>
              <a:rPr lang="fr-FR" altLang="fr-FR" dirty="0" err="1"/>
              <a:t>what</a:t>
            </a:r>
            <a:r>
              <a:rPr lang="fr-FR" altLang="fr-FR" dirty="0"/>
              <a:t> </a:t>
            </a:r>
            <a:r>
              <a:rPr lang="fr-FR" altLang="fr-FR" dirty="0" err="1"/>
              <a:t>they</a:t>
            </a:r>
            <a:r>
              <a:rPr lang="fr-FR" altLang="fr-FR" dirty="0"/>
              <a:t> have </a:t>
            </a:r>
            <a:r>
              <a:rPr lang="fr-FR" altLang="fr-FR" dirty="0" err="1"/>
              <a:t>below</a:t>
            </a:r>
            <a:r>
              <a:rPr lang="fr-FR" altLang="fr-FR" dirty="0"/>
              <a:t> </a:t>
            </a:r>
            <a:r>
              <a:rPr lang="fr-FR" altLang="fr-FR" dirty="0" err="1"/>
              <a:t>their</a:t>
            </a:r>
            <a:r>
              <a:rPr lang="fr-FR" altLang="fr-FR" dirty="0"/>
              <a:t> </a:t>
            </a:r>
            <a:r>
              <a:rPr lang="fr-FR" altLang="fr-FR" dirty="0" err="1"/>
              <a:t>feet</a:t>
            </a:r>
            <a:r>
              <a:rPr lang="fr-FR" altLang="fr-FR" dirty="0"/>
              <a:t> </a:t>
            </a:r>
            <a:endParaRPr lang="fr-FR" altLang="fr-FR" dirty="0" smtClean="0"/>
          </a:p>
          <a:p>
            <a:pPr lvl="1"/>
            <a:r>
              <a:rPr lang="fr-FR" altLang="fr-FR" dirty="0" err="1" smtClean="0"/>
              <a:t>cf</a:t>
            </a:r>
            <a:r>
              <a:rPr lang="fr-FR" altLang="fr-FR" dirty="0" smtClean="0"/>
              <a:t> Underground Infrastructure Pilot projet</a:t>
            </a:r>
            <a:endParaRPr lang="fr-FR" altLang="fr-FR" dirty="0"/>
          </a:p>
          <a:p>
            <a:pPr lvl="1"/>
            <a:r>
              <a:rPr lang="fr-FR" altLang="fr-FR" dirty="0" err="1" smtClean="0"/>
              <a:t>Being</a:t>
            </a:r>
            <a:r>
              <a:rPr lang="fr-FR" altLang="fr-FR" dirty="0" smtClean="0"/>
              <a:t> </a:t>
            </a:r>
            <a:r>
              <a:rPr lang="fr-FR" altLang="fr-FR" dirty="0"/>
              <a:t>able to </a:t>
            </a:r>
            <a:r>
              <a:rPr lang="fr-FR" altLang="fr-FR" dirty="0" err="1"/>
              <a:t>collect</a:t>
            </a:r>
            <a:r>
              <a:rPr lang="fr-FR" altLang="fr-FR" dirty="0"/>
              <a:t> high data </a:t>
            </a:r>
            <a:r>
              <a:rPr lang="fr-FR" altLang="fr-FR" dirty="0" err="1"/>
              <a:t>quality</a:t>
            </a:r>
            <a:r>
              <a:rPr lang="fr-FR" altLang="fr-FR" dirty="0"/>
              <a:t> </a:t>
            </a:r>
            <a:r>
              <a:rPr lang="fr-FR" altLang="fr-FR" dirty="0" err="1"/>
              <a:t>from</a:t>
            </a:r>
            <a:r>
              <a:rPr lang="fr-FR" altLang="fr-FR" dirty="0"/>
              <a:t> building </a:t>
            </a:r>
            <a:r>
              <a:rPr lang="fr-FR" altLang="fr-FR" dirty="0" err="1"/>
              <a:t>community</a:t>
            </a:r>
            <a:r>
              <a:rPr lang="fr-FR" altLang="fr-FR" dirty="0"/>
              <a:t> </a:t>
            </a:r>
            <a:r>
              <a:rPr lang="fr-FR" altLang="fr-FR" dirty="0" err="1"/>
              <a:t>would</a:t>
            </a:r>
            <a:r>
              <a:rPr lang="fr-FR" altLang="fr-FR" dirty="0"/>
              <a:t> </a:t>
            </a:r>
            <a:r>
              <a:rPr lang="fr-FR" altLang="fr-FR" dirty="0" err="1"/>
              <a:t>greatly</a:t>
            </a:r>
            <a:r>
              <a:rPr lang="fr-FR" altLang="fr-FR" dirty="0"/>
              <a:t> </a:t>
            </a:r>
            <a:r>
              <a:rPr lang="fr-FR" altLang="fr-FR" dirty="0" err="1"/>
              <a:t>contribute</a:t>
            </a:r>
            <a:r>
              <a:rPr lang="fr-FR" altLang="fr-FR" dirty="0"/>
              <a:t> to </a:t>
            </a:r>
            <a:r>
              <a:rPr lang="fr-FR" altLang="fr-FR" dirty="0" err="1"/>
              <a:t>build</a:t>
            </a:r>
            <a:r>
              <a:rPr lang="fr-FR" altLang="fr-FR" dirty="0"/>
              <a:t> 3D </a:t>
            </a:r>
            <a:r>
              <a:rPr lang="fr-FR" altLang="fr-FR" dirty="0" err="1"/>
              <a:t>urban</a:t>
            </a:r>
            <a:r>
              <a:rPr lang="fr-FR" altLang="fr-FR" dirty="0"/>
              <a:t> </a:t>
            </a:r>
            <a:r>
              <a:rPr lang="fr-FR" altLang="fr-FR" dirty="0" err="1"/>
              <a:t>geomodels</a:t>
            </a:r>
            <a:r>
              <a:rPr lang="fr-FR" altLang="fr-FR" dirty="0"/>
              <a:t>, and </a:t>
            </a:r>
            <a:r>
              <a:rPr lang="fr-FR" altLang="fr-FR" dirty="0" err="1"/>
              <a:t>maintain</a:t>
            </a:r>
            <a:r>
              <a:rPr lang="fr-FR" altLang="fr-FR" dirty="0"/>
              <a:t> </a:t>
            </a:r>
            <a:r>
              <a:rPr lang="fr-FR" altLang="fr-FR" dirty="0" err="1"/>
              <a:t>them</a:t>
            </a:r>
            <a:r>
              <a:rPr lang="fr-FR" altLang="fr-FR" dirty="0"/>
              <a:t>!</a:t>
            </a:r>
          </a:p>
          <a:p>
            <a:pPr lvl="1"/>
            <a:r>
              <a:rPr lang="fr-FR" altLang="fr-FR" dirty="0" err="1"/>
              <a:t>Opportunities</a:t>
            </a:r>
            <a:r>
              <a:rPr lang="fr-FR" altLang="fr-FR" dirty="0"/>
              <a:t> of collaboration </a:t>
            </a:r>
            <a:r>
              <a:rPr lang="fr-FR" altLang="fr-FR" dirty="0" err="1"/>
              <a:t>between</a:t>
            </a:r>
            <a:r>
              <a:rPr lang="fr-FR" altLang="fr-FR" dirty="0"/>
              <a:t> </a:t>
            </a:r>
            <a:r>
              <a:rPr lang="fr-FR" altLang="fr-FR" dirty="0" err="1" smtClean="0"/>
              <a:t>cities</a:t>
            </a:r>
            <a:r>
              <a:rPr lang="fr-FR" altLang="fr-FR" dirty="0" smtClean="0"/>
              <a:t>, construction </a:t>
            </a:r>
            <a:r>
              <a:rPr lang="fr-FR" altLang="fr-FR" dirty="0" err="1" smtClean="0"/>
              <a:t>community</a:t>
            </a:r>
            <a:r>
              <a:rPr lang="fr-FR" altLang="fr-FR" dirty="0" smtClean="0"/>
              <a:t> </a:t>
            </a:r>
            <a:r>
              <a:rPr lang="fr-FR" altLang="fr-FR" dirty="0"/>
              <a:t>and </a:t>
            </a:r>
            <a:r>
              <a:rPr lang="fr-FR" altLang="fr-FR" dirty="0" err="1"/>
              <a:t>geological</a:t>
            </a:r>
            <a:r>
              <a:rPr lang="fr-FR" altLang="fr-FR" dirty="0"/>
              <a:t> </a:t>
            </a:r>
            <a:r>
              <a:rPr lang="fr-FR" altLang="fr-FR" dirty="0" err="1" smtClean="0"/>
              <a:t>surveys</a:t>
            </a:r>
            <a:endParaRPr lang="fr-FR" altLang="fr-FR" dirty="0"/>
          </a:p>
          <a:p>
            <a:pPr marL="457200" lvl="1" indent="0">
              <a:buNone/>
            </a:pPr>
            <a:endParaRPr lang="fr-FR" altLang="fr-FR" dirty="0"/>
          </a:p>
          <a:p>
            <a:pPr lvl="1"/>
            <a:endParaRPr lang="fr-FR" altLang="fr-FR" dirty="0"/>
          </a:p>
        </p:txBody>
      </p:sp>
      <p:sp>
        <p:nvSpPr>
          <p:cNvPr id="9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3048000"/>
            <a:ext cx="291710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58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Thanks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63352" y="981075"/>
            <a:ext cx="12025336" cy="5543550"/>
          </a:xfrm>
        </p:spPr>
        <p:txBody>
          <a:bodyPr>
            <a:normAutofit/>
          </a:bodyPr>
          <a:lstStyle/>
          <a:p>
            <a:endParaRPr lang="fr-FR" altLang="fr-FR" sz="2800" dirty="0" smtClean="0"/>
          </a:p>
          <a:p>
            <a:r>
              <a:rPr lang="fr-FR" altLang="fr-FR" sz="2800" dirty="0" smtClean="0"/>
              <a:t>Contact:</a:t>
            </a:r>
          </a:p>
          <a:p>
            <a:pPr lvl="1"/>
            <a:r>
              <a:rPr lang="fr-FR" altLang="fr-FR" sz="2400" dirty="0">
                <a:hlinkClick r:id="rId2"/>
              </a:rPr>
              <a:t>m.beaufils@brgm.fr</a:t>
            </a:r>
            <a:endParaRPr lang="fr-FR" altLang="fr-FR" sz="2400" dirty="0"/>
          </a:p>
          <a:p>
            <a:endParaRPr lang="fr-FR" altLang="fr-FR" sz="2800" dirty="0" smtClean="0"/>
          </a:p>
          <a:p>
            <a:r>
              <a:rPr lang="fr-FR" altLang="fr-FR" sz="2800" dirty="0" err="1" smtClean="0"/>
              <a:t>Useful</a:t>
            </a:r>
            <a:r>
              <a:rPr lang="fr-FR" altLang="fr-FR" sz="2800" dirty="0" smtClean="0"/>
              <a:t> links:</a:t>
            </a:r>
          </a:p>
          <a:p>
            <a:pPr lvl="1"/>
            <a:r>
              <a:rPr lang="fr-FR" altLang="fr-FR" sz="2400" dirty="0" smtClean="0"/>
              <a:t>MIN</a:t>
            </a:r>
            <a:r>
              <a:rPr lang="fr-FR" altLang="fr-FR" sz="2400" baseline="30000" dirty="0" smtClean="0"/>
              <a:t>n</a:t>
            </a:r>
            <a:r>
              <a:rPr lang="fr-FR" altLang="fr-FR" sz="2400" dirty="0" smtClean="0"/>
              <a:t>D </a:t>
            </a:r>
            <a:r>
              <a:rPr lang="fr-FR" altLang="fr-FR" sz="2400" dirty="0" err="1" smtClean="0"/>
              <a:t>website</a:t>
            </a:r>
            <a:r>
              <a:rPr lang="fr-FR" altLang="fr-FR" sz="2400" dirty="0" smtClean="0"/>
              <a:t> : </a:t>
            </a:r>
            <a:r>
              <a:rPr lang="fr-FR" altLang="fr-FR" sz="2400" dirty="0" smtClean="0">
                <a:hlinkClick r:id="rId3"/>
              </a:rPr>
              <a:t>http</a:t>
            </a:r>
            <a:r>
              <a:rPr lang="fr-FR" altLang="fr-FR" sz="2400" dirty="0">
                <a:hlinkClick r:id="rId3"/>
              </a:rPr>
              <a:t>://www.minnd.fr/en</a:t>
            </a:r>
            <a:r>
              <a:rPr lang="fr-FR" altLang="fr-FR" sz="2400" dirty="0" smtClean="0">
                <a:hlinkClick r:id="rId3"/>
              </a:rPr>
              <a:t>/</a:t>
            </a:r>
            <a:endParaRPr lang="fr-FR" altLang="fr-FR" sz="2400" dirty="0" smtClean="0"/>
          </a:p>
          <a:p>
            <a:pPr lvl="1"/>
            <a:r>
              <a:rPr lang="fr-FR" altLang="fr-FR" sz="2400" dirty="0" err="1" smtClean="0"/>
              <a:t>GeoScienceDWG</a:t>
            </a:r>
            <a:r>
              <a:rPr lang="fr-FR" altLang="fr-FR" sz="2400" dirty="0" smtClean="0"/>
              <a:t> home page : </a:t>
            </a:r>
            <a:r>
              <a:rPr lang="fr-FR" altLang="fr-FR" sz="2400" dirty="0" smtClean="0">
                <a:hlinkClick r:id="rId4"/>
              </a:rPr>
              <a:t>http</a:t>
            </a:r>
            <a:r>
              <a:rPr lang="fr-FR" altLang="fr-FR" sz="2400" dirty="0">
                <a:hlinkClick r:id="rId4"/>
              </a:rPr>
              <a:t>://</a:t>
            </a:r>
            <a:r>
              <a:rPr lang="fr-FR" altLang="fr-FR" sz="2400" dirty="0" smtClean="0">
                <a:hlinkClick r:id="rId4"/>
              </a:rPr>
              <a:t>external.opengis.org/twiki_public/GeoScienceDWG/WebHome</a:t>
            </a:r>
            <a:endParaRPr lang="fr-FR" altLang="fr-FR" sz="2400" dirty="0" smtClean="0"/>
          </a:p>
        </p:txBody>
      </p:sp>
      <p:pic>
        <p:nvPicPr>
          <p:cNvPr id="13" name="Image 12" descr="http://ariane/directions/SG/SCE/communication-digitale-externe/Logos%20BRGM%20%20Utilisations%20web%20et%20vido/Logo%20BRGM/Logo%20BRGM%20anglais/logo_brgm_web_en_couleur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6160135"/>
            <a:ext cx="1501140" cy="523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0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Foreword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Copyright © 2018 Open Geospatial Consortium</a:t>
            </a:r>
            <a:endParaRPr lang="en-US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4921" t="12200" r="5507" b="5201"/>
          <a:stretch/>
        </p:blipFill>
        <p:spPr>
          <a:xfrm>
            <a:off x="2590800" y="1030813"/>
            <a:ext cx="5738936" cy="336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e 2"/>
          <p:cNvGrpSpPr/>
          <p:nvPr/>
        </p:nvGrpSpPr>
        <p:grpSpPr>
          <a:xfrm>
            <a:off x="8634536" y="1076739"/>
            <a:ext cx="1487417" cy="3323200"/>
            <a:chOff x="8201699" y="1317838"/>
            <a:chExt cx="1613798" cy="3605562"/>
          </a:xfrm>
        </p:grpSpPr>
        <p:pic>
          <p:nvPicPr>
            <p:cNvPr id="7" name="Picture 2" descr="Logos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6" t="30385" r="51905" b="24904"/>
            <a:stretch/>
          </p:blipFill>
          <p:spPr bwMode="auto">
            <a:xfrm>
              <a:off x="8201699" y="3987295"/>
              <a:ext cx="936105" cy="936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 descr="http://ariane/directions/SG/SCE/communication-digitale-externe/Logos%20BRGM%20%20Utilisations%20web%20et%20vido/Logo%20BRGM/Logo%20BRGM%20anglais/logo_brgm_web_en_couleur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4357" y="1317838"/>
              <a:ext cx="1501140" cy="523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 descr="Image result for bgs logo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672" y="3276600"/>
              <a:ext cx="615406" cy="537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 descr="Logo"/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7672" y="2590745"/>
              <a:ext cx="1409700" cy="512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 descr="Image result for tno logo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29" t="27860" r="15885" b="27283"/>
            <a:stretch/>
          </p:blipFill>
          <p:spPr bwMode="auto">
            <a:xfrm>
              <a:off x="8247672" y="1980970"/>
              <a:ext cx="1196340" cy="51625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0" y="4724400"/>
            <a:ext cx="12192000" cy="167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altLang="fr-FR" sz="2800" dirty="0" smtClean="0"/>
              <a:t>Building Information </a:t>
            </a:r>
            <a:r>
              <a:rPr lang="fr-FR" altLang="fr-FR" sz="2800" dirty="0" err="1" smtClean="0"/>
              <a:t>Modeling</a:t>
            </a:r>
            <a:r>
              <a:rPr lang="fr-FR" altLang="fr-FR" sz="2800" dirty="0" smtClean="0"/>
              <a:t> (BIM) </a:t>
            </a:r>
            <a:r>
              <a:rPr lang="fr-FR" altLang="fr-FR" sz="2800" dirty="0" err="1" smtClean="0"/>
              <a:t>is</a:t>
            </a:r>
            <a:r>
              <a:rPr lang="fr-FR" altLang="fr-FR" sz="2800" dirty="0" smtClean="0"/>
              <a:t> a hot topic</a:t>
            </a:r>
          </a:p>
          <a:p>
            <a:pPr marL="0" indent="0" algn="ctr">
              <a:buNone/>
            </a:pPr>
            <a:r>
              <a:rPr lang="fr-FR" altLang="fr-FR" sz="2800" dirty="0" smtClean="0"/>
              <a:t>Connection to BIM </a:t>
            </a:r>
            <a:r>
              <a:rPr lang="fr-FR" altLang="fr-FR" sz="2800" dirty="0" err="1" smtClean="0"/>
              <a:t>is</a:t>
            </a:r>
            <a:r>
              <a:rPr lang="fr-FR" altLang="fr-FR" sz="2800" dirty="0" smtClean="0"/>
              <a:t> part of </a:t>
            </a:r>
            <a:r>
              <a:rPr lang="fr-FR" altLang="fr-FR" sz="2800" dirty="0" err="1" smtClean="0"/>
              <a:t>geological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surveys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strategy</a:t>
            </a:r>
            <a:endParaRPr lang="fr-FR" altLang="fr-FR" sz="2800" dirty="0" smtClean="0"/>
          </a:p>
          <a:p>
            <a:pPr marL="0" indent="0" algn="ctr">
              <a:buNone/>
            </a:pPr>
            <a:endParaRPr lang="fr-FR" altLang="fr-FR" sz="2800" dirty="0"/>
          </a:p>
          <a:p>
            <a:pPr marL="0" indent="0" algn="ctr">
              <a:buNone/>
            </a:pPr>
            <a:r>
              <a:rPr lang="fr-FR" altLang="fr-FR" sz="2800" dirty="0" smtClean="0"/>
              <a:t>How to do </a:t>
            </a:r>
            <a:r>
              <a:rPr lang="fr-FR" altLang="fr-FR" sz="2800" dirty="0" err="1" smtClean="0"/>
              <a:t>that</a:t>
            </a:r>
            <a:r>
              <a:rPr lang="fr-FR" altLang="fr-FR" sz="2800" dirty="0" smtClean="0"/>
              <a:t> </a:t>
            </a:r>
            <a:r>
              <a:rPr lang="fr-FR" altLang="fr-FR" sz="2800" dirty="0" err="1" smtClean="0"/>
              <a:t>connection</a:t>
            </a:r>
            <a:r>
              <a:rPr lang="fr-FR" altLang="fr-FR" sz="28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21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Espace réservé du contenu 2"/>
          <p:cNvSpPr>
            <a:spLocks noGrp="1"/>
          </p:cNvSpPr>
          <p:nvPr>
            <p:ph idx="4294967295"/>
          </p:nvPr>
        </p:nvSpPr>
        <p:spPr>
          <a:xfrm>
            <a:off x="609600" y="981075"/>
            <a:ext cx="11247438" cy="2659119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err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nteroperable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Information 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odel for </a:t>
            </a:r>
            <a:r>
              <a:rPr lang="fr-FR" altLang="fr-FR" sz="2800" b="1" u="sng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Sustainable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Infrastructures</a:t>
            </a: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French collaborative program to </a:t>
            </a:r>
            <a:r>
              <a:rPr lang="fr-FR" altLang="fr-FR" sz="2800" b="1" dirty="0" err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extend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BIM </a:t>
            </a:r>
            <a:r>
              <a:rPr lang="fr-FR" altLang="fr-FR" sz="2800" b="1" dirty="0" err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methods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standards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building to 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infrastructure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200" dirty="0" smtClean="0">
                <a:latin typeface="Calibri" panose="020F0502020204030204" pitchFamily="34" charset="0"/>
              </a:rPr>
              <a:t>67 </a:t>
            </a:r>
            <a:r>
              <a:rPr lang="fr-FR" altLang="fr-FR" sz="2200" dirty="0" err="1" smtClean="0">
                <a:latin typeface="Calibri" panose="020F0502020204030204" pitchFamily="34" charset="0"/>
              </a:rPr>
              <a:t>partners</a:t>
            </a:r>
            <a:r>
              <a:rPr lang="fr-FR" altLang="fr-FR" sz="2200" dirty="0" smtClean="0">
                <a:latin typeface="Calibri" panose="020F0502020204030204" pitchFamily="34" charset="0"/>
              </a:rPr>
              <a:t> </a:t>
            </a:r>
            <a:endParaRPr lang="fr-FR" altLang="fr-FR" sz="2200" dirty="0">
              <a:latin typeface="Calibri" panose="020F05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200" dirty="0" err="1" smtClean="0">
                <a:latin typeface="Calibri" panose="020F0502020204030204" pitchFamily="34" charset="0"/>
              </a:rPr>
              <a:t>Several</a:t>
            </a:r>
            <a:r>
              <a:rPr lang="fr-FR" altLang="fr-FR" sz="2200" dirty="0" smtClean="0">
                <a:latin typeface="Calibri" panose="020F0502020204030204" pitchFamily="34" charset="0"/>
              </a:rPr>
              <a:t> use cases (type of infra) and </a:t>
            </a:r>
            <a:r>
              <a:rPr lang="fr-FR" altLang="fr-FR" sz="2200" dirty="0" err="1" smtClean="0">
                <a:latin typeface="Calibri" panose="020F0502020204030204" pitchFamily="34" charset="0"/>
              </a:rPr>
              <a:t>themes</a:t>
            </a:r>
            <a:r>
              <a:rPr lang="fr-FR" altLang="fr-FR" sz="2200" dirty="0" smtClean="0">
                <a:latin typeface="Calibri" panose="020F0502020204030204" pitchFamily="34" charset="0"/>
              </a:rPr>
              <a:t> (cross-</a:t>
            </a:r>
            <a:r>
              <a:rPr lang="fr-FR" altLang="fr-FR" sz="2200" dirty="0" err="1" smtClean="0">
                <a:latin typeface="Calibri" panose="020F0502020204030204" pitchFamily="34" charset="0"/>
              </a:rPr>
              <a:t>domain</a:t>
            </a:r>
            <a:r>
              <a:rPr lang="fr-FR" altLang="fr-FR" sz="2200" dirty="0" smtClean="0">
                <a:latin typeface="Calibri" panose="020F0502020204030204" pitchFamily="34" charset="0"/>
              </a:rPr>
              <a:t>)</a:t>
            </a:r>
            <a:endParaRPr lang="fr-FR" altLang="fr-FR" sz="2200" dirty="0">
              <a:latin typeface="Calibri" panose="020F0502020204030204" pitchFamily="34" charset="0"/>
            </a:endParaRPr>
          </a:p>
          <a:p>
            <a:pPr marL="0" indent="0">
              <a:buClr>
                <a:srgbClr val="0070C0"/>
              </a:buClr>
              <a:buSzPct val="80000"/>
              <a:buNone/>
            </a:pPr>
            <a:endParaRPr lang="fr-FR" altLang="fr-FR" sz="2800" b="1" dirty="0" smtClean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Objectives</a:t>
            </a: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200" dirty="0" smtClean="0">
                <a:latin typeface="Calibri" panose="020F0502020204030204" pitchFamily="34" charset="0"/>
              </a:rPr>
              <a:t>Propose </a:t>
            </a:r>
            <a:r>
              <a:rPr lang="fr-FR" altLang="fr-FR" sz="2200" dirty="0">
                <a:latin typeface="Calibri" panose="020F0502020204030204" pitchFamily="34" charset="0"/>
              </a:rPr>
              <a:t>extensions to </a:t>
            </a:r>
            <a:r>
              <a:rPr lang="fr-FR" altLang="fr-FR" sz="2200" dirty="0" err="1">
                <a:latin typeface="Calibri" panose="020F0502020204030204" pitchFamily="34" charset="0"/>
              </a:rPr>
              <a:t>bSI</a:t>
            </a:r>
            <a:r>
              <a:rPr lang="fr-FR" altLang="fr-FR" sz="2200" dirty="0">
                <a:latin typeface="Calibri" panose="020F0502020204030204" pitchFamily="34" charset="0"/>
              </a:rPr>
              <a:t> and OGC standards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200" dirty="0" smtClean="0">
                <a:latin typeface="Calibri" panose="020F0502020204030204" pitchFamily="34" charset="0"/>
              </a:rPr>
              <a:t>Set </a:t>
            </a:r>
            <a:r>
              <a:rPr lang="fr-FR" altLang="fr-FR" sz="2200" dirty="0" err="1" smtClean="0">
                <a:latin typeface="Calibri" panose="020F0502020204030204" pitchFamily="34" charset="0"/>
              </a:rPr>
              <a:t>Memorandums</a:t>
            </a:r>
            <a:r>
              <a:rPr lang="fr-FR" altLang="fr-FR" sz="2200" dirty="0" smtClean="0">
                <a:latin typeface="Calibri" panose="020F0502020204030204" pitchFamily="34" charset="0"/>
              </a:rPr>
              <a:t> </a:t>
            </a:r>
            <a:r>
              <a:rPr lang="fr-FR" altLang="fr-FR" sz="2200" dirty="0">
                <a:latin typeface="Calibri" panose="020F0502020204030204" pitchFamily="34" charset="0"/>
              </a:rPr>
              <a:t>of </a:t>
            </a:r>
            <a:r>
              <a:rPr lang="fr-FR" altLang="fr-FR" sz="2200" dirty="0" err="1">
                <a:latin typeface="Calibri" panose="020F0502020204030204" pitchFamily="34" charset="0"/>
              </a:rPr>
              <a:t>Understanding</a:t>
            </a:r>
            <a:r>
              <a:rPr lang="fr-FR" altLang="fr-FR" sz="2200" dirty="0">
                <a:latin typeface="Calibri" panose="020F0502020204030204" pitchFamily="34" charset="0"/>
              </a:rPr>
              <a:t>: MIN</a:t>
            </a:r>
            <a:r>
              <a:rPr lang="fr-FR" altLang="fr-FR" sz="2200" baseline="30000" dirty="0">
                <a:latin typeface="Calibri" panose="020F0502020204030204" pitchFamily="34" charset="0"/>
              </a:rPr>
              <a:t>N</a:t>
            </a:r>
            <a:r>
              <a:rPr lang="fr-FR" altLang="fr-FR" sz="2200" dirty="0">
                <a:latin typeface="Calibri" panose="020F0502020204030204" pitchFamily="34" charset="0"/>
              </a:rPr>
              <a:t>D-</a:t>
            </a:r>
            <a:r>
              <a:rPr lang="fr-FR" altLang="fr-FR" sz="2200" dirty="0" err="1">
                <a:latin typeface="Calibri" panose="020F0502020204030204" pitchFamily="34" charset="0"/>
              </a:rPr>
              <a:t>bSI</a:t>
            </a:r>
            <a:r>
              <a:rPr lang="fr-FR" altLang="fr-FR" sz="2200" dirty="0">
                <a:latin typeface="Calibri" panose="020F0502020204030204" pitchFamily="34" charset="0"/>
              </a:rPr>
              <a:t> / MIN</a:t>
            </a:r>
            <a:r>
              <a:rPr lang="fr-FR" altLang="fr-FR" sz="2200" baseline="30000" dirty="0">
                <a:latin typeface="Calibri" panose="020F0502020204030204" pitchFamily="34" charset="0"/>
              </a:rPr>
              <a:t>N</a:t>
            </a:r>
            <a:r>
              <a:rPr lang="fr-FR" altLang="fr-FR" sz="2200" dirty="0">
                <a:latin typeface="Calibri" panose="020F0502020204030204" pitchFamily="34" charset="0"/>
              </a:rPr>
              <a:t>D-OGC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fr-FR" altLang="fr-FR" sz="2200" dirty="0">
                <a:latin typeface="Calibri" panose="020F0502020204030204" pitchFamily="34" charset="0"/>
              </a:rPr>
              <a:t>ISO/CEN </a:t>
            </a:r>
            <a:r>
              <a:rPr lang="fr-FR" altLang="fr-FR" sz="2200" dirty="0" err="1" smtClean="0">
                <a:latin typeface="Calibri" panose="020F0502020204030204" pitchFamily="34" charset="0"/>
              </a:rPr>
              <a:t>Normalization</a:t>
            </a:r>
            <a:endParaRPr lang="fr-FR" altLang="fr-FR" sz="2200" dirty="0">
              <a:latin typeface="Calibri" panose="020F0502020204030204" pitchFamily="34" charset="0"/>
            </a:endParaRPr>
          </a:p>
        </p:txBody>
      </p:sp>
      <p:pic>
        <p:nvPicPr>
          <p:cNvPr id="30725" name="image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58" y="3608361"/>
            <a:ext cx="59261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ag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646" y="6108972"/>
            <a:ext cx="9334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Imag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14" y="6206900"/>
            <a:ext cx="13700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983432" y="116633"/>
            <a:ext cx="10225136" cy="504056"/>
          </a:xfrm>
        </p:spPr>
        <p:txBody>
          <a:bodyPr/>
          <a:lstStyle/>
          <a:p>
            <a:r>
              <a:rPr lang="fr-FR" dirty="0" err="1" smtClean="0"/>
              <a:t>Context</a:t>
            </a:r>
            <a:r>
              <a:rPr lang="fr-FR" dirty="0" smtClean="0"/>
              <a:t> : The MIN</a:t>
            </a:r>
            <a:r>
              <a:rPr lang="fr-FR" baseline="30000" dirty="0" smtClean="0"/>
              <a:t>N</a:t>
            </a:r>
            <a:r>
              <a:rPr lang="fr-FR" dirty="0" smtClean="0"/>
              <a:t>D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 bwMode="auto">
          <a:xfrm>
            <a:off x="7892630" y="2913973"/>
            <a:ext cx="3168352" cy="3168352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dash"/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008352" y="4337376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764052" y="5029606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Sismology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90461" y="3630346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Mineral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424809" y="5321532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HydroGeology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211035" y="3009471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Soil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0317458" y="5232003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Underground</a:t>
            </a:r>
            <a:b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construction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614563" y="3246766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Vulcanology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973080" y="3848758"/>
            <a:ext cx="720978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Geophysics</a:t>
            </a: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0008842" y="4381682"/>
            <a:ext cx="1289089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Oil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 </a:t>
            </a:r>
            <a:r>
              <a:rPr kumimoji="0" lang="fr-F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493262" y="4450750"/>
            <a:ext cx="1289089" cy="7209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26477" y="6177792"/>
            <a:ext cx="1794059" cy="4195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GeoScienceDWG</a:t>
            </a:r>
            <a:endParaRPr kumimoji="0" lang="fr-FR" sz="1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Espace réservé du numéro de diapositive 5"/>
          <p:cNvSpPr txBox="1">
            <a:spLocks noGrp="1"/>
          </p:cNvSpPr>
          <p:nvPr/>
        </p:nvSpPr>
        <p:spPr bwMode="auto">
          <a:xfrm>
            <a:off x="11306175" y="-100013"/>
            <a:ext cx="574675" cy="108108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C5B78-5189-448E-8BA9-C93BB7FE83F5}" type="slidenum">
              <a:rPr kumimoji="0" lang="fr-FR" alt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alt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52206" y="3730449"/>
            <a:ext cx="864096" cy="1658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1689" y="219251"/>
            <a:ext cx="2578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http://www.minnd.fr/en/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6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IDBE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983432" y="116633"/>
            <a:ext cx="10225136" cy="504056"/>
          </a:xfrm>
          <a:effectLst>
            <a:reflection blurRad="6350" stA="52000" endA="300" endPos="35000" dir="5400000" sy="-100000" algn="bl" rotWithShape="0"/>
          </a:effectLst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fr-FR" sz="3200" b="1" cap="small" dirty="0" err="1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Context</a:t>
            </a:r>
            <a:r>
              <a:rPr lang="fr-FR" sz="3200" b="1" cap="smal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 MIN</a:t>
            </a:r>
            <a:r>
              <a:rPr lang="fr-FR" sz="3200" b="1" cap="small" baseline="300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sz="3200" b="1" cap="small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 UC8</a:t>
            </a:r>
            <a:endParaRPr lang="fr-FR" sz="3200" b="1" cap="small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767408" y="980728"/>
            <a:ext cx="11424592" cy="514508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 Case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dedicated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Underground Infrastructure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endParaRPr lang="fr-FR" altLang="fr-FR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endParaRPr lang="fr-FR" altLang="fr-FR" dirty="0" smtClean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fr-FR" altLang="fr-FR" sz="2800" b="1" dirty="0" err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month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project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June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2017 – </a:t>
            </a:r>
            <a:r>
              <a:rPr lang="fr-FR" altLang="fr-FR" sz="2800" b="1" dirty="0" err="1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</a:t>
            </a:r>
            <a:r>
              <a:rPr lang="fr-FR" altLang="fr-FR" sz="2800" b="1" dirty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</a:t>
            </a: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endParaRPr lang="fr-FR" altLang="fr-FR" sz="2800" b="1" dirty="0" smtClean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:</a:t>
            </a: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endParaRPr lang="fr-FR" altLang="fr-FR" sz="2800" b="1" dirty="0" smtClean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groups :</a:t>
            </a:r>
          </a:p>
          <a:p>
            <a:pPr lvl="1">
              <a:lnSpc>
                <a:spcPct val="80000"/>
              </a:lnSpc>
              <a:buClr>
                <a:srgbClr val="0081B8"/>
              </a:buClr>
              <a:buFont typeface="Wingdings" panose="05000000000000000000" pitchFamily="2" charset="2"/>
              <a:buChar char="§"/>
            </a:pPr>
            <a:r>
              <a:rPr lang="fr-FR" altLang="fr-FR" sz="2400" b="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GC </a:t>
            </a:r>
            <a:r>
              <a:rPr lang="fr-FR" altLang="fr-FR" sz="2400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altLang="fr-FR" sz="24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Building part </a:t>
            </a:r>
            <a:r>
              <a:rPr lang="fr-FR" altLang="fr-FR" sz="24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endParaRPr lang="fr-FR" altLang="fr-FR" sz="24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80000"/>
              </a:lnSpc>
              <a:buClr>
                <a:srgbClr val="0081B8"/>
              </a:buClr>
              <a:buFont typeface="Wingdings" panose="05000000000000000000" pitchFamily="2" charset="2"/>
              <a:buChar char="§"/>
            </a:pPr>
            <a:r>
              <a:rPr lang="fr-FR" altLang="fr-FR" sz="2400" b="1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Group GT </a:t>
            </a:r>
            <a:r>
              <a:rPr lang="fr-FR" altLang="fr-FR" sz="2400" dirty="0" smtClean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fr-FR" altLang="fr-FR" sz="24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Environmental</a:t>
            </a:r>
            <a:r>
              <a:rPr lang="fr-FR" altLang="fr-FR" sz="2400" dirty="0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part </a:t>
            </a:r>
            <a:r>
              <a:rPr lang="fr-FR" altLang="fr-FR" sz="2400" dirty="0" err="1">
                <a:solidFill>
                  <a:srgbClr val="4040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modeling</a:t>
            </a:r>
            <a:endParaRPr lang="fr-FR" altLang="fr-FR" sz="2400" dirty="0">
              <a:solidFill>
                <a:srgbClr val="40404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endParaRPr lang="fr-FR" altLang="fr-FR" sz="2800" b="1" dirty="0" smtClean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80000"/>
              </a:lnSpc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</a:pP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UC8-GT : First tentative in MIN</a:t>
            </a:r>
            <a:r>
              <a:rPr lang="fr-FR" altLang="fr-FR" sz="2800" b="1" baseline="30000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 to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study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geomodelling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connection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FR" altLang="fr-FR" sz="2800" b="1" dirty="0" err="1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with</a:t>
            </a:r>
            <a:r>
              <a:rPr lang="fr-FR" altLang="fr-FR" sz="2800" b="1" dirty="0" smtClean="0">
                <a:solidFill>
                  <a:srgbClr val="0081B8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BIM</a:t>
            </a:r>
            <a:endParaRPr lang="fr-FR" altLang="fr-FR" sz="2800" b="1" dirty="0">
              <a:solidFill>
                <a:srgbClr val="0081B8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IDBE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27654" name="Espace réservé du numéro de diapositive 5"/>
          <p:cNvSpPr txBox="1">
            <a:spLocks noGrp="1"/>
          </p:cNvSpPr>
          <p:nvPr/>
        </p:nvSpPr>
        <p:spPr bwMode="auto">
          <a:xfrm>
            <a:off x="11306175" y="-100013"/>
            <a:ext cx="574675" cy="1081088"/>
          </a:xfrm>
          <a:prstGeom prst="rect">
            <a:avLst/>
          </a:prstGeom>
          <a:solidFill>
            <a:schemeClr val="tx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6E7F8-B9C9-42CA-B343-88E9B100AB46}" type="slidenum"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2765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55" y="3112709"/>
            <a:ext cx="696283" cy="68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2" y="3206213"/>
            <a:ext cx="624443" cy="5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43" y="2538619"/>
            <a:ext cx="1304146" cy="5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7" y="2564904"/>
            <a:ext cx="762594" cy="55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972" y="2540354"/>
            <a:ext cx="615233" cy="47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138" y="2661411"/>
            <a:ext cx="961535" cy="35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63" y="2706242"/>
            <a:ext cx="919167" cy="42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080" y="3259730"/>
            <a:ext cx="1646762" cy="55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00" y="3283671"/>
            <a:ext cx="1790440" cy="50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" descr="http://www.minnd.fr/wp-content/uploads/2013/11/MembresMINND_2017-03-1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0" t="20525" r="75726" b="66934"/>
          <a:stretch>
            <a:fillRect/>
          </a:stretch>
        </p:blipFill>
        <p:spPr bwMode="auto">
          <a:xfrm>
            <a:off x="6697810" y="2621449"/>
            <a:ext cx="663125" cy="36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27637" r="6932" b="19055"/>
          <a:stretch>
            <a:fillRect/>
          </a:stretch>
        </p:blipFill>
        <p:spPr bwMode="auto">
          <a:xfrm>
            <a:off x="6906425" y="3373755"/>
            <a:ext cx="1337305" cy="34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Image 1" descr="Logo_def-sRGB_CV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963" y="2754881"/>
            <a:ext cx="1280197" cy="25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6862" r="21034" b="15398"/>
          <a:stretch>
            <a:fillRect/>
          </a:stretch>
        </p:blipFill>
        <p:spPr bwMode="auto">
          <a:xfrm>
            <a:off x="8790251" y="2584561"/>
            <a:ext cx="449453" cy="55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8" y="3182613"/>
            <a:ext cx="1205923" cy="5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0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BIM?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767408" y="980729"/>
            <a:ext cx="11017224" cy="540059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Building Information </a:t>
            </a:r>
            <a:r>
              <a:rPr lang="fr-FR" dirty="0" err="1"/>
              <a:t>Modeling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 smtClean="0"/>
              <a:t>philosophy</a:t>
            </a:r>
            <a:endParaRPr lang="fr-FR" dirty="0" smtClean="0"/>
          </a:p>
          <a:p>
            <a:pPr lvl="1"/>
            <a:r>
              <a:rPr lang="fr-FR" dirty="0" smtClean="0"/>
              <a:t>It </a:t>
            </a:r>
            <a:r>
              <a:rPr lang="fr-FR" dirty="0" err="1"/>
              <a:t>is</a:t>
            </a:r>
            <a:r>
              <a:rPr lang="fr-FR" dirty="0"/>
              <a:t> about </a:t>
            </a:r>
            <a:r>
              <a:rPr lang="fr-FR" dirty="0" err="1"/>
              <a:t>having</a:t>
            </a:r>
            <a:r>
              <a:rPr lang="fr-FR" dirty="0"/>
              <a:t> a model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 smtClean="0"/>
              <a:t>mimic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the </a:t>
            </a:r>
            <a:r>
              <a:rPr lang="fr-FR" dirty="0"/>
              <a:t>real building / </a:t>
            </a:r>
            <a:r>
              <a:rPr lang="fr-FR" dirty="0" smtClean="0"/>
              <a:t>infrastructure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at </a:t>
            </a:r>
            <a:r>
              <a:rPr lang="fr-FR" dirty="0" err="1"/>
              <a:t>each</a:t>
            </a:r>
            <a:r>
              <a:rPr lang="fr-FR" dirty="0"/>
              <a:t> moment of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smtClean="0"/>
              <a:t>life</a:t>
            </a:r>
          </a:p>
          <a:p>
            <a:pPr lvl="1"/>
            <a:endParaRPr lang="fr-FR" dirty="0"/>
          </a:p>
          <a:p>
            <a:r>
              <a:rPr lang="fr-FR" dirty="0" err="1" smtClean="0"/>
              <a:t>Applying</a:t>
            </a:r>
            <a:r>
              <a:rPr lang="fr-FR" dirty="0" smtClean="0"/>
              <a:t> </a:t>
            </a:r>
            <a:r>
              <a:rPr lang="fr-FR" dirty="0"/>
              <a:t>BIM </a:t>
            </a:r>
            <a:r>
              <a:rPr lang="fr-FR" dirty="0" err="1"/>
              <a:t>philosophy</a:t>
            </a:r>
            <a:r>
              <a:rPr lang="fr-FR" dirty="0"/>
              <a:t> to </a:t>
            </a:r>
            <a:r>
              <a:rPr lang="fr-FR" dirty="0" err="1"/>
              <a:t>geomodelling</a:t>
            </a:r>
            <a:endParaRPr lang="fr-FR" dirty="0"/>
          </a:p>
          <a:p>
            <a:pPr lvl="1"/>
            <a:r>
              <a:rPr lang="fr-FR" dirty="0" smtClean="0"/>
              <a:t>It </a:t>
            </a:r>
            <a:r>
              <a:rPr lang="fr-FR" dirty="0" err="1"/>
              <a:t>is</a:t>
            </a:r>
            <a:r>
              <a:rPr lang="fr-FR" dirty="0"/>
              <a:t> about building an </a:t>
            </a:r>
            <a:r>
              <a:rPr lang="fr-FR" dirty="0" err="1"/>
              <a:t>interoperable</a:t>
            </a:r>
            <a:r>
              <a:rPr lang="fr-FR" dirty="0"/>
              <a:t> information system able to store / </a:t>
            </a:r>
            <a:r>
              <a:rPr lang="fr-FR" dirty="0" err="1"/>
              <a:t>provide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 smtClean="0"/>
              <a:t>geoscience</a:t>
            </a:r>
            <a:r>
              <a:rPr lang="fr-FR" dirty="0" smtClean="0"/>
              <a:t> data and </a:t>
            </a:r>
            <a:r>
              <a:rPr lang="fr-FR" dirty="0" err="1" smtClean="0"/>
              <a:t>results</a:t>
            </a:r>
            <a:endParaRPr lang="fr-FR" dirty="0"/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indicate</a:t>
            </a:r>
            <a:r>
              <a:rPr lang="fr-FR" dirty="0" smtClean="0"/>
              <a:t> on </a:t>
            </a:r>
            <a:r>
              <a:rPr lang="fr-FR" dirty="0" err="1" smtClean="0"/>
              <a:t>which</a:t>
            </a:r>
            <a:r>
              <a:rPr lang="fr-FR" dirty="0" smtClean="0"/>
              <a:t> data and </a:t>
            </a:r>
            <a:r>
              <a:rPr lang="fr-FR" dirty="0" err="1" smtClean="0"/>
              <a:t>interpretation</a:t>
            </a:r>
            <a:r>
              <a:rPr lang="fr-FR" dirty="0" smtClean="0"/>
              <a:t> infrastructure are </a:t>
            </a:r>
            <a:r>
              <a:rPr lang="fr-FR" dirty="0" err="1" smtClean="0"/>
              <a:t>built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/>
              <a:t>Key challenges are </a:t>
            </a:r>
            <a:r>
              <a:rPr lang="fr-FR" u="sng" dirty="0"/>
              <a:t>information description, </a:t>
            </a:r>
            <a:r>
              <a:rPr lang="fr-FR" u="sng" dirty="0" err="1" smtClean="0"/>
              <a:t>lineage</a:t>
            </a:r>
            <a:r>
              <a:rPr lang="fr-FR" u="sng" dirty="0"/>
              <a:t> </a:t>
            </a:r>
            <a:r>
              <a:rPr lang="fr-FR" u="sng" dirty="0" smtClean="0"/>
              <a:t>and update</a:t>
            </a:r>
          </a:p>
          <a:p>
            <a:pPr lvl="1"/>
            <a:endParaRPr lang="fr-FR" u="sng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2067" y="1113628"/>
            <a:ext cx="3198355" cy="2208864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5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have in MIN</a:t>
            </a:r>
            <a:r>
              <a:rPr lang="fr-FR" baseline="30000" dirty="0"/>
              <a:t>N</a:t>
            </a:r>
            <a:r>
              <a:rPr lang="fr-FR" dirty="0" smtClean="0"/>
              <a:t>D?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15" name="Imag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93357"/>
            <a:ext cx="1599283" cy="96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438" y="2626301"/>
            <a:ext cx="2370324" cy="45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562593" y="3193231"/>
            <a:ext cx="1737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GeoScienceDWG</a:t>
            </a:r>
            <a:endParaRPr kumimoji="0" lang="fr-FR" sz="1400" b="0" i="1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279576" y="3525741"/>
            <a:ext cx="2210682" cy="1672981"/>
          </a:xfrm>
          <a:prstGeom prst="roundRect">
            <a:avLst>
              <a:gd name="adj" fmla="val 8398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Geomodel</a:t>
            </a:r>
            <a:endParaRPr kumimoji="0" lang="fr-FR" sz="13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687845" y="3525740"/>
            <a:ext cx="2195714" cy="41075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BIM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7687845" y="4145081"/>
            <a:ext cx="2195714" cy="41075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BIM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687845" y="4755442"/>
            <a:ext cx="2195714" cy="410758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BIM </a:t>
            </a:r>
            <a:r>
              <a:rPr kumimoji="0" lang="fr-FR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</a:t>
            </a: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10800000">
            <a:off x="3047774" y="2681258"/>
            <a:ext cx="5947549" cy="762629"/>
          </a:xfrm>
          <a:prstGeom prst="curved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7" descr="intr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4" y="4153785"/>
            <a:ext cx="1978181" cy="86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4503630" y="5658964"/>
            <a:ext cx="4068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Providing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subsurface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BIM…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534502" y="2761183"/>
            <a:ext cx="409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Enhancing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geomodelling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 data…</a:t>
            </a:r>
          </a:p>
        </p:txBody>
      </p:sp>
      <p:sp>
        <p:nvSpPr>
          <p:cNvPr id="20" name="Flèche courbée vers le haut 19"/>
          <p:cNvSpPr/>
          <p:nvPr/>
        </p:nvSpPr>
        <p:spPr>
          <a:xfrm>
            <a:off x="3058391" y="5301208"/>
            <a:ext cx="5947549" cy="762629"/>
          </a:xfrm>
          <a:prstGeom prst="curved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t="16461" b="13312"/>
          <a:stretch>
            <a:fillRect/>
          </a:stretch>
        </p:blipFill>
        <p:spPr bwMode="auto">
          <a:xfrm>
            <a:off x="4877266" y="3525740"/>
            <a:ext cx="2423572" cy="1672982"/>
          </a:xfrm>
          <a:prstGeom prst="rect">
            <a:avLst/>
          </a:prstGeom>
          <a:gradFill rotWithShape="1">
            <a:gsLst>
              <a:gs pos="0">
                <a:srgbClr val="BFBFBF">
                  <a:alpha val="98999"/>
                </a:srgbClr>
              </a:gs>
              <a:gs pos="100000">
                <a:srgbClr val="D8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avec flèche 24"/>
          <p:cNvCxnSpPr>
            <a:stCxn id="10" idx="3"/>
            <a:endCxn id="24" idx="1"/>
          </p:cNvCxnSpPr>
          <p:nvPr/>
        </p:nvCxnSpPr>
        <p:spPr>
          <a:xfrm>
            <a:off x="4490258" y="4362232"/>
            <a:ext cx="38700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11" idx="1"/>
            <a:endCxn id="24" idx="3"/>
          </p:cNvCxnSpPr>
          <p:nvPr/>
        </p:nvCxnSpPr>
        <p:spPr>
          <a:xfrm flipH="1">
            <a:off x="7300837" y="3731119"/>
            <a:ext cx="387008" cy="63111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2" idx="1"/>
            <a:endCxn id="24" idx="3"/>
          </p:cNvCxnSpPr>
          <p:nvPr/>
        </p:nvCxnSpPr>
        <p:spPr>
          <a:xfrm flipH="1">
            <a:off x="7300837" y="4350460"/>
            <a:ext cx="387008" cy="11772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13" idx="1"/>
            <a:endCxn id="24" idx="3"/>
          </p:cNvCxnSpPr>
          <p:nvPr/>
        </p:nvCxnSpPr>
        <p:spPr>
          <a:xfrm flipH="1" flipV="1">
            <a:off x="7300837" y="4362232"/>
            <a:ext cx="387008" cy="59858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146799" y="5137784"/>
            <a:ext cx="406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Integrated City </a:t>
            </a:r>
            <a:r>
              <a:rPr kumimoji="0" lang="fr-F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odel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Espace réservé du contenu 2"/>
          <p:cNvSpPr txBox="1">
            <a:spLocks/>
          </p:cNvSpPr>
          <p:nvPr/>
        </p:nvSpPr>
        <p:spPr>
          <a:xfrm>
            <a:off x="767408" y="980730"/>
            <a:ext cx="11305256" cy="12520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  <a:defRPr sz="3200" b="1" kern="1200">
                <a:solidFill>
                  <a:srgbClr val="0081B8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81B8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0C0"/>
              </a:buClr>
              <a:buSzPct val="80000"/>
              <a:buFont typeface="Calibri Light" panose="020F0302020204030204" pitchFamily="34" charset="0"/>
              <a:buChar char="›"/>
              <a:tabLst/>
              <a:defRPr/>
            </a:pPr>
            <a:r>
              <a:rPr kumimoji="0" lang="fr-F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1B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Using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1B8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standards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able to </a:t>
            </a:r>
            <a:r>
              <a:rPr kumimoji="0" lang="fr-FR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reuse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and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aggregate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projects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data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1B8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To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able to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build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fr-FR" sz="2800" b="0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sustainable</a:t>
            </a: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Integrated City </a:t>
            </a:r>
            <a:r>
              <a:rPr kumimoji="0" lang="fr-F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Models</a:t>
            </a:r>
            <a:endParaRPr kumimoji="0" lang="fr-F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10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429000"/>
            <a:ext cx="5544616" cy="23952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Starting</a:t>
            </a:r>
            <a:r>
              <a:rPr lang="fr-FR" dirty="0" smtClean="0"/>
              <a:t> point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00" y="980729"/>
            <a:ext cx="11089232" cy="5145435"/>
          </a:xfrm>
        </p:spPr>
        <p:txBody>
          <a:bodyPr/>
          <a:lstStyle/>
          <a:p>
            <a:r>
              <a:rPr lang="fr-FR" sz="2800" dirty="0" err="1" smtClean="0"/>
              <a:t>Bibliography</a:t>
            </a:r>
            <a:endParaRPr lang="fr-FR" sz="2800" dirty="0"/>
          </a:p>
          <a:p>
            <a:pPr lvl="1"/>
            <a:r>
              <a:rPr lang="fr-FR" sz="2400" dirty="0" smtClean="0"/>
              <a:t>AFNOR Standard: </a:t>
            </a:r>
            <a:r>
              <a:rPr lang="fr-FR" sz="2400" dirty="0"/>
              <a:t>NF P </a:t>
            </a:r>
            <a:r>
              <a:rPr lang="fr-FR" sz="2400" dirty="0" smtClean="0"/>
              <a:t>94-500:2013 on </a:t>
            </a:r>
            <a:r>
              <a:rPr lang="fr-FR" sz="2400" dirty="0" err="1" smtClean="0"/>
              <a:t>Standardization</a:t>
            </a:r>
            <a:r>
              <a:rPr lang="fr-FR" sz="2400" dirty="0" smtClean="0"/>
              <a:t> of </a:t>
            </a:r>
            <a:r>
              <a:rPr lang="fr-FR" sz="2400" dirty="0" err="1" smtClean="0"/>
              <a:t>Geotechnician</a:t>
            </a:r>
            <a:r>
              <a:rPr lang="fr-FR" sz="2400" dirty="0" smtClean="0"/>
              <a:t> Missions</a:t>
            </a:r>
            <a:endParaRPr lang="fr-FR" sz="2400" dirty="0"/>
          </a:p>
          <a:p>
            <a:pPr lvl="1"/>
            <a:r>
              <a:rPr lang="fr-FR" sz="2400" dirty="0"/>
              <a:t>AFTES </a:t>
            </a:r>
            <a:r>
              <a:rPr lang="fr-FR" sz="2400" dirty="0" smtClean="0"/>
              <a:t>recommandations </a:t>
            </a:r>
            <a:r>
              <a:rPr lang="fr-FR" sz="2400" dirty="0"/>
              <a:t>(</a:t>
            </a:r>
            <a:r>
              <a:rPr lang="fr-FR" sz="2400" dirty="0" smtClean="0"/>
              <a:t>GT43) on NF </a:t>
            </a:r>
            <a:r>
              <a:rPr lang="fr-FR" sz="2400" dirty="0"/>
              <a:t>P </a:t>
            </a:r>
            <a:r>
              <a:rPr lang="fr-FR" sz="2400" dirty="0" smtClean="0"/>
              <a:t>94-500:2013 application</a:t>
            </a:r>
            <a:endParaRPr lang="fr-FR" sz="2400" dirty="0"/>
          </a:p>
          <a:p>
            <a:pPr lvl="1"/>
            <a:r>
              <a:rPr lang="fr-FR" sz="2400" dirty="0" err="1" smtClean="0"/>
              <a:t>Partners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endParaRPr lang="fr-FR" sz="2400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IDBE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 cstate="print"/>
          <a:srcRect l="8657" t="17101" r="59216" b="25499"/>
          <a:stretch/>
        </p:blipFill>
        <p:spPr>
          <a:xfrm>
            <a:off x="5953404" y="2780928"/>
            <a:ext cx="6119260" cy="307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2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Overview</a:t>
            </a:r>
            <a:r>
              <a:rPr lang="fr-FR" dirty="0" smtClean="0"/>
              <a:t> of </a:t>
            </a:r>
            <a:r>
              <a:rPr lang="fr-FR" dirty="0" err="1" smtClean="0"/>
              <a:t>geo</a:t>
            </a:r>
            <a:r>
              <a:rPr lang="fr-FR" dirty="0" smtClean="0"/>
              <a:t>* people </a:t>
            </a:r>
            <a:r>
              <a:rPr lang="fr-FR" dirty="0" err="1" smtClean="0"/>
              <a:t>activities</a:t>
            </a:r>
            <a:r>
              <a:rPr lang="fr-FR" dirty="0" smtClean="0"/>
              <a:t> in a construction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616570" y="1136977"/>
          <a:ext cx="4563120" cy="5053316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529960">
                  <a:extLst>
                    <a:ext uri="{9D8B030D-6E8A-4147-A177-3AD203B41FA5}">
                      <a16:colId xmlns:a16="http://schemas.microsoft.com/office/drawing/2014/main" val="1953909142"/>
                    </a:ext>
                  </a:extLst>
                </a:gridCol>
                <a:gridCol w="1033160">
                  <a:extLst>
                    <a:ext uri="{9D8B030D-6E8A-4147-A177-3AD203B41FA5}">
                      <a16:colId xmlns:a16="http://schemas.microsoft.com/office/drawing/2014/main" val="2763630131"/>
                    </a:ext>
                  </a:extLst>
                </a:gridCol>
              </a:tblGrid>
              <a:tr h="316065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effectLst/>
                        </a:rPr>
                        <a:t>Designation</a:t>
                      </a:r>
                      <a:endParaRPr lang="fr-FR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effectLst/>
                        </a:rPr>
                        <a:t>Id</a:t>
                      </a:r>
                      <a:endParaRPr lang="fr-FR" sz="1800" dirty="0">
                        <a:solidFill>
                          <a:srgbClr val="2E74B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517396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solidFill>
                            <a:schemeClr val="accent2"/>
                          </a:solidFill>
                          <a:effectLst/>
                        </a:rPr>
                        <a:t>Structure </a:t>
                      </a:r>
                      <a:r>
                        <a:rPr lang="fr-FR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sizing</a:t>
                      </a:r>
                      <a:r>
                        <a:rPr lang="fr-FR" sz="1800" dirty="0" smtClean="0">
                          <a:solidFill>
                            <a:schemeClr val="accent2"/>
                          </a:solidFill>
                          <a:effectLst/>
                        </a:rPr>
                        <a:t> and </a:t>
                      </a:r>
                      <a:r>
                        <a:rPr lang="fr-FR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definition</a:t>
                      </a:r>
                      <a:r>
                        <a:rPr lang="fr-FR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/>
                      </a:r>
                      <a:br>
                        <a:rPr lang="fr-FR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</a:br>
                      <a:r>
                        <a:rPr lang="fr-FR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of the </a:t>
                      </a:r>
                      <a:r>
                        <a:rPr lang="fr-FR" sz="1800" baseline="0" dirty="0" err="1" smtClean="0">
                          <a:solidFill>
                            <a:schemeClr val="accent2"/>
                          </a:solidFill>
                          <a:effectLst/>
                        </a:rPr>
                        <a:t>geotechnical</a:t>
                      </a:r>
                      <a:r>
                        <a:rPr lang="fr-FR" sz="1800" baseline="0" dirty="0" smtClean="0">
                          <a:solidFill>
                            <a:schemeClr val="accent2"/>
                          </a:solidFill>
                          <a:effectLst/>
                        </a:rPr>
                        <a:t> influence zone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2"/>
                          </a:solidFill>
                          <a:effectLst/>
                        </a:rPr>
                        <a:t>CALC</a:t>
                      </a:r>
                      <a:endParaRPr lang="fr-FR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9806105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smtClean="0">
                          <a:solidFill>
                            <a:schemeClr val="accent2"/>
                          </a:solidFill>
                          <a:effectLst/>
                        </a:rPr>
                        <a:t>Construction </a:t>
                      </a:r>
                      <a:r>
                        <a:rPr lang="fr-FR" sz="1800" dirty="0" err="1" smtClean="0">
                          <a:solidFill>
                            <a:schemeClr val="accent2"/>
                          </a:solidFill>
                          <a:effectLst/>
                        </a:rPr>
                        <a:t>methods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2"/>
                          </a:solidFill>
                          <a:effectLst/>
                        </a:rPr>
                        <a:t>MECO</a:t>
                      </a:r>
                      <a:endParaRPr lang="fr-FR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7047036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Contractual</a:t>
                      </a:r>
                      <a:r>
                        <a:rPr lang="fr-FR" sz="1800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documents</a:t>
                      </a:r>
                      <a:endParaRPr lang="fr-FR" sz="1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 smtClean="0">
                          <a:solidFill>
                            <a:schemeClr val="accent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MRCH</a:t>
                      </a:r>
                      <a:endParaRPr lang="fr-FR" sz="1800" b="1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920837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3"/>
                          </a:solidFill>
                          <a:effectLst/>
                        </a:rPr>
                        <a:t>Risk</a:t>
                      </a:r>
                      <a:r>
                        <a:rPr lang="fr-FR" sz="1800" dirty="0" smtClean="0">
                          <a:solidFill>
                            <a:schemeClr val="accent3"/>
                          </a:solidFill>
                          <a:effectLst/>
                        </a:rPr>
                        <a:t> and </a:t>
                      </a:r>
                      <a:r>
                        <a:rPr lang="fr-FR" sz="1800" dirty="0" err="1" smtClean="0">
                          <a:solidFill>
                            <a:schemeClr val="accent3"/>
                          </a:solidFill>
                          <a:effectLst/>
                        </a:rPr>
                        <a:t>uncertainty</a:t>
                      </a:r>
                      <a:r>
                        <a:rPr lang="fr-FR" sz="1800" dirty="0" smtClean="0">
                          <a:solidFill>
                            <a:schemeClr val="accent3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chemeClr val="accent3"/>
                          </a:solidFill>
                          <a:effectLst/>
                        </a:rPr>
                        <a:t>assessment</a:t>
                      </a:r>
                      <a:endParaRPr lang="fr-FR" sz="1800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3"/>
                          </a:solidFill>
                          <a:effectLst/>
                        </a:rPr>
                        <a:t>RISK</a:t>
                      </a:r>
                      <a:endParaRPr lang="fr-FR" sz="1800" b="1" dirty="0">
                        <a:solidFill>
                          <a:schemeClr val="accent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176397"/>
                  </a:ext>
                </a:extLst>
              </a:tr>
              <a:tr h="45800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>
                          <a:solidFill>
                            <a:schemeClr val="accent5"/>
                          </a:solidFill>
                          <a:effectLst/>
                        </a:rPr>
                        <a:t>Observations </a:t>
                      </a:r>
                      <a:r>
                        <a:rPr lang="fr-FR" sz="1800" dirty="0" smtClean="0">
                          <a:solidFill>
                            <a:schemeClr val="accent5"/>
                          </a:solidFill>
                          <a:effectLst/>
                        </a:rPr>
                        <a:t>and </a:t>
                      </a: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Measurements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5"/>
                          </a:solidFill>
                          <a:effectLst/>
                        </a:rPr>
                        <a:t>RECO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2714556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Geological</a:t>
                      </a:r>
                      <a:r>
                        <a:rPr lang="fr-FR" sz="180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5"/>
                          </a:solidFill>
                          <a:effectLst/>
                        </a:rPr>
                        <a:t>GEOL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661850"/>
                  </a:ext>
                </a:extLst>
              </a:tr>
              <a:tr h="632131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Hydrogeological</a:t>
                      </a:r>
                      <a:r>
                        <a:rPr lang="fr-FR" sz="180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5"/>
                          </a:solidFill>
                          <a:effectLst/>
                        </a:rPr>
                        <a:t>HYDR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4328790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Geotechnical</a:t>
                      </a:r>
                      <a:r>
                        <a:rPr lang="fr-FR" sz="180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fr-FR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modeling</a:t>
                      </a:r>
                      <a:endParaRPr lang="fr-FR" sz="18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5"/>
                          </a:solidFill>
                          <a:effectLst/>
                        </a:rPr>
                        <a:t>GTCH</a:t>
                      </a:r>
                      <a:endParaRPr lang="fr-FR" sz="1800" b="1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1516175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Anthropic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aseline="0" dirty="0" err="1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</a:rPr>
                        <a:t>AVOI</a:t>
                      </a:r>
                      <a:endParaRPr lang="fr-FR" sz="18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9533066"/>
                  </a:ext>
                </a:extLst>
              </a:tr>
              <a:tr h="44264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dirty="0" err="1" smtClean="0">
                          <a:solidFill>
                            <a:schemeClr val="accent6"/>
                          </a:solidFill>
                          <a:effectLst/>
                        </a:rPr>
                        <a:t>Environmental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effectLst/>
                        </a:rPr>
                        <a:t> impact</a:t>
                      </a:r>
                      <a:endParaRPr lang="fr-FR" sz="18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chemeClr val="accent6"/>
                          </a:solidFill>
                          <a:effectLst/>
                        </a:rPr>
                        <a:t>ENVI</a:t>
                      </a:r>
                      <a:endParaRPr lang="fr-FR" sz="1800" b="1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3871795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313193" y="2039416"/>
            <a:ext cx="5518853" cy="3520037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10982243" y="3132884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442045" y="5080436"/>
            <a:ext cx="3261246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7442045" y="4111310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GEOL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828894" y="4117839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8635470" y="3445194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GTCH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828893" y="2593253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7442044" y="2564904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MECO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0982243" y="3831475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AVOI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652989" y="5864543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RISK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635470" y="1859601"/>
            <a:ext cx="874397" cy="5396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MRCH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lèche droite 18"/>
          <p:cNvSpPr/>
          <p:nvPr/>
        </p:nvSpPr>
        <p:spPr>
          <a:xfrm rot="19244455">
            <a:off x="9444994" y="4737439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lèche droite 19"/>
          <p:cNvSpPr/>
          <p:nvPr/>
        </p:nvSpPr>
        <p:spPr>
          <a:xfrm rot="13340800">
            <a:off x="8043748" y="4735448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èche droite 20"/>
          <p:cNvSpPr/>
          <p:nvPr/>
        </p:nvSpPr>
        <p:spPr>
          <a:xfrm rot="16200000">
            <a:off x="8573696" y="4373744"/>
            <a:ext cx="997846" cy="27180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lèche droite 21"/>
          <p:cNvSpPr/>
          <p:nvPr/>
        </p:nvSpPr>
        <p:spPr>
          <a:xfrm rot="18916095">
            <a:off x="9442181" y="3084758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èche droite 22"/>
          <p:cNvSpPr/>
          <p:nvPr/>
        </p:nvSpPr>
        <p:spPr>
          <a:xfrm rot="18916095">
            <a:off x="8059416" y="3788477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uble flèche horizontale 23"/>
          <p:cNvSpPr/>
          <p:nvPr/>
        </p:nvSpPr>
        <p:spPr>
          <a:xfrm>
            <a:off x="8282698" y="4304038"/>
            <a:ext cx="1563219" cy="26141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lèche droite 24"/>
          <p:cNvSpPr/>
          <p:nvPr/>
        </p:nvSpPr>
        <p:spPr>
          <a:xfrm rot="13247189">
            <a:off x="9459480" y="3785809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èche droite 25"/>
          <p:cNvSpPr/>
          <p:nvPr/>
        </p:nvSpPr>
        <p:spPr>
          <a:xfrm rot="13247189">
            <a:off x="8086389" y="3093835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Double flèche horizontale 26"/>
          <p:cNvSpPr/>
          <p:nvPr/>
        </p:nvSpPr>
        <p:spPr>
          <a:xfrm>
            <a:off x="8224686" y="2699409"/>
            <a:ext cx="1731004" cy="26141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lèche droite 27"/>
          <p:cNvSpPr/>
          <p:nvPr/>
        </p:nvSpPr>
        <p:spPr>
          <a:xfrm rot="18916095">
            <a:off x="8059417" y="2279600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>
          <a:xfrm rot="13247189">
            <a:off x="9459481" y="2276932"/>
            <a:ext cx="644079" cy="28986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lèche droite 29"/>
          <p:cNvSpPr/>
          <p:nvPr/>
        </p:nvSpPr>
        <p:spPr>
          <a:xfrm rot="16200000">
            <a:off x="8612424" y="2777822"/>
            <a:ext cx="922592" cy="271801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2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57441" y="2020081"/>
            <a:ext cx="1502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builders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411831" y="3933056"/>
            <a:ext cx="1396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ccolade fermante 34"/>
          <p:cNvSpPr/>
          <p:nvPr/>
        </p:nvSpPr>
        <p:spPr>
          <a:xfrm>
            <a:off x="5251565" y="5348418"/>
            <a:ext cx="188144" cy="83255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Accolade fermante 35"/>
          <p:cNvSpPr/>
          <p:nvPr/>
        </p:nvSpPr>
        <p:spPr>
          <a:xfrm>
            <a:off x="5240726" y="3356992"/>
            <a:ext cx="188144" cy="187220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Accolade fermante 36"/>
          <p:cNvSpPr/>
          <p:nvPr/>
        </p:nvSpPr>
        <p:spPr>
          <a:xfrm>
            <a:off x="5252206" y="1484784"/>
            <a:ext cx="188144" cy="18002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445527" y="5589240"/>
            <a:ext cx="124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Constraints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031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" grpId="0"/>
      <p:bldP spid="34" grpId="0"/>
      <p:bldP spid="35" grpId="0" animBg="1"/>
      <p:bldP spid="36" grpId="0" animBg="1"/>
      <p:bldP spid="37" grpId="0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Describing</a:t>
            </a:r>
            <a:r>
              <a:rPr lang="fr-FR" dirty="0"/>
              <a:t> how </a:t>
            </a:r>
            <a:r>
              <a:rPr lang="fr-FR" dirty="0" err="1" smtClean="0"/>
              <a:t>geotechnical</a:t>
            </a:r>
            <a:r>
              <a:rPr lang="fr-FR" dirty="0" smtClean="0"/>
              <a:t>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4609-0687-4640-925B-EAE416789F19}" type="slidenum">
              <a:rPr kumimoji="0" lang="fr-FR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 rotWithShape="1">
          <a:blip r:embed="rId2"/>
          <a:srcRect l="1963" t="12901" r="26375" b="7301"/>
          <a:stretch/>
        </p:blipFill>
        <p:spPr>
          <a:xfrm>
            <a:off x="5159896" y="1196752"/>
            <a:ext cx="6926914" cy="4338836"/>
          </a:xfrm>
          <a:prstGeom prst="rect">
            <a:avLst/>
          </a:prstGeom>
        </p:spPr>
      </p:pic>
      <p:sp>
        <p:nvSpPr>
          <p:cNvPr id="33" name="Espace réservé du contenu 2"/>
          <p:cNvSpPr>
            <a:spLocks noGrp="1"/>
          </p:cNvSpPr>
          <p:nvPr>
            <p:ph idx="1"/>
          </p:nvPr>
        </p:nvSpPr>
        <p:spPr>
          <a:xfrm>
            <a:off x="263352" y="980729"/>
            <a:ext cx="4896544" cy="5145435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Information Delivery </a:t>
            </a:r>
            <a:r>
              <a:rPr lang="fr-FR" dirty="0" err="1" smtClean="0"/>
              <a:t>Manual</a:t>
            </a:r>
            <a:r>
              <a:rPr lang="fr-FR" dirty="0" smtClean="0"/>
              <a:t> (IDM)</a:t>
            </a:r>
          </a:p>
          <a:p>
            <a:pPr lvl="1"/>
            <a:r>
              <a:rPr lang="fr-FR" dirty="0" smtClean="0"/>
              <a:t>Workflow description</a:t>
            </a:r>
          </a:p>
          <a:p>
            <a:pPr lvl="1"/>
            <a:r>
              <a:rPr lang="fr-FR" dirty="0" smtClean="0"/>
              <a:t>ISO </a:t>
            </a:r>
            <a:r>
              <a:rPr lang="fr-FR" dirty="0"/>
              <a:t>29481-1:2016</a:t>
            </a:r>
          </a:p>
          <a:p>
            <a:pPr lvl="1"/>
            <a:r>
              <a:rPr lang="fr-FR" dirty="0" smtClean="0"/>
              <a:t>1 per </a:t>
            </a:r>
            <a:r>
              <a:rPr lang="fr-FR" dirty="0" err="1" smtClean="0"/>
              <a:t>subject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Highlight</a:t>
            </a:r>
            <a:r>
              <a:rPr lang="fr-FR" dirty="0" smtClean="0"/>
              <a:t> basics</a:t>
            </a:r>
            <a:endParaRPr lang="fr-FR" dirty="0"/>
          </a:p>
          <a:p>
            <a:pPr lvl="2"/>
            <a:r>
              <a:rPr lang="fr-FR" dirty="0" err="1" smtClean="0">
                <a:solidFill>
                  <a:srgbClr val="FF0000"/>
                </a:solidFill>
              </a:rPr>
              <a:t>Who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does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pPr lvl="2"/>
            <a:r>
              <a:rPr lang="fr-FR" dirty="0" err="1">
                <a:solidFill>
                  <a:srgbClr val="00B050"/>
                </a:solidFill>
              </a:rPr>
              <a:t>W</a:t>
            </a:r>
            <a:r>
              <a:rPr lang="fr-FR" dirty="0" err="1" smtClean="0">
                <a:solidFill>
                  <a:srgbClr val="00B050"/>
                </a:solidFill>
              </a:rPr>
              <a:t>hich</a:t>
            </a:r>
            <a:r>
              <a:rPr lang="fr-FR" dirty="0" smtClean="0">
                <a:solidFill>
                  <a:srgbClr val="00B050"/>
                </a:solidFill>
              </a:rPr>
              <a:t> data?</a:t>
            </a:r>
          </a:p>
          <a:p>
            <a:pPr lvl="2"/>
            <a:r>
              <a:rPr lang="fr-FR" dirty="0" err="1" smtClean="0">
                <a:solidFill>
                  <a:srgbClr val="0070C0"/>
                </a:solidFill>
              </a:rPr>
              <a:t>Which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results</a:t>
            </a:r>
            <a:r>
              <a:rPr lang="fr-FR" dirty="0" smtClean="0">
                <a:solidFill>
                  <a:srgbClr val="0070C0"/>
                </a:solidFill>
              </a:rPr>
              <a:t>?</a:t>
            </a:r>
          </a:p>
          <a:p>
            <a:endParaRPr lang="fr-FR" dirty="0" smtClean="0">
              <a:solidFill>
                <a:srgbClr val="0070C0"/>
              </a:solidFill>
            </a:endParaRPr>
          </a:p>
          <a:p>
            <a:r>
              <a:rPr lang="fr-FR" dirty="0" smtClean="0">
                <a:solidFill>
                  <a:srgbClr val="0070C0"/>
                </a:solidFill>
              </a:rPr>
              <a:t>Focus on </a:t>
            </a:r>
            <a:r>
              <a:rPr lang="fr-FR" dirty="0" err="1" smtClean="0">
                <a:solidFill>
                  <a:srgbClr val="0070C0"/>
                </a:solidFill>
              </a:rPr>
              <a:t>knowledge</a:t>
            </a:r>
            <a:r>
              <a:rPr lang="fr-FR" dirty="0" smtClean="0">
                <a:solidFill>
                  <a:srgbClr val="0070C0"/>
                </a:solidFill>
              </a:rPr>
              <a:t> construction</a:t>
            </a:r>
          </a:p>
          <a:p>
            <a:pPr lvl="1"/>
            <a:r>
              <a:rPr lang="fr-FR" dirty="0"/>
              <a:t>Not </a:t>
            </a:r>
            <a:r>
              <a:rPr lang="fr-FR" dirty="0" err="1"/>
              <a:t>methods</a:t>
            </a:r>
            <a:r>
              <a:rPr lang="fr-FR" dirty="0"/>
              <a:t> and </a:t>
            </a:r>
            <a:r>
              <a:rPr lang="fr-FR" dirty="0" err="1"/>
              <a:t>tools</a:t>
            </a:r>
            <a:endParaRPr lang="fr-FR" dirty="0"/>
          </a:p>
        </p:txBody>
      </p:sp>
      <p:sp>
        <p:nvSpPr>
          <p:cNvPr id="8" name="Espace réservé de la date 3"/>
          <p:cNvSpPr txBox="1">
            <a:spLocks noGrp="1"/>
          </p:cNvSpPr>
          <p:nvPr/>
        </p:nvSpPr>
        <p:spPr>
          <a:xfrm>
            <a:off x="47625" y="6524625"/>
            <a:ext cx="935038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22/03/2018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Espace réservé du pied de page 4"/>
          <p:cNvSpPr txBox="1">
            <a:spLocks noGrp="1"/>
          </p:cNvSpPr>
          <p:nvPr/>
        </p:nvSpPr>
        <p:spPr>
          <a:xfrm>
            <a:off x="982663" y="6524625"/>
            <a:ext cx="9405937" cy="252413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OGC TC Orléans -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GeoScience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 DWG session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9896" y="1484784"/>
            <a:ext cx="1296144" cy="42668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90666" y="1484783"/>
            <a:ext cx="1296144" cy="42668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20520" y="1484782"/>
            <a:ext cx="4176464" cy="432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48328" y="2636912"/>
            <a:ext cx="1440160" cy="201622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456040" y="1854663"/>
            <a:ext cx="77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ctors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20868" y="4355812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081259" y="5749383"/>
            <a:ext cx="1152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726463" y="5730954"/>
            <a:ext cx="132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Output data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64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7" grpId="0" animBg="1"/>
      <p:bldP spid="10" grpId="0" animBg="1"/>
      <p:bldP spid="12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GC_PowerPoint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GC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 cap="flat" cmpd="sng" algn="ctr">
          <a:solidFill>
            <a:srgbClr val="969696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dirty="0" err="1" smtClean="0"/>
        </a:defPPr>
      </a:lstStyle>
    </a:txDef>
  </a:objectDefaults>
  <a:extraClrSchemeLst>
    <a:extraClrScheme>
      <a:clrScheme name="OGC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GC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GC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nD_AG02_2015-01-29_GT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800</Words>
  <Application>Microsoft Office PowerPoint</Application>
  <PresentationFormat>Grand écran</PresentationFormat>
  <Paragraphs>252</Paragraphs>
  <Slides>14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5" baseType="lpstr">
      <vt:lpstr>MS PGothic</vt:lpstr>
      <vt:lpstr>Arial</vt:lpstr>
      <vt:lpstr>Arial Black</vt:lpstr>
      <vt:lpstr>Calibri</vt:lpstr>
      <vt:lpstr>Calibri Light</vt:lpstr>
      <vt:lpstr>Century Gothic</vt:lpstr>
      <vt:lpstr>CG Times</vt:lpstr>
      <vt:lpstr>Times New Roman</vt:lpstr>
      <vt:lpstr>Wingdings</vt:lpstr>
      <vt:lpstr>OGC_PowerPoint_Template</vt:lpstr>
      <vt:lpstr>MINnD_AG02_2015-01-29_GTn</vt:lpstr>
      <vt:lpstr>Setting interoperability between BIM and Geomodelling</vt:lpstr>
      <vt:lpstr>Foreword</vt:lpstr>
      <vt:lpstr>Context : The MINND project</vt:lpstr>
      <vt:lpstr>Context : MINND UC8</vt:lpstr>
      <vt:lpstr>What is BIM?</vt:lpstr>
      <vt:lpstr>What do we have in MINND?</vt:lpstr>
      <vt:lpstr>Starting point</vt:lpstr>
      <vt:lpstr>Overview of geo* people activities in a construction project</vt:lpstr>
      <vt:lpstr>Describing how geotechnical knowledge is built</vt:lpstr>
      <vt:lpstr>Cold facts</vt:lpstr>
      <vt:lpstr>Consensus on geotechnical knowledge construction</vt:lpstr>
      <vt:lpstr>Work in progress</vt:lpstr>
      <vt:lpstr>Conclusion: What we do in MINND</vt:lpstr>
      <vt:lpstr>Thanks for your attention!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Volunteered Geographic Information (VGI) Workshop</dc:title>
  <dc:subject>OGC TC/PC</dc:subject>
  <dc:creator>Scott Simmons</dc:creator>
  <cp:lastModifiedBy>Beaufils Mickael</cp:lastModifiedBy>
  <cp:revision>99</cp:revision>
  <cp:lastPrinted>2003-02-03T21:59:32Z</cp:lastPrinted>
  <dcterms:created xsi:type="dcterms:W3CDTF">2015-09-08T23:47:11Z</dcterms:created>
  <dcterms:modified xsi:type="dcterms:W3CDTF">2018-03-22T14:22:00Z</dcterms:modified>
</cp:coreProperties>
</file>