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4" r:id="rId6"/>
    <p:sldId id="259" r:id="rId7"/>
    <p:sldId id="271" r:id="rId8"/>
    <p:sldId id="260" r:id="rId9"/>
    <p:sldId id="262" r:id="rId10"/>
    <p:sldId id="268" r:id="rId11"/>
    <p:sldId id="269" r:id="rId12"/>
    <p:sldId id="263" r:id="rId13"/>
    <p:sldId id="266" r:id="rId14"/>
    <p:sldId id="267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0080"/>
    <a:srgbClr val="003300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ABBE49-2426-417C-A5F8-EE688CBF289D}" type="datetimeFigureOut">
              <a:rPr lang="en-NZ" smtClean="0"/>
              <a:t>28/10/2015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56934A-E3FB-4673-8957-8F0BB75CDCB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Geoscience Terminology Working Group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218" y="378904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Mark Rattenbury</a:t>
            </a:r>
          </a:p>
          <a:p>
            <a:r>
              <a:rPr lang="en-NZ" dirty="0" smtClean="0"/>
              <a:t>GNS Science, New Zealand</a:t>
            </a:r>
          </a:p>
          <a:p>
            <a:r>
              <a:rPr lang="en-NZ" dirty="0" smtClean="0"/>
              <a:t>Chair, GTWG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021288"/>
            <a:ext cx="8457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Presentation for the Joint Research Centre, European Commission, </a:t>
            </a:r>
            <a:r>
              <a:rPr lang="en-NZ" sz="1400" dirty="0" err="1" smtClean="0"/>
              <a:t>Ispra</a:t>
            </a:r>
            <a:r>
              <a:rPr lang="en-NZ" sz="1400" dirty="0" smtClean="0"/>
              <a:t>, Italy: 28 October 2015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40364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7484930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427404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SKOS-encoded RDF formatted file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003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7484930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2854082"/>
            <a:ext cx="7524328" cy="3847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7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2" y="476672"/>
            <a:ext cx="863317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929535"/>
            <a:ext cx="83816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http://resource.geosciml.org/classifier/cgi/exploration-activity-type/regional-geochemistry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66480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19" y="213183"/>
            <a:ext cx="7056784" cy="64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multi-lingual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24645" y="267401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hierarchical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49256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defined</a:t>
            </a:r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75656" y="1926124"/>
            <a:ext cx="0" cy="1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75656" y="203772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287" y="3029367"/>
            <a:ext cx="0" cy="1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75287" y="31409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656" y="407707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5656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75656" y="314096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75656" y="40770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1600" y="4829567"/>
            <a:ext cx="0" cy="1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4941168"/>
            <a:ext cx="53969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1600" y="4941168"/>
            <a:ext cx="1007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0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290332" cy="580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98" y="3235091"/>
            <a:ext cx="5616624" cy="36229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87011" cy="553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0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6136" y="3242996"/>
            <a:ext cx="3096344" cy="1368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Geoscience Terminology Working Group</a:t>
            </a:r>
          </a:p>
          <a:p>
            <a:pPr algn="ctr"/>
            <a:r>
              <a:rPr lang="en-NZ" dirty="0" smtClean="0"/>
              <a:t>vocabulary development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79512" y="2636912"/>
            <a:ext cx="446449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err="1" smtClean="0">
                <a:solidFill>
                  <a:schemeClr val="tx1"/>
                </a:solidFill>
              </a:rPr>
              <a:t>EarthResource</a:t>
            </a:r>
            <a:r>
              <a:rPr lang="en-NZ" dirty="0" smtClean="0">
                <a:solidFill>
                  <a:schemeClr val="tx1"/>
                </a:solidFill>
              </a:rPr>
              <a:t> ML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mineral resource model development, CGI Working Group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1124744"/>
            <a:ext cx="3926971" cy="10801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err="1" smtClean="0">
                <a:solidFill>
                  <a:schemeClr val="tx1"/>
                </a:solidFill>
              </a:rPr>
              <a:t>GeoSciML</a:t>
            </a:r>
            <a:endParaRPr lang="en-NZ" dirty="0" smtClean="0">
              <a:solidFill>
                <a:schemeClr val="tx1"/>
              </a:solidFill>
            </a:endParaRP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geology model development,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OGC Standards Working Group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4141185"/>
            <a:ext cx="309634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Multi-lingual versioning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8961" y="5445224"/>
            <a:ext cx="3096344" cy="108012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Other groups requiring semantic interoperability for geoscience themes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3000000">
            <a:off x="5254358" y="2492887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Left-Right Arrow 9"/>
          <p:cNvSpPr/>
          <p:nvPr/>
        </p:nvSpPr>
        <p:spPr>
          <a:xfrm rot="600000">
            <a:off x="4795658" y="3176972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Left-Right Arrow 10"/>
          <p:cNvSpPr/>
          <p:nvPr/>
        </p:nvSpPr>
        <p:spPr>
          <a:xfrm rot="-600000">
            <a:off x="4644008" y="4213475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Left-Right Arrow 11"/>
          <p:cNvSpPr/>
          <p:nvPr/>
        </p:nvSpPr>
        <p:spPr>
          <a:xfrm rot="-2700000">
            <a:off x="5076055" y="4898582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Geoscience Terminology Working Group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3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216024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/>
              <a:t>Supports </a:t>
            </a:r>
            <a:r>
              <a:rPr lang="en-US" sz="1800" dirty="0"/>
              <a:t>geoscience information </a:t>
            </a:r>
            <a:r>
              <a:rPr lang="en-US" sz="1800" dirty="0" smtClean="0"/>
              <a:t>interoperability through terminology </a:t>
            </a:r>
            <a:r>
              <a:rPr lang="en-US" sz="1800" dirty="0"/>
              <a:t>development </a:t>
            </a: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Develops </a:t>
            </a:r>
            <a:r>
              <a:rPr lang="en-US" sz="1800" dirty="0"/>
              <a:t>and </a:t>
            </a:r>
            <a:r>
              <a:rPr lang="en-US" sz="1800" dirty="0" smtClean="0"/>
              <a:t>enables </a:t>
            </a:r>
            <a:r>
              <a:rPr lang="en-US" sz="1800" dirty="0"/>
              <a:t>vocabularies for </a:t>
            </a:r>
            <a:r>
              <a:rPr lang="en-US" sz="1800" dirty="0" smtClean="0"/>
              <a:t>geoscience </a:t>
            </a:r>
            <a:r>
              <a:rPr lang="en-US" sz="1800" dirty="0"/>
              <a:t>information systems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Liaises </a:t>
            </a:r>
            <a:r>
              <a:rPr lang="en-US" sz="1800" dirty="0"/>
              <a:t>with semantic interoperability groups in related </a:t>
            </a:r>
            <a:r>
              <a:rPr lang="en-US" sz="1800" dirty="0" smtClean="0"/>
              <a:t>communities</a:t>
            </a:r>
            <a:endParaRPr lang="en-NZ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Geoscience Terminology Working Group</a:t>
            </a:r>
            <a:endParaRPr lang="en-NZ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7544" y="2996952"/>
            <a:ext cx="8229600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en-NZ" sz="1800" dirty="0" smtClean="0"/>
              <a:t>Members are information modelling specialists, technical experts in all areas of geoscience, regional geological experts</a:t>
            </a:r>
          </a:p>
          <a:p>
            <a:pPr>
              <a:spcAft>
                <a:spcPts val="1200"/>
              </a:spcAft>
            </a:pPr>
            <a:r>
              <a:rPr lang="en-NZ" sz="1800" dirty="0" smtClean="0"/>
              <a:t>Currently 26 members from Australia, Canada, China, Denmark, Finland, France, Germany, Great Britain, Italy, New Zealand, Russia, Slovenia, Sweden and USA</a:t>
            </a:r>
          </a:p>
          <a:p>
            <a:pPr>
              <a:spcAft>
                <a:spcPts val="1200"/>
              </a:spcAft>
            </a:pPr>
            <a:r>
              <a:rPr lang="en-NZ" sz="1800" dirty="0" smtClean="0"/>
              <a:t>Wider participation through other CGI working groups and </a:t>
            </a:r>
            <a:r>
              <a:rPr lang="en-NZ" sz="1800" dirty="0" err="1" smtClean="0"/>
              <a:t>OneGeology</a:t>
            </a:r>
            <a:r>
              <a:rPr lang="en-NZ" sz="1800" dirty="0" smtClean="0"/>
              <a:t> communications</a:t>
            </a:r>
          </a:p>
          <a:p>
            <a:pPr>
              <a:spcAft>
                <a:spcPts val="1200"/>
              </a:spcAft>
            </a:pPr>
            <a:r>
              <a:rPr lang="en-NZ" sz="1800" dirty="0" smtClean="0"/>
              <a:t>Annual face-to-face meetings (St Petersburg, Tucson, </a:t>
            </a:r>
            <a:r>
              <a:rPr lang="en-NZ" sz="1800" dirty="0" err="1" smtClean="0"/>
              <a:t>Ispra</a:t>
            </a:r>
            <a:r>
              <a:rPr lang="en-NZ" sz="1800" dirty="0" smtClean="0"/>
              <a:t>) and through shared Google Group folders and email list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1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9144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361010" y="1916832"/>
            <a:ext cx="2421980" cy="61836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91000"/>
                </a:schemeClr>
              </a:gs>
              <a:gs pos="100000">
                <a:srgbClr val="FFFF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2013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75249" y="942392"/>
            <a:ext cx="1987420" cy="979714"/>
          </a:xfrm>
          <a:custGeom>
            <a:avLst/>
            <a:gdLst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987420 w 1987420"/>
              <a:gd name="connsiteY4" fmla="*/ 979714 h 979714"/>
              <a:gd name="connsiteX5" fmla="*/ 1390261 w 1987420"/>
              <a:gd name="connsiteY5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726163 w 1987420"/>
              <a:gd name="connsiteY5" fmla="*/ 39188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726163 w 1987420"/>
              <a:gd name="connsiteY5" fmla="*/ 39188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894114 w 1987420"/>
              <a:gd name="connsiteY5" fmla="*/ 38255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894114 w 1987420"/>
              <a:gd name="connsiteY5" fmla="*/ 38255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420" h="979714">
                <a:moveTo>
                  <a:pt x="1390261" y="970384"/>
                </a:moveTo>
                <a:cubicBezTo>
                  <a:pt x="1293844" y="777551"/>
                  <a:pt x="1197429" y="687355"/>
                  <a:pt x="1017037" y="597159"/>
                </a:cubicBezTo>
                <a:lnTo>
                  <a:pt x="0" y="298579"/>
                </a:lnTo>
                <a:lnTo>
                  <a:pt x="1007706" y="298579"/>
                </a:lnTo>
                <a:lnTo>
                  <a:pt x="998375" y="0"/>
                </a:lnTo>
                <a:cubicBezTo>
                  <a:pt x="1284514" y="24882"/>
                  <a:pt x="1747935" y="115078"/>
                  <a:pt x="1894114" y="382556"/>
                </a:cubicBezTo>
                <a:cubicBezTo>
                  <a:pt x="1990530" y="618931"/>
                  <a:pt x="1956318" y="780661"/>
                  <a:pt x="1987420" y="979714"/>
                </a:cubicBezTo>
                <a:lnTo>
                  <a:pt x="1390261" y="970384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99000">
                <a:srgbClr val="21D6E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Freeform 10"/>
          <p:cNvSpPr/>
          <p:nvPr/>
        </p:nvSpPr>
        <p:spPr>
          <a:xfrm flipH="1">
            <a:off x="4572000" y="937118"/>
            <a:ext cx="1987420" cy="979714"/>
          </a:xfrm>
          <a:custGeom>
            <a:avLst/>
            <a:gdLst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987420 w 1987420"/>
              <a:gd name="connsiteY4" fmla="*/ 979714 h 979714"/>
              <a:gd name="connsiteX5" fmla="*/ 1390261 w 1987420"/>
              <a:gd name="connsiteY5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0 w 1987420"/>
              <a:gd name="connsiteY1" fmla="*/ 298579 h 979714"/>
              <a:gd name="connsiteX2" fmla="*/ 1007706 w 1987420"/>
              <a:gd name="connsiteY2" fmla="*/ 298579 h 979714"/>
              <a:gd name="connsiteX3" fmla="*/ 998375 w 1987420"/>
              <a:gd name="connsiteY3" fmla="*/ 0 h 979714"/>
              <a:gd name="connsiteX4" fmla="*/ 1726163 w 1987420"/>
              <a:gd name="connsiteY4" fmla="*/ 391886 h 979714"/>
              <a:gd name="connsiteX5" fmla="*/ 1987420 w 1987420"/>
              <a:gd name="connsiteY5" fmla="*/ 979714 h 979714"/>
              <a:gd name="connsiteX6" fmla="*/ 1390261 w 1987420"/>
              <a:gd name="connsiteY6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726163 w 1987420"/>
              <a:gd name="connsiteY5" fmla="*/ 39188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726163 w 1987420"/>
              <a:gd name="connsiteY5" fmla="*/ 391886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894114 w 1987420"/>
              <a:gd name="connsiteY5" fmla="*/ 373225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  <a:gd name="connsiteX0" fmla="*/ 1390261 w 1987420"/>
              <a:gd name="connsiteY0" fmla="*/ 970384 h 979714"/>
              <a:gd name="connsiteX1" fmla="*/ 1017037 w 1987420"/>
              <a:gd name="connsiteY1" fmla="*/ 597159 h 979714"/>
              <a:gd name="connsiteX2" fmla="*/ 0 w 1987420"/>
              <a:gd name="connsiteY2" fmla="*/ 298579 h 979714"/>
              <a:gd name="connsiteX3" fmla="*/ 1007706 w 1987420"/>
              <a:gd name="connsiteY3" fmla="*/ 298579 h 979714"/>
              <a:gd name="connsiteX4" fmla="*/ 998375 w 1987420"/>
              <a:gd name="connsiteY4" fmla="*/ 0 h 979714"/>
              <a:gd name="connsiteX5" fmla="*/ 1894114 w 1987420"/>
              <a:gd name="connsiteY5" fmla="*/ 373225 h 979714"/>
              <a:gd name="connsiteX6" fmla="*/ 1987420 w 1987420"/>
              <a:gd name="connsiteY6" fmla="*/ 979714 h 979714"/>
              <a:gd name="connsiteX7" fmla="*/ 1390261 w 1987420"/>
              <a:gd name="connsiteY7" fmla="*/ 97038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420" h="979714">
                <a:moveTo>
                  <a:pt x="1390261" y="970384"/>
                </a:moveTo>
                <a:cubicBezTo>
                  <a:pt x="1293844" y="777551"/>
                  <a:pt x="1197429" y="687355"/>
                  <a:pt x="1017037" y="597159"/>
                </a:cubicBezTo>
                <a:lnTo>
                  <a:pt x="0" y="298579"/>
                </a:lnTo>
                <a:lnTo>
                  <a:pt x="1007706" y="298579"/>
                </a:lnTo>
                <a:lnTo>
                  <a:pt x="998375" y="0"/>
                </a:lnTo>
                <a:cubicBezTo>
                  <a:pt x="1284514" y="24882"/>
                  <a:pt x="1747935" y="105747"/>
                  <a:pt x="1894114" y="373225"/>
                </a:cubicBezTo>
                <a:cubicBezTo>
                  <a:pt x="1962539" y="547396"/>
                  <a:pt x="1956318" y="777551"/>
                  <a:pt x="1987420" y="979714"/>
                </a:cubicBezTo>
                <a:lnTo>
                  <a:pt x="1390261" y="970384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99000">
                <a:srgbClr val="21D6E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395472" y="613951"/>
            <a:ext cx="318545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/>
              <a:t>Multi-lingual Thesaurus Working Group (est. 2003)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558407" y="601214"/>
            <a:ext cx="27580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/>
              <a:t>Concept Definition Task Group (est. 2007)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32323" y="123949"/>
            <a:ext cx="887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 smtClean="0"/>
              <a:t>IUGS-CGI: Commission for the Management and Application of Geoscience Information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15855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6136" y="3098980"/>
            <a:ext cx="3096344" cy="1368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Geoscience Terminology Working Group</a:t>
            </a:r>
          </a:p>
          <a:p>
            <a:pPr algn="ctr"/>
            <a:r>
              <a:rPr lang="en-NZ" dirty="0" smtClean="0"/>
              <a:t>vocabulary development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79512" y="2492896"/>
            <a:ext cx="446449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err="1" smtClean="0">
                <a:solidFill>
                  <a:schemeClr val="tx1"/>
                </a:solidFill>
              </a:rPr>
              <a:t>EarthResource</a:t>
            </a:r>
            <a:r>
              <a:rPr lang="en-NZ" dirty="0" smtClean="0">
                <a:solidFill>
                  <a:schemeClr val="tx1"/>
                </a:solidFill>
              </a:rPr>
              <a:t> ML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mineral resource model development, CGI Working Group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980728"/>
            <a:ext cx="3926971" cy="10801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err="1" smtClean="0">
                <a:solidFill>
                  <a:schemeClr val="tx1"/>
                </a:solidFill>
              </a:rPr>
              <a:t>GeoSciML</a:t>
            </a:r>
            <a:endParaRPr lang="en-NZ" dirty="0" smtClean="0">
              <a:solidFill>
                <a:schemeClr val="tx1"/>
              </a:solidFill>
            </a:endParaRP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geology model development,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OGC Standards Working Group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3997169"/>
            <a:ext cx="309634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Multi-lingual versioning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8961" y="5301208"/>
            <a:ext cx="3096344" cy="108012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Other groups requiring semantic interoperability for geoscience themes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3000000">
            <a:off x="5254358" y="2348871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Left-Right Arrow 9"/>
          <p:cNvSpPr/>
          <p:nvPr/>
        </p:nvSpPr>
        <p:spPr>
          <a:xfrm rot="600000">
            <a:off x="4795658" y="3032956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Left-Right Arrow 10"/>
          <p:cNvSpPr/>
          <p:nvPr/>
        </p:nvSpPr>
        <p:spPr>
          <a:xfrm rot="-600000">
            <a:off x="4644008" y="4069459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Left-Right Arrow 11"/>
          <p:cNvSpPr/>
          <p:nvPr/>
        </p:nvSpPr>
        <p:spPr>
          <a:xfrm rot="-2700000">
            <a:off x="5076055" y="4754566"/>
            <a:ext cx="864096" cy="36004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09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404664"/>
            <a:ext cx="8893570" cy="51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Vocabularies driven by data interoperability requirements e.g. </a:t>
            </a:r>
            <a:r>
              <a:rPr lang="en-NZ" dirty="0" err="1" smtClean="0"/>
              <a:t>GeoSciML</a:t>
            </a:r>
            <a:r>
              <a:rPr lang="en-NZ" dirty="0" smtClean="0"/>
              <a:t>, ERML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75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09442"/>
              </p:ext>
            </p:extLst>
          </p:nvPr>
        </p:nvGraphicFramePr>
        <p:xfrm>
          <a:off x="107504" y="378976"/>
          <a:ext cx="2267553" cy="5523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553"/>
              </a:tblGrid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alterationTypeTerm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compositionCategory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compoundMaterialConstituentPartRoleTerm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consolidationDegree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contactCharacter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contactTypeTerm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conventionCode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descriptionPurpose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determinationMethod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eventEnvironment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eventProcessTerm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faultDeformationStyle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faultMovementSenseTerm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faultMovementTypeTerm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faultTypeTerm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featureObservationMethod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foliationTypeTerm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geneticCategory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geologicalTimescale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geologicUnitMorphology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geologicUnitPartRoleTerm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geologicUnitTypeTerm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lineationTypeTerm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lithologyConcept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mappedFeatureObservationMethod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metamorphicFacies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metamorphicGrade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orientationDeterminationMethod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particleAspectRatio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particleShape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particleTypeTerm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simpleLithologyTerm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sorting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stratigraphicRankTerm</a:t>
                      </a:r>
                      <a:endParaRPr lang="en-NZ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strikeDipMeasurementReportig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valueQualifier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  <a:tr h="145368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vocabularyRelationTerm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89783"/>
              </p:ext>
            </p:extLst>
          </p:nvPr>
        </p:nvGraphicFramePr>
        <p:xfrm>
          <a:off x="2483768" y="71469"/>
          <a:ext cx="2448272" cy="33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classificationMethodUsedValue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commodityCodeValue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earthResourceExpressionValue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earthResourceFormValue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earthResourceMaterialRoleValue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earthResourceShapeValue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endusePotentialValue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environmentalImpactValue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explorationActivityTypeValue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explorationResultValue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geologicHistoryRelationshipTerm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importanceValue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linearDirectedCode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mineralOccurrenceTypeValue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mineStatusValue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miningActivityTypeValue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processingActivityTypeValue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rawMaterialRoleValue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reserveCategoryValue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resourceCategoryValue</a:t>
                      </a:r>
                      <a:r>
                        <a:rPr lang="en-NZ" sz="800" u="none" strike="noStrike" dirty="0">
                          <a:effectLst/>
                        </a:rPr>
                        <a:t> </a:t>
                      </a:r>
                      <a:endParaRPr lang="en-NZ" sz="800" u="none" strike="noStrike" dirty="0" smtClean="0">
                        <a:effectLst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samplingFrame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UNFC_Value_2009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4977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wasteStorageTypeValue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22661"/>
              </p:ext>
            </p:extLst>
          </p:nvPr>
        </p:nvGraphicFramePr>
        <p:xfrm>
          <a:off x="3859444" y="3043600"/>
          <a:ext cx="2232248" cy="3553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</a:tblGrid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ageEvent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ageSystem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beddingPattern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beddingStyle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boreholeDrillingMethodCode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boreholeInclinationCode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boreholePurposeCode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boreholeStartPointCode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u="none" strike="noStrike" dirty="0" smtClean="0">
                          <a:effectLst/>
                        </a:rPr>
                        <a:t>colour</a:t>
                      </a:r>
                      <a:endParaRPr lang="en-NZ" sz="800" b="0" i="0" u="none" strike="noStrike" dirty="0" smtClean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fabricTypeTerm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foliationIntensity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isotopicEventType</a:t>
                      </a:r>
                      <a:endParaRPr lang="en-NZ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isotopicSystemName</a:t>
                      </a:r>
                      <a:endParaRPr lang="en-NZ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lineationIntensity</a:t>
                      </a:r>
                      <a:endParaRPr lang="en-NZ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15" marR="4715" marT="471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materialClass</a:t>
                      </a:r>
                      <a:endParaRPr lang="en-NZ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mineralDepositGroupValue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mineralDepositTypeValue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naturalGeomorphologicalFeatureTypeTerm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outcropCharacter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planarPolarityCode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productValue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regionalLithUnit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samplingMethod</a:t>
                      </a:r>
                      <a:endParaRPr lang="en-NZ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specimenType</a:t>
                      </a:r>
                      <a:endParaRPr lang="en-NZ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72206"/>
              </p:ext>
            </p:extLst>
          </p:nvPr>
        </p:nvGraphicFramePr>
        <p:xfrm>
          <a:off x="6372200" y="1273022"/>
          <a:ext cx="2665752" cy="508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752"/>
              </a:tblGrid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alterationDegree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alterationDistribution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analyticalMethodTerm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anthropogenicGeomorphologicalFeatureTypeTerm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associationType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boundaryRelationshipTerm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compositionPartRole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continuity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definingElement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definingElement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definingStructureRelationshipTerm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deformationStyleTerm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exposureColor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extractionMethod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foldProfileTypeTerm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geneticModel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geochronologicEraRank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geologicSamplingMethodTerm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geologicSpecimenPreprationTerm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>
                          <a:effectLst/>
                        </a:rPr>
                        <a:t>geologic unit lithology categories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geomorphologicRelationshipTerm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hingeLineCurvature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hingeShape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instrumentTypeTerm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5586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interLimbAngle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limbShape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materialRelationshipType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nameOfMeasureTerm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nonDirectionalStructureTypeTerm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physicalPropertyTerm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relationRoleTerm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samplingFeatureRelation</a:t>
                      </a:r>
                      <a:endParaRPr lang="en-NZ" sz="8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statisticalMethodTerm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>
                          <a:effectLst/>
                        </a:rPr>
                        <a:t>supergeneProcessType</a:t>
                      </a:r>
                      <a:endParaRPr lang="en-NZ" sz="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  <a:tr h="145915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>
                          <a:effectLst/>
                        </a:rPr>
                        <a:t>symmetry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4715" marR="4715" marT="4715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4264" y="994461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Adopted </a:t>
            </a:r>
          </a:p>
          <a:p>
            <a:r>
              <a:rPr lang="en-NZ" sz="1200" dirty="0" smtClean="0"/>
              <a:t>(pre 2011)</a:t>
            </a:r>
            <a:endParaRPr lang="en-N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6391" y="203772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Adopted </a:t>
            </a:r>
          </a:p>
          <a:p>
            <a:r>
              <a:rPr lang="en-NZ" sz="1200" dirty="0" smtClean="0"/>
              <a:t>(since 2012)</a:t>
            </a:r>
            <a:endParaRPr lang="en-NZ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8366" y="4339744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Draft</a:t>
            </a:r>
            <a:endParaRPr lang="en-NZ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2337" y="2037726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Proposed and/or required</a:t>
            </a:r>
            <a:endParaRPr lang="en-NZ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9521"/>
              </p:ext>
            </p:extLst>
          </p:nvPr>
        </p:nvGraphicFramePr>
        <p:xfrm>
          <a:off x="6382952" y="495577"/>
          <a:ext cx="2232248" cy="59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</a:tblGrid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 smtClean="0">
                          <a:effectLst/>
                        </a:rPr>
                        <a:t>importanceSize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 smtClean="0">
                          <a:effectLst/>
                        </a:rPr>
                        <a:t>mineralDepositType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 smtClean="0">
                          <a:effectLst/>
                        </a:rPr>
                        <a:t>miningWasterType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48073">
                <a:tc>
                  <a:txBody>
                    <a:bodyPr/>
                    <a:lstStyle/>
                    <a:p>
                      <a:pPr algn="l" fontAlgn="t"/>
                      <a:r>
                        <a:rPr lang="en-NZ" sz="800" u="none" strike="noStrike" dirty="0" err="1">
                          <a:effectLst/>
                        </a:rPr>
                        <a:t>mineralDepositGroupValue</a:t>
                      </a:r>
                      <a:endParaRPr lang="en-NZ" sz="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7105" y="639592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In review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6041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4128" y="692696"/>
            <a:ext cx="3096344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Identify/propose &amp; </a:t>
            </a:r>
          </a:p>
          <a:p>
            <a:pPr algn="ctr"/>
            <a:r>
              <a:rPr lang="en-NZ" dirty="0" smtClean="0"/>
              <a:t>assign shepherd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5724128" y="1988840"/>
            <a:ext cx="30963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Seek and research usage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5724128" y="3284984"/>
            <a:ext cx="30963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Create draft vocabulary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5724128" y="4581128"/>
            <a:ext cx="3096344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Invite review</a:t>
            </a:r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2483768" y="5661248"/>
            <a:ext cx="30963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Incorporate changes</a:t>
            </a: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225252" y="4365104"/>
            <a:ext cx="3096344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Adopt and publish</a:t>
            </a: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1773424" y="2996952"/>
            <a:ext cx="3096344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Amend, improve</a:t>
            </a:r>
            <a:endParaRPr lang="en-N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44208" y="162880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44208" y="292494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44208" y="422108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80112" y="5949280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44208" y="55172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15816" y="530120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15816" y="3933056"/>
            <a:ext cx="0" cy="4320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55976" y="3933056"/>
            <a:ext cx="0" cy="172819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4833156"/>
            <a:ext cx="115212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572000" y="3933056"/>
            <a:ext cx="0" cy="9001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2"/>
          <p:cNvSpPr>
            <a:spLocks noGrp="1"/>
          </p:cNvSpPr>
          <p:nvPr>
            <p:ph type="title"/>
          </p:nvPr>
        </p:nvSpPr>
        <p:spPr>
          <a:xfrm>
            <a:off x="457200" y="652148"/>
            <a:ext cx="441256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Vocabulary process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5902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09656" cy="496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0368"/>
            <a:ext cx="7409656" cy="12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6346" y="836712"/>
            <a:ext cx="721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commodityCode</a:t>
            </a:r>
            <a:r>
              <a:rPr lang="en-NZ" dirty="0" smtClean="0"/>
              <a:t> : hierarchical earth resource commodity types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0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7610" cy="58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52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1125</TotalTime>
  <Words>436</Words>
  <Application>Microsoft Office PowerPoint</Application>
  <PresentationFormat>On-screen Show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Geoscience Terminology Working Group</vt:lpstr>
      <vt:lpstr>Geoscience Terminology Working Group</vt:lpstr>
      <vt:lpstr>PowerPoint Presentation</vt:lpstr>
      <vt:lpstr>PowerPoint Presentation</vt:lpstr>
      <vt:lpstr>PowerPoint Presentation</vt:lpstr>
      <vt:lpstr>PowerPoint Presentation</vt:lpstr>
      <vt:lpstr>Vocabulary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Geoscience Terminology Working Group</vt:lpstr>
    </vt:vector>
  </TitlesOfParts>
  <Company>GNS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Geoscience Terminology Working Group</dc:title>
  <dc:creator>Mark S RATTENBURY</dc:creator>
  <cp:lastModifiedBy>Mark S RATTENBURY</cp:lastModifiedBy>
  <cp:revision>38</cp:revision>
  <dcterms:created xsi:type="dcterms:W3CDTF">2015-10-12T02:20:39Z</dcterms:created>
  <dcterms:modified xsi:type="dcterms:W3CDTF">2015-10-28T04:56:35Z</dcterms:modified>
</cp:coreProperties>
</file>