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Default Extension="tiff" ContentType="image/tiff"/>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 id="2147483690" r:id="rId3"/>
    <p:sldMasterId id="2147483677" r:id="rId4"/>
  </p:sldMasterIdLst>
  <p:notesMasterIdLst>
    <p:notesMasterId r:id="rId53"/>
  </p:notesMasterIdLst>
  <p:handoutMasterIdLst>
    <p:handoutMasterId r:id="rId54"/>
  </p:handoutMasterIdLst>
  <p:sldIdLst>
    <p:sldId id="287" r:id="rId5"/>
    <p:sldId id="290" r:id="rId6"/>
    <p:sldId id="321" r:id="rId7"/>
    <p:sldId id="347" r:id="rId8"/>
    <p:sldId id="362" r:id="rId9"/>
    <p:sldId id="349" r:id="rId10"/>
    <p:sldId id="346" r:id="rId11"/>
    <p:sldId id="363" r:id="rId12"/>
    <p:sldId id="306" r:id="rId13"/>
    <p:sldId id="364" r:id="rId14"/>
    <p:sldId id="365" r:id="rId15"/>
    <p:sldId id="341" r:id="rId16"/>
    <p:sldId id="323" r:id="rId17"/>
    <p:sldId id="324" r:id="rId18"/>
    <p:sldId id="342" r:id="rId19"/>
    <p:sldId id="320" r:id="rId20"/>
    <p:sldId id="343" r:id="rId21"/>
    <p:sldId id="340" r:id="rId22"/>
    <p:sldId id="325" r:id="rId23"/>
    <p:sldId id="318" r:id="rId24"/>
    <p:sldId id="351" r:id="rId25"/>
    <p:sldId id="352" r:id="rId26"/>
    <p:sldId id="356" r:id="rId27"/>
    <p:sldId id="345" r:id="rId28"/>
    <p:sldId id="344" r:id="rId29"/>
    <p:sldId id="353" r:id="rId30"/>
    <p:sldId id="354" r:id="rId31"/>
    <p:sldId id="355" r:id="rId32"/>
    <p:sldId id="357" r:id="rId33"/>
    <p:sldId id="359" r:id="rId34"/>
    <p:sldId id="358" r:id="rId35"/>
    <p:sldId id="327" r:id="rId36"/>
    <p:sldId id="328" r:id="rId37"/>
    <p:sldId id="329" r:id="rId38"/>
    <p:sldId id="330" r:id="rId39"/>
    <p:sldId id="350" r:id="rId40"/>
    <p:sldId id="333" r:id="rId41"/>
    <p:sldId id="361" r:id="rId42"/>
    <p:sldId id="368" r:id="rId43"/>
    <p:sldId id="335" r:id="rId44"/>
    <p:sldId id="336" r:id="rId45"/>
    <p:sldId id="337" r:id="rId46"/>
    <p:sldId id="338" r:id="rId47"/>
    <p:sldId id="367" r:id="rId48"/>
    <p:sldId id="308" r:id="rId49"/>
    <p:sldId id="313" r:id="rId50"/>
    <p:sldId id="299" r:id="rId51"/>
    <p:sldId id="369"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ri Naus" initials="JN" lastIdx="9" clrIdx="0">
    <p:extLst/>
  </p:cmAuthor>
  <p:cmAuthor id="2" name="Joan Maso" initials="JM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25729"/>
    <a:srgbClr val="8FB33E"/>
    <a:srgbClr val="72BF44"/>
    <a:srgbClr val="7EA82F"/>
    <a:srgbClr val="58595B"/>
    <a:srgbClr val="DCD3AD"/>
    <a:srgbClr val="C0B473"/>
    <a:srgbClr val="81734B"/>
    <a:srgbClr val="68BD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434" autoAdjust="0"/>
  </p:normalViewPr>
  <p:slideViewPr>
    <p:cSldViewPr snapToGrid="0" showGuides="1">
      <p:cViewPr varScale="1">
        <p:scale>
          <a:sx n="68" d="100"/>
          <a:sy n="68" d="100"/>
        </p:scale>
        <p:origin x="-1308" y="-108"/>
      </p:cViewPr>
      <p:guideLst>
        <p:guide orient="horz" pos="2160"/>
        <p:guide pos="2903"/>
      </p:guideLst>
    </p:cSldViewPr>
  </p:slideViewPr>
  <p:outlineViewPr>
    <p:cViewPr>
      <p:scale>
        <a:sx n="33" d="100"/>
        <a:sy n="33" d="100"/>
      </p:scale>
      <p:origin x="0" y="18402"/>
    </p:cViewPr>
  </p:outlineViewPr>
  <p:notesTextViewPr>
    <p:cViewPr>
      <p:scale>
        <a:sx n="3" d="2"/>
        <a:sy n="3" d="2"/>
      </p:scale>
      <p:origin x="0" y="0"/>
    </p:cViewPr>
  </p:notesTextViewPr>
  <p:sorterViewPr>
    <p:cViewPr>
      <p:scale>
        <a:sx n="90" d="100"/>
        <a:sy n="90" d="100"/>
      </p:scale>
      <p:origin x="0" y="888"/>
    </p:cViewPr>
  </p:sorterViewPr>
  <p:notesViewPr>
    <p:cSldViewPr snapToGrid="0">
      <p:cViewPr varScale="1">
        <p:scale>
          <a:sx n="88" d="100"/>
          <a:sy n="88" d="100"/>
        </p:scale>
        <p:origin x="2964"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01T15:59:37.756" idx="8">
    <p:pos x="620" y="501"/>
    <p:text>Aling with changes elsewhere</p:text>
    <p:extLst>
      <p:ext uri="{C676402C-5697-4E1C-873F-D02D1690AC5C}">
        <p15:threadingInfo xmlns:p15="http://schemas.microsoft.com/office/powerpoint/2012/main" xmlns=""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01T15:43:01.922" idx="9">
    <p:pos x="78" y="451"/>
    <p:text>Add points, or use existing slides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8C1CA7-3B10-4092-AAC3-30B63BCB957A}" type="datetimeFigureOut">
              <a:rPr lang="en-US" smtClean="0"/>
              <a:pPr/>
              <a:t>6/13/2018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B09D2-FA6E-4DE2-8F54-BB85825A18DD}" type="slidenum">
              <a:rPr lang="en-US" smtClean="0"/>
              <a:pPr/>
              <a:t>‹Nº›</a:t>
            </a:fld>
            <a:endParaRPr lang="en-US"/>
          </a:p>
        </p:txBody>
      </p:sp>
    </p:spTree>
    <p:extLst>
      <p:ext uri="{BB962C8B-B14F-4D97-AF65-F5344CB8AC3E}">
        <p14:creationId xmlns:p14="http://schemas.microsoft.com/office/powerpoint/2010/main" xmlns="" val="3594727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358CB-4C88-4B23-A611-CD9FE8BFBDB7}" type="datetimeFigureOut">
              <a:rPr lang="el-GR" smtClean="0"/>
              <a:pPr/>
              <a:t>13/6/2018</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F7AA2-F6E1-4DC8-ACD9-74C3B26488EC}" type="slidenum">
              <a:rPr lang="el-GR" smtClean="0"/>
              <a:pPr/>
              <a:t>‹Nº›</a:t>
            </a:fld>
            <a:endParaRPr lang="el-GR"/>
          </a:p>
        </p:txBody>
      </p:sp>
    </p:spTree>
    <p:extLst>
      <p:ext uri="{BB962C8B-B14F-4D97-AF65-F5344CB8AC3E}">
        <p14:creationId xmlns:p14="http://schemas.microsoft.com/office/powerpoint/2010/main" xmlns="" val="138853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bwMode="auto">
          <a:xfrm>
            <a:off x="1155424" y="687049"/>
            <a:ext cx="4548706"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3" name="Rectangle 3"/>
          <p:cNvSpPr>
            <a:spLocks noGrp="1" noChangeArrowheads="1"/>
          </p:cNvSpPr>
          <p:nvPr>
            <p:ph type="body" idx="1"/>
          </p:nvPr>
        </p:nvSpPr>
        <p:spPr>
          <a:ln/>
        </p:spPr>
        <p:txBody>
          <a:bodyPr/>
          <a:lstStyle/>
          <a:p>
            <a:pPr marL="334300" indent="-334300">
              <a:lnSpc>
                <a:spcPct val="80000"/>
              </a:lnSpc>
              <a:defRPr/>
            </a:pPr>
            <a:r>
              <a:rPr lang="en-US" sz="900" dirty="0"/>
              <a:t>Acronym List:</a:t>
            </a:r>
          </a:p>
          <a:p>
            <a:pPr>
              <a:buFont typeface="Arial" pitchFamily="34" charset="0"/>
              <a:buChar char="•"/>
              <a:defRPr/>
            </a:pPr>
            <a:r>
              <a:rPr lang="en-US" sz="1000" b="1" dirty="0">
                <a:latin typeface="Arial" charset="0"/>
                <a:cs typeface="Arial" charset="0"/>
              </a:rPr>
              <a:t> Catalog Web Service (CSW)</a:t>
            </a:r>
            <a:r>
              <a:rPr lang="en-US" sz="1000" dirty="0">
                <a:latin typeface="Arial" charset="0"/>
                <a:cs typeface="Arial" charset="0"/>
              </a:rPr>
              <a:t> - Support the ability to publish and search collections of descriptive information (metadata) for data, services, and related information objects.</a:t>
            </a:r>
          </a:p>
          <a:p>
            <a:pPr>
              <a:buFont typeface="Arial" pitchFamily="34" charset="0"/>
              <a:buChar char="•"/>
              <a:defRPr/>
            </a:pPr>
            <a:r>
              <a:rPr lang="en-US" sz="1000" b="1" dirty="0">
                <a:latin typeface="Arial" charset="0"/>
                <a:cs typeface="Arial" charset="0"/>
              </a:rPr>
              <a:t> Web Map Service (WMS)</a:t>
            </a:r>
            <a:r>
              <a:rPr lang="en-US" sz="1000" dirty="0">
                <a:latin typeface="Arial" charset="0"/>
                <a:cs typeface="Arial" charset="0"/>
              </a:rPr>
              <a:t> - XML encoding for the transport and storage of geographic information modeled according to the conceptual modeling framework including both the spatial and non-spatial properties of geographic features.	</a:t>
            </a:r>
          </a:p>
          <a:p>
            <a:pPr>
              <a:buFont typeface="Arial" pitchFamily="34" charset="0"/>
              <a:buChar char="•"/>
              <a:defRPr/>
            </a:pPr>
            <a:r>
              <a:rPr lang="en-US" sz="1000" b="1" dirty="0">
                <a:latin typeface="Arial" charset="0"/>
                <a:cs typeface="Arial" charset="0"/>
              </a:rPr>
              <a:t> Web Map Tile Service (WMTS) </a:t>
            </a:r>
            <a:r>
              <a:rPr lang="en-US" sz="1000" dirty="0">
                <a:latin typeface="Arial" charset="0"/>
                <a:cs typeface="Arial" charset="0"/>
              </a:rPr>
              <a:t>- Serves digital maps using predefined image tiles and complements the existing Web Map Service providing flexibility in the client request enabling clients to obtain the precise final image required.</a:t>
            </a:r>
          </a:p>
          <a:p>
            <a:pPr>
              <a:buFont typeface="Arial" pitchFamily="34" charset="0"/>
              <a:buChar char="•"/>
              <a:defRPr/>
            </a:pPr>
            <a:r>
              <a:rPr lang="en-US" sz="1000" b="1" dirty="0">
                <a:latin typeface="Arial" charset="0"/>
                <a:cs typeface="Arial" charset="0"/>
              </a:rPr>
              <a:t> Web Coverage Service (WCS)</a:t>
            </a:r>
            <a:r>
              <a:rPr lang="en-US" sz="1000" dirty="0">
                <a:latin typeface="Arial" charset="0"/>
                <a:cs typeface="Arial" charset="0"/>
              </a:rPr>
              <a:t> – Provides access to detailed and rich sets of geospatial information in forms that are useful for client-side rendering, multi-valued coverages, and input into scientific models and other clients.</a:t>
            </a:r>
          </a:p>
          <a:p>
            <a:pPr>
              <a:buFont typeface="Arial" pitchFamily="34" charset="0"/>
              <a:buChar char="•"/>
              <a:defRPr/>
            </a:pPr>
            <a:r>
              <a:rPr lang="en-US" sz="1000" b="1" dirty="0">
                <a:latin typeface="Arial" charset="0"/>
                <a:cs typeface="Arial" charset="0"/>
              </a:rPr>
              <a:t> Web Coverage Service Transactional (WCS-T)</a:t>
            </a:r>
            <a:r>
              <a:rPr lang="en-US" sz="1000" dirty="0">
                <a:latin typeface="Arial" charset="0"/>
                <a:cs typeface="Arial" charset="0"/>
              </a:rPr>
              <a:t> - Enables clients to add, modify, and delete grid coverages that are available from a WCS server.</a:t>
            </a:r>
          </a:p>
          <a:p>
            <a:pPr>
              <a:buFont typeface="Arial" pitchFamily="34" charset="0"/>
              <a:buChar char="•"/>
              <a:defRPr/>
            </a:pPr>
            <a:r>
              <a:rPr lang="en-US" sz="1000" b="1" dirty="0">
                <a:latin typeface="Arial" charset="0"/>
                <a:cs typeface="Arial" charset="0"/>
              </a:rPr>
              <a:t> Web Feature Service (WFS)</a:t>
            </a:r>
            <a:r>
              <a:rPr lang="en-US" sz="1000" dirty="0">
                <a:latin typeface="Arial" charset="0"/>
                <a:cs typeface="Arial" charset="0"/>
              </a:rPr>
              <a:t> – Defines the interfaces for data access and manipulation operations on geographic features, feature information behind a map image.</a:t>
            </a:r>
          </a:p>
          <a:p>
            <a:pPr>
              <a:buFont typeface="Arial" pitchFamily="34" charset="0"/>
              <a:buChar char="•"/>
              <a:defRPr/>
            </a:pPr>
            <a:r>
              <a:rPr lang="en-US" sz="1000" b="1" dirty="0">
                <a:latin typeface="Arial" charset="0"/>
                <a:cs typeface="Arial" charset="0"/>
              </a:rPr>
              <a:t> Web Feature Service Transactional (WFS-T)</a:t>
            </a:r>
            <a:r>
              <a:rPr lang="en-US" sz="1000" dirty="0">
                <a:latin typeface="Arial" charset="0"/>
                <a:cs typeface="Arial" charset="0"/>
              </a:rPr>
              <a:t> - Enables clients to add, modify, and delete feature data that are available from a WFS server.</a:t>
            </a:r>
          </a:p>
          <a:p>
            <a:pPr>
              <a:buFont typeface="Arial" pitchFamily="34" charset="0"/>
              <a:buChar char="•"/>
              <a:defRPr/>
            </a:pPr>
            <a:r>
              <a:rPr lang="en-US" sz="1000" b="1" dirty="0">
                <a:latin typeface="Arial" charset="0"/>
                <a:cs typeface="Arial" charset="0"/>
              </a:rPr>
              <a:t> Sensor Planning Service (SPS)</a:t>
            </a:r>
            <a:r>
              <a:rPr lang="en-US" sz="1000" dirty="0">
                <a:latin typeface="Arial" charset="0"/>
                <a:cs typeface="Arial" charset="0"/>
              </a:rPr>
              <a:t> - Enables a client to determine collection feasibility for a desired set of collection requests for sensors and directly task those sensors.</a:t>
            </a:r>
          </a:p>
          <a:p>
            <a:pPr>
              <a:buFont typeface="Arial" pitchFamily="34" charset="0"/>
              <a:buChar char="•"/>
              <a:defRPr/>
            </a:pPr>
            <a:r>
              <a:rPr lang="en-US" sz="1000" b="1" dirty="0">
                <a:latin typeface="Arial" charset="0"/>
                <a:cs typeface="Arial" charset="0"/>
              </a:rPr>
              <a:t> Sensor Observation Service (SOS)</a:t>
            </a:r>
            <a:r>
              <a:rPr lang="en-US" sz="1000" dirty="0">
                <a:latin typeface="Arial" charset="0"/>
                <a:cs typeface="Arial" charset="0"/>
              </a:rPr>
              <a:t> - Interface for requesting, filtering, and retrieving observations and sensor system information.</a:t>
            </a:r>
          </a:p>
          <a:p>
            <a:pPr>
              <a:buFont typeface="Arial" pitchFamily="34" charset="0"/>
              <a:buChar char="•"/>
              <a:defRPr/>
            </a:pPr>
            <a:r>
              <a:rPr lang="en-US" sz="1000" b="1" dirty="0">
                <a:latin typeface="Arial" charset="0"/>
                <a:cs typeface="Arial" charset="0"/>
              </a:rPr>
              <a:t> Sensor Model Language (SML)</a:t>
            </a:r>
            <a:r>
              <a:rPr lang="en-US" sz="1000" dirty="0">
                <a:latin typeface="Arial" charset="0"/>
                <a:cs typeface="Arial" charset="0"/>
              </a:rPr>
              <a:t> - Enables users to access sensors; their location, their capabilities, and the data they acquire along with the ability to process the data through a standards-based, non-proprietary web interface.</a:t>
            </a:r>
          </a:p>
          <a:p>
            <a:pPr>
              <a:buFont typeface="Arial" pitchFamily="34" charset="0"/>
              <a:buChar char="•"/>
              <a:defRPr/>
            </a:pPr>
            <a:r>
              <a:rPr lang="en-US" sz="1000" b="1" dirty="0">
                <a:latin typeface="Arial" charset="0"/>
                <a:cs typeface="Arial" charset="0"/>
              </a:rPr>
              <a:t> Observation &amp; Measurements (O&amp;M)</a:t>
            </a:r>
            <a:r>
              <a:rPr lang="en-US" sz="1000" dirty="0">
                <a:latin typeface="Arial" charset="0"/>
                <a:cs typeface="Arial" charset="0"/>
              </a:rPr>
              <a:t> - Specifies the core model, framework, and encoding for measurements and observations.</a:t>
            </a:r>
          </a:p>
          <a:p>
            <a:pPr>
              <a:buFont typeface="Arial" pitchFamily="34" charset="0"/>
              <a:buChar char="•"/>
              <a:defRPr/>
            </a:pPr>
            <a:r>
              <a:rPr lang="en-US" sz="1000" b="1" dirty="0">
                <a:latin typeface="Arial" charset="0"/>
                <a:cs typeface="Arial" charset="0"/>
              </a:rPr>
              <a:t> Observation &amp; Measurements XML (O&amp;M XML)</a:t>
            </a:r>
            <a:r>
              <a:rPr lang="en-US" sz="1000" dirty="0">
                <a:latin typeface="Arial" charset="0"/>
                <a:cs typeface="Arial" charset="0"/>
              </a:rPr>
              <a:t> - XML schemas for observations, and for features involved in sampling when making observations.</a:t>
            </a:r>
          </a:p>
          <a:p>
            <a:pPr>
              <a:buFont typeface="Arial" pitchFamily="34" charset="0"/>
              <a:buChar char="•"/>
              <a:defRPr/>
            </a:pPr>
            <a:r>
              <a:rPr lang="en-US" sz="1000" b="1" dirty="0">
                <a:latin typeface="Arial" charset="0"/>
                <a:cs typeface="Arial" charset="0"/>
              </a:rPr>
              <a:t> Geo eXtended Access Control Markup Language (GeoXACML)</a:t>
            </a:r>
            <a:r>
              <a:rPr lang="en-US" sz="1000" dirty="0">
                <a:latin typeface="Arial" charset="0"/>
                <a:cs typeface="Arial" charset="0"/>
              </a:rPr>
              <a:t> - An extension to the eXtensible Access Control Markup Language (XACML) Policy Language that supports the declaration and enforcement of access restrictions on geographic information.</a:t>
            </a:r>
          </a:p>
          <a:p>
            <a:pPr>
              <a:buFont typeface="Arial" pitchFamily="34" charset="0"/>
              <a:buChar char="•"/>
              <a:defRPr/>
            </a:pPr>
            <a:r>
              <a:rPr lang="en-US" sz="1000" b="1" dirty="0">
                <a:latin typeface="Arial" charset="0"/>
                <a:cs typeface="Arial" charset="0"/>
              </a:rPr>
              <a:t> Styled Layer Descriptor (SLD)</a:t>
            </a:r>
            <a:r>
              <a:rPr lang="en-US" sz="1000" dirty="0">
                <a:latin typeface="Arial" charset="0"/>
                <a:cs typeface="Arial" charset="0"/>
              </a:rPr>
              <a:t> – Provides analysts control of the visual portrayal of the data with which they work.</a:t>
            </a:r>
          </a:p>
          <a:p>
            <a:pPr>
              <a:buFont typeface="Arial" pitchFamily="34" charset="0"/>
              <a:buChar char="•"/>
              <a:defRPr/>
            </a:pPr>
            <a:r>
              <a:rPr lang="en-US" sz="1000" b="1" dirty="0">
                <a:latin typeface="Arial" charset="0"/>
                <a:cs typeface="Arial" charset="0"/>
              </a:rPr>
              <a:t> Symbology Encoding (SE) </a:t>
            </a:r>
            <a:r>
              <a:rPr lang="en-US" sz="1000" dirty="0">
                <a:latin typeface="Arial" charset="0"/>
                <a:cs typeface="Arial" charset="0"/>
              </a:rPr>
              <a:t>- an XML language to encode user-defined styling information that can be applied to digital Feature and Coverage data.</a:t>
            </a:r>
          </a:p>
          <a:p>
            <a:pPr>
              <a:buFont typeface="Arial" pitchFamily="34" charset="0"/>
              <a:buChar char="•"/>
              <a:defRPr/>
            </a:pPr>
            <a:r>
              <a:rPr lang="en-US" sz="1000" b="1" dirty="0">
                <a:latin typeface="Arial" charset="0"/>
                <a:cs typeface="Arial" charset="0"/>
              </a:rPr>
              <a:t> Geography Markup Language (GML)</a:t>
            </a:r>
            <a:r>
              <a:rPr lang="en-US" sz="1000" dirty="0">
                <a:latin typeface="Arial" charset="0"/>
                <a:cs typeface="Arial" charset="0"/>
              </a:rPr>
              <a:t> - XML encoding for the transport and storage of geographic information modeled according to the conceptual modeling framework.</a:t>
            </a:r>
          </a:p>
          <a:p>
            <a:pPr>
              <a:buFont typeface="Arial" pitchFamily="34" charset="0"/>
              <a:buChar char="•"/>
              <a:defRPr/>
            </a:pPr>
            <a:r>
              <a:rPr lang="en-US" sz="1000" b="1" dirty="0">
                <a:latin typeface="Arial" charset="0"/>
                <a:cs typeface="Arial" charset="0"/>
              </a:rPr>
              <a:t> KeyHole Markup Language (KML)</a:t>
            </a:r>
            <a:r>
              <a:rPr lang="en-US" sz="1000" dirty="0">
                <a:latin typeface="Arial" charset="0"/>
                <a:cs typeface="Arial" charset="0"/>
              </a:rPr>
              <a:t> - XML language focused on geographic visualization and used to encode and transport representations of geographic data for display in web browser, including annotation of maps and images.</a:t>
            </a:r>
          </a:p>
          <a:p>
            <a:pPr>
              <a:buFont typeface="Arial" pitchFamily="34" charset="0"/>
              <a:buChar char="•"/>
              <a:defRPr/>
            </a:pPr>
            <a:r>
              <a:rPr lang="en-US" sz="1000" b="1" dirty="0">
                <a:latin typeface="Arial" charset="0"/>
                <a:cs typeface="Arial" charset="0"/>
              </a:rPr>
              <a:t> Filter Encoding (FE)</a:t>
            </a:r>
            <a:r>
              <a:rPr lang="en-US" sz="1000" dirty="0">
                <a:latin typeface="Arial" charset="0"/>
                <a:cs typeface="Arial" charset="0"/>
              </a:rPr>
              <a:t> - an XML encoding of the OGC Common Catalog Query Language (CQL) as a system neutral query representation.</a:t>
            </a:r>
          </a:p>
          <a:p>
            <a:pPr>
              <a:buFont typeface="Arial" pitchFamily="34" charset="0"/>
              <a:buChar char="•"/>
              <a:defRPr/>
            </a:pPr>
            <a:r>
              <a:rPr lang="en-US" sz="1000" b="1" dirty="0">
                <a:latin typeface="Arial" charset="0"/>
                <a:cs typeface="Arial" charset="0"/>
              </a:rPr>
              <a:t> Web Map Context (WMC)</a:t>
            </a:r>
            <a:r>
              <a:rPr lang="en-US" sz="1000" dirty="0">
                <a:latin typeface="Arial" charset="0"/>
                <a:cs typeface="Arial" charset="0"/>
              </a:rPr>
              <a:t> - XML schemas for observations, and for features involved in sampling when making observations.</a:t>
            </a:r>
          </a:p>
          <a:p>
            <a:pPr>
              <a:buFont typeface="Arial" pitchFamily="34" charset="0"/>
              <a:buChar char="•"/>
              <a:defRPr/>
            </a:pPr>
            <a:r>
              <a:rPr lang="en-US" sz="1000" b="1" dirty="0">
                <a:latin typeface="Arial" charset="0"/>
                <a:cs typeface="Arial" charset="0"/>
              </a:rPr>
              <a:t> Table Join Service (TJS)</a:t>
            </a:r>
            <a:r>
              <a:rPr lang="en-US" sz="1000" dirty="0">
                <a:latin typeface="Arial" charset="0"/>
                <a:cs typeface="Arial" charset="0"/>
              </a:rPr>
              <a:t> –Provides a mechanism to expose corporate tabular data, with geographic identifiers so that it can be discovered, accessed, and merged with spatial data to enable mapping or geospatial analysis.</a:t>
            </a:r>
          </a:p>
          <a:p>
            <a:pPr>
              <a:buFont typeface="Arial" pitchFamily="34" charset="0"/>
              <a:buChar char="•"/>
              <a:defRPr/>
            </a:pPr>
            <a:r>
              <a:rPr lang="en-US" sz="1000" b="1" dirty="0">
                <a:latin typeface="Arial" charset="0"/>
                <a:cs typeface="Arial" charset="0"/>
              </a:rPr>
              <a:t> Table Join Service Transactional (TJS-T)</a:t>
            </a:r>
            <a:r>
              <a:rPr lang="en-US" sz="1000" dirty="0">
                <a:latin typeface="Arial" charset="0"/>
                <a:cs typeface="Arial" charset="0"/>
              </a:rPr>
              <a:t> - Enables clients to add, modify, and delete tabular data available from a TJS server.                  </a:t>
            </a:r>
          </a:p>
          <a:p>
            <a:pPr>
              <a:buFont typeface="Arial" pitchFamily="34" charset="0"/>
              <a:buChar char="•"/>
              <a:defRPr/>
            </a:pPr>
            <a:r>
              <a:rPr lang="en-US" sz="1000" b="1" dirty="0">
                <a:latin typeface="Arial" charset="0"/>
                <a:cs typeface="Arial" charset="0"/>
              </a:rPr>
              <a:t> Web Processing Service (WPS)</a:t>
            </a:r>
            <a:r>
              <a:rPr lang="en-US" sz="1000" dirty="0">
                <a:latin typeface="Arial" charset="0"/>
                <a:cs typeface="Arial" charset="0"/>
              </a:rPr>
              <a:t> - WPS provides client access across a network to pre-programmed calculations and/or computation models that operate on spatially referenced data.</a:t>
            </a:r>
          </a:p>
          <a:p>
            <a:pPr>
              <a:buFont typeface="Arial" pitchFamily="34" charset="0"/>
              <a:buChar char="•"/>
              <a:defRPr/>
            </a:pPr>
            <a:r>
              <a:rPr lang="en-US" sz="1000" b="1" dirty="0">
                <a:latin typeface="Arial" charset="0"/>
                <a:cs typeface="Arial" charset="0"/>
              </a:rPr>
              <a:t> Geo Short Message Service (GeoSMS)</a:t>
            </a:r>
            <a:r>
              <a:rPr lang="en-US" sz="1000" dirty="0">
                <a:latin typeface="Arial" charset="0"/>
                <a:cs typeface="Arial" charset="0"/>
              </a:rPr>
              <a:t> - Facilitate communication of location content between different LBS (Location-Based Service) devices or applications by extending Short Messaging Service (SMS).</a:t>
            </a:r>
          </a:p>
          <a:p>
            <a:pPr>
              <a:buFont typeface="Arial" pitchFamily="34" charset="0"/>
              <a:buChar char="•"/>
              <a:defRPr/>
            </a:pPr>
            <a:r>
              <a:rPr lang="en-US" sz="1000" b="1" dirty="0">
                <a:latin typeface="Arial" charset="0"/>
                <a:cs typeface="Arial" charset="0"/>
              </a:rPr>
              <a:t> GeoSynchronization Service (GeoSynch)</a:t>
            </a:r>
            <a:r>
              <a:rPr lang="en-US" sz="1000" dirty="0">
                <a:latin typeface="Arial" charset="0"/>
                <a:cs typeface="Arial" charset="0"/>
              </a:rPr>
              <a:t> - Enables data collectors to submit new data or make modifications to existing data without directly affecting the data in the provider's data store(s) until validation has been applied.</a:t>
            </a:r>
          </a:p>
          <a:p>
            <a:pPr>
              <a:defRPr/>
            </a:pPr>
            <a:endParaRPr lang="en-US" sz="900" dirty="0"/>
          </a:p>
        </p:txBody>
      </p:sp>
    </p:spTree>
    <p:extLst>
      <p:ext uri="{BB962C8B-B14F-4D97-AF65-F5344CB8AC3E}">
        <p14:creationId xmlns:p14="http://schemas.microsoft.com/office/powerpoint/2010/main" xmlns="" val="371922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A4F7AA2-F6E1-4DC8-ACD9-74C3B26488EC}" type="slidenum">
              <a:rPr lang="el-GR" smtClean="0"/>
              <a:pPr/>
              <a:t>30</a:t>
            </a:fld>
            <a:endParaRPr lang="el-GR"/>
          </a:p>
        </p:txBody>
      </p:sp>
    </p:spTree>
    <p:extLst>
      <p:ext uri="{BB962C8B-B14F-4D97-AF65-F5344CB8AC3E}">
        <p14:creationId xmlns:p14="http://schemas.microsoft.com/office/powerpoint/2010/main" xmlns="" val="101016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5A4F7AA2-F6E1-4DC8-ACD9-74C3B26488EC}" type="slidenum">
              <a:rPr lang="el-GR" smtClean="0"/>
              <a:pPr/>
              <a:t>37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A4F7AA2-F6E1-4DC8-ACD9-74C3B26488EC}" type="slidenum">
              <a:rPr lang="el-GR" smtClean="0"/>
              <a:pPr/>
              <a:t>45</a:t>
            </a:fld>
            <a:endParaRPr lang="el-GR"/>
          </a:p>
        </p:txBody>
      </p:sp>
    </p:spTree>
    <p:extLst>
      <p:ext uri="{BB962C8B-B14F-4D97-AF65-F5344CB8AC3E}">
        <p14:creationId xmlns:p14="http://schemas.microsoft.com/office/powerpoint/2010/main" xmlns="" val="101016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043" y="3480342"/>
            <a:ext cx="7192736" cy="1099823"/>
          </a:xfrm>
          <a:prstGeom prst="rect">
            <a:avLst/>
          </a:prstGeom>
        </p:spPr>
        <p:txBody>
          <a:bodyPr/>
          <a:lstStyle>
            <a:lvl1pPr algn="ctr">
              <a:defRPr sz="3200"/>
            </a:lvl1pPr>
          </a:lstStyle>
          <a:p>
            <a:r>
              <a:rPr lang="en-US" dirty="0"/>
              <a:t>Click to edit Master title style</a:t>
            </a:r>
            <a:br>
              <a:rPr lang="en-US" dirty="0"/>
            </a:br>
            <a:r>
              <a:rPr lang="en-US" dirty="0"/>
              <a:t>2 line max</a:t>
            </a:r>
          </a:p>
        </p:txBody>
      </p:sp>
      <p:sp>
        <p:nvSpPr>
          <p:cNvPr id="5" name="Text Placeholder 4"/>
          <p:cNvSpPr>
            <a:spLocks noGrp="1"/>
          </p:cNvSpPr>
          <p:nvPr>
            <p:ph type="body" sz="quarter" idx="10" hasCustomPrompt="1"/>
          </p:nvPr>
        </p:nvSpPr>
        <p:spPr>
          <a:xfrm>
            <a:off x="2412547" y="5119461"/>
            <a:ext cx="4331153" cy="440419"/>
          </a:xfrm>
          <a:prstGeom prst="rect">
            <a:avLst/>
          </a:prstGeom>
        </p:spPr>
        <p:txBody>
          <a:bodyPr/>
          <a:lstStyle>
            <a:lvl1pPr marL="0" indent="0" algn="ctr">
              <a:buNone/>
              <a:defRPr sz="1600" b="1" baseline="0"/>
            </a:lvl1pPr>
            <a:lvl2pPr marL="342900" indent="0">
              <a:buNone/>
              <a:defRPr sz="1200"/>
            </a:lvl2pPr>
            <a:lvl3pPr marL="685800" indent="0">
              <a:buNone/>
              <a:defRPr sz="1050"/>
            </a:lvl3pPr>
            <a:lvl4pPr marL="1028700" indent="0">
              <a:buNone/>
              <a:defRPr sz="900"/>
            </a:lvl4pPr>
            <a:lvl5pPr marL="1371600" indent="0">
              <a:buNone/>
              <a:defRPr sz="900"/>
            </a:lvl5pPr>
          </a:lstStyle>
          <a:p>
            <a:pPr lvl="0"/>
            <a:r>
              <a:rPr lang="en-US" dirty="0"/>
              <a:t>Speaker’s Name, </a:t>
            </a:r>
            <a:r>
              <a:rPr lang="en-US" dirty="0" err="1"/>
              <a:t>Organisation</a:t>
            </a:r>
            <a:endParaRPr lang="en-US" dirty="0"/>
          </a:p>
        </p:txBody>
      </p:sp>
    </p:spTree>
    <p:extLst>
      <p:ext uri="{BB962C8B-B14F-4D97-AF65-F5344CB8AC3E}">
        <p14:creationId xmlns:p14="http://schemas.microsoft.com/office/powerpoint/2010/main" xmlns="" val="364440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36525"/>
            <a:ext cx="8683625"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6075" y="1279525"/>
            <a:ext cx="8458200" cy="4891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a:t>Copyright © 2018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08BD8CA8-DA42-484A-8C65-92CBA5C05D7E}" type="slidenum">
              <a:rPr lang="en-US"/>
              <a:pPr>
                <a:defRPr/>
              </a:pPr>
              <a:t>‹Nº›</a:t>
            </a:fld>
            <a:endParaRPr lang="en-US" dirty="0"/>
          </a:p>
        </p:txBody>
      </p:sp>
    </p:spTree>
    <p:extLst>
      <p:ext uri="{BB962C8B-B14F-4D97-AF65-F5344CB8AC3E}">
        <p14:creationId xmlns:p14="http://schemas.microsoft.com/office/powerpoint/2010/main" xmlns="" val="2639605498"/>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double content layout">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xmlns="" id="{98B7993B-FF94-4108-BFD7-7DFFE719D560}"/>
              </a:ext>
            </a:extLst>
          </p:cNvPr>
          <p:cNvSpPr txBox="1">
            <a:spLocks/>
          </p:cNvSpPr>
          <p:nvPr userDrawn="1"/>
        </p:nvSpPr>
        <p:spPr>
          <a:xfrm>
            <a:off x="2839130" y="6356350"/>
            <a:ext cx="3086100" cy="365125"/>
          </a:xfrm>
          <a:prstGeom prst="rect">
            <a:avLst/>
          </a:prstGeom>
        </p:spPr>
        <p:txBody>
          <a:bodyPr vert="horz" lIns="68580" tIns="34290" rIns="68580" bIns="34290" rtlCol="0" anchor="ctr"/>
          <a:lstStyle>
            <a:defPPr>
              <a:defRPr lang="el-GR"/>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a:solidFill>
                <a:srgbClr val="58595B"/>
              </a:solidFill>
              <a:latin typeface="NunitoSans-Regular"/>
            </a:endParaRPr>
          </a:p>
        </p:txBody>
      </p:sp>
      <p:sp>
        <p:nvSpPr>
          <p:cNvPr id="5" name="Footer Placeholder 4"/>
          <p:cNvSpPr>
            <a:spLocks noGrp="1"/>
          </p:cNvSpPr>
          <p:nvPr>
            <p:ph type="ftr" sz="quarter" idx="10"/>
          </p:nvPr>
        </p:nvSpPr>
        <p:spPr/>
        <p:txBody>
          <a:bodyPr/>
          <a:lstStyle/>
          <a:p>
            <a:r>
              <a:rPr lang="en-US" smtClean="0"/>
              <a:t>WeObserve CoP Launch Workshop | Geneva</a:t>
            </a:r>
            <a:endParaRPr lang="el-GR"/>
          </a:p>
        </p:txBody>
      </p:sp>
      <p:sp>
        <p:nvSpPr>
          <p:cNvPr id="15" name="Slide Number Placeholder 14"/>
          <p:cNvSpPr>
            <a:spLocks noGrp="1"/>
          </p:cNvSpPr>
          <p:nvPr>
            <p:ph type="sldNum" sz="quarter" idx="11"/>
          </p:nvPr>
        </p:nvSpPr>
        <p:spPr/>
        <p:txBody>
          <a:bodyPr/>
          <a:lstStyle/>
          <a:p>
            <a:fld id="{F5F7E255-9EBF-47D9-9CDF-C70A582171FE}" type="slidenum">
              <a:rPr lang="el-GR" smtClean="0"/>
              <a:pPr/>
              <a:t>‹Nº›</a:t>
            </a:fld>
            <a:endParaRPr lang="el-GR"/>
          </a:p>
        </p:txBody>
      </p:sp>
      <p:sp>
        <p:nvSpPr>
          <p:cNvPr id="19" name="Content Placeholder 5">
            <a:extLst>
              <a:ext uri="{FF2B5EF4-FFF2-40B4-BE49-F238E27FC236}">
                <a16:creationId xmlns:a16="http://schemas.microsoft.com/office/drawing/2014/main" xmlns="" id="{774E3995-F48A-484E-B42C-0D88B4E26D00}"/>
              </a:ext>
            </a:extLst>
          </p:cNvPr>
          <p:cNvSpPr>
            <a:spLocks noGrp="1"/>
          </p:cNvSpPr>
          <p:nvPr>
            <p:ph sz="quarter" idx="12"/>
          </p:nvPr>
        </p:nvSpPr>
        <p:spPr>
          <a:xfrm>
            <a:off x="1411081" y="1381491"/>
            <a:ext cx="3600000" cy="4815201"/>
          </a:xfrm>
          <a:prstGeom prst="rect">
            <a:avLst/>
          </a:prstGeom>
        </p:spPr>
        <p:txBody>
          <a:bodyPr/>
          <a:lstStyle>
            <a:lvl1pPr>
              <a:buClr>
                <a:schemeClr val="accent6"/>
              </a:buClr>
              <a:defRPr sz="2000"/>
            </a:lvl1pPr>
            <a:lvl2pPr marL="514350" indent="-171450">
              <a:buClr>
                <a:schemeClr val="accent6"/>
              </a:buClr>
              <a:buFont typeface="Wingdings" panose="05000000000000000000" pitchFamily="2" charset="2"/>
              <a:buChar char="§"/>
              <a:defRPr sz="1800"/>
            </a:lvl2pPr>
            <a:lvl3pPr marL="857250" indent="-171450">
              <a:buClr>
                <a:schemeClr val="accent6"/>
              </a:buClr>
              <a:buFontTx/>
              <a:buChar char="-"/>
              <a:defRPr sz="1600"/>
            </a:lvl3pPr>
            <a:lvl4pPr>
              <a:buClr>
                <a:schemeClr val="accent6"/>
              </a:buClr>
              <a:defRPr sz="1400"/>
            </a:lvl4pPr>
            <a:lvl5pPr>
              <a:buClr>
                <a:schemeClr val="accent6"/>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Content Placeholder 5">
            <a:extLst>
              <a:ext uri="{FF2B5EF4-FFF2-40B4-BE49-F238E27FC236}">
                <a16:creationId xmlns:a16="http://schemas.microsoft.com/office/drawing/2014/main" xmlns="" id="{774E3995-F48A-484E-B42C-0D88B4E26D00}"/>
              </a:ext>
            </a:extLst>
          </p:cNvPr>
          <p:cNvSpPr>
            <a:spLocks noGrp="1"/>
          </p:cNvSpPr>
          <p:nvPr>
            <p:ph sz="quarter" idx="13"/>
          </p:nvPr>
        </p:nvSpPr>
        <p:spPr>
          <a:xfrm>
            <a:off x="5171892" y="1387138"/>
            <a:ext cx="3600000" cy="4815201"/>
          </a:xfrm>
          <a:prstGeom prst="rect">
            <a:avLst/>
          </a:prstGeom>
        </p:spPr>
        <p:txBody>
          <a:bodyPr/>
          <a:lstStyle>
            <a:lvl1pPr>
              <a:buClr>
                <a:schemeClr val="accent6"/>
              </a:buClr>
              <a:defRPr sz="2000"/>
            </a:lvl1pPr>
            <a:lvl2pPr marL="514350" indent="-171450">
              <a:buClr>
                <a:schemeClr val="accent6"/>
              </a:buClr>
              <a:buFont typeface="Wingdings" panose="05000000000000000000" pitchFamily="2" charset="2"/>
              <a:buChar char="§"/>
              <a:defRPr sz="1800"/>
            </a:lvl2pPr>
            <a:lvl3pPr marL="857250" indent="-171450">
              <a:buClr>
                <a:schemeClr val="accent6"/>
              </a:buClr>
              <a:buFontTx/>
              <a:buChar char="-"/>
              <a:defRPr sz="1600"/>
            </a:lvl3pPr>
            <a:lvl4pPr>
              <a:buClr>
                <a:schemeClr val="accent6"/>
              </a:buClr>
              <a:defRPr sz="1400"/>
            </a:lvl4pPr>
            <a:lvl5pPr>
              <a:buClr>
                <a:schemeClr val="accent6"/>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Title Placeholder 1">
            <a:extLst>
              <a:ext uri="{FF2B5EF4-FFF2-40B4-BE49-F238E27FC236}">
                <a16:creationId xmlns:a16="http://schemas.microsoft.com/office/drawing/2014/main" xmlns="" id="{6D7D74A7-7529-4AE5-9606-93CA823DEF46}"/>
              </a:ext>
            </a:extLst>
          </p:cNvPr>
          <p:cNvSpPr>
            <a:spLocks noGrp="1"/>
          </p:cNvSpPr>
          <p:nvPr>
            <p:ph type="title"/>
          </p:nvPr>
        </p:nvSpPr>
        <p:spPr>
          <a:xfrm>
            <a:off x="1396800" y="580957"/>
            <a:ext cx="7372349" cy="720000"/>
          </a:xfrm>
          <a:prstGeom prst="rect">
            <a:avLst/>
          </a:prstGeom>
        </p:spPr>
        <p:txBody>
          <a:bodyPr vert="horz" lIns="91440" tIns="45720" rIns="91440" bIns="45720" rtlCol="0" anchor="ctr">
            <a:normAutofit/>
          </a:bodyPr>
          <a:lstStyle>
            <a:lvl1pPr algn="l">
              <a:defRPr sz="2800" b="0"/>
            </a:lvl1pPr>
          </a:lstStyle>
          <a:p>
            <a:r>
              <a:rPr lang="en-US" dirty="0"/>
              <a:t>Click to edit Master title style</a:t>
            </a:r>
            <a:endParaRPr lang="el-GR" dirty="0"/>
          </a:p>
        </p:txBody>
      </p:sp>
    </p:spTree>
    <p:extLst>
      <p:ext uri="{BB962C8B-B14F-4D97-AF65-F5344CB8AC3E}">
        <p14:creationId xmlns:p14="http://schemas.microsoft.com/office/powerpoint/2010/main" xmlns="" val="201101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ure and text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xmlns="" id="{97877032-6125-44E4-9F9D-7D2F0CD5B52C}"/>
              </a:ext>
            </a:extLst>
          </p:cNvPr>
          <p:cNvSpPr>
            <a:spLocks noGrp="1"/>
          </p:cNvSpPr>
          <p:nvPr>
            <p:ph type="body" sz="quarter" idx="14" hasCustomPrompt="1"/>
          </p:nvPr>
        </p:nvSpPr>
        <p:spPr>
          <a:xfrm>
            <a:off x="1313258" y="1186123"/>
            <a:ext cx="3278984" cy="619914"/>
          </a:xfrm>
          <a:prstGeom prst="rect">
            <a:avLst/>
          </a:prstGeom>
        </p:spPr>
        <p:txBody>
          <a:bodyPr/>
          <a:lstStyle>
            <a:lvl1pPr marL="0" indent="0">
              <a:buNone/>
              <a:defRPr sz="1800" b="1">
                <a:solidFill>
                  <a:schemeClr val="accent6"/>
                </a:solidFill>
              </a:defRPr>
            </a:lvl1pPr>
            <a:lvl2pPr>
              <a:defRPr sz="1200"/>
            </a:lvl2pPr>
          </a:lstStyle>
          <a:p>
            <a:pPr lvl="0"/>
            <a:r>
              <a:rPr lang="en-US" dirty="0"/>
              <a:t>Subtitle text</a:t>
            </a:r>
          </a:p>
        </p:txBody>
      </p:sp>
      <p:sp>
        <p:nvSpPr>
          <p:cNvPr id="11" name="Text Placeholder 10"/>
          <p:cNvSpPr>
            <a:spLocks noGrp="1"/>
          </p:cNvSpPr>
          <p:nvPr>
            <p:ph type="body" sz="quarter" idx="16"/>
          </p:nvPr>
        </p:nvSpPr>
        <p:spPr>
          <a:xfrm>
            <a:off x="1313260" y="1885950"/>
            <a:ext cx="3278982" cy="4319588"/>
          </a:xfrm>
          <a:prstGeom prst="rect">
            <a:avLst/>
          </a:prstGeom>
        </p:spPr>
        <p:txBody>
          <a:bodyPr/>
          <a:lstStyle>
            <a:lvl1pPr>
              <a:buClr>
                <a:srgbClr val="7EA82F"/>
              </a:buClr>
              <a:defRPr sz="1600"/>
            </a:lvl1pPr>
            <a:lvl2pPr marL="514350" indent="-171450">
              <a:buClr>
                <a:srgbClr val="7EA82F"/>
              </a:buClr>
              <a:buFont typeface="Wingdings" panose="05000000000000000000" pitchFamily="2" charset="2"/>
              <a:buChar char="§"/>
              <a:defRPr sz="1350"/>
            </a:lvl2pPr>
            <a:lvl3pPr marL="857250" indent="-171450">
              <a:buClr>
                <a:srgbClr val="7EA82F"/>
              </a:buClr>
              <a:buFontTx/>
              <a:buChar char="-"/>
              <a:defRPr sz="1200"/>
            </a:lvl3pPr>
            <a:lvl4pPr>
              <a:buClr>
                <a:srgbClr val="7EA82F"/>
              </a:buClr>
              <a:defRPr sz="1050"/>
            </a:lvl4pPr>
            <a:lvl5pPr>
              <a:buClr>
                <a:srgbClr val="7EA82F"/>
              </a:buCl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7" hasCustomPrompt="1"/>
          </p:nvPr>
        </p:nvSpPr>
        <p:spPr>
          <a:xfrm>
            <a:off x="4763686" y="1185863"/>
            <a:ext cx="3924000" cy="5019675"/>
          </a:xfrm>
          <a:prstGeom prst="rect">
            <a:avLst/>
          </a:prstGeom>
        </p:spPr>
        <p:txBody>
          <a:bodyPr/>
          <a:lstStyle>
            <a:lvl1pPr marL="0" indent="0">
              <a:buNone/>
              <a:defRPr sz="1500" i="1"/>
            </a:lvl1pPr>
          </a:lstStyle>
          <a:p>
            <a:r>
              <a:rPr lang="en-US" dirty="0"/>
              <a:t>Insert a picture here</a:t>
            </a:r>
          </a:p>
        </p:txBody>
      </p:sp>
      <p:sp>
        <p:nvSpPr>
          <p:cNvPr id="14" name="Title 15"/>
          <p:cNvSpPr>
            <a:spLocks noGrp="1"/>
          </p:cNvSpPr>
          <p:nvPr>
            <p:ph type="title" hasCustomPrompt="1"/>
          </p:nvPr>
        </p:nvSpPr>
        <p:spPr>
          <a:xfrm>
            <a:off x="1313259" y="385950"/>
            <a:ext cx="7372800" cy="720000"/>
          </a:xfrm>
          <a:prstGeom prst="rect">
            <a:avLst/>
          </a:prstGeom>
        </p:spPr>
        <p:txBody>
          <a:bodyPr/>
          <a:lstStyle>
            <a:lvl1pPr>
              <a:defRPr kumimoji="0" lang="en-US" sz="2800" b="0" i="0" u="none" strike="noStrike" kern="1200" cap="none" spc="0" normalizeH="0" baseline="0" dirty="0">
                <a:ln>
                  <a:noFill/>
                </a:ln>
                <a:solidFill>
                  <a:srgbClr val="58595B"/>
                </a:solidFill>
                <a:effectLst/>
                <a:uLnTx/>
                <a:uFillTx/>
                <a:latin typeface="NunitoSans-SemiBold"/>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Text and picture slide</a:t>
            </a:r>
          </a:p>
        </p:txBody>
      </p:sp>
      <p:sp>
        <p:nvSpPr>
          <p:cNvPr id="15" name="Footer Placeholder 4"/>
          <p:cNvSpPr>
            <a:spLocks noGrp="1"/>
          </p:cNvSpPr>
          <p:nvPr>
            <p:ph type="ftr" sz="quarter" idx="10"/>
          </p:nvPr>
        </p:nvSpPr>
        <p:spPr>
          <a:xfrm>
            <a:off x="2899554" y="6315166"/>
            <a:ext cx="3086100" cy="365125"/>
          </a:xfrm>
        </p:spPr>
        <p:txBody>
          <a:bodyPr/>
          <a:lstStyle/>
          <a:p>
            <a:r>
              <a:rPr lang="en-US" smtClean="0"/>
              <a:t>WeObserve CoP Launch Workshop | Geneva</a:t>
            </a:r>
            <a:endParaRPr lang="el-GR"/>
          </a:p>
        </p:txBody>
      </p:sp>
      <p:sp>
        <p:nvSpPr>
          <p:cNvPr id="16" name="Slide Number Placeholder 15"/>
          <p:cNvSpPr>
            <a:spLocks noGrp="1"/>
          </p:cNvSpPr>
          <p:nvPr>
            <p:ph type="sldNum" sz="quarter" idx="18"/>
          </p:nvPr>
        </p:nvSpPr>
        <p:spPr/>
        <p:txBody>
          <a:bodyPr/>
          <a:lstStyle/>
          <a:p>
            <a:fld id="{F5F7E255-9EBF-47D9-9CDF-C70A582171FE}" type="slidenum">
              <a:rPr lang="el-GR" smtClean="0"/>
              <a:pPr/>
              <a:t>‹Nº›</a:t>
            </a:fld>
            <a:endParaRPr lang="el-GR" dirty="0"/>
          </a:p>
        </p:txBody>
      </p:sp>
    </p:spTree>
    <p:extLst>
      <p:ext uri="{BB962C8B-B14F-4D97-AF65-F5344CB8AC3E}">
        <p14:creationId xmlns:p14="http://schemas.microsoft.com/office/powerpoint/2010/main" xmlns="" val="80964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27355473-B693-4D87-851D-2E3EDF6C5C42}"/>
              </a:ext>
            </a:extLst>
          </p:cNvPr>
          <p:cNvSpPr>
            <a:spLocks noGrp="1"/>
          </p:cNvSpPr>
          <p:nvPr>
            <p:ph type="ftr" sz="quarter" idx="10"/>
          </p:nvPr>
        </p:nvSpPr>
        <p:spPr/>
        <p:txBody>
          <a:bodyPr/>
          <a:lstStyle/>
          <a:p>
            <a:r>
              <a:rPr lang="en-US" smtClean="0"/>
              <a:t>WeObserve CoP Launch Workshop | Geneva</a:t>
            </a:r>
            <a:endParaRPr lang="el-GR" dirty="0"/>
          </a:p>
        </p:txBody>
      </p:sp>
      <p:sp>
        <p:nvSpPr>
          <p:cNvPr id="4" name="Slide Number Placeholder 3">
            <a:extLst>
              <a:ext uri="{FF2B5EF4-FFF2-40B4-BE49-F238E27FC236}">
                <a16:creationId xmlns:a16="http://schemas.microsoft.com/office/drawing/2014/main" xmlns="" id="{552C4ACE-D6ED-4A43-BB90-232E203EB93D}"/>
              </a:ext>
            </a:extLst>
          </p:cNvPr>
          <p:cNvSpPr>
            <a:spLocks noGrp="1"/>
          </p:cNvSpPr>
          <p:nvPr>
            <p:ph type="sldNum" sz="quarter" idx="11"/>
          </p:nvPr>
        </p:nvSpPr>
        <p:spPr/>
        <p:txBody>
          <a:bodyPr/>
          <a:lstStyle/>
          <a:p>
            <a:fld id="{F5F7E255-9EBF-47D9-9CDF-C70A582171FE}" type="slidenum">
              <a:rPr lang="el-GR" smtClean="0"/>
              <a:pPr/>
              <a:t>‹Nº›</a:t>
            </a:fld>
            <a:endParaRPr lang="el-GR" dirty="0"/>
          </a:p>
        </p:txBody>
      </p:sp>
      <p:sp>
        <p:nvSpPr>
          <p:cNvPr id="6" name="Content Placeholder 5">
            <a:extLst>
              <a:ext uri="{FF2B5EF4-FFF2-40B4-BE49-F238E27FC236}">
                <a16:creationId xmlns:a16="http://schemas.microsoft.com/office/drawing/2014/main" xmlns="" id="{D66FCC57-5FCA-46C9-ABBC-52C2AAD94489}"/>
              </a:ext>
            </a:extLst>
          </p:cNvPr>
          <p:cNvSpPr>
            <a:spLocks noGrp="1"/>
          </p:cNvSpPr>
          <p:nvPr>
            <p:ph sz="quarter" idx="12"/>
          </p:nvPr>
        </p:nvSpPr>
        <p:spPr>
          <a:xfrm>
            <a:off x="1403063" y="1367904"/>
            <a:ext cx="7372800" cy="4777200"/>
          </a:xfrm>
          <a:prstGeom prst="rect">
            <a:avLst/>
          </a:prstGeom>
        </p:spPr>
        <p:txBody>
          <a:bodyPr>
            <a:normAutofit/>
          </a:bodyPr>
          <a:lstStyle>
            <a:lvl1pPr>
              <a:spcBef>
                <a:spcPts val="600"/>
              </a:spcBef>
              <a:spcAft>
                <a:spcPts val="600"/>
              </a:spcAft>
              <a:buClr>
                <a:schemeClr val="accent2"/>
              </a:buClr>
              <a:defRPr sz="2000"/>
            </a:lvl1pPr>
            <a:lvl2pPr marL="514350" indent="-171450">
              <a:spcBef>
                <a:spcPts val="600"/>
              </a:spcBef>
              <a:spcAft>
                <a:spcPts val="600"/>
              </a:spcAft>
              <a:buClr>
                <a:schemeClr val="accent2"/>
              </a:buClr>
              <a:buFont typeface="Wingdings" panose="05000000000000000000" pitchFamily="2" charset="2"/>
              <a:buChar char="§"/>
              <a:defRPr sz="1800"/>
            </a:lvl2pPr>
            <a:lvl3pPr marL="857250" indent="-171450">
              <a:spcBef>
                <a:spcPts val="600"/>
              </a:spcBef>
              <a:spcAft>
                <a:spcPts val="600"/>
              </a:spcAft>
              <a:buClr>
                <a:schemeClr val="accent2"/>
              </a:buClr>
              <a:buFontTx/>
              <a:buChar char="-"/>
              <a:defRPr sz="1600"/>
            </a:lvl3pPr>
            <a:lvl4pPr>
              <a:spcBef>
                <a:spcPts val="600"/>
              </a:spcBef>
              <a:spcAft>
                <a:spcPts val="600"/>
              </a:spcAft>
              <a:buClr>
                <a:schemeClr val="accent2"/>
              </a:buClr>
              <a:defRPr sz="1400"/>
            </a:lvl4pPr>
            <a:lvl5pPr>
              <a:spcBef>
                <a:spcPts val="600"/>
              </a:spcBef>
              <a:spcAft>
                <a:spcPts val="600"/>
              </a:spcAft>
              <a:buClr>
                <a:schemeClr val="accent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0" name="Title Placeholder 1">
            <a:extLst>
              <a:ext uri="{FF2B5EF4-FFF2-40B4-BE49-F238E27FC236}">
                <a16:creationId xmlns:a16="http://schemas.microsoft.com/office/drawing/2014/main" xmlns="" id="{6D7D74A7-7529-4AE5-9606-93CA823DEF46}"/>
              </a:ext>
            </a:extLst>
          </p:cNvPr>
          <p:cNvSpPr>
            <a:spLocks noGrp="1"/>
          </p:cNvSpPr>
          <p:nvPr>
            <p:ph type="title"/>
          </p:nvPr>
        </p:nvSpPr>
        <p:spPr>
          <a:xfrm>
            <a:off x="1396800" y="580957"/>
            <a:ext cx="7372349" cy="720000"/>
          </a:xfrm>
          <a:prstGeom prst="rect">
            <a:avLst/>
          </a:prstGeom>
        </p:spPr>
        <p:txBody>
          <a:bodyPr vert="horz" lIns="91440" tIns="45720" rIns="91440" bIns="45720" rtlCol="0" anchor="ctr">
            <a:normAutofit/>
          </a:bodyPr>
          <a:lstStyle>
            <a:lvl1pPr algn="l">
              <a:defRPr sz="2800" b="0"/>
            </a:lvl1pPr>
          </a:lstStyle>
          <a:p>
            <a:r>
              <a:rPr lang="en-US" dirty="0"/>
              <a:t>Click to edit Master title style</a:t>
            </a:r>
            <a:endParaRPr lang="el-GR" dirty="0"/>
          </a:p>
        </p:txBody>
      </p:sp>
    </p:spTree>
    <p:extLst>
      <p:ext uri="{BB962C8B-B14F-4D97-AF65-F5344CB8AC3E}">
        <p14:creationId xmlns:p14="http://schemas.microsoft.com/office/powerpoint/2010/main" xmlns="" val="221064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amp;tex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82FF53C0-72E4-401A-81A6-CD9BCFB6E539}"/>
              </a:ext>
            </a:extLst>
          </p:cNvPr>
          <p:cNvSpPr>
            <a:spLocks noGrp="1"/>
          </p:cNvSpPr>
          <p:nvPr>
            <p:ph type="ftr" sz="quarter" idx="10"/>
          </p:nvPr>
        </p:nvSpPr>
        <p:spPr/>
        <p:txBody>
          <a:bodyPr/>
          <a:lstStyle/>
          <a:p>
            <a:r>
              <a:rPr lang="en-US" smtClean="0"/>
              <a:t>WeObserve CoP Launch Workshop | Geneva</a:t>
            </a:r>
            <a:endParaRPr lang="el-GR" dirty="0"/>
          </a:p>
        </p:txBody>
      </p:sp>
      <p:sp>
        <p:nvSpPr>
          <p:cNvPr id="4" name="Slide Number Placeholder 3">
            <a:extLst>
              <a:ext uri="{FF2B5EF4-FFF2-40B4-BE49-F238E27FC236}">
                <a16:creationId xmlns:a16="http://schemas.microsoft.com/office/drawing/2014/main" xmlns="" id="{780ECD37-2514-4E09-8B70-65121C8598A9}"/>
              </a:ext>
            </a:extLst>
          </p:cNvPr>
          <p:cNvSpPr>
            <a:spLocks noGrp="1"/>
          </p:cNvSpPr>
          <p:nvPr>
            <p:ph type="sldNum" sz="quarter" idx="11"/>
          </p:nvPr>
        </p:nvSpPr>
        <p:spPr/>
        <p:txBody>
          <a:bodyPr/>
          <a:lstStyle/>
          <a:p>
            <a:fld id="{F5F7E255-9EBF-47D9-9CDF-C70A582171FE}" type="slidenum">
              <a:rPr lang="el-GR" smtClean="0"/>
              <a:pPr/>
              <a:t>‹Nº›</a:t>
            </a:fld>
            <a:endParaRPr lang="el-GR" dirty="0"/>
          </a:p>
        </p:txBody>
      </p:sp>
      <p:sp>
        <p:nvSpPr>
          <p:cNvPr id="7" name="Chart Placeholder 6">
            <a:extLst>
              <a:ext uri="{FF2B5EF4-FFF2-40B4-BE49-F238E27FC236}">
                <a16:creationId xmlns:a16="http://schemas.microsoft.com/office/drawing/2014/main" xmlns="" id="{AB928956-64D5-4CAA-8786-974FCF5CDC81}"/>
              </a:ext>
            </a:extLst>
          </p:cNvPr>
          <p:cNvSpPr>
            <a:spLocks noGrp="1"/>
          </p:cNvSpPr>
          <p:nvPr>
            <p:ph type="chart" sz="quarter" idx="12" hasCustomPrompt="1"/>
          </p:nvPr>
        </p:nvSpPr>
        <p:spPr>
          <a:xfrm>
            <a:off x="1396799" y="1610010"/>
            <a:ext cx="4105930" cy="4529137"/>
          </a:xfrm>
          <a:prstGeom prst="rect">
            <a:avLst/>
          </a:prstGeom>
        </p:spPr>
        <p:txBody>
          <a:bodyPr/>
          <a:lstStyle>
            <a:lvl1pPr marL="0" indent="0">
              <a:buNone/>
              <a:defRPr sz="1350" i="1" baseline="0"/>
            </a:lvl1pPr>
          </a:lstStyle>
          <a:p>
            <a:r>
              <a:rPr lang="en-US" dirty="0"/>
              <a:t>Insert a chart here</a:t>
            </a:r>
            <a:endParaRPr lang="el-GR" dirty="0"/>
          </a:p>
        </p:txBody>
      </p:sp>
      <p:sp>
        <p:nvSpPr>
          <p:cNvPr id="9" name="Text Placeholder 8">
            <a:extLst>
              <a:ext uri="{FF2B5EF4-FFF2-40B4-BE49-F238E27FC236}">
                <a16:creationId xmlns:a16="http://schemas.microsoft.com/office/drawing/2014/main" xmlns="" id="{28515285-6F3D-4D61-9D8F-4B90D9971E6F}"/>
              </a:ext>
            </a:extLst>
          </p:cNvPr>
          <p:cNvSpPr>
            <a:spLocks noGrp="1"/>
          </p:cNvSpPr>
          <p:nvPr>
            <p:ph type="body" sz="quarter" idx="13"/>
          </p:nvPr>
        </p:nvSpPr>
        <p:spPr>
          <a:xfrm>
            <a:off x="5704568" y="1610011"/>
            <a:ext cx="3060000" cy="4529136"/>
          </a:xfrm>
          <a:prstGeom prst="rect">
            <a:avLst/>
          </a:prstGeom>
        </p:spPr>
        <p:txBody>
          <a:bodyPr>
            <a:normAutofit/>
          </a:bodyPr>
          <a:lstStyle>
            <a:lvl1pPr>
              <a:lnSpc>
                <a:spcPct val="100000"/>
              </a:lnSpc>
              <a:spcBef>
                <a:spcPts val="600"/>
              </a:spcBef>
              <a:buClr>
                <a:srgbClr val="68BD45"/>
              </a:buClr>
              <a:defRPr sz="1600"/>
            </a:lvl1pPr>
            <a:lvl2pPr>
              <a:defRPr sz="1050"/>
            </a:lvl2pPr>
            <a:lvl3pPr>
              <a:defRPr sz="900"/>
            </a:lvl3pPr>
            <a:lvl4pPr>
              <a:defRPr sz="825"/>
            </a:lvl4pPr>
            <a:lvl5pPr>
              <a:defRPr sz="825"/>
            </a:lvl5pPr>
          </a:lstStyle>
          <a:p>
            <a:pPr lvl="0"/>
            <a:r>
              <a:rPr lang="en-US" dirty="0"/>
              <a:t>Edit Master text styles</a:t>
            </a:r>
          </a:p>
        </p:txBody>
      </p:sp>
      <p:sp>
        <p:nvSpPr>
          <p:cNvPr id="10" name="Title Placeholder 1">
            <a:extLst>
              <a:ext uri="{FF2B5EF4-FFF2-40B4-BE49-F238E27FC236}">
                <a16:creationId xmlns:a16="http://schemas.microsoft.com/office/drawing/2014/main" xmlns="" id="{6D7D74A7-7529-4AE5-9606-93CA823DEF46}"/>
              </a:ext>
            </a:extLst>
          </p:cNvPr>
          <p:cNvSpPr>
            <a:spLocks noGrp="1"/>
          </p:cNvSpPr>
          <p:nvPr>
            <p:ph type="title"/>
          </p:nvPr>
        </p:nvSpPr>
        <p:spPr>
          <a:xfrm>
            <a:off x="1396800" y="580957"/>
            <a:ext cx="7372349" cy="720000"/>
          </a:xfrm>
          <a:prstGeom prst="rect">
            <a:avLst/>
          </a:prstGeom>
        </p:spPr>
        <p:txBody>
          <a:bodyPr vert="horz" lIns="91440" tIns="45720" rIns="91440" bIns="45720" rtlCol="0" anchor="ctr">
            <a:normAutofit/>
          </a:bodyPr>
          <a:lstStyle>
            <a:lvl1pPr algn="l">
              <a:defRPr sz="2800" b="0"/>
            </a:lvl1pPr>
          </a:lstStyle>
          <a:p>
            <a:r>
              <a:rPr lang="en-US" dirty="0"/>
              <a:t>Click to edit Master title style</a:t>
            </a:r>
            <a:endParaRPr lang="el-GR" dirty="0"/>
          </a:p>
        </p:txBody>
      </p:sp>
    </p:spTree>
    <p:extLst>
      <p:ext uri="{BB962C8B-B14F-4D97-AF65-F5344CB8AC3E}">
        <p14:creationId xmlns:p14="http://schemas.microsoft.com/office/powerpoint/2010/main" xmlns="" val="333470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835578" y="4650107"/>
            <a:ext cx="3412671" cy="1334467"/>
          </a:xfrm>
          <a:prstGeom prst="rect">
            <a:avLst/>
          </a:prstGeom>
        </p:spPr>
        <p:txBody>
          <a:bodyPr/>
          <a:lstStyle>
            <a:lvl1pPr marL="0" indent="0">
              <a:buNone/>
              <a:defRPr sz="1600" b="0" baseline="0"/>
            </a:lvl1pPr>
            <a:lvl2pPr marL="342900" indent="0">
              <a:buNone/>
              <a:defRPr sz="1200"/>
            </a:lvl2pPr>
            <a:lvl3pPr marL="685800" indent="0">
              <a:buNone/>
              <a:defRPr sz="1050"/>
            </a:lvl3pPr>
            <a:lvl4pPr marL="1028700" indent="0">
              <a:buNone/>
              <a:defRPr sz="900"/>
            </a:lvl4pPr>
            <a:lvl5pPr marL="1371600" indent="0">
              <a:buNone/>
              <a:defRPr sz="900"/>
            </a:lvl5pPr>
          </a:lstStyle>
          <a:p>
            <a:pPr lvl="0"/>
            <a:r>
              <a:rPr lang="en-US" dirty="0"/>
              <a:t>Name of presenter</a:t>
            </a:r>
          </a:p>
          <a:p>
            <a:pPr lvl="0"/>
            <a:r>
              <a:rPr lang="en-US" dirty="0" err="1"/>
              <a:t>Organisation</a:t>
            </a:r>
            <a:endParaRPr lang="en-US" dirty="0"/>
          </a:p>
          <a:p>
            <a:pPr lvl="0"/>
            <a:r>
              <a:rPr lang="en-US" dirty="0"/>
              <a:t>Contact details</a:t>
            </a:r>
          </a:p>
          <a:p>
            <a:pPr lvl="0"/>
            <a:r>
              <a:rPr lang="en-US" dirty="0"/>
              <a:t>4lines max</a:t>
            </a:r>
          </a:p>
        </p:txBody>
      </p:sp>
      <p:sp>
        <p:nvSpPr>
          <p:cNvPr id="8" name="Picture Placeholder 7"/>
          <p:cNvSpPr>
            <a:spLocks noGrp="1"/>
          </p:cNvSpPr>
          <p:nvPr>
            <p:ph type="pic" sz="quarter" idx="11" hasCustomPrompt="1"/>
          </p:nvPr>
        </p:nvSpPr>
        <p:spPr>
          <a:xfrm>
            <a:off x="5782052" y="4652574"/>
            <a:ext cx="1332000" cy="1332000"/>
          </a:xfrm>
          <a:prstGeom prst="rect">
            <a:avLst/>
          </a:prstGeom>
        </p:spPr>
        <p:txBody>
          <a:bodyPr/>
          <a:lstStyle>
            <a:lvl1pPr marL="0" indent="0">
              <a:buNone/>
              <a:defRPr sz="1050"/>
            </a:lvl1pPr>
          </a:lstStyle>
          <a:p>
            <a:r>
              <a:rPr lang="en-US" dirty="0"/>
              <a:t>Partner logo</a:t>
            </a:r>
          </a:p>
        </p:txBody>
      </p:sp>
    </p:spTree>
    <p:extLst>
      <p:ext uri="{BB962C8B-B14F-4D97-AF65-F5344CB8AC3E}">
        <p14:creationId xmlns:p14="http://schemas.microsoft.com/office/powerpoint/2010/main" xmlns="" val="300953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36525"/>
            <a:ext cx="8683625"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6075" y="1279525"/>
            <a:ext cx="8458200" cy="4891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2916768" y="6359812"/>
            <a:ext cx="3086100" cy="365125"/>
          </a:xfrm>
          <a:prstGeom prst="rect">
            <a:avLst/>
          </a:prstGeom>
          <a:ln/>
        </p:spPr>
        <p:txBody>
          <a:bodyPr/>
          <a:lstStyle>
            <a:lvl1pPr>
              <a:defRPr/>
            </a:lvl1pPr>
          </a:lstStyle>
          <a:p>
            <a:pPr>
              <a:defRPr/>
            </a:pPr>
            <a:r>
              <a:rPr lang="en-US" dirty="0"/>
              <a:t>Copyright © 2018 Open Geospatial Consortium</a:t>
            </a:r>
          </a:p>
        </p:txBody>
      </p:sp>
      <p:sp>
        <p:nvSpPr>
          <p:cNvPr id="5" name="Rectangle 6"/>
          <p:cNvSpPr>
            <a:spLocks noGrp="1" noChangeArrowheads="1"/>
          </p:cNvSpPr>
          <p:nvPr>
            <p:ph type="sldNum" sz="quarter" idx="11"/>
          </p:nvPr>
        </p:nvSpPr>
        <p:spPr>
          <a:xfrm>
            <a:off x="8031273" y="6299374"/>
            <a:ext cx="442800" cy="486000"/>
          </a:xfrm>
          <a:prstGeom prst="rect">
            <a:avLst/>
          </a:prstGeom>
          <a:ln/>
        </p:spPr>
        <p:txBody>
          <a:bodyPr/>
          <a:lstStyle>
            <a:lvl1pPr>
              <a:defRPr/>
            </a:lvl1pPr>
          </a:lstStyle>
          <a:p>
            <a:pPr>
              <a:defRPr/>
            </a:pPr>
            <a:fld id="{08BD8CA8-DA42-484A-8C65-92CBA5C05D7E}" type="slidenum">
              <a:rPr lang="en-US"/>
              <a:pPr>
                <a:defRPr/>
              </a:pPr>
              <a:t>‹Nº›</a:t>
            </a:fld>
            <a:endParaRPr lang="en-US" dirty="0"/>
          </a:p>
        </p:txBody>
      </p:sp>
    </p:spTree>
    <p:extLst>
      <p:ext uri="{BB962C8B-B14F-4D97-AF65-F5344CB8AC3E}">
        <p14:creationId xmlns:p14="http://schemas.microsoft.com/office/powerpoint/2010/main" xmlns="" val="346453872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a 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D6EBAB7E-9431-4DE5-9B7C-E836CF5E50DF}"/>
              </a:ext>
            </a:extLst>
          </p:cNvPr>
          <p:cNvSpPr>
            <a:spLocks noGrp="1"/>
          </p:cNvSpPr>
          <p:nvPr>
            <p:ph type="ftr" sz="quarter" idx="10"/>
          </p:nvPr>
        </p:nvSpPr>
        <p:spPr>
          <a:xfrm>
            <a:off x="2916768" y="6359812"/>
            <a:ext cx="3086100" cy="365125"/>
          </a:xfrm>
          <a:prstGeom prst="rect">
            <a:avLst/>
          </a:prstGeom>
        </p:spPr>
        <p:txBody>
          <a:bodyPr/>
          <a:lstStyle/>
          <a:p>
            <a:r>
              <a:rPr lang="en-US" smtClean="0"/>
              <a:t>WeObserve CoP Launch Workshop | Geneva</a:t>
            </a:r>
            <a:endParaRPr lang="el-GR"/>
          </a:p>
        </p:txBody>
      </p:sp>
      <p:sp>
        <p:nvSpPr>
          <p:cNvPr id="4" name="Slide Number Placeholder 3">
            <a:extLst>
              <a:ext uri="{FF2B5EF4-FFF2-40B4-BE49-F238E27FC236}">
                <a16:creationId xmlns:a16="http://schemas.microsoft.com/office/drawing/2014/main" xmlns="" id="{A295C2FD-A912-4F46-8687-30E844B97871}"/>
              </a:ext>
            </a:extLst>
          </p:cNvPr>
          <p:cNvSpPr>
            <a:spLocks noGrp="1"/>
          </p:cNvSpPr>
          <p:nvPr>
            <p:ph type="sldNum" sz="quarter" idx="11"/>
          </p:nvPr>
        </p:nvSpPr>
        <p:spPr>
          <a:xfrm>
            <a:off x="8031273" y="6299374"/>
            <a:ext cx="442800" cy="486000"/>
          </a:xfrm>
          <a:prstGeom prst="rect">
            <a:avLst/>
          </a:prstGeom>
        </p:spPr>
        <p:txBody>
          <a:bodyPr/>
          <a:lstStyle/>
          <a:p>
            <a:fld id="{EF5D1E71-BD89-46A4-9D11-E875E40D239A}" type="slidenum">
              <a:rPr lang="el-GR" smtClean="0"/>
              <a:pPr/>
              <a:t>‹Nº›</a:t>
            </a:fld>
            <a:endParaRPr lang="el-GR"/>
          </a:p>
        </p:txBody>
      </p:sp>
      <p:sp>
        <p:nvSpPr>
          <p:cNvPr id="6" name="Table Placeholder 5">
            <a:extLst>
              <a:ext uri="{FF2B5EF4-FFF2-40B4-BE49-F238E27FC236}">
                <a16:creationId xmlns:a16="http://schemas.microsoft.com/office/drawing/2014/main" xmlns="" id="{790382AD-B868-4B0D-8E9E-8D6ACCAA236C}"/>
              </a:ext>
            </a:extLst>
          </p:cNvPr>
          <p:cNvSpPr>
            <a:spLocks noGrp="1"/>
          </p:cNvSpPr>
          <p:nvPr>
            <p:ph type="tbl" sz="quarter" idx="12" hasCustomPrompt="1"/>
          </p:nvPr>
        </p:nvSpPr>
        <p:spPr>
          <a:xfrm>
            <a:off x="434748" y="1470839"/>
            <a:ext cx="7372349" cy="4791168"/>
          </a:xfrm>
          <a:prstGeom prst="rect">
            <a:avLst/>
          </a:prstGeom>
        </p:spPr>
        <p:txBody>
          <a:bodyPr/>
          <a:lstStyle>
            <a:lvl1pPr marL="0" indent="0">
              <a:buNone/>
              <a:defRPr sz="1600" i="1"/>
            </a:lvl1pPr>
          </a:lstStyle>
          <a:p>
            <a:r>
              <a:rPr lang="en-US" dirty="0"/>
              <a:t>Insert a table here. Click on the icon at the center of this box to add a table.</a:t>
            </a:r>
          </a:p>
          <a:p>
            <a:endParaRPr lang="el-GR" dirty="0"/>
          </a:p>
        </p:txBody>
      </p:sp>
      <p:sp>
        <p:nvSpPr>
          <p:cNvPr id="7" name="Title Placeholder 1">
            <a:extLst>
              <a:ext uri="{FF2B5EF4-FFF2-40B4-BE49-F238E27FC236}">
                <a16:creationId xmlns:a16="http://schemas.microsoft.com/office/drawing/2014/main" xmlns="" id="{6CB79CEE-3305-43F9-9F9A-5BAA635CDFA2}"/>
              </a:ext>
            </a:extLst>
          </p:cNvPr>
          <p:cNvSpPr>
            <a:spLocks noGrp="1"/>
          </p:cNvSpPr>
          <p:nvPr>
            <p:ph type="title" hasCustomPrompt="1"/>
          </p:nvPr>
        </p:nvSpPr>
        <p:spPr>
          <a:xfrm>
            <a:off x="434749" y="557370"/>
            <a:ext cx="7372349" cy="720000"/>
          </a:xfrm>
          <a:prstGeom prst="rect">
            <a:avLst/>
          </a:prstGeom>
        </p:spPr>
        <p:txBody>
          <a:bodyPr vert="horz" lIns="91440" tIns="45720" rIns="91440" bIns="45720" rtlCol="0" anchor="ctr">
            <a:normAutofit/>
          </a:bodyPr>
          <a:lstStyle>
            <a:lvl1pPr>
              <a:defRPr sz="2800" b="0" baseline="0"/>
            </a:lvl1pPr>
          </a:lstStyle>
          <a:p>
            <a:r>
              <a:rPr lang="en-US" dirty="0"/>
              <a:t>Slide with table</a:t>
            </a:r>
            <a:endParaRPr lang="el-GR" dirty="0"/>
          </a:p>
        </p:txBody>
      </p:sp>
    </p:spTree>
    <p:extLst>
      <p:ext uri="{BB962C8B-B14F-4D97-AF65-F5344CB8AC3E}">
        <p14:creationId xmlns:p14="http://schemas.microsoft.com/office/powerpoint/2010/main" xmlns="" val="29705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98B7993B-FF94-4108-BFD7-7DFFE719D560}"/>
              </a:ext>
            </a:extLst>
          </p:cNvPr>
          <p:cNvSpPr>
            <a:spLocks noGrp="1"/>
          </p:cNvSpPr>
          <p:nvPr>
            <p:ph type="ftr" sz="quarter" idx="10"/>
          </p:nvPr>
        </p:nvSpPr>
        <p:spPr/>
        <p:txBody>
          <a:bodyPr/>
          <a:lstStyle/>
          <a:p>
            <a:r>
              <a:rPr lang="en-US" smtClean="0"/>
              <a:t>WeObserve CoP Launch Workshop | Geneva</a:t>
            </a:r>
            <a:endParaRPr lang="el-GR"/>
          </a:p>
        </p:txBody>
      </p:sp>
      <p:sp>
        <p:nvSpPr>
          <p:cNvPr id="4" name="Slide Number Placeholder 3">
            <a:extLst>
              <a:ext uri="{FF2B5EF4-FFF2-40B4-BE49-F238E27FC236}">
                <a16:creationId xmlns:a16="http://schemas.microsoft.com/office/drawing/2014/main" xmlns="" id="{8C8FA54D-5435-47C5-B538-11A74D77B177}"/>
              </a:ext>
            </a:extLst>
          </p:cNvPr>
          <p:cNvSpPr>
            <a:spLocks noGrp="1"/>
          </p:cNvSpPr>
          <p:nvPr>
            <p:ph type="sldNum" sz="quarter" idx="11"/>
          </p:nvPr>
        </p:nvSpPr>
        <p:spPr/>
        <p:txBody>
          <a:bodyPr/>
          <a:lstStyle/>
          <a:p>
            <a:fld id="{EF5D1E71-BD89-46A4-9D11-E875E40D239A}" type="slidenum">
              <a:rPr lang="el-GR" smtClean="0"/>
              <a:pPr/>
              <a:t>‹Nº›</a:t>
            </a:fld>
            <a:endParaRPr lang="el-GR"/>
          </a:p>
        </p:txBody>
      </p:sp>
      <p:sp>
        <p:nvSpPr>
          <p:cNvPr id="6" name="Content Placeholder 5">
            <a:extLst>
              <a:ext uri="{FF2B5EF4-FFF2-40B4-BE49-F238E27FC236}">
                <a16:creationId xmlns:a16="http://schemas.microsoft.com/office/drawing/2014/main" xmlns="" id="{A6994CAC-D13B-4B63-AD71-70FFB8585E94}"/>
              </a:ext>
            </a:extLst>
          </p:cNvPr>
          <p:cNvSpPr>
            <a:spLocks noGrp="1"/>
          </p:cNvSpPr>
          <p:nvPr>
            <p:ph sz="quarter" idx="12" hasCustomPrompt="1"/>
          </p:nvPr>
        </p:nvSpPr>
        <p:spPr>
          <a:xfrm>
            <a:off x="434748" y="1428806"/>
            <a:ext cx="7372349" cy="4776107"/>
          </a:xfrm>
          <a:prstGeom prst="rect">
            <a:avLst/>
          </a:prstGeom>
        </p:spPr>
        <p:txBody>
          <a:bodyPr/>
          <a:lstStyle>
            <a:lvl1pPr>
              <a:spcBef>
                <a:spcPts val="600"/>
              </a:spcBef>
              <a:spcAft>
                <a:spcPts val="600"/>
              </a:spcAft>
              <a:buClr>
                <a:schemeClr val="accent6"/>
              </a:buClr>
              <a:defRPr sz="2000"/>
            </a:lvl1pPr>
            <a:lvl2pPr marL="514350" indent="-171450">
              <a:spcBef>
                <a:spcPts val="600"/>
              </a:spcBef>
              <a:spcAft>
                <a:spcPts val="600"/>
              </a:spcAft>
              <a:buClr>
                <a:schemeClr val="accent6"/>
              </a:buClr>
              <a:buFont typeface="Wingdings" panose="05000000000000000000" pitchFamily="2" charset="2"/>
              <a:buChar char="§"/>
              <a:defRPr sz="1800"/>
            </a:lvl2pPr>
            <a:lvl3pPr marL="857250" indent="-171450">
              <a:spcBef>
                <a:spcPts val="600"/>
              </a:spcBef>
              <a:spcAft>
                <a:spcPts val="600"/>
              </a:spcAft>
              <a:buClr>
                <a:schemeClr val="accent6"/>
              </a:buClr>
              <a:buFontTx/>
              <a:buChar char="-"/>
              <a:defRPr sz="1600"/>
            </a:lvl3pPr>
            <a:lvl4pPr marL="1200150" indent="-171450">
              <a:spcBef>
                <a:spcPts val="600"/>
              </a:spcBef>
              <a:spcAft>
                <a:spcPts val="600"/>
              </a:spcAft>
              <a:buClr>
                <a:schemeClr val="accent6"/>
              </a:buClr>
              <a:buFont typeface="Arial" panose="020B0604020202020204" pitchFamily="34" charset="0"/>
              <a:buChar char="•"/>
              <a:defRPr sz="1400"/>
            </a:lvl4pPr>
            <a:lvl5pPr marL="1543050" indent="-171450">
              <a:spcBef>
                <a:spcPts val="600"/>
              </a:spcBef>
              <a:spcAft>
                <a:spcPts val="600"/>
              </a:spcAft>
              <a:buClr>
                <a:schemeClr val="accent6"/>
              </a:buClr>
              <a:buFont typeface="Arial" panose="020B0604020202020204" pitchFamily="34"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Title Placeholder 1">
            <a:extLst>
              <a:ext uri="{FF2B5EF4-FFF2-40B4-BE49-F238E27FC236}">
                <a16:creationId xmlns:a16="http://schemas.microsoft.com/office/drawing/2014/main" xmlns="" id="{6CB79CEE-3305-43F9-9F9A-5BAA635CDFA2}"/>
              </a:ext>
            </a:extLst>
          </p:cNvPr>
          <p:cNvSpPr>
            <a:spLocks noGrp="1"/>
          </p:cNvSpPr>
          <p:nvPr>
            <p:ph type="title"/>
          </p:nvPr>
        </p:nvSpPr>
        <p:spPr>
          <a:xfrm>
            <a:off x="434749" y="557370"/>
            <a:ext cx="7372349" cy="720000"/>
          </a:xfrm>
          <a:prstGeom prst="rect">
            <a:avLst/>
          </a:prstGeom>
        </p:spPr>
        <p:txBody>
          <a:bodyPr vert="horz" lIns="91440" tIns="45720" rIns="91440" bIns="45720" rtlCol="0" anchor="ctr">
            <a:normAutofit/>
          </a:bodyPr>
          <a:lstStyle>
            <a:lvl1pPr>
              <a:defRPr sz="2800" b="0">
                <a:latin typeface="+mn-lt"/>
              </a:defRPr>
            </a:lvl1pPr>
          </a:lstStyle>
          <a:p>
            <a:r>
              <a:rPr lang="en-US" dirty="0"/>
              <a:t>Click to edit Master title style</a:t>
            </a:r>
            <a:endParaRPr lang="el-GR" dirty="0"/>
          </a:p>
        </p:txBody>
      </p:sp>
    </p:spTree>
    <p:extLst>
      <p:ext uri="{BB962C8B-B14F-4D97-AF65-F5344CB8AC3E}">
        <p14:creationId xmlns:p14="http://schemas.microsoft.com/office/powerpoint/2010/main" xmlns="" val="336103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inlcuding numberin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98B7993B-FF94-4108-BFD7-7DFFE719D560}"/>
              </a:ext>
            </a:extLst>
          </p:cNvPr>
          <p:cNvSpPr>
            <a:spLocks noGrp="1"/>
          </p:cNvSpPr>
          <p:nvPr>
            <p:ph type="ftr" sz="quarter" idx="10"/>
          </p:nvPr>
        </p:nvSpPr>
        <p:spPr/>
        <p:txBody>
          <a:bodyPr/>
          <a:lstStyle/>
          <a:p>
            <a:r>
              <a:rPr lang="en-US" smtClean="0"/>
              <a:t>WeObserve CoP Launch Workshop | Geneva</a:t>
            </a:r>
            <a:endParaRPr lang="el-GR"/>
          </a:p>
        </p:txBody>
      </p:sp>
      <p:sp>
        <p:nvSpPr>
          <p:cNvPr id="4" name="Slide Number Placeholder 3">
            <a:extLst>
              <a:ext uri="{FF2B5EF4-FFF2-40B4-BE49-F238E27FC236}">
                <a16:creationId xmlns:a16="http://schemas.microsoft.com/office/drawing/2014/main" xmlns="" id="{8C8FA54D-5435-47C5-B538-11A74D77B177}"/>
              </a:ext>
            </a:extLst>
          </p:cNvPr>
          <p:cNvSpPr>
            <a:spLocks noGrp="1"/>
          </p:cNvSpPr>
          <p:nvPr>
            <p:ph type="sldNum" sz="quarter" idx="11"/>
          </p:nvPr>
        </p:nvSpPr>
        <p:spPr/>
        <p:txBody>
          <a:bodyPr/>
          <a:lstStyle/>
          <a:p>
            <a:fld id="{EF5D1E71-BD89-46A4-9D11-E875E40D239A}" type="slidenum">
              <a:rPr lang="el-GR" smtClean="0"/>
              <a:pPr/>
              <a:t>‹Nº›</a:t>
            </a:fld>
            <a:endParaRPr lang="el-GR"/>
          </a:p>
        </p:txBody>
      </p:sp>
      <p:sp>
        <p:nvSpPr>
          <p:cNvPr id="6" name="Content Placeholder 5">
            <a:extLst>
              <a:ext uri="{FF2B5EF4-FFF2-40B4-BE49-F238E27FC236}">
                <a16:creationId xmlns:a16="http://schemas.microsoft.com/office/drawing/2014/main" xmlns="" id="{A6994CAC-D13B-4B63-AD71-70FFB8585E94}"/>
              </a:ext>
            </a:extLst>
          </p:cNvPr>
          <p:cNvSpPr>
            <a:spLocks noGrp="1"/>
          </p:cNvSpPr>
          <p:nvPr>
            <p:ph sz="quarter" idx="12" hasCustomPrompt="1"/>
          </p:nvPr>
        </p:nvSpPr>
        <p:spPr>
          <a:xfrm>
            <a:off x="434748" y="1428806"/>
            <a:ext cx="7372349" cy="4776107"/>
          </a:xfrm>
          <a:prstGeom prst="rect">
            <a:avLst/>
          </a:prstGeom>
        </p:spPr>
        <p:txBody>
          <a:bodyPr/>
          <a:lstStyle>
            <a:lvl1pPr marL="457200" indent="-457200">
              <a:spcBef>
                <a:spcPts val="600"/>
              </a:spcBef>
              <a:spcAft>
                <a:spcPts val="600"/>
              </a:spcAft>
              <a:buClr>
                <a:schemeClr val="accent6"/>
              </a:buClr>
              <a:buFont typeface="+mj-lt"/>
              <a:buAutoNum type="arabicPeriod"/>
              <a:defRPr sz="2000"/>
            </a:lvl1pPr>
            <a:lvl2pPr marL="685800" indent="-342900">
              <a:spcBef>
                <a:spcPts val="600"/>
              </a:spcBef>
              <a:spcAft>
                <a:spcPts val="600"/>
              </a:spcAft>
              <a:buClr>
                <a:schemeClr val="accent6"/>
              </a:buClr>
              <a:buFont typeface="+mj-lt"/>
              <a:buAutoNum type="romanLcPeriod"/>
              <a:defRPr sz="1800"/>
            </a:lvl2pPr>
            <a:lvl3pPr marL="1028700" indent="-342900">
              <a:spcBef>
                <a:spcPts val="600"/>
              </a:spcBef>
              <a:spcAft>
                <a:spcPts val="600"/>
              </a:spcAft>
              <a:buClr>
                <a:schemeClr val="accent6"/>
              </a:buClr>
              <a:buFont typeface="+mj-lt"/>
              <a:buAutoNum type="alphaLcParenR"/>
              <a:defRPr sz="1600"/>
            </a:lvl3pPr>
            <a:lvl4pPr marL="1371600" indent="-342900">
              <a:spcBef>
                <a:spcPts val="600"/>
              </a:spcBef>
              <a:spcAft>
                <a:spcPts val="600"/>
              </a:spcAft>
              <a:buClr>
                <a:schemeClr val="accent6"/>
              </a:buClr>
              <a:buFont typeface="+mj-lt"/>
              <a:buAutoNum type="romanLcPeriod"/>
              <a:defRPr sz="1400"/>
            </a:lvl4pPr>
            <a:lvl5pPr marL="1600200" indent="-228600">
              <a:spcBef>
                <a:spcPts val="600"/>
              </a:spcBef>
              <a:spcAft>
                <a:spcPts val="600"/>
              </a:spcAft>
              <a:buClr>
                <a:schemeClr val="accent6"/>
              </a:buClr>
              <a:buFont typeface="+mj-lt"/>
              <a:buAutoNum type="alphaLcPeriod"/>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Title Placeholder 1">
            <a:extLst>
              <a:ext uri="{FF2B5EF4-FFF2-40B4-BE49-F238E27FC236}">
                <a16:creationId xmlns:a16="http://schemas.microsoft.com/office/drawing/2014/main" xmlns="" id="{6CB79CEE-3305-43F9-9F9A-5BAA635CDFA2}"/>
              </a:ext>
            </a:extLst>
          </p:cNvPr>
          <p:cNvSpPr>
            <a:spLocks noGrp="1"/>
          </p:cNvSpPr>
          <p:nvPr>
            <p:ph type="title"/>
          </p:nvPr>
        </p:nvSpPr>
        <p:spPr>
          <a:xfrm>
            <a:off x="434749" y="557370"/>
            <a:ext cx="7372349" cy="720000"/>
          </a:xfrm>
          <a:prstGeom prst="rect">
            <a:avLst/>
          </a:prstGeom>
        </p:spPr>
        <p:txBody>
          <a:bodyPr vert="horz" lIns="91440" tIns="45720" rIns="91440" bIns="45720" rtlCol="0" anchor="ctr">
            <a:normAutofit/>
          </a:bodyPr>
          <a:lstStyle>
            <a:lvl1pPr>
              <a:defRPr sz="2800" b="0">
                <a:latin typeface="+mn-lt"/>
              </a:defRPr>
            </a:lvl1pPr>
          </a:lstStyle>
          <a:p>
            <a:r>
              <a:rPr lang="en-US" dirty="0"/>
              <a:t>Click to edit Master title style</a:t>
            </a:r>
            <a:endParaRPr lang="el-GR" dirty="0"/>
          </a:p>
        </p:txBody>
      </p:sp>
    </p:spTree>
    <p:extLst>
      <p:ext uri="{BB962C8B-B14F-4D97-AF65-F5344CB8AC3E}">
        <p14:creationId xmlns:p14="http://schemas.microsoft.com/office/powerpoint/2010/main" xmlns="" val="91792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a tab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D6EBAB7E-9431-4DE5-9B7C-E836CF5E50DF}"/>
              </a:ext>
            </a:extLst>
          </p:cNvPr>
          <p:cNvSpPr>
            <a:spLocks noGrp="1"/>
          </p:cNvSpPr>
          <p:nvPr>
            <p:ph type="ftr" sz="quarter" idx="10"/>
          </p:nvPr>
        </p:nvSpPr>
        <p:spPr/>
        <p:txBody>
          <a:bodyPr/>
          <a:lstStyle/>
          <a:p>
            <a:r>
              <a:rPr lang="en-US" smtClean="0"/>
              <a:t>WeObserve CoP Launch Workshop | Geneva</a:t>
            </a:r>
            <a:endParaRPr lang="el-GR"/>
          </a:p>
        </p:txBody>
      </p:sp>
      <p:sp>
        <p:nvSpPr>
          <p:cNvPr id="4" name="Slide Number Placeholder 3">
            <a:extLst>
              <a:ext uri="{FF2B5EF4-FFF2-40B4-BE49-F238E27FC236}">
                <a16:creationId xmlns:a16="http://schemas.microsoft.com/office/drawing/2014/main" xmlns="" id="{A295C2FD-A912-4F46-8687-30E844B97871}"/>
              </a:ext>
            </a:extLst>
          </p:cNvPr>
          <p:cNvSpPr>
            <a:spLocks noGrp="1"/>
          </p:cNvSpPr>
          <p:nvPr>
            <p:ph type="sldNum" sz="quarter" idx="11"/>
          </p:nvPr>
        </p:nvSpPr>
        <p:spPr/>
        <p:txBody>
          <a:bodyPr/>
          <a:lstStyle/>
          <a:p>
            <a:fld id="{EF5D1E71-BD89-46A4-9D11-E875E40D239A}" type="slidenum">
              <a:rPr lang="el-GR" smtClean="0"/>
              <a:pPr/>
              <a:t>‹Nº›</a:t>
            </a:fld>
            <a:endParaRPr lang="el-GR"/>
          </a:p>
        </p:txBody>
      </p:sp>
      <p:sp>
        <p:nvSpPr>
          <p:cNvPr id="6" name="Table Placeholder 5">
            <a:extLst>
              <a:ext uri="{FF2B5EF4-FFF2-40B4-BE49-F238E27FC236}">
                <a16:creationId xmlns:a16="http://schemas.microsoft.com/office/drawing/2014/main" xmlns="" id="{790382AD-B868-4B0D-8E9E-8D6ACCAA236C}"/>
              </a:ext>
            </a:extLst>
          </p:cNvPr>
          <p:cNvSpPr>
            <a:spLocks noGrp="1"/>
          </p:cNvSpPr>
          <p:nvPr>
            <p:ph type="tbl" sz="quarter" idx="12" hasCustomPrompt="1"/>
          </p:nvPr>
        </p:nvSpPr>
        <p:spPr>
          <a:xfrm>
            <a:off x="434748" y="1470839"/>
            <a:ext cx="7372349" cy="4791168"/>
          </a:xfrm>
          <a:prstGeom prst="rect">
            <a:avLst/>
          </a:prstGeom>
        </p:spPr>
        <p:txBody>
          <a:bodyPr/>
          <a:lstStyle>
            <a:lvl1pPr marL="0" indent="0">
              <a:buNone/>
              <a:defRPr sz="1600" i="1"/>
            </a:lvl1pPr>
          </a:lstStyle>
          <a:p>
            <a:r>
              <a:rPr lang="en-US" dirty="0"/>
              <a:t>Insert a table here. Click on the icon at the center of this box to add a table.</a:t>
            </a:r>
          </a:p>
          <a:p>
            <a:endParaRPr lang="el-GR" dirty="0"/>
          </a:p>
        </p:txBody>
      </p:sp>
      <p:sp>
        <p:nvSpPr>
          <p:cNvPr id="7" name="Title Placeholder 1">
            <a:extLst>
              <a:ext uri="{FF2B5EF4-FFF2-40B4-BE49-F238E27FC236}">
                <a16:creationId xmlns:a16="http://schemas.microsoft.com/office/drawing/2014/main" xmlns="" id="{6CB79CEE-3305-43F9-9F9A-5BAA635CDFA2}"/>
              </a:ext>
            </a:extLst>
          </p:cNvPr>
          <p:cNvSpPr>
            <a:spLocks noGrp="1"/>
          </p:cNvSpPr>
          <p:nvPr>
            <p:ph type="title" hasCustomPrompt="1"/>
          </p:nvPr>
        </p:nvSpPr>
        <p:spPr>
          <a:xfrm>
            <a:off x="434749" y="557370"/>
            <a:ext cx="7372349" cy="720000"/>
          </a:xfrm>
          <a:prstGeom prst="rect">
            <a:avLst/>
          </a:prstGeom>
        </p:spPr>
        <p:txBody>
          <a:bodyPr vert="horz" lIns="91440" tIns="45720" rIns="91440" bIns="45720" rtlCol="0" anchor="ctr">
            <a:normAutofit/>
          </a:bodyPr>
          <a:lstStyle>
            <a:lvl1pPr>
              <a:defRPr sz="2800" b="0" baseline="0"/>
            </a:lvl1pPr>
          </a:lstStyle>
          <a:p>
            <a:r>
              <a:rPr lang="en-US" dirty="0"/>
              <a:t>Slide with table</a:t>
            </a:r>
            <a:endParaRPr lang="el-GR" dirty="0"/>
          </a:p>
        </p:txBody>
      </p:sp>
    </p:spTree>
    <p:extLst>
      <p:ext uri="{BB962C8B-B14F-4D97-AF65-F5344CB8AC3E}">
        <p14:creationId xmlns:p14="http://schemas.microsoft.com/office/powerpoint/2010/main" xmlns="" val="297059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685CE9-FA96-4213-83CA-B265409258B8}"/>
              </a:ext>
            </a:extLst>
          </p:cNvPr>
          <p:cNvSpPr>
            <a:spLocks noGrp="1"/>
          </p:cNvSpPr>
          <p:nvPr>
            <p:ph type="title" hasCustomPrompt="1"/>
          </p:nvPr>
        </p:nvSpPr>
        <p:spPr>
          <a:xfrm>
            <a:off x="353133" y="539456"/>
            <a:ext cx="7372349" cy="720000"/>
          </a:xfrm>
          <a:prstGeom prst="rect">
            <a:avLst/>
          </a:prstGeom>
        </p:spPr>
        <p:txBody>
          <a:bodyPr/>
          <a:lstStyle>
            <a:lvl1pPr algn="l">
              <a:defRPr sz="2800" b="0"/>
            </a:lvl1pPr>
          </a:lstStyle>
          <a:p>
            <a:r>
              <a:rPr lang="en-US" dirty="0"/>
              <a:t>Double content slide</a:t>
            </a:r>
            <a:endParaRPr lang="el-GR" dirty="0"/>
          </a:p>
        </p:txBody>
      </p:sp>
      <p:sp>
        <p:nvSpPr>
          <p:cNvPr id="3" name="Footer Placeholder 2">
            <a:extLst>
              <a:ext uri="{FF2B5EF4-FFF2-40B4-BE49-F238E27FC236}">
                <a16:creationId xmlns:a16="http://schemas.microsoft.com/office/drawing/2014/main" xmlns="" id="{69D61B11-D657-47DC-AC74-7C0D83D72E70}"/>
              </a:ext>
            </a:extLst>
          </p:cNvPr>
          <p:cNvSpPr>
            <a:spLocks noGrp="1"/>
          </p:cNvSpPr>
          <p:nvPr>
            <p:ph type="ftr" sz="quarter" idx="10"/>
          </p:nvPr>
        </p:nvSpPr>
        <p:spPr/>
        <p:txBody>
          <a:bodyPr/>
          <a:lstStyle/>
          <a:p>
            <a:r>
              <a:rPr lang="en-US" smtClean="0"/>
              <a:t>WeObserve CoP Launch Workshop | Geneva</a:t>
            </a:r>
            <a:endParaRPr lang="el-GR"/>
          </a:p>
        </p:txBody>
      </p:sp>
      <p:sp>
        <p:nvSpPr>
          <p:cNvPr id="4" name="Slide Number Placeholder 3">
            <a:extLst>
              <a:ext uri="{FF2B5EF4-FFF2-40B4-BE49-F238E27FC236}">
                <a16:creationId xmlns:a16="http://schemas.microsoft.com/office/drawing/2014/main" xmlns="" id="{0E049620-8272-41F0-9E21-07648AD37CCF}"/>
              </a:ext>
            </a:extLst>
          </p:cNvPr>
          <p:cNvSpPr>
            <a:spLocks noGrp="1"/>
          </p:cNvSpPr>
          <p:nvPr>
            <p:ph type="sldNum" sz="quarter" idx="11"/>
          </p:nvPr>
        </p:nvSpPr>
        <p:spPr/>
        <p:txBody>
          <a:bodyPr/>
          <a:lstStyle/>
          <a:p>
            <a:fld id="{EF5D1E71-BD89-46A4-9D11-E875E40D239A}" type="slidenum">
              <a:rPr lang="el-GR" smtClean="0"/>
              <a:pPr/>
              <a:t>‹Nº›</a:t>
            </a:fld>
            <a:endParaRPr lang="el-GR"/>
          </a:p>
        </p:txBody>
      </p:sp>
      <p:sp>
        <p:nvSpPr>
          <p:cNvPr id="6" name="Text Placeholder 5">
            <a:extLst>
              <a:ext uri="{FF2B5EF4-FFF2-40B4-BE49-F238E27FC236}">
                <a16:creationId xmlns:a16="http://schemas.microsoft.com/office/drawing/2014/main" xmlns="" id="{4C38F686-DE53-43C1-8775-B110DC051F2C}"/>
              </a:ext>
            </a:extLst>
          </p:cNvPr>
          <p:cNvSpPr>
            <a:spLocks noGrp="1"/>
          </p:cNvSpPr>
          <p:nvPr>
            <p:ph type="body" sz="quarter" idx="12" hasCustomPrompt="1"/>
          </p:nvPr>
        </p:nvSpPr>
        <p:spPr>
          <a:xfrm>
            <a:off x="352784" y="1333488"/>
            <a:ext cx="3517200" cy="540000"/>
          </a:xfrm>
          <a:prstGeom prst="rect">
            <a:avLst/>
          </a:prstGeom>
        </p:spPr>
        <p:txBody>
          <a:bodyPr/>
          <a:lstStyle>
            <a:lvl1pPr marL="0" indent="0">
              <a:buNone/>
              <a:defRPr sz="2000" b="1">
                <a:solidFill>
                  <a:srgbClr val="7EA82F"/>
                </a:solidFill>
              </a:defRPr>
            </a:lvl1pPr>
            <a:lvl2pPr>
              <a:defRPr sz="1200"/>
            </a:lvl2pPr>
            <a:lvl3pPr>
              <a:defRPr sz="1050"/>
            </a:lvl3pPr>
            <a:lvl4pPr>
              <a:defRPr sz="900"/>
            </a:lvl4pPr>
            <a:lvl5pPr>
              <a:defRPr sz="900"/>
            </a:lvl5pPr>
          </a:lstStyle>
          <a:p>
            <a:pPr lvl="0"/>
            <a:r>
              <a:rPr lang="en-US" dirty="0"/>
              <a:t>Edit Master text styles</a:t>
            </a:r>
          </a:p>
        </p:txBody>
      </p:sp>
      <p:sp>
        <p:nvSpPr>
          <p:cNvPr id="8" name="Text Placeholder 7">
            <a:extLst>
              <a:ext uri="{FF2B5EF4-FFF2-40B4-BE49-F238E27FC236}">
                <a16:creationId xmlns:a16="http://schemas.microsoft.com/office/drawing/2014/main" xmlns="" id="{C5EEA37A-3E29-4CBC-993B-0DF03FA3FC2B}"/>
              </a:ext>
            </a:extLst>
          </p:cNvPr>
          <p:cNvSpPr>
            <a:spLocks noGrp="1"/>
          </p:cNvSpPr>
          <p:nvPr>
            <p:ph type="body" sz="quarter" idx="13" hasCustomPrompt="1"/>
          </p:nvPr>
        </p:nvSpPr>
        <p:spPr>
          <a:xfrm>
            <a:off x="4208282" y="1333487"/>
            <a:ext cx="3517200" cy="540000"/>
          </a:xfrm>
          <a:prstGeom prst="rect">
            <a:avLst/>
          </a:prstGeom>
        </p:spPr>
        <p:txBody>
          <a:bodyPr/>
          <a:lstStyle>
            <a:lvl1pPr marL="0" indent="0">
              <a:buNone/>
              <a:defRPr sz="2000" b="1">
                <a:solidFill>
                  <a:srgbClr val="7EA82F"/>
                </a:solidFill>
              </a:defRPr>
            </a:lvl1pPr>
            <a:lvl2pPr>
              <a:defRPr sz="1200"/>
            </a:lvl2pPr>
            <a:lvl3pPr>
              <a:defRPr sz="1200"/>
            </a:lvl3pPr>
            <a:lvl4pPr>
              <a:defRPr sz="1050"/>
            </a:lvl4pPr>
            <a:lvl5pPr>
              <a:defRPr sz="1050"/>
            </a:lvl5pPr>
          </a:lstStyle>
          <a:p>
            <a:pPr lvl="0"/>
            <a:r>
              <a:rPr lang="en-US" dirty="0"/>
              <a:t>Edit Master text styles</a:t>
            </a:r>
          </a:p>
        </p:txBody>
      </p:sp>
      <p:sp>
        <p:nvSpPr>
          <p:cNvPr id="7" name="Text Placeholder 6">
            <a:extLst>
              <a:ext uri="{FF2B5EF4-FFF2-40B4-BE49-F238E27FC236}">
                <a16:creationId xmlns:a16="http://schemas.microsoft.com/office/drawing/2014/main" xmlns="" id="{FD12BFB7-8EE4-44CD-A684-FF0BA570B4B5}"/>
              </a:ext>
            </a:extLst>
          </p:cNvPr>
          <p:cNvSpPr>
            <a:spLocks noGrp="1"/>
          </p:cNvSpPr>
          <p:nvPr>
            <p:ph type="body" sz="quarter" idx="16"/>
          </p:nvPr>
        </p:nvSpPr>
        <p:spPr>
          <a:xfrm>
            <a:off x="352783" y="1947520"/>
            <a:ext cx="3517087" cy="4213225"/>
          </a:xfrm>
          <a:prstGeom prst="rect">
            <a:avLst/>
          </a:prstGeom>
        </p:spPr>
        <p:txBody>
          <a:bodyPr/>
          <a:lstStyle>
            <a:lvl1pPr>
              <a:buClr>
                <a:schemeClr val="accent6"/>
              </a:buClr>
              <a:defRPr sz="1800"/>
            </a:lvl1pPr>
            <a:lvl2pPr marL="514350" indent="-171450">
              <a:buClr>
                <a:schemeClr val="accent6"/>
              </a:buClr>
              <a:buFont typeface="Wingdings" panose="05000000000000000000" pitchFamily="2" charset="2"/>
              <a:buChar char="§"/>
              <a:defRPr sz="1600"/>
            </a:lvl2pPr>
            <a:lvl3pPr marL="857250" indent="-171450">
              <a:buClr>
                <a:schemeClr val="accent6"/>
              </a:buClr>
              <a:buFontTx/>
              <a:buChar char="-"/>
              <a:defRPr sz="1400"/>
            </a:lvl3pPr>
            <a:lvl4pPr>
              <a:buClr>
                <a:schemeClr val="accent6"/>
              </a:buClr>
              <a:defRPr sz="1200"/>
            </a:lvl4pPr>
            <a:lvl5pPr>
              <a:buClr>
                <a:schemeClr val="accent6"/>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9" name="Text Placeholder 6">
            <a:extLst>
              <a:ext uri="{FF2B5EF4-FFF2-40B4-BE49-F238E27FC236}">
                <a16:creationId xmlns:a16="http://schemas.microsoft.com/office/drawing/2014/main" xmlns="" id="{FD12BFB7-8EE4-44CD-A684-FF0BA570B4B5}"/>
              </a:ext>
            </a:extLst>
          </p:cNvPr>
          <p:cNvSpPr>
            <a:spLocks noGrp="1"/>
          </p:cNvSpPr>
          <p:nvPr>
            <p:ph type="body" sz="quarter" idx="17"/>
          </p:nvPr>
        </p:nvSpPr>
        <p:spPr>
          <a:xfrm>
            <a:off x="4227996" y="1947519"/>
            <a:ext cx="3517087" cy="4213225"/>
          </a:xfrm>
          <a:prstGeom prst="rect">
            <a:avLst/>
          </a:prstGeom>
        </p:spPr>
        <p:txBody>
          <a:bodyPr/>
          <a:lstStyle>
            <a:lvl1pPr>
              <a:buClr>
                <a:schemeClr val="accent6"/>
              </a:buClr>
              <a:defRPr sz="1800"/>
            </a:lvl1pPr>
            <a:lvl2pPr marL="514350" indent="-171450">
              <a:buClr>
                <a:schemeClr val="accent6"/>
              </a:buClr>
              <a:buFont typeface="Wingdings" panose="05000000000000000000" pitchFamily="2" charset="2"/>
              <a:buChar char="§"/>
              <a:defRPr sz="1600"/>
            </a:lvl2pPr>
            <a:lvl3pPr marL="857250" indent="-171450">
              <a:buClr>
                <a:schemeClr val="accent6"/>
              </a:buClr>
              <a:buFontTx/>
              <a:buChar char="-"/>
              <a:defRPr sz="1400"/>
            </a:lvl3pPr>
            <a:lvl4pPr>
              <a:buClr>
                <a:schemeClr val="accent6"/>
              </a:buClr>
              <a:defRPr sz="1200"/>
            </a:lvl4pPr>
            <a:lvl5pPr>
              <a:buClr>
                <a:schemeClr val="accent6"/>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94775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36525"/>
            <a:ext cx="8683625"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xmlns="" val="422949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36525"/>
            <a:ext cx="8683625"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46075" y="1279525"/>
            <a:ext cx="4152900" cy="4891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1375" y="1279525"/>
            <a:ext cx="4152900" cy="4891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a:t>Copyright © 2018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1627514E-C3C4-42A2-B5AA-F3D4B7D68D85}" type="slidenum">
              <a:rPr lang="en-US"/>
              <a:pPr>
                <a:defRPr/>
              </a:pPr>
              <a:t>‹Nº›</a:t>
            </a:fld>
            <a:endParaRPr lang="en-US" dirty="0"/>
          </a:p>
        </p:txBody>
      </p:sp>
    </p:spTree>
    <p:extLst>
      <p:ext uri="{BB962C8B-B14F-4D97-AF65-F5344CB8AC3E}">
        <p14:creationId xmlns:p14="http://schemas.microsoft.com/office/powerpoint/2010/main" xmlns="" val="252258040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1775" y="136525"/>
            <a:ext cx="8683625" cy="685800"/>
          </a:xfrm>
          <a:prstGeom prst="rect">
            <a:avLst/>
          </a:prstGeom>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Copyright © 2018 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0A278970-3676-47DA-89CC-BC19C9DF2746}" type="slidenum">
              <a:rPr lang="en-US"/>
              <a:pPr>
                <a:defRPr/>
              </a:pPr>
              <a:t>‹Nº›</a:t>
            </a:fld>
            <a:endParaRPr lang="en-US" dirty="0"/>
          </a:p>
        </p:txBody>
      </p:sp>
    </p:spTree>
    <p:extLst>
      <p:ext uri="{BB962C8B-B14F-4D97-AF65-F5344CB8AC3E}">
        <p14:creationId xmlns:p14="http://schemas.microsoft.com/office/powerpoint/2010/main" xmlns="" val="100903913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3379263" y="4592251"/>
            <a:ext cx="2415343" cy="0"/>
          </a:xfrm>
          <a:prstGeom prst="line">
            <a:avLst/>
          </a:prstGeom>
          <a:ln w="19050" cmpd="sng">
            <a:solidFill>
              <a:schemeClr val="accent2"/>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379263" y="3440526"/>
            <a:ext cx="2415343" cy="0"/>
          </a:xfrm>
          <a:prstGeom prst="line">
            <a:avLst/>
          </a:prstGeom>
          <a:ln w="19050" cmpd="sng">
            <a:solidFill>
              <a:schemeClr val="accent2"/>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xmlns="" id="{675BAE9B-C8DB-4585-A0F6-BFE37BA0AA56}"/>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66980" y="268338"/>
            <a:ext cx="5469148" cy="2138859"/>
          </a:xfrm>
          <a:prstGeom prst="rect">
            <a:avLst/>
          </a:prstGeom>
        </p:spPr>
      </p:pic>
      <p:pic>
        <p:nvPicPr>
          <p:cNvPr id="9" name="Picture 8">
            <a:extLst>
              <a:ext uri="{FF2B5EF4-FFF2-40B4-BE49-F238E27FC236}">
                <a16:creationId xmlns:a16="http://schemas.microsoft.com/office/drawing/2014/main" xmlns="" id="{F57BDB7B-9E03-41AC-8490-47960D928D11}"/>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047011" y="883291"/>
            <a:ext cx="1143000" cy="762000"/>
          </a:xfrm>
          <a:prstGeom prst="rect">
            <a:avLst/>
          </a:prstGeom>
        </p:spPr>
      </p:pic>
      <p:pic>
        <p:nvPicPr>
          <p:cNvPr id="8" name="Picture 11" descr="Picture 7.png"/>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9407511"/>
      </p:ext>
    </p:extLst>
  </p:cSld>
  <p:clrMap bg1="lt1" tx1="dk1" bg2="lt2" tx2="dk2" accent1="accent1" accent2="accent2" accent3="accent3" accent4="accent4" accent5="accent5" accent6="accent6" hlink="hlink" folHlink="folHlink"/>
  <p:sldLayoutIdLst>
    <p:sldLayoutId id="2147483649" r:id="rId1"/>
    <p:sldLayoutId id="2147483725"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6BDF800-FDC7-4793-8053-ACEAFF968747}"/>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7699779" y="1856095"/>
            <a:ext cx="1436094" cy="2988000"/>
          </a:xfrm>
          <a:prstGeom prst="rect">
            <a:avLst/>
          </a:prstGeom>
        </p:spPr>
      </p:pic>
      <p:sp>
        <p:nvSpPr>
          <p:cNvPr id="5" name="Footer Placeholder 4">
            <a:extLst>
              <a:ext uri="{FF2B5EF4-FFF2-40B4-BE49-F238E27FC236}">
                <a16:creationId xmlns:a16="http://schemas.microsoft.com/office/drawing/2014/main" xmlns="" id="{53BA99A8-FA82-4F6E-9DB6-16DB31CA7804}"/>
              </a:ext>
            </a:extLst>
          </p:cNvPr>
          <p:cNvSpPr>
            <a:spLocks noGrp="1"/>
          </p:cNvSpPr>
          <p:nvPr>
            <p:ph type="ftr" sz="quarter" idx="3"/>
          </p:nvPr>
        </p:nvSpPr>
        <p:spPr>
          <a:xfrm>
            <a:off x="2916768" y="6359812"/>
            <a:ext cx="3086100" cy="365125"/>
          </a:xfrm>
          <a:prstGeom prst="rect">
            <a:avLst/>
          </a:prstGeom>
        </p:spPr>
        <p:txBody>
          <a:bodyPr vert="horz" lIns="91440" tIns="45720" rIns="91440" bIns="45720" rtlCol="0" anchor="ctr"/>
          <a:lstStyle>
            <a:lvl1pPr algn="ctr">
              <a:defRPr sz="900">
                <a:solidFill>
                  <a:schemeClr val="tx1"/>
                </a:solidFill>
              </a:defRPr>
            </a:lvl1pPr>
          </a:lstStyle>
          <a:p>
            <a:r>
              <a:rPr lang="en-US" smtClean="0"/>
              <a:t>WeObserve CoP Launch Workshop | Geneva</a:t>
            </a:r>
            <a:endParaRPr lang="el-GR" dirty="0"/>
          </a:p>
        </p:txBody>
      </p:sp>
      <p:sp>
        <p:nvSpPr>
          <p:cNvPr id="6" name="Slide Number Placeholder 5">
            <a:extLst>
              <a:ext uri="{FF2B5EF4-FFF2-40B4-BE49-F238E27FC236}">
                <a16:creationId xmlns:a16="http://schemas.microsoft.com/office/drawing/2014/main" xmlns="" id="{7A6F0206-838F-4DD6-9B4C-051C5F0B310D}"/>
              </a:ext>
            </a:extLst>
          </p:cNvPr>
          <p:cNvSpPr>
            <a:spLocks noGrp="1"/>
          </p:cNvSpPr>
          <p:nvPr>
            <p:ph type="sldNum" sz="quarter" idx="4"/>
          </p:nvPr>
        </p:nvSpPr>
        <p:spPr>
          <a:xfrm>
            <a:off x="8031273" y="6299374"/>
            <a:ext cx="442800" cy="486000"/>
          </a:xfrm>
          <a:prstGeom prst="rect">
            <a:avLst/>
          </a:prstGeom>
        </p:spPr>
        <p:txBody>
          <a:bodyPr vert="horz" lIns="91440" tIns="45720" rIns="91440" bIns="45720" rtlCol="0" anchor="ctr"/>
          <a:lstStyle>
            <a:lvl1pPr algn="r">
              <a:defRPr sz="1350" b="1">
                <a:solidFill>
                  <a:schemeClr val="accent6"/>
                </a:solidFill>
              </a:defRPr>
            </a:lvl1pPr>
          </a:lstStyle>
          <a:p>
            <a:fld id="{EF5D1E71-BD89-46A4-9D11-E875E40D239A}" type="slidenum">
              <a:rPr lang="el-GR" smtClean="0"/>
              <a:pPr/>
              <a:t>‹Nº›</a:t>
            </a:fld>
            <a:endParaRPr lang="el-GR" dirty="0"/>
          </a:p>
        </p:txBody>
      </p:sp>
      <p:cxnSp>
        <p:nvCxnSpPr>
          <p:cNvPr id="7" name="Straight Connector 6">
            <a:extLst>
              <a:ext uri="{FF2B5EF4-FFF2-40B4-BE49-F238E27FC236}">
                <a16:creationId xmlns:a16="http://schemas.microsoft.com/office/drawing/2014/main" xmlns="" id="{27E2F303-13C7-49A6-89C1-AA223875547B}"/>
              </a:ext>
            </a:extLst>
          </p:cNvPr>
          <p:cNvCxnSpPr>
            <a:cxnSpLocks/>
          </p:cNvCxnSpPr>
          <p:nvPr userDrawn="1"/>
        </p:nvCxnSpPr>
        <p:spPr>
          <a:xfrm>
            <a:off x="3329796" y="6724937"/>
            <a:ext cx="2529209"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xmlns="" id="{99DC6E78-8957-47A8-8C72-268F3D333E05}"/>
              </a:ext>
            </a:extLst>
          </p:cNvPr>
          <p:cNvCxnSpPr>
            <a:cxnSpLocks/>
          </p:cNvCxnSpPr>
          <p:nvPr userDrawn="1"/>
        </p:nvCxnSpPr>
        <p:spPr>
          <a:xfrm flipV="1">
            <a:off x="3329796" y="6356348"/>
            <a:ext cx="2529209" cy="1"/>
          </a:xfrm>
          <a:prstGeom prst="line">
            <a:avLst/>
          </a:prstGeom>
          <a:ln/>
        </p:spPr>
        <p:style>
          <a:lnRef idx="3">
            <a:schemeClr val="accent6"/>
          </a:lnRef>
          <a:fillRef idx="0">
            <a:schemeClr val="accent6"/>
          </a:fillRef>
          <a:effectRef idx="2">
            <a:schemeClr val="accent6"/>
          </a:effectRef>
          <a:fontRef idx="minor">
            <a:schemeClr val="tx1"/>
          </a:fontRef>
        </p:style>
      </p:cxnSp>
      <p:pic>
        <p:nvPicPr>
          <p:cNvPr id="9" name="Picture 11" descr="Picture 7.png"/>
          <p:cNvPicPr>
            <a:picLocks noChangeAspect="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9730706"/>
      </p:ext>
    </p:extLst>
  </p:cSld>
  <p:clrMap bg1="lt1" tx1="dk1" bg2="lt2" tx2="dk2" accent1="accent1" accent2="accent2" accent3="accent3" accent4="accent4" accent5="accent5" accent6="accent6" hlink="hlink" folHlink="folHlink"/>
  <p:sldLayoutIdLst>
    <p:sldLayoutId id="2147483669" r:id="rId1"/>
    <p:sldLayoutId id="2147483719" r:id="rId2"/>
    <p:sldLayoutId id="2147483673" r:id="rId3"/>
    <p:sldLayoutId id="2147483712" r:id="rId4"/>
    <p:sldLayoutId id="2147483721" r:id="rId5"/>
    <p:sldLayoutId id="2147483722" r:id="rId6"/>
    <p:sldLayoutId id="2147483723" r:id="rId7"/>
    <p:sldLayoutId id="2147483724" r:id="rId8"/>
  </p:sldLayoutIdLst>
  <p:hf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FFF1AFB7-8B90-48B1-9624-15ADFBB3A934}"/>
              </a:ext>
            </a:extLst>
          </p:cNvPr>
          <p:cNvSpPr>
            <a:spLocks noGrp="1"/>
          </p:cNvSpPr>
          <p:nvPr>
            <p:ph type="ftr" sz="quarter" idx="3"/>
          </p:nvPr>
        </p:nvSpPr>
        <p:spPr>
          <a:xfrm>
            <a:off x="2899554" y="6314824"/>
            <a:ext cx="3086100" cy="365125"/>
          </a:xfrm>
          <a:prstGeom prst="rect">
            <a:avLst/>
          </a:prstGeom>
        </p:spPr>
        <p:txBody>
          <a:bodyPr vert="horz" lIns="91440" tIns="45720" rIns="91440" bIns="45720" rtlCol="0" anchor="ctr"/>
          <a:lstStyle>
            <a:lvl1pPr algn="ctr">
              <a:defRPr sz="900">
                <a:solidFill>
                  <a:schemeClr val="tx1"/>
                </a:solidFill>
              </a:defRPr>
            </a:lvl1pPr>
          </a:lstStyle>
          <a:p>
            <a:r>
              <a:rPr lang="en-US" smtClean="0"/>
              <a:t>WeObserve CoP Launch Workshop | Geneva</a:t>
            </a:r>
            <a:endParaRPr lang="el-GR" dirty="0"/>
          </a:p>
        </p:txBody>
      </p:sp>
      <p:sp>
        <p:nvSpPr>
          <p:cNvPr id="6" name="Slide Number Placeholder 5">
            <a:extLst>
              <a:ext uri="{FF2B5EF4-FFF2-40B4-BE49-F238E27FC236}">
                <a16:creationId xmlns:a16="http://schemas.microsoft.com/office/drawing/2014/main" xmlns="" id="{B49E9147-4936-4D97-885B-C587FE33D51D}"/>
              </a:ext>
            </a:extLst>
          </p:cNvPr>
          <p:cNvSpPr>
            <a:spLocks noGrp="1"/>
          </p:cNvSpPr>
          <p:nvPr>
            <p:ph type="sldNum" sz="quarter" idx="4"/>
          </p:nvPr>
        </p:nvSpPr>
        <p:spPr>
          <a:xfrm>
            <a:off x="7994876" y="6315166"/>
            <a:ext cx="441758" cy="485407"/>
          </a:xfrm>
          <a:prstGeom prst="rect">
            <a:avLst/>
          </a:prstGeom>
        </p:spPr>
        <p:txBody>
          <a:bodyPr vert="horz" lIns="91440" tIns="45720" rIns="91440" bIns="45720" rtlCol="0" anchor="ctr"/>
          <a:lstStyle>
            <a:lvl1pPr algn="r">
              <a:defRPr lang="el-GR" sz="1350" b="1" kern="1200" smtClean="0">
                <a:solidFill>
                  <a:schemeClr val="accent6"/>
                </a:solidFill>
                <a:latin typeface="+mn-lt"/>
                <a:ea typeface="+mn-ea"/>
                <a:cs typeface="+mn-cs"/>
              </a:defRPr>
            </a:lvl1pPr>
          </a:lstStyle>
          <a:p>
            <a:fld id="{F5F7E255-9EBF-47D9-9CDF-C70A582171FE}" type="slidenum">
              <a:rPr lang="el-GR" smtClean="0"/>
              <a:pPr/>
              <a:t>‹Nº›</a:t>
            </a:fld>
            <a:endParaRPr lang="el-GR" dirty="0"/>
          </a:p>
        </p:txBody>
      </p:sp>
      <p:cxnSp>
        <p:nvCxnSpPr>
          <p:cNvPr id="10" name="Straight Connector 9">
            <a:extLst>
              <a:ext uri="{FF2B5EF4-FFF2-40B4-BE49-F238E27FC236}">
                <a16:creationId xmlns:a16="http://schemas.microsoft.com/office/drawing/2014/main" xmlns="" id="{27E2F303-13C7-49A6-89C1-AA223875547B}"/>
              </a:ext>
            </a:extLst>
          </p:cNvPr>
          <p:cNvCxnSpPr>
            <a:cxnSpLocks/>
          </p:cNvCxnSpPr>
          <p:nvPr userDrawn="1"/>
        </p:nvCxnSpPr>
        <p:spPr>
          <a:xfrm>
            <a:off x="3312543" y="6679949"/>
            <a:ext cx="2478651"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xmlns="" id="{99DC6E78-8957-47A8-8C72-268F3D333E05}"/>
              </a:ext>
            </a:extLst>
          </p:cNvPr>
          <p:cNvCxnSpPr>
            <a:cxnSpLocks/>
          </p:cNvCxnSpPr>
          <p:nvPr userDrawn="1"/>
        </p:nvCxnSpPr>
        <p:spPr>
          <a:xfrm flipV="1">
            <a:off x="3312543" y="6314481"/>
            <a:ext cx="2478651" cy="342"/>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xmlns="" id="{5D92189F-55B7-4AB5-958C-7F9181F4F932}"/>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0" y="1930480"/>
            <a:ext cx="1436400" cy="2966608"/>
          </a:xfrm>
          <a:prstGeom prst="rect">
            <a:avLst/>
          </a:prstGeom>
        </p:spPr>
      </p:pic>
    </p:spTree>
    <p:extLst>
      <p:ext uri="{BB962C8B-B14F-4D97-AF65-F5344CB8AC3E}">
        <p14:creationId xmlns:p14="http://schemas.microsoft.com/office/powerpoint/2010/main" xmlns="" val="13297471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8" r:id="rId3"/>
    <p:sldLayoutId id="2147483717" r:id="rId4"/>
  </p:sldLayoutIdLst>
  <p:hf hdr="0" dt="0"/>
  <p:txStyles>
    <p:titleStyle>
      <a:lvl1pPr algn="ctr" defTabSz="685800" rtl="0" eaLnBrk="1" latinLnBrk="0" hangingPunct="1">
        <a:lnSpc>
          <a:spcPct val="90000"/>
        </a:lnSpc>
        <a:spcBef>
          <a:spcPct val="0"/>
        </a:spcBef>
        <a:buNone/>
        <a:defRPr sz="315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3244606" y="2940195"/>
            <a:ext cx="2654788" cy="523220"/>
          </a:xfrm>
          <a:prstGeom prst="rect">
            <a:avLst/>
          </a:prstGeom>
          <a:noFill/>
        </p:spPr>
        <p:txBody>
          <a:bodyPr wrap="square" rtlCol="0">
            <a:spAutoFit/>
          </a:bodyPr>
          <a:lstStyle/>
          <a:p>
            <a:pPr algn="ctr"/>
            <a:r>
              <a:rPr lang="en-US" sz="2800" b="1" dirty="0">
                <a:latin typeface="Nunito Sans Regular"/>
                <a:cs typeface="Nunito Sans Regular"/>
              </a:rPr>
              <a:t>THANK YOU!</a:t>
            </a:r>
          </a:p>
        </p:txBody>
      </p:sp>
      <p:cxnSp>
        <p:nvCxnSpPr>
          <p:cNvPr id="6" name="Straight Connector 5"/>
          <p:cNvCxnSpPr/>
          <p:nvPr userDrawn="1"/>
        </p:nvCxnSpPr>
        <p:spPr>
          <a:xfrm>
            <a:off x="3409231" y="3477722"/>
            <a:ext cx="2415343"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userDrawn="1"/>
        </p:nvCxnSpPr>
        <p:spPr>
          <a:xfrm>
            <a:off x="3383341" y="2935746"/>
            <a:ext cx="2415343"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TextBox 9"/>
          <p:cNvSpPr txBox="1"/>
          <p:nvPr userDrawn="1"/>
        </p:nvSpPr>
        <p:spPr>
          <a:xfrm>
            <a:off x="3717973" y="3909343"/>
            <a:ext cx="1994457" cy="400110"/>
          </a:xfrm>
          <a:prstGeom prst="rect">
            <a:avLst/>
          </a:prstGeom>
          <a:noFill/>
        </p:spPr>
        <p:txBody>
          <a:bodyPr wrap="none" rtlCol="0">
            <a:spAutoFit/>
          </a:bodyPr>
          <a:lstStyle/>
          <a:p>
            <a:r>
              <a:rPr lang="en-US" sz="2000" b="0" i="1" cap="none" spc="0" dirty="0">
                <a:ln>
                  <a:noFill/>
                </a:ln>
                <a:solidFill>
                  <a:schemeClr val="tx1"/>
                </a:solidFill>
                <a:effectLst/>
              </a:rPr>
              <a:t>Any Questions?</a:t>
            </a:r>
          </a:p>
        </p:txBody>
      </p:sp>
      <p:sp>
        <p:nvSpPr>
          <p:cNvPr id="12" name="TextBox 11"/>
          <p:cNvSpPr txBox="1"/>
          <p:nvPr userDrawn="1"/>
        </p:nvSpPr>
        <p:spPr>
          <a:xfrm>
            <a:off x="2603032" y="6158209"/>
            <a:ext cx="4994824" cy="369332"/>
          </a:xfrm>
          <a:prstGeom prst="rect">
            <a:avLst/>
          </a:prstGeom>
          <a:noFill/>
        </p:spPr>
        <p:txBody>
          <a:bodyPr wrap="square" rtlCol="0">
            <a:spAutoFit/>
          </a:bodyPr>
          <a:lstStyle/>
          <a:p>
            <a:r>
              <a:rPr lang="en-US" sz="900" b="0" i="1" kern="1200" spc="20" dirty="0">
                <a:solidFill>
                  <a:schemeClr val="tx1"/>
                </a:solidFill>
                <a:effectLst/>
                <a:latin typeface="+mn-lt"/>
                <a:ea typeface="+mn-ea"/>
                <a:cs typeface="+mn-cs"/>
              </a:rPr>
              <a:t>This project has received</a:t>
            </a:r>
            <a:r>
              <a:rPr lang="en-US" sz="900" b="0" i="1" kern="1200" spc="20" baseline="0" dirty="0">
                <a:solidFill>
                  <a:schemeClr val="tx1"/>
                </a:solidFill>
                <a:effectLst/>
                <a:latin typeface="+mn-lt"/>
                <a:ea typeface="+mn-ea"/>
                <a:cs typeface="+mn-cs"/>
              </a:rPr>
              <a:t> funding </a:t>
            </a:r>
            <a:r>
              <a:rPr lang="en-US" sz="900" b="0" i="1" kern="1200" spc="20" dirty="0">
                <a:solidFill>
                  <a:schemeClr val="tx1"/>
                </a:solidFill>
                <a:effectLst/>
                <a:latin typeface="+mn-lt"/>
                <a:ea typeface="+mn-ea"/>
                <a:cs typeface="+mn-cs"/>
              </a:rPr>
              <a:t>from the EU’s Horizon 2020 research and innovation</a:t>
            </a:r>
            <a:r>
              <a:rPr lang="en-US" sz="900" b="0" i="1" kern="1200" spc="20" baseline="0" dirty="0">
                <a:solidFill>
                  <a:schemeClr val="tx1"/>
                </a:solidFill>
                <a:effectLst/>
                <a:latin typeface="+mn-lt"/>
                <a:ea typeface="+mn-ea"/>
                <a:cs typeface="+mn-cs"/>
              </a:rPr>
              <a:t> </a:t>
            </a:r>
            <a:r>
              <a:rPr lang="en-US" sz="900" b="0" i="1" kern="1200" spc="20" dirty="0" err="1">
                <a:solidFill>
                  <a:schemeClr val="tx1"/>
                </a:solidFill>
                <a:effectLst/>
                <a:latin typeface="+mn-lt"/>
                <a:ea typeface="+mn-ea"/>
                <a:cs typeface="+mn-cs"/>
              </a:rPr>
              <a:t>programme</a:t>
            </a:r>
            <a:r>
              <a:rPr lang="en-US" sz="900" b="0" i="1" kern="1200" spc="20" dirty="0">
                <a:solidFill>
                  <a:schemeClr val="tx1"/>
                </a:solidFill>
                <a:effectLst/>
                <a:latin typeface="+mn-lt"/>
                <a:ea typeface="+mn-ea"/>
                <a:cs typeface="+mn-cs"/>
              </a:rPr>
              <a:t> under GA</a:t>
            </a:r>
            <a:r>
              <a:rPr lang="en-US" sz="900" b="0" i="1" kern="1200" spc="20" baseline="0" dirty="0">
                <a:solidFill>
                  <a:schemeClr val="tx1"/>
                </a:solidFill>
                <a:effectLst/>
                <a:latin typeface="+mn-lt"/>
                <a:ea typeface="+mn-ea"/>
                <a:cs typeface="+mn-cs"/>
              </a:rPr>
              <a:t> </a:t>
            </a:r>
            <a:r>
              <a:rPr lang="en-US" sz="900" b="0" i="1" kern="1200" spc="20" dirty="0">
                <a:solidFill>
                  <a:schemeClr val="tx1"/>
                </a:solidFill>
                <a:effectLst/>
                <a:latin typeface="+mn-lt"/>
                <a:ea typeface="+mn-ea"/>
                <a:cs typeface="+mn-cs"/>
              </a:rPr>
              <a:t>no 769926</a:t>
            </a:r>
            <a:endParaRPr lang="en-US" sz="900" b="0" spc="20" dirty="0"/>
          </a:p>
        </p:txBody>
      </p:sp>
      <p:pic>
        <p:nvPicPr>
          <p:cNvPr id="3" name="Picture 2">
            <a:extLst>
              <a:ext uri="{FF2B5EF4-FFF2-40B4-BE49-F238E27FC236}">
                <a16:creationId xmlns:a16="http://schemas.microsoft.com/office/drawing/2014/main" xmlns="" id="{C0E0CC6B-3FC2-4AC8-96AE-E10BE8202E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591046" y="413143"/>
            <a:ext cx="6051712" cy="2366686"/>
          </a:xfrm>
          <a:prstGeom prst="rect">
            <a:avLst/>
          </a:prstGeom>
        </p:spPr>
      </p:pic>
      <p:pic>
        <p:nvPicPr>
          <p:cNvPr id="9" name="Picture 8">
            <a:extLst>
              <a:ext uri="{FF2B5EF4-FFF2-40B4-BE49-F238E27FC236}">
                <a16:creationId xmlns:a16="http://schemas.microsoft.com/office/drawing/2014/main" xmlns="" id="{AC6F8275-1201-43DD-9CFC-13CC713979FD}"/>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775805" y="6002291"/>
            <a:ext cx="827227" cy="549121"/>
          </a:xfrm>
          <a:prstGeom prst="rect">
            <a:avLst/>
          </a:prstGeom>
        </p:spPr>
      </p:pic>
    </p:spTree>
    <p:extLst>
      <p:ext uri="{BB962C8B-B14F-4D97-AF65-F5344CB8AC3E}">
        <p14:creationId xmlns:p14="http://schemas.microsoft.com/office/powerpoint/2010/main" xmlns="" val="3407231304"/>
      </p:ext>
    </p:extLst>
  </p:cSld>
  <p:clrMap bg1="lt1" tx1="dk1" bg2="lt2" tx2="dk2" accent1="accent1" accent2="accent2" accent3="accent3" accent4="accent4" accent5="accent5" accent6="accent6" hlink="hlink" folHlink="folHlink"/>
  <p:sldLayoutIdLst>
    <p:sldLayoutId id="2147483689" r:id="rId1"/>
    <p:sldLayoutId id="2147483726"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hyperlink" Target="http://www.teamservice.com/images/Tablet-Resized-Map.jpg" TargetMode="External"/><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source=images&amp;cd=&amp;cad=rja&amp;uact=8&amp;ved=2ahUKEwjmtMifgrjbAhVJVRQKHb42Ax4QjRx6BAgBEAU&amp;url=http://www.creaf.cat/es/personal/ester-prat-carrio&amp;psig=AOvVaw1CW-pDX4g4PqcO2kVrBsOc&amp;ust=1528133283731698" TargetMode="External"/><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hyperlink" Target="https://www.google.com/url?sa=i&amp;source=images&amp;cd=&amp;cad=rja&amp;uact=8&amp;ved=2ahUKEwjZ_drGgbjbAhWF1RQKHfR_BR0QjRx6BAgBEAU&amp;url=https://twitter.com/utawehn&amp;psig=AOvVaw1215yE9FkX1nmXCBO76BrW&amp;ust=1528133076221572" TargetMode="External"/><Relationship Id="rId1" Type="http://schemas.openxmlformats.org/officeDocument/2006/relationships/slideLayout" Target="../slideLayouts/slideLayout9.xml"/><Relationship Id="rId6" Type="http://schemas.openxmlformats.org/officeDocument/2006/relationships/hyperlink" Target="https://www.google.com/url?sa=i&amp;source=images&amp;cd=&amp;cad=rja&amp;uact=8&amp;ved=2ahUKEwiK3rGLgrjbAhVCaRQKHcLuC4IQjRx6BAgBEAU&amp;url=http://www.opengeospatial.org/ogc/organization/staff&amp;psig=AOvVaw0HD1R3XUeMq3pwu85t-H7c&amp;ust=1528133241153746" TargetMode="External"/><Relationship Id="rId11" Type="http://schemas.openxmlformats.org/officeDocument/2006/relationships/image" Target="../media/image23.jpeg"/><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hyperlink" Target="https://www.google.com/url?sa=i&amp;source=images&amp;cd=&amp;cad=rja&amp;uact=8&amp;ved=2ahUKEwiFvNH2gbjbAhWCWRQKHUsjD4kQjRx6BAgBEAU&amp;url=http://www.creaf.cat/personal/joan-maso-pau&amp;psig=AOvVaw2fupK2ya74l-9Chb6BtJpt&amp;ust=1528133197336993" TargetMode="External"/><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tif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hyperlink" Target="http://www.opengeospatial.org/about/ipr"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joan.maso@uab.cat" TargetMode="External"/><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8B7F62E-EF74-4F80-B5F3-4FB4F5A989F9}"/>
              </a:ext>
            </a:extLst>
          </p:cNvPr>
          <p:cNvSpPr>
            <a:spLocks noGrp="1"/>
          </p:cNvSpPr>
          <p:nvPr>
            <p:ph type="title"/>
          </p:nvPr>
        </p:nvSpPr>
        <p:spPr>
          <a:xfrm>
            <a:off x="969149" y="3422383"/>
            <a:ext cx="7192736" cy="1306811"/>
          </a:xfrm>
        </p:spPr>
        <p:txBody>
          <a:bodyPr/>
          <a:lstStyle/>
          <a:p>
            <a:r>
              <a:rPr lang="en-US" sz="2800" noProof="0" dirty="0" smtClean="0"/>
              <a:t>Launch Workshop</a:t>
            </a:r>
            <a:br>
              <a:rPr lang="en-US" sz="2800" noProof="0" dirty="0" smtClean="0"/>
            </a:br>
            <a:r>
              <a:rPr lang="en-US" sz="2800" noProof="0" dirty="0" err="1" smtClean="0"/>
              <a:t>CoP</a:t>
            </a:r>
            <a:r>
              <a:rPr lang="en-US" sz="2800" noProof="0" dirty="0" smtClean="0"/>
              <a:t> 3: Interoperability and standards for citizen observatories</a:t>
            </a:r>
            <a:endParaRPr lang="en-US" sz="2800" noProof="0" dirty="0"/>
          </a:p>
        </p:txBody>
      </p:sp>
      <p:sp>
        <p:nvSpPr>
          <p:cNvPr id="5" name="Text Placeholder 4">
            <a:extLst>
              <a:ext uri="{FF2B5EF4-FFF2-40B4-BE49-F238E27FC236}">
                <a16:creationId xmlns:a16="http://schemas.microsoft.com/office/drawing/2014/main" xmlns="" id="{019D2C28-F03B-40D5-BF16-2418AC6B4EAB}"/>
              </a:ext>
            </a:extLst>
          </p:cNvPr>
          <p:cNvSpPr>
            <a:spLocks noGrp="1"/>
          </p:cNvSpPr>
          <p:nvPr>
            <p:ph type="body" sz="quarter" idx="10"/>
          </p:nvPr>
        </p:nvSpPr>
        <p:spPr/>
        <p:txBody>
          <a:bodyPr/>
          <a:lstStyle/>
          <a:p>
            <a:r>
              <a:rPr lang="en-US" noProof="0" dirty="0" smtClean="0"/>
              <a:t>Pre-kicking off the first Cit </a:t>
            </a:r>
            <a:r>
              <a:rPr lang="en-US" noProof="0" dirty="0" err="1" smtClean="0"/>
              <a:t>Sci</a:t>
            </a:r>
            <a:r>
              <a:rPr lang="en-US" noProof="0" dirty="0" smtClean="0"/>
              <a:t> Interoperability pilot.</a:t>
            </a:r>
          </a:p>
          <a:p>
            <a:r>
              <a:rPr lang="en-US" noProof="0" dirty="0" smtClean="0"/>
              <a:t>Joan Masó | </a:t>
            </a:r>
            <a:r>
              <a:rPr lang="en-US" noProof="0" dirty="0" err="1" smtClean="0"/>
              <a:t>CREAF</a:t>
            </a:r>
            <a:endParaRPr lang="en-US" noProof="0" dirty="0" smtClean="0"/>
          </a:p>
          <a:p>
            <a:r>
              <a:rPr lang="en-US" dirty="0" err="1" smtClean="0"/>
              <a:t>Pavillon</a:t>
            </a:r>
            <a:r>
              <a:rPr lang="en-US" dirty="0" smtClean="0"/>
              <a:t> Mail (the long narrow building) Tram 15 stops at “Mail“ </a:t>
            </a:r>
            <a:r>
              <a:rPr lang="en-US" dirty="0" err="1" smtClean="0"/>
              <a:t>Uni</a:t>
            </a:r>
            <a:r>
              <a:rPr lang="en-US" dirty="0" smtClean="0"/>
              <a:t> Mail</a:t>
            </a:r>
          </a:p>
          <a:p>
            <a:r>
              <a:rPr lang="en-US" noProof="0" dirty="0" err="1" smtClean="0"/>
              <a:t>GoToMeeting</a:t>
            </a:r>
            <a:r>
              <a:rPr lang="en-US" noProof="0" dirty="0" smtClean="0"/>
              <a:t>: 321 982 654</a:t>
            </a:r>
            <a:endParaRPr lang="en-US" noProof="0" dirty="0"/>
          </a:p>
        </p:txBody>
      </p:sp>
    </p:spTree>
    <p:extLst>
      <p:ext uri="{BB962C8B-B14F-4D97-AF65-F5344CB8AC3E}">
        <p14:creationId xmlns:p14="http://schemas.microsoft.com/office/powerpoint/2010/main" xmlns="" val="139212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34CCB8D-44D9-4716-B017-9138EFF5CBD9}"/>
              </a:ext>
            </a:extLst>
          </p:cNvPr>
          <p:cNvSpPr>
            <a:spLocks noGrp="1"/>
          </p:cNvSpPr>
          <p:nvPr>
            <p:ph type="title"/>
          </p:nvPr>
        </p:nvSpPr>
        <p:spPr/>
        <p:txBody>
          <a:bodyPr>
            <a:normAutofit fontScale="90000"/>
          </a:bodyPr>
          <a:lstStyle/>
          <a:p>
            <a:r>
              <a:rPr lang="en-US" dirty="0" smtClean="0"/>
              <a:t>Introducing </a:t>
            </a:r>
            <a:r>
              <a:rPr lang="en-US" dirty="0" err="1" smtClean="0"/>
              <a:t>WeObserve</a:t>
            </a:r>
            <a:r>
              <a:rPr lang="en-US" dirty="0" smtClean="0"/>
              <a:t> Communities of Practice</a:t>
            </a:r>
            <a:endParaRPr lang="el-GR" dirty="0"/>
          </a:p>
        </p:txBody>
      </p:sp>
      <p:sp>
        <p:nvSpPr>
          <p:cNvPr id="2" name="Rectangle 1"/>
          <p:cNvSpPr/>
          <p:nvPr/>
        </p:nvSpPr>
        <p:spPr>
          <a:xfrm>
            <a:off x="553282" y="1877940"/>
            <a:ext cx="4572000" cy="2951577"/>
          </a:xfrm>
          <a:prstGeom prst="rect">
            <a:avLst/>
          </a:prstGeom>
        </p:spPr>
        <p:txBody>
          <a:bodyPr>
            <a:spAutoFit/>
          </a:bodyPr>
          <a:lstStyle/>
          <a:p>
            <a:pPr marL="342900" lvl="1" indent="-342900" defTabSz="685800">
              <a:lnSpc>
                <a:spcPct val="90000"/>
              </a:lnSpc>
              <a:spcBef>
                <a:spcPts val="600"/>
              </a:spcBef>
              <a:spcAft>
                <a:spcPts val="600"/>
              </a:spcAft>
              <a:buClr>
                <a:srgbClr val="72BF44"/>
              </a:buClr>
            </a:pPr>
            <a:r>
              <a:rPr lang="en-US" b="1" dirty="0" smtClean="0">
                <a:solidFill>
                  <a:schemeClr val="accent6">
                    <a:lumMod val="75000"/>
                  </a:schemeClr>
                </a:solidFill>
              </a:rPr>
              <a:t>General objectives of the </a:t>
            </a:r>
            <a:r>
              <a:rPr lang="en-US" b="1" dirty="0" err="1" smtClean="0">
                <a:solidFill>
                  <a:schemeClr val="accent6">
                    <a:lumMod val="75000"/>
                  </a:schemeClr>
                </a:solidFill>
              </a:rPr>
              <a:t>CoP</a:t>
            </a:r>
            <a:r>
              <a:rPr lang="en-US" b="1" dirty="0" err="1">
                <a:solidFill>
                  <a:schemeClr val="accent6">
                    <a:lumMod val="75000"/>
                  </a:schemeClr>
                </a:solidFill>
              </a:rPr>
              <a:t>s</a:t>
            </a:r>
            <a:endParaRPr lang="en-US" b="1" dirty="0" smtClean="0">
              <a:solidFill>
                <a:schemeClr val="accent6">
                  <a:lumMod val="75000"/>
                </a:schemeClr>
              </a:solidFill>
            </a:endParaRPr>
          </a:p>
          <a:p>
            <a:pPr marL="514350" lvl="1" indent="-171450" defTabSz="685800">
              <a:lnSpc>
                <a:spcPct val="90000"/>
              </a:lnSpc>
              <a:spcBef>
                <a:spcPts val="600"/>
              </a:spcBef>
              <a:spcAft>
                <a:spcPts val="600"/>
              </a:spcAft>
              <a:buClr>
                <a:srgbClr val="72BF44"/>
              </a:buClr>
              <a:buFont typeface="Wingdings" panose="05000000000000000000" pitchFamily="2" charset="2"/>
              <a:buChar char="§"/>
            </a:pPr>
            <a:r>
              <a:rPr lang="en-US" dirty="0" smtClean="0">
                <a:solidFill>
                  <a:srgbClr val="58595B"/>
                </a:solidFill>
              </a:rPr>
              <a:t>To </a:t>
            </a:r>
            <a:r>
              <a:rPr lang="en-US" dirty="0">
                <a:solidFill>
                  <a:srgbClr val="58595B"/>
                </a:solidFill>
              </a:rPr>
              <a:t>assess, strengthen and </a:t>
            </a:r>
            <a:r>
              <a:rPr lang="en-US" dirty="0" smtClean="0">
                <a:solidFill>
                  <a:srgbClr val="58595B"/>
                </a:solidFill>
              </a:rPr>
              <a:t>extend the CO </a:t>
            </a:r>
            <a:r>
              <a:rPr lang="en-US" dirty="0">
                <a:solidFill>
                  <a:srgbClr val="58595B"/>
                </a:solidFill>
              </a:rPr>
              <a:t>knowledge base</a:t>
            </a:r>
          </a:p>
          <a:p>
            <a:pPr marL="514350" lvl="1" indent="-171450" defTabSz="685800">
              <a:lnSpc>
                <a:spcPct val="90000"/>
              </a:lnSpc>
              <a:spcBef>
                <a:spcPts val="600"/>
              </a:spcBef>
              <a:spcAft>
                <a:spcPts val="600"/>
              </a:spcAft>
              <a:buClr>
                <a:srgbClr val="72BF44"/>
              </a:buClr>
              <a:buFont typeface="Wingdings" panose="05000000000000000000" pitchFamily="2" charset="2"/>
              <a:buChar char="§"/>
            </a:pPr>
            <a:r>
              <a:rPr lang="en-US" dirty="0">
                <a:solidFill>
                  <a:srgbClr val="58595B"/>
                </a:solidFill>
              </a:rPr>
              <a:t>To support implementation of best practices and standards</a:t>
            </a:r>
          </a:p>
          <a:p>
            <a:pPr marL="514350" lvl="1" indent="-171450" defTabSz="685800">
              <a:lnSpc>
                <a:spcPct val="90000"/>
              </a:lnSpc>
              <a:spcBef>
                <a:spcPts val="600"/>
              </a:spcBef>
              <a:spcAft>
                <a:spcPts val="600"/>
              </a:spcAft>
              <a:buClr>
                <a:srgbClr val="72BF44"/>
              </a:buClr>
              <a:buFont typeface="Wingdings" panose="05000000000000000000" pitchFamily="2" charset="2"/>
              <a:buChar char="§"/>
            </a:pPr>
            <a:r>
              <a:rPr lang="en-US" dirty="0">
                <a:solidFill>
                  <a:srgbClr val="58595B"/>
                </a:solidFill>
              </a:rPr>
              <a:t>To demonstrate the added value of COs</a:t>
            </a:r>
          </a:p>
          <a:p>
            <a:pPr marL="514350" lvl="1" indent="-171450" defTabSz="685800">
              <a:lnSpc>
                <a:spcPct val="90000"/>
              </a:lnSpc>
              <a:spcBef>
                <a:spcPts val="600"/>
              </a:spcBef>
              <a:spcAft>
                <a:spcPts val="600"/>
              </a:spcAft>
              <a:buClr>
                <a:srgbClr val="72BF44"/>
              </a:buClr>
              <a:buFont typeface="Wingdings" panose="05000000000000000000" pitchFamily="2" charset="2"/>
              <a:buChar char="§"/>
            </a:pPr>
            <a:r>
              <a:rPr lang="en-US" dirty="0">
                <a:solidFill>
                  <a:srgbClr val="58595B"/>
                </a:solidFill>
              </a:rPr>
              <a:t>To promote uptake of information and foster business innovation</a:t>
            </a:r>
          </a:p>
        </p:txBody>
      </p:sp>
      <p:sp>
        <p:nvSpPr>
          <p:cNvPr id="5" name="1 Marcador de pie de página"/>
          <p:cNvSpPr>
            <a:spLocks noGrp="1"/>
          </p:cNvSpPr>
          <p:nvPr>
            <p:ph type="ftr" sz="quarter" idx="10"/>
          </p:nvPr>
        </p:nvSpPr>
        <p:spPr>
          <a:xfrm>
            <a:off x="2916768" y="6359812"/>
            <a:ext cx="3086100" cy="365125"/>
          </a:xfrm>
        </p:spPr>
        <p:txBody>
          <a:bodyPr/>
          <a:lstStyle/>
          <a:p>
            <a:r>
              <a:rPr lang="en-US" dirty="0" err="1" smtClean="0"/>
              <a:t>WeObserve</a:t>
            </a:r>
            <a:r>
              <a:rPr lang="en-US" dirty="0" smtClean="0"/>
              <a:t> CoP2 Launch Workshop | Geneva</a:t>
            </a:r>
            <a:endParaRPr lang="el-GR" dirty="0"/>
          </a:p>
        </p:txBody>
      </p:sp>
    </p:spTree>
    <p:extLst>
      <p:ext uri="{BB962C8B-B14F-4D97-AF65-F5344CB8AC3E}">
        <p14:creationId xmlns="" xmlns:p14="http://schemas.microsoft.com/office/powerpoint/2010/main" val="39769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08" y="478541"/>
            <a:ext cx="8683625" cy="685800"/>
          </a:xfrm>
        </p:spPr>
        <p:txBody>
          <a:bodyPr/>
          <a:lstStyle/>
          <a:p>
            <a:r>
              <a:rPr lang="nl-NL" dirty="0" err="1" smtClean="0"/>
              <a:t>CoP</a:t>
            </a:r>
            <a:r>
              <a:rPr lang="nl-NL" dirty="0" smtClean="0"/>
              <a:t> </a:t>
            </a:r>
            <a:r>
              <a:rPr lang="nl-NL" dirty="0" err="1" smtClean="0"/>
              <a:t>ToR</a:t>
            </a:r>
            <a:endParaRPr lang="en-GB" dirty="0"/>
          </a:p>
        </p:txBody>
      </p:sp>
      <p:sp>
        <p:nvSpPr>
          <p:cNvPr id="3" name="Footer Placeholder 2"/>
          <p:cNvSpPr>
            <a:spLocks noGrp="1"/>
          </p:cNvSpPr>
          <p:nvPr>
            <p:ph type="ftr" sz="quarter" idx="10"/>
          </p:nvPr>
        </p:nvSpPr>
        <p:spPr/>
        <p:txBody>
          <a:bodyPr/>
          <a:lstStyle/>
          <a:p>
            <a:pPr>
              <a:defRPr/>
            </a:pPr>
            <a:r>
              <a:rPr lang="en-US" smtClean="0"/>
              <a:t>Copyright © 2018 Open Geospatial Consortium</a:t>
            </a:r>
            <a:endParaRPr lang="en-US" dirty="0"/>
          </a:p>
        </p:txBody>
      </p:sp>
      <p:sp>
        <p:nvSpPr>
          <p:cNvPr id="4" name="Slide Number Placeholder 3"/>
          <p:cNvSpPr>
            <a:spLocks noGrp="1"/>
          </p:cNvSpPr>
          <p:nvPr>
            <p:ph type="sldNum" sz="quarter" idx="11"/>
          </p:nvPr>
        </p:nvSpPr>
        <p:spPr/>
        <p:txBody>
          <a:bodyPr/>
          <a:lstStyle/>
          <a:p>
            <a:pPr>
              <a:defRPr/>
            </a:pPr>
            <a:fld id="{0A278970-3676-47DA-89CC-BC19C9DF2746}" type="slidenum">
              <a:rPr lang="en-US" smtClean="0"/>
              <a:pPr>
                <a:defRPr/>
              </a:pPr>
              <a:t>11</a:t>
            </a:fld>
            <a:endParaRPr lang="en-US" dirty="0"/>
          </a:p>
        </p:txBody>
      </p:sp>
      <p:sp>
        <p:nvSpPr>
          <p:cNvPr id="5" name="Rectangle 4"/>
          <p:cNvSpPr/>
          <p:nvPr/>
        </p:nvSpPr>
        <p:spPr>
          <a:xfrm>
            <a:off x="619445" y="1305283"/>
            <a:ext cx="6695755" cy="3956852"/>
          </a:xfrm>
          <a:prstGeom prst="rect">
            <a:avLst/>
          </a:prstGeom>
        </p:spPr>
        <p:txBody>
          <a:bodyPr wrap="square">
            <a:spAutoFit/>
          </a:bodyPr>
          <a:lstStyle/>
          <a:p>
            <a:pPr algn="just">
              <a:lnSpc>
                <a:spcPct val="115000"/>
              </a:lnSpc>
              <a:spcBef>
                <a:spcPts val="300"/>
              </a:spcBef>
              <a:spcAft>
                <a:spcPts val="300"/>
              </a:spcAft>
            </a:pPr>
            <a:r>
              <a:rPr lang="en-GB" dirty="0" err="1">
                <a:solidFill>
                  <a:srgbClr val="000000"/>
                </a:solidFill>
                <a:latin typeface="Nunito Sans SemiBold"/>
                <a:ea typeface="Calibri" panose="020F0502020204030204" pitchFamily="34" charset="0"/>
                <a:cs typeface="Calibri" panose="020F0502020204030204" pitchFamily="34" charset="0"/>
              </a:rPr>
              <a:t>WeObserve</a:t>
            </a:r>
            <a:r>
              <a:rPr lang="en-GB" dirty="0">
                <a:solidFill>
                  <a:srgbClr val="000000"/>
                </a:solidFill>
                <a:latin typeface="Nunito Sans SemiBold"/>
                <a:ea typeface="Calibri" panose="020F0502020204030204" pitchFamily="34" charset="0"/>
                <a:cs typeface="Calibri" panose="020F0502020204030204" pitchFamily="34" charset="0"/>
              </a:rPr>
              <a:t> Communities of Practice</a:t>
            </a:r>
            <a:r>
              <a:rPr lang="en-GB" sz="1600" dirty="0">
                <a:solidFill>
                  <a:srgbClr val="000000"/>
                </a:solidFill>
                <a:latin typeface="Nunito Sans SemiBold"/>
                <a:ea typeface="Calibri" panose="020F0502020204030204" pitchFamily="34" charset="0"/>
                <a:cs typeface="Calibri" panose="020F0502020204030204" pitchFamily="34" charset="0"/>
              </a:rPr>
              <a:t> </a:t>
            </a:r>
            <a:r>
              <a:rPr lang="en-GB" dirty="0">
                <a:solidFill>
                  <a:srgbClr val="000000"/>
                </a:solidFill>
                <a:latin typeface="Nunito Sans SemiBold"/>
                <a:ea typeface="Calibri" panose="020F0502020204030204" pitchFamily="34" charset="0"/>
                <a:cs typeface="Calibri" panose="020F0502020204030204" pitchFamily="34" charset="0"/>
              </a:rPr>
              <a:t>can undertake one or more of the </a:t>
            </a:r>
            <a:r>
              <a:rPr lang="en-GB" dirty="0" smtClean="0">
                <a:solidFill>
                  <a:srgbClr val="000000"/>
                </a:solidFill>
                <a:latin typeface="Nunito Sans SemiBold"/>
                <a:ea typeface="Calibri" panose="020F0502020204030204" pitchFamily="34" charset="0"/>
                <a:cs typeface="Calibri" panose="020F0502020204030204" pitchFamily="34" charset="0"/>
              </a:rPr>
              <a:t>following:</a:t>
            </a:r>
            <a:endParaRPr lang="en-GB" sz="1600" dirty="0">
              <a:solidFill>
                <a:srgbClr val="000000"/>
              </a:solidFill>
              <a:latin typeface="Nunito Sans SemiBold"/>
              <a:ea typeface="Nunito Sans SemiBold"/>
              <a:cs typeface="Nunito Sans SemiBold"/>
            </a:endParaRPr>
          </a:p>
          <a:p>
            <a:pPr marL="342900" lvl="0" indent="-342900" algn="just">
              <a:lnSpc>
                <a:spcPct val="107000"/>
              </a:lnSpc>
              <a:spcBef>
                <a:spcPts val="300"/>
              </a:spcBef>
              <a:spcAft>
                <a:spcPts val="300"/>
              </a:spcAft>
              <a:buFont typeface="Arial" panose="020B0604020202020204" pitchFamily="34" charset="0"/>
              <a:buChar char="●"/>
            </a:pPr>
            <a:r>
              <a:rPr lang="en-GB" b="1" i="1" dirty="0">
                <a:solidFill>
                  <a:schemeClr val="accent2"/>
                </a:solidFill>
                <a:latin typeface="Noto Sans Symbols"/>
                <a:ea typeface="Calibri" panose="020F0502020204030204" pitchFamily="34" charset="0"/>
                <a:cs typeface="Calibri" panose="020F0502020204030204" pitchFamily="34" charset="0"/>
              </a:rPr>
              <a:t>Thematic knowledge co-creation</a:t>
            </a:r>
            <a:r>
              <a:rPr lang="en-GB" i="1" dirty="0">
                <a:solidFill>
                  <a:srgbClr val="000000"/>
                </a:solidFill>
                <a:latin typeface="Noto Sans Symbols"/>
                <a:ea typeface="Calibri" panose="020F0502020204030204" pitchFamily="34" charset="0"/>
                <a:cs typeface="Calibri" panose="020F0502020204030204" pitchFamily="34" charset="0"/>
              </a:rPr>
              <a:t>:</a:t>
            </a:r>
            <a:r>
              <a:rPr lang="en-GB" dirty="0">
                <a:solidFill>
                  <a:srgbClr val="000000"/>
                </a:solidFill>
                <a:latin typeface="Noto Sans Symbols"/>
                <a:ea typeface="Calibri" panose="020F0502020204030204" pitchFamily="34" charset="0"/>
                <a:cs typeface="Calibri" panose="020F0502020204030204" pitchFamily="34" charset="0"/>
              </a:rPr>
              <a:t> </a:t>
            </a:r>
            <a:r>
              <a:rPr lang="en-GB" dirty="0" smtClean="0">
                <a:solidFill>
                  <a:srgbClr val="000000"/>
                </a:solidFill>
                <a:latin typeface="Noto Sans Symbols"/>
                <a:ea typeface="Calibri" panose="020F0502020204030204" pitchFamily="34" charset="0"/>
                <a:cs typeface="Calibri" panose="020F0502020204030204" pitchFamily="34" charset="0"/>
              </a:rPr>
              <a:t>create </a:t>
            </a:r>
            <a:r>
              <a:rPr lang="en-GB" dirty="0">
                <a:solidFill>
                  <a:srgbClr val="000000"/>
                </a:solidFill>
                <a:latin typeface="Noto Sans Symbols"/>
                <a:ea typeface="Calibri" panose="020F0502020204030204" pitchFamily="34" charset="0"/>
                <a:cs typeface="Calibri" panose="020F0502020204030204" pitchFamily="34" charset="0"/>
              </a:rPr>
              <a:t>new knowledge related to </a:t>
            </a:r>
            <a:r>
              <a:rPr lang="en-GB" dirty="0" smtClean="0">
                <a:solidFill>
                  <a:srgbClr val="000000"/>
                </a:solidFill>
                <a:latin typeface="Noto Sans Symbols"/>
                <a:ea typeface="Calibri" panose="020F0502020204030204" pitchFamily="34" charset="0"/>
                <a:cs typeface="Calibri" panose="020F0502020204030204" pitchFamily="34" charset="0"/>
              </a:rPr>
              <a:t>the </a:t>
            </a:r>
            <a:r>
              <a:rPr lang="en-GB" dirty="0" err="1" smtClean="0">
                <a:solidFill>
                  <a:srgbClr val="000000"/>
                </a:solidFill>
                <a:latin typeface="Noto Sans Symbols"/>
                <a:ea typeface="Calibri" panose="020F0502020204030204" pitchFamily="34" charset="0"/>
                <a:cs typeface="Calibri" panose="020F0502020204030204" pitchFamily="34" charset="0"/>
              </a:rPr>
              <a:t>CoP’s</a:t>
            </a:r>
            <a:r>
              <a:rPr lang="en-GB" dirty="0" smtClean="0">
                <a:solidFill>
                  <a:srgbClr val="000000"/>
                </a:solidFill>
                <a:latin typeface="Noto Sans Symbols"/>
                <a:ea typeface="Calibri" panose="020F0502020204030204" pitchFamily="34" charset="0"/>
                <a:cs typeface="Calibri" panose="020F0502020204030204" pitchFamily="34" charset="0"/>
              </a:rPr>
              <a:t> focal </a:t>
            </a:r>
            <a:r>
              <a:rPr lang="en-GB" dirty="0">
                <a:solidFill>
                  <a:srgbClr val="000000"/>
                </a:solidFill>
                <a:latin typeface="Noto Sans Symbols"/>
                <a:ea typeface="Calibri" panose="020F0502020204030204" pitchFamily="34" charset="0"/>
                <a:cs typeface="Calibri" panose="020F0502020204030204" pitchFamily="34" charset="0"/>
              </a:rPr>
              <a:t>theme, with the aim of generating lessons learned for other CO initiatives. </a:t>
            </a:r>
            <a:endParaRPr lang="en-GB" sz="1600" dirty="0">
              <a:solidFill>
                <a:srgbClr val="000000"/>
              </a:solidFill>
              <a:latin typeface="Noto Sans Symbols"/>
              <a:ea typeface="Noto Sans Symbols"/>
              <a:cs typeface="Noto Sans Symbols"/>
            </a:endParaRPr>
          </a:p>
          <a:p>
            <a:pPr marL="342900" lvl="0" indent="-342900" algn="just">
              <a:lnSpc>
                <a:spcPct val="107000"/>
              </a:lnSpc>
              <a:spcBef>
                <a:spcPts val="300"/>
              </a:spcBef>
              <a:spcAft>
                <a:spcPts val="300"/>
              </a:spcAft>
              <a:buFont typeface="Arial" panose="020B0604020202020204" pitchFamily="34" charset="0"/>
              <a:buChar char="●"/>
            </a:pPr>
            <a:r>
              <a:rPr lang="en-GB" b="1" i="1" dirty="0">
                <a:solidFill>
                  <a:schemeClr val="accent2"/>
                </a:solidFill>
                <a:latin typeface="Noto Sans Symbols"/>
                <a:ea typeface="Calibri" panose="020F0502020204030204" pitchFamily="34" charset="0"/>
                <a:cs typeface="Calibri" panose="020F0502020204030204" pitchFamily="34" charset="0"/>
              </a:rPr>
              <a:t>Generating new solutions or agreeing on how to use existing ones </a:t>
            </a:r>
            <a:r>
              <a:rPr lang="en-GB" dirty="0" smtClean="0">
                <a:solidFill>
                  <a:srgbClr val="000000"/>
                </a:solidFill>
                <a:latin typeface="Noto Sans Symbols"/>
                <a:ea typeface="Calibri" panose="020F0502020204030204" pitchFamily="34" charset="0"/>
                <a:cs typeface="Calibri" panose="020F0502020204030204" pitchFamily="34" charset="0"/>
              </a:rPr>
              <a:t>e.g. interoperability </a:t>
            </a:r>
            <a:r>
              <a:rPr lang="en-GB" dirty="0">
                <a:solidFill>
                  <a:srgbClr val="000000"/>
                </a:solidFill>
                <a:latin typeface="Noto Sans Symbols"/>
                <a:ea typeface="Calibri" panose="020F0502020204030204" pitchFamily="34" charset="0"/>
                <a:cs typeface="Calibri" panose="020F0502020204030204" pitchFamily="34" charset="0"/>
              </a:rPr>
              <a:t>experiments and generating technical recommendations</a:t>
            </a:r>
            <a:r>
              <a:rPr lang="en-GB" dirty="0" smtClean="0">
                <a:solidFill>
                  <a:srgbClr val="000000"/>
                </a:solidFill>
                <a:latin typeface="Noto Sans Symbols"/>
                <a:ea typeface="Calibri" panose="020F0502020204030204" pitchFamily="34" charset="0"/>
                <a:cs typeface="Calibri" panose="020F0502020204030204" pitchFamily="34" charset="0"/>
              </a:rPr>
              <a:t>.</a:t>
            </a:r>
            <a:endParaRPr lang="en-GB" sz="1600" dirty="0">
              <a:solidFill>
                <a:srgbClr val="000000"/>
              </a:solidFill>
              <a:latin typeface="Noto Sans Symbols"/>
              <a:ea typeface="Noto Sans Symbols"/>
              <a:cs typeface="Noto Sans Symbols"/>
            </a:endParaRPr>
          </a:p>
          <a:p>
            <a:pPr marL="342900" lvl="0" indent="-342900" algn="just">
              <a:lnSpc>
                <a:spcPct val="107000"/>
              </a:lnSpc>
              <a:spcBef>
                <a:spcPts val="300"/>
              </a:spcBef>
              <a:spcAft>
                <a:spcPts val="300"/>
              </a:spcAft>
              <a:buFont typeface="Arial" panose="020B0604020202020204" pitchFamily="34" charset="0"/>
              <a:buChar char="●"/>
            </a:pPr>
            <a:r>
              <a:rPr lang="en-GB" b="1" i="1" dirty="0">
                <a:solidFill>
                  <a:schemeClr val="accent2"/>
                </a:solidFill>
                <a:latin typeface="Noto Sans Symbols"/>
                <a:ea typeface="Calibri" panose="020F0502020204030204" pitchFamily="34" charset="0"/>
                <a:cs typeface="Calibri" panose="020F0502020204030204" pitchFamily="34" charset="0"/>
              </a:rPr>
              <a:t>Knowledge sharing activities (meetings, events, conferences </a:t>
            </a:r>
            <a:r>
              <a:rPr lang="en-GB" b="1" i="1" dirty="0" err="1">
                <a:solidFill>
                  <a:schemeClr val="accent2"/>
                </a:solidFill>
                <a:latin typeface="Noto Sans Symbols"/>
                <a:ea typeface="Calibri" panose="020F0502020204030204" pitchFamily="34" charset="0"/>
                <a:cs typeface="Calibri" panose="020F0502020204030204" pitchFamily="34" charset="0"/>
              </a:rPr>
              <a:t>etc</a:t>
            </a:r>
            <a:r>
              <a:rPr lang="en-GB" sz="2000" b="1" i="1" dirty="0">
                <a:solidFill>
                  <a:schemeClr val="accent2"/>
                </a:solidFill>
                <a:latin typeface="Noto Sans Symbols"/>
                <a:ea typeface="Calibri" panose="020F0502020204030204" pitchFamily="34" charset="0"/>
                <a:cs typeface="Calibri" panose="020F0502020204030204" pitchFamily="34" charset="0"/>
              </a:rPr>
              <a:t>):</a:t>
            </a:r>
            <a:r>
              <a:rPr lang="en-GB" b="1" dirty="0">
                <a:solidFill>
                  <a:schemeClr val="accent2"/>
                </a:solidFill>
                <a:latin typeface="Noto Sans Symbols"/>
                <a:ea typeface="Calibri" panose="020F0502020204030204" pitchFamily="34" charset="0"/>
                <a:cs typeface="Calibri" panose="020F0502020204030204" pitchFamily="34" charset="0"/>
              </a:rPr>
              <a:t> </a:t>
            </a:r>
            <a:r>
              <a:rPr lang="en-GB" dirty="0" smtClean="0">
                <a:solidFill>
                  <a:srgbClr val="000000"/>
                </a:solidFill>
                <a:latin typeface="Noto Sans Symbols"/>
                <a:ea typeface="Calibri" panose="020F0502020204030204" pitchFamily="34" charset="0"/>
                <a:cs typeface="Calibri" panose="020F0502020204030204" pitchFamily="34" charset="0"/>
              </a:rPr>
              <a:t>wide </a:t>
            </a:r>
            <a:r>
              <a:rPr lang="en-GB" dirty="0">
                <a:solidFill>
                  <a:srgbClr val="000000"/>
                </a:solidFill>
                <a:latin typeface="Noto Sans Symbols"/>
                <a:ea typeface="Calibri" panose="020F0502020204030204" pitchFamily="34" charset="0"/>
                <a:cs typeface="Calibri" panose="020F0502020204030204" pitchFamily="34" charset="0"/>
              </a:rPr>
              <a:t>dissemination, communication and diffusion of </a:t>
            </a:r>
            <a:r>
              <a:rPr lang="en-GB" dirty="0" smtClean="0">
                <a:solidFill>
                  <a:srgbClr val="000000"/>
                </a:solidFill>
                <a:latin typeface="Noto Sans Symbols"/>
                <a:ea typeface="Calibri" panose="020F0502020204030204" pitchFamily="34" charset="0"/>
                <a:cs typeface="Calibri" panose="020F0502020204030204" pitchFamily="34" charset="0"/>
              </a:rPr>
              <a:t>information, </a:t>
            </a:r>
            <a:r>
              <a:rPr lang="en-GB" dirty="0" smtClean="0">
                <a:solidFill>
                  <a:srgbClr val="000000"/>
                </a:solidFill>
                <a:latin typeface="Noto Sans Symbols"/>
                <a:ea typeface="Noto Sans Symbols"/>
                <a:cs typeface="Noto Sans Symbols"/>
              </a:rPr>
              <a:t>enabled </a:t>
            </a:r>
            <a:r>
              <a:rPr lang="en-GB" dirty="0">
                <a:solidFill>
                  <a:srgbClr val="000000"/>
                </a:solidFill>
                <a:latin typeface="Noto Sans Symbols"/>
                <a:ea typeface="Noto Sans Symbols"/>
                <a:cs typeface="Noto Sans Symbols"/>
              </a:rPr>
              <a:t>also by </a:t>
            </a:r>
            <a:r>
              <a:rPr lang="en-GB" dirty="0" smtClean="0">
                <a:solidFill>
                  <a:srgbClr val="000000"/>
                </a:solidFill>
                <a:latin typeface="Noto Sans Symbols"/>
                <a:ea typeface="Noto Sans Symbols"/>
                <a:cs typeface="Noto Sans Symbols"/>
              </a:rPr>
              <a:t>the </a:t>
            </a:r>
            <a:r>
              <a:rPr lang="en-GB" dirty="0" err="1">
                <a:solidFill>
                  <a:srgbClr val="000000"/>
                </a:solidFill>
                <a:latin typeface="Noto Sans Symbols"/>
                <a:ea typeface="Noto Sans Symbols"/>
                <a:cs typeface="Noto Sans Symbols"/>
              </a:rPr>
              <a:t>WeObserve</a:t>
            </a:r>
            <a:r>
              <a:rPr lang="en-GB" dirty="0">
                <a:solidFill>
                  <a:srgbClr val="000000"/>
                </a:solidFill>
                <a:latin typeface="Noto Sans Symbols"/>
                <a:ea typeface="Noto Sans Symbols"/>
                <a:cs typeface="Noto Sans Symbols"/>
              </a:rPr>
              <a:t> </a:t>
            </a:r>
            <a:r>
              <a:rPr lang="en-GB" dirty="0" smtClean="0">
                <a:solidFill>
                  <a:srgbClr val="000000"/>
                </a:solidFill>
                <a:latin typeface="Noto Sans Symbols"/>
                <a:ea typeface="Noto Sans Symbols"/>
                <a:cs typeface="Noto Sans Symbols"/>
              </a:rPr>
              <a:t>platform.</a:t>
            </a:r>
            <a:endParaRPr lang="en-GB" dirty="0">
              <a:solidFill>
                <a:srgbClr val="000000"/>
              </a:solidFill>
              <a:effectLst/>
              <a:latin typeface="Noto Sans Symbols"/>
              <a:ea typeface="Noto Sans Symbols"/>
              <a:cs typeface="Noto Sans Symbols"/>
            </a:endParaRPr>
          </a:p>
        </p:txBody>
      </p:sp>
    </p:spTree>
    <p:extLst>
      <p:ext uri="{BB962C8B-B14F-4D97-AF65-F5344CB8AC3E}">
        <p14:creationId xmlns="" xmlns:p14="http://schemas.microsoft.com/office/powerpoint/2010/main" val="714847255"/>
      </p:ext>
    </p:extLst>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882656" y="969964"/>
            <a:ext cx="7612063" cy="1062037"/>
            <a:chOff x="882071" y="970142"/>
            <a:chExt cx="7612758" cy="1061858"/>
          </a:xfrm>
        </p:grpSpPr>
        <p:grpSp>
          <p:nvGrpSpPr>
            <p:cNvPr id="3" name="Group 13"/>
            <p:cNvGrpSpPr>
              <a:grpSpLocks/>
            </p:cNvGrpSpPr>
            <p:nvPr/>
          </p:nvGrpSpPr>
          <p:grpSpPr bwMode="auto">
            <a:xfrm>
              <a:off x="882071" y="970142"/>
              <a:ext cx="7612758" cy="1061858"/>
              <a:chOff x="882071" y="970142"/>
              <a:chExt cx="7612758" cy="1061858"/>
            </a:xfrm>
          </p:grpSpPr>
          <p:sp>
            <p:nvSpPr>
              <p:cNvPr id="111871" name="Line 22"/>
              <p:cNvSpPr>
                <a:spLocks noChangeShapeType="1"/>
              </p:cNvSpPr>
              <p:nvPr/>
            </p:nvSpPr>
            <p:spPr bwMode="auto">
              <a:xfrm flipH="1">
                <a:off x="6188364" y="1599328"/>
                <a:ext cx="4618" cy="38649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872" name="Line 22"/>
              <p:cNvSpPr>
                <a:spLocks noChangeShapeType="1"/>
              </p:cNvSpPr>
              <p:nvPr/>
            </p:nvSpPr>
            <p:spPr bwMode="auto">
              <a:xfrm flipH="1">
                <a:off x="7077364" y="1627903"/>
                <a:ext cx="4618" cy="40409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11873" name="Picture 9" descr="Office_64Bit_Dual_Core_System_Workstation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6266" y="1029848"/>
                <a:ext cx="898062" cy="628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874" name="Picture 162" descr="http://4.bp.blogspot.com/_yA4UaMhIErk/Ru8dHpCA2FI/AAAAAAAAAHs/Me1LWvIYUSY/s1600/iphone_map_starbuck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2381" y="970142"/>
                <a:ext cx="640660" cy="853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875" name="Picture 166" descr="See full size imag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00967" y="1029188"/>
                <a:ext cx="694593" cy="610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26"/>
              <p:cNvGrpSpPr>
                <a:grpSpLocks/>
              </p:cNvGrpSpPr>
              <p:nvPr/>
            </p:nvGrpSpPr>
            <p:grpSpPr bwMode="auto">
              <a:xfrm>
                <a:off x="882071" y="1175490"/>
                <a:ext cx="4292600" cy="409575"/>
                <a:chOff x="882071" y="1175490"/>
                <a:chExt cx="4292600" cy="409575"/>
              </a:xfrm>
            </p:grpSpPr>
            <p:sp>
              <p:nvSpPr>
                <p:cNvPr id="3084" name="Rectangle 12"/>
                <p:cNvSpPr>
                  <a:spLocks noChangeArrowheads="1"/>
                </p:cNvSpPr>
                <p:nvPr/>
              </p:nvSpPr>
              <p:spPr bwMode="auto">
                <a:xfrm>
                  <a:off x="882071" y="1175490"/>
                  <a:ext cx="4292600" cy="409575"/>
                </a:xfrm>
                <a:prstGeom prst="rect">
                  <a:avLst/>
                </a:prstGeom>
                <a:solidFill>
                  <a:srgbClr val="C1C25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890" name="Text Box 23"/>
                <p:cNvSpPr txBox="1">
                  <a:spLocks noChangeArrowheads="1"/>
                </p:cNvSpPr>
                <p:nvPr/>
              </p:nvSpPr>
              <p:spPr bwMode="auto">
                <a:xfrm>
                  <a:off x="935186" y="1244344"/>
                  <a:ext cx="4202545" cy="271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1400" b="1">
                      <a:solidFill>
                        <a:srgbClr val="000000"/>
                      </a:solidFill>
                      <a:latin typeface="CG Times" charset="0"/>
                    </a:rPr>
                    <a:t>Visualization / Decision Tools and Applications</a:t>
                  </a:r>
                </a:p>
              </p:txBody>
            </p:sp>
          </p:grpSp>
          <p:grpSp>
            <p:nvGrpSpPr>
              <p:cNvPr id="5" name="Group 265"/>
              <p:cNvGrpSpPr>
                <a:grpSpLocks/>
              </p:cNvGrpSpPr>
              <p:nvPr/>
            </p:nvGrpSpPr>
            <p:grpSpPr bwMode="auto">
              <a:xfrm>
                <a:off x="7803235" y="982339"/>
                <a:ext cx="677738" cy="366713"/>
                <a:chOff x="2514600" y="4044950"/>
                <a:chExt cx="571093" cy="366713"/>
              </a:xfrm>
            </p:grpSpPr>
            <p:sp>
              <p:nvSpPr>
                <p:cNvPr id="193" name="AutoShape 27"/>
                <p:cNvSpPr>
                  <a:spLocks noChangeArrowheads="1"/>
                </p:cNvSpPr>
                <p:nvPr/>
              </p:nvSpPr>
              <p:spPr bwMode="auto">
                <a:xfrm>
                  <a:off x="2514600" y="4044950"/>
                  <a:ext cx="571093"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100" b="1" dirty="0">
                    <a:solidFill>
                      <a:srgbClr val="000000"/>
                    </a:solidFill>
                    <a:latin typeface="Arial"/>
                  </a:endParaRPr>
                </a:p>
              </p:txBody>
            </p:sp>
            <p:sp>
              <p:nvSpPr>
                <p:cNvPr id="111886" name="Text Box 25"/>
                <p:cNvSpPr txBox="1">
                  <a:spLocks noChangeArrowheads="1"/>
                </p:cNvSpPr>
                <p:nvPr/>
              </p:nvSpPr>
              <p:spPr bwMode="auto">
                <a:xfrm>
                  <a:off x="2520543" y="4114800"/>
                  <a:ext cx="563563" cy="23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GeoAPI</a:t>
                  </a:r>
                </a:p>
              </p:txBody>
            </p:sp>
          </p:grpSp>
          <p:grpSp>
            <p:nvGrpSpPr>
              <p:cNvPr id="6" name="Group 265"/>
              <p:cNvGrpSpPr>
                <a:grpSpLocks/>
              </p:cNvGrpSpPr>
              <p:nvPr/>
            </p:nvGrpSpPr>
            <p:grpSpPr bwMode="auto">
              <a:xfrm>
                <a:off x="7817091" y="1458011"/>
                <a:ext cx="677738" cy="366713"/>
                <a:chOff x="2514600" y="4044950"/>
                <a:chExt cx="571093" cy="366713"/>
              </a:xfrm>
            </p:grpSpPr>
            <p:sp>
              <p:nvSpPr>
                <p:cNvPr id="199" name="AutoShape 27"/>
                <p:cNvSpPr>
                  <a:spLocks noChangeArrowheads="1"/>
                </p:cNvSpPr>
                <p:nvPr/>
              </p:nvSpPr>
              <p:spPr bwMode="auto">
                <a:xfrm>
                  <a:off x="2514600" y="4044950"/>
                  <a:ext cx="571093"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100" b="1" dirty="0">
                    <a:solidFill>
                      <a:srgbClr val="000000"/>
                    </a:solidFill>
                    <a:latin typeface="Arial"/>
                  </a:endParaRPr>
                </a:p>
              </p:txBody>
            </p:sp>
            <p:sp>
              <p:nvSpPr>
                <p:cNvPr id="111882" name="Text Box 25"/>
                <p:cNvSpPr txBox="1">
                  <a:spLocks noChangeArrowheads="1"/>
                </p:cNvSpPr>
                <p:nvPr/>
              </p:nvSpPr>
              <p:spPr bwMode="auto">
                <a:xfrm>
                  <a:off x="2520543" y="4114800"/>
                  <a:ext cx="563563" cy="230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OpenLS</a:t>
                  </a:r>
                </a:p>
              </p:txBody>
            </p:sp>
          </p:grpSp>
        </p:grpSp>
        <p:sp>
          <p:nvSpPr>
            <p:cNvPr id="111870" name="Line 22"/>
            <p:cNvSpPr>
              <a:spLocks noChangeShapeType="1"/>
            </p:cNvSpPr>
            <p:nvPr/>
          </p:nvSpPr>
          <p:spPr bwMode="auto">
            <a:xfrm flipH="1">
              <a:off x="5541818" y="1704104"/>
              <a:ext cx="0" cy="257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25"/>
          <p:cNvGrpSpPr>
            <a:grpSpLocks/>
          </p:cNvGrpSpPr>
          <p:nvPr/>
        </p:nvGrpSpPr>
        <p:grpSpPr bwMode="auto">
          <a:xfrm>
            <a:off x="176213" y="1976440"/>
            <a:ext cx="8716962" cy="2041525"/>
            <a:chOff x="175664" y="1976375"/>
            <a:chExt cx="8716816" cy="2041903"/>
          </a:xfrm>
        </p:grpSpPr>
        <p:sp>
          <p:nvSpPr>
            <p:cNvPr id="111786" name="Line 22"/>
            <p:cNvSpPr>
              <a:spLocks noChangeShapeType="1"/>
            </p:cNvSpPr>
            <p:nvPr/>
          </p:nvSpPr>
          <p:spPr bwMode="auto">
            <a:xfrm flipH="1">
              <a:off x="1871940" y="2995619"/>
              <a:ext cx="22477" cy="10226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8" name="Group 24"/>
            <p:cNvGrpSpPr>
              <a:grpSpLocks/>
            </p:cNvGrpSpPr>
            <p:nvPr/>
          </p:nvGrpSpPr>
          <p:grpSpPr bwMode="auto">
            <a:xfrm>
              <a:off x="175664" y="1976375"/>
              <a:ext cx="8716816" cy="1637084"/>
              <a:chOff x="175664" y="1976375"/>
              <a:chExt cx="8716816" cy="1637084"/>
            </a:xfrm>
          </p:grpSpPr>
          <p:sp>
            <p:nvSpPr>
              <p:cNvPr id="111788" name="Line 22"/>
              <p:cNvSpPr>
                <a:spLocks noChangeShapeType="1"/>
              </p:cNvSpPr>
              <p:nvPr/>
            </p:nvSpPr>
            <p:spPr bwMode="auto">
              <a:xfrm flipH="1">
                <a:off x="3939923" y="2590800"/>
                <a:ext cx="22477" cy="10226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789" name="Line 47"/>
              <p:cNvSpPr>
                <a:spLocks noChangeShapeType="1"/>
              </p:cNvSpPr>
              <p:nvPr/>
            </p:nvSpPr>
            <p:spPr bwMode="auto">
              <a:xfrm flipH="1">
                <a:off x="7488945" y="2295243"/>
                <a:ext cx="18521" cy="99752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790" name="Line 22"/>
              <p:cNvSpPr>
                <a:spLocks noChangeShapeType="1"/>
              </p:cNvSpPr>
              <p:nvPr/>
            </p:nvSpPr>
            <p:spPr bwMode="auto">
              <a:xfrm flipH="1">
                <a:off x="990600" y="2514600"/>
                <a:ext cx="22477" cy="10226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9" name="Group 20"/>
              <p:cNvGrpSpPr>
                <a:grpSpLocks/>
              </p:cNvGrpSpPr>
              <p:nvPr/>
            </p:nvGrpSpPr>
            <p:grpSpPr bwMode="auto">
              <a:xfrm>
                <a:off x="175664" y="1976375"/>
                <a:ext cx="8716816" cy="1036829"/>
                <a:chOff x="175664" y="1976375"/>
                <a:chExt cx="8716816" cy="1036829"/>
              </a:xfrm>
            </p:grpSpPr>
            <p:sp>
              <p:nvSpPr>
                <p:cNvPr id="105" name="Rounded Rectangle 104"/>
                <p:cNvSpPr/>
                <p:nvPr/>
              </p:nvSpPr>
              <p:spPr>
                <a:xfrm>
                  <a:off x="175664" y="1976375"/>
                  <a:ext cx="8716816" cy="1036829"/>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rgbClr val="FFFFFF"/>
                    </a:solidFill>
                    <a:latin typeface="Arial"/>
                  </a:endParaRPr>
                </a:p>
              </p:txBody>
            </p:sp>
            <p:grpSp>
              <p:nvGrpSpPr>
                <p:cNvPr id="10" name="Group 227"/>
                <p:cNvGrpSpPr>
                  <a:grpSpLocks/>
                </p:cNvGrpSpPr>
                <p:nvPr/>
              </p:nvGrpSpPr>
              <p:grpSpPr bwMode="auto">
                <a:xfrm>
                  <a:off x="4624388" y="2095500"/>
                  <a:ext cx="557212" cy="365125"/>
                  <a:chOff x="7839396" y="2514600"/>
                  <a:chExt cx="557212" cy="365125"/>
                </a:xfrm>
              </p:grpSpPr>
              <p:sp>
                <p:nvSpPr>
                  <p:cNvPr id="180" name="AutoShape 79"/>
                  <p:cNvSpPr>
                    <a:spLocks noChangeArrowheads="1"/>
                  </p:cNvSpPr>
                  <p:nvPr/>
                </p:nvSpPr>
                <p:spPr bwMode="auto">
                  <a:xfrm>
                    <a:off x="7839396" y="2514600"/>
                    <a:ext cx="557212"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100" b="1" dirty="0">
                      <a:solidFill>
                        <a:srgbClr val="808080"/>
                      </a:solidFill>
                      <a:latin typeface="Arial"/>
                    </a:endParaRPr>
                  </a:p>
                </p:txBody>
              </p:sp>
              <p:sp>
                <p:nvSpPr>
                  <p:cNvPr id="111868" name="TextBox 180"/>
                  <p:cNvSpPr txBox="1">
                    <a:spLocks noChangeArrowheads="1"/>
                  </p:cNvSpPr>
                  <p:nvPr/>
                </p:nvSpPr>
                <p:spPr bwMode="auto">
                  <a:xfrm>
                    <a:off x="7896546" y="2573179"/>
                    <a:ext cx="466786" cy="261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a:solidFill>
                          <a:srgbClr val="000000"/>
                        </a:solidFill>
                        <a:latin typeface="CG Times" charset="0"/>
                      </a:rPr>
                      <a:t>SLD</a:t>
                    </a:r>
                  </a:p>
                </p:txBody>
              </p:sp>
            </p:grpSp>
            <p:grpSp>
              <p:nvGrpSpPr>
                <p:cNvPr id="11" name="Group 228"/>
                <p:cNvGrpSpPr>
                  <a:grpSpLocks/>
                </p:cNvGrpSpPr>
                <p:nvPr/>
              </p:nvGrpSpPr>
              <p:grpSpPr bwMode="auto">
                <a:xfrm>
                  <a:off x="5005388" y="2526485"/>
                  <a:ext cx="557212" cy="365125"/>
                  <a:chOff x="8153400" y="3276600"/>
                  <a:chExt cx="557212" cy="365125"/>
                </a:xfrm>
              </p:grpSpPr>
              <p:sp>
                <p:nvSpPr>
                  <p:cNvPr id="183" name="AutoShape 79"/>
                  <p:cNvSpPr>
                    <a:spLocks noChangeArrowheads="1"/>
                  </p:cNvSpPr>
                  <p:nvPr/>
                </p:nvSpPr>
                <p:spPr bwMode="auto">
                  <a:xfrm>
                    <a:off x="8153400" y="3276600"/>
                    <a:ext cx="557212"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100" b="1" dirty="0">
                      <a:solidFill>
                        <a:srgbClr val="808080"/>
                      </a:solidFill>
                      <a:latin typeface="Arial"/>
                    </a:endParaRPr>
                  </a:p>
                </p:txBody>
              </p:sp>
              <p:sp>
                <p:nvSpPr>
                  <p:cNvPr id="111864" name="TextBox 185"/>
                  <p:cNvSpPr txBox="1">
                    <a:spLocks noChangeArrowheads="1"/>
                  </p:cNvSpPr>
                  <p:nvPr/>
                </p:nvSpPr>
                <p:spPr bwMode="auto">
                  <a:xfrm>
                    <a:off x="8248650" y="3325654"/>
                    <a:ext cx="372837" cy="261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a:solidFill>
                          <a:srgbClr val="000000"/>
                        </a:solidFill>
                        <a:latin typeface="CG Times" charset="0"/>
                      </a:rPr>
                      <a:t>SE</a:t>
                    </a:r>
                  </a:p>
                </p:txBody>
              </p:sp>
            </p:grpSp>
            <p:sp>
              <p:nvSpPr>
                <p:cNvPr id="111795" name="TextBox 105"/>
                <p:cNvSpPr txBox="1">
                  <a:spLocks noChangeArrowheads="1"/>
                </p:cNvSpPr>
                <p:nvPr/>
              </p:nvSpPr>
              <p:spPr bwMode="auto">
                <a:xfrm>
                  <a:off x="7389834" y="1981200"/>
                  <a:ext cx="1472967" cy="52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b="1">
                      <a:solidFill>
                        <a:srgbClr val="FFFFCC"/>
                      </a:solidFill>
                      <a:latin typeface="CG Times" charset="0"/>
                    </a:rPr>
                    <a:t>Data Models </a:t>
                  </a:r>
                  <a:br>
                    <a:rPr lang="en-US" sz="1400" b="1">
                      <a:solidFill>
                        <a:srgbClr val="FFFFCC"/>
                      </a:solidFill>
                      <a:latin typeface="CG Times" charset="0"/>
                    </a:rPr>
                  </a:br>
                  <a:r>
                    <a:rPr lang="en-US" sz="1400" b="1">
                      <a:solidFill>
                        <a:srgbClr val="FFFFCC"/>
                      </a:solidFill>
                      <a:latin typeface="CG Times" charset="0"/>
                    </a:rPr>
                    <a:t>and Encodings</a:t>
                  </a:r>
                </a:p>
              </p:txBody>
            </p:sp>
            <p:grpSp>
              <p:nvGrpSpPr>
                <p:cNvPr id="12" name="Group 265"/>
                <p:cNvGrpSpPr>
                  <a:grpSpLocks/>
                </p:cNvGrpSpPr>
                <p:nvPr/>
              </p:nvGrpSpPr>
              <p:grpSpPr bwMode="auto">
                <a:xfrm>
                  <a:off x="6553200" y="2094706"/>
                  <a:ext cx="677738" cy="366713"/>
                  <a:chOff x="2514600" y="4044950"/>
                  <a:chExt cx="571093" cy="366713"/>
                </a:xfrm>
              </p:grpSpPr>
              <p:sp>
                <p:nvSpPr>
                  <p:cNvPr id="111" name="AutoShape 27"/>
                  <p:cNvSpPr>
                    <a:spLocks noChangeArrowheads="1"/>
                  </p:cNvSpPr>
                  <p:nvPr/>
                </p:nvSpPr>
                <p:spPr bwMode="auto">
                  <a:xfrm>
                    <a:off x="2514600" y="4044950"/>
                    <a:ext cx="571093"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400" b="1" dirty="0">
                      <a:solidFill>
                        <a:srgbClr val="000000"/>
                      </a:solidFill>
                      <a:latin typeface="Arial"/>
                    </a:endParaRPr>
                  </a:p>
                </p:txBody>
              </p:sp>
              <p:sp>
                <p:nvSpPr>
                  <p:cNvPr id="112" name="Text Box 25"/>
                  <p:cNvSpPr txBox="1">
                    <a:spLocks noChangeArrowheads="1"/>
                  </p:cNvSpPr>
                  <p:nvPr/>
                </p:nvSpPr>
                <p:spPr bwMode="auto">
                  <a:xfrm>
                    <a:off x="2519398" y="4115566"/>
                    <a:ext cx="564500" cy="253963"/>
                  </a:xfrm>
                  <a:prstGeom prst="rect">
                    <a:avLst/>
                  </a:prstGeom>
                  <a:noFill/>
                  <a:ln w="9525">
                    <a:noFill/>
                    <a:miter lim="800000"/>
                    <a:headEnd/>
                    <a:tailEnd/>
                  </a:ln>
                </p:spPr>
                <p:txBody>
                  <a:bodyPr>
                    <a:spAutoFit/>
                  </a:bodyPr>
                  <a:lstStyle/>
                  <a:p>
                    <a:pPr algn="ctr">
                      <a:spcBef>
                        <a:spcPct val="50000"/>
                      </a:spcBef>
                      <a:defRPr/>
                    </a:pPr>
                    <a:r>
                      <a:rPr lang="en-US" sz="1050" b="1" dirty="0">
                        <a:solidFill>
                          <a:srgbClr val="000000"/>
                        </a:solidFill>
                        <a:latin typeface="CG Times" charset="0"/>
                      </a:rPr>
                      <a:t>WMC</a:t>
                    </a:r>
                  </a:p>
                </p:txBody>
              </p:sp>
            </p:grpSp>
            <p:grpSp>
              <p:nvGrpSpPr>
                <p:cNvPr id="13" name="Group 244"/>
                <p:cNvGrpSpPr>
                  <a:grpSpLocks/>
                </p:cNvGrpSpPr>
                <p:nvPr/>
              </p:nvGrpSpPr>
              <p:grpSpPr bwMode="auto">
                <a:xfrm>
                  <a:off x="4058364" y="2526485"/>
                  <a:ext cx="666036" cy="365125"/>
                  <a:chOff x="2621437" y="3244850"/>
                  <a:chExt cx="547688" cy="365125"/>
                </a:xfrm>
              </p:grpSpPr>
              <p:sp>
                <p:nvSpPr>
                  <p:cNvPr id="114" name="AutoShape 27"/>
                  <p:cNvSpPr>
                    <a:spLocks noChangeArrowheads="1"/>
                  </p:cNvSpPr>
                  <p:nvPr/>
                </p:nvSpPr>
                <p:spPr bwMode="auto">
                  <a:xfrm>
                    <a:off x="2621437" y="3244850"/>
                    <a:ext cx="547688"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400" b="1" dirty="0">
                      <a:solidFill>
                        <a:srgbClr val="000000"/>
                      </a:solidFill>
                      <a:latin typeface="Arial"/>
                    </a:endParaRPr>
                  </a:p>
                </p:txBody>
              </p:sp>
              <p:sp>
                <p:nvSpPr>
                  <p:cNvPr id="115" name="Text Box 25"/>
                  <p:cNvSpPr txBox="1">
                    <a:spLocks noChangeArrowheads="1"/>
                  </p:cNvSpPr>
                  <p:nvPr/>
                </p:nvSpPr>
                <p:spPr bwMode="auto">
                  <a:xfrm>
                    <a:off x="2686921" y="3309217"/>
                    <a:ext cx="408588" cy="253963"/>
                  </a:xfrm>
                  <a:prstGeom prst="rect">
                    <a:avLst/>
                  </a:prstGeom>
                  <a:noFill/>
                  <a:ln w="9525">
                    <a:noFill/>
                    <a:miter lim="800000"/>
                    <a:headEnd/>
                    <a:tailEnd/>
                  </a:ln>
                </p:spPr>
                <p:txBody>
                  <a:bodyPr>
                    <a:spAutoFit/>
                  </a:bodyPr>
                  <a:lstStyle/>
                  <a:p>
                    <a:pPr algn="ctr">
                      <a:spcBef>
                        <a:spcPct val="50000"/>
                      </a:spcBef>
                      <a:defRPr/>
                    </a:pPr>
                    <a:r>
                      <a:rPr lang="en-US" sz="1050" b="1" dirty="0">
                        <a:solidFill>
                          <a:srgbClr val="000000"/>
                        </a:solidFill>
                        <a:latin typeface="CG Times" charset="0"/>
                      </a:rPr>
                      <a:t>FE</a:t>
                    </a:r>
                  </a:p>
                </p:txBody>
              </p:sp>
            </p:grpSp>
            <p:grpSp>
              <p:nvGrpSpPr>
                <p:cNvPr id="14" name="Group 241"/>
                <p:cNvGrpSpPr>
                  <a:grpSpLocks/>
                </p:cNvGrpSpPr>
                <p:nvPr/>
              </p:nvGrpSpPr>
              <p:grpSpPr bwMode="auto">
                <a:xfrm>
                  <a:off x="228600" y="2095500"/>
                  <a:ext cx="670798" cy="365125"/>
                  <a:chOff x="2513013" y="2006600"/>
                  <a:chExt cx="557212" cy="365125"/>
                </a:xfrm>
              </p:grpSpPr>
              <p:sp>
                <p:nvSpPr>
                  <p:cNvPr id="117" name="AutoShape 79"/>
                  <p:cNvSpPr>
                    <a:spLocks noChangeArrowheads="1"/>
                  </p:cNvSpPr>
                  <p:nvPr/>
                </p:nvSpPr>
                <p:spPr bwMode="auto">
                  <a:xfrm>
                    <a:off x="2513013" y="2006600"/>
                    <a:ext cx="557212"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8" name="Text Box 25"/>
                  <p:cNvSpPr txBox="1">
                    <a:spLocks noChangeArrowheads="1"/>
                  </p:cNvSpPr>
                  <p:nvPr/>
                </p:nvSpPr>
                <p:spPr bwMode="auto">
                  <a:xfrm>
                    <a:off x="2545523" y="2058956"/>
                    <a:ext cx="483951" cy="253963"/>
                  </a:xfrm>
                  <a:prstGeom prst="rect">
                    <a:avLst/>
                  </a:prstGeom>
                  <a:noFill/>
                  <a:ln w="9525">
                    <a:noFill/>
                    <a:miter lim="800000"/>
                    <a:headEnd/>
                    <a:tailEnd/>
                  </a:ln>
                </p:spPr>
                <p:txBody>
                  <a:bodyPr>
                    <a:spAutoFit/>
                  </a:bodyPr>
                  <a:lstStyle/>
                  <a:p>
                    <a:pPr algn="ctr">
                      <a:spcBef>
                        <a:spcPct val="50000"/>
                      </a:spcBef>
                      <a:defRPr/>
                    </a:pPr>
                    <a:r>
                      <a:rPr lang="en-US" sz="1050" b="1" dirty="0">
                        <a:solidFill>
                          <a:srgbClr val="000000"/>
                        </a:solidFill>
                        <a:latin typeface="CG Times" charset="0"/>
                      </a:rPr>
                      <a:t>GML</a:t>
                    </a:r>
                  </a:p>
                </p:txBody>
              </p:sp>
            </p:grpSp>
            <p:grpSp>
              <p:nvGrpSpPr>
                <p:cNvPr id="15" name="Group 65"/>
                <p:cNvGrpSpPr>
                  <a:grpSpLocks/>
                </p:cNvGrpSpPr>
                <p:nvPr/>
              </p:nvGrpSpPr>
              <p:grpSpPr bwMode="auto">
                <a:xfrm>
                  <a:off x="2880592" y="2521527"/>
                  <a:ext cx="929408" cy="375040"/>
                  <a:chOff x="2451207" y="2528456"/>
                  <a:chExt cx="929408" cy="375040"/>
                </a:xfrm>
              </p:grpSpPr>
              <p:sp>
                <p:nvSpPr>
                  <p:cNvPr id="122" name="AutoShape 79"/>
                  <p:cNvSpPr>
                    <a:spLocks noChangeArrowheads="1"/>
                  </p:cNvSpPr>
                  <p:nvPr/>
                </p:nvSpPr>
                <p:spPr bwMode="auto">
                  <a:xfrm>
                    <a:off x="2462069" y="2528456"/>
                    <a:ext cx="907685" cy="375040"/>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00" b="1" dirty="0">
                      <a:solidFill>
                        <a:srgbClr val="808080"/>
                      </a:solidFill>
                      <a:latin typeface="Arial"/>
                    </a:endParaRPr>
                  </a:p>
                </p:txBody>
              </p:sp>
              <p:sp>
                <p:nvSpPr>
                  <p:cNvPr id="111848" name="Text Box 25"/>
                  <p:cNvSpPr txBox="1">
                    <a:spLocks noChangeArrowheads="1"/>
                  </p:cNvSpPr>
                  <p:nvPr/>
                </p:nvSpPr>
                <p:spPr bwMode="auto">
                  <a:xfrm>
                    <a:off x="2451207" y="2592867"/>
                    <a:ext cx="929408" cy="246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a:solidFill>
                          <a:srgbClr val="000000"/>
                        </a:solidFill>
                        <a:latin typeface="CG Times" charset="0"/>
                      </a:rPr>
                      <a:t>GeoXACML</a:t>
                    </a:r>
                  </a:p>
                </p:txBody>
              </p:sp>
            </p:grpSp>
            <p:grpSp>
              <p:nvGrpSpPr>
                <p:cNvPr id="16" name="Group 243"/>
                <p:cNvGrpSpPr>
                  <a:grpSpLocks/>
                </p:cNvGrpSpPr>
                <p:nvPr/>
              </p:nvGrpSpPr>
              <p:grpSpPr bwMode="auto">
                <a:xfrm>
                  <a:off x="5410200" y="2095500"/>
                  <a:ext cx="670798" cy="365125"/>
                  <a:chOff x="2514600" y="2830513"/>
                  <a:chExt cx="557213" cy="365125"/>
                </a:xfrm>
              </p:grpSpPr>
              <p:sp>
                <p:nvSpPr>
                  <p:cNvPr id="129" name="AutoShape 79"/>
                  <p:cNvSpPr>
                    <a:spLocks noChangeArrowheads="1"/>
                  </p:cNvSpPr>
                  <p:nvPr/>
                </p:nvSpPr>
                <p:spPr bwMode="auto">
                  <a:xfrm>
                    <a:off x="2514600" y="2830513"/>
                    <a:ext cx="557213"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30" name="Text Box 25"/>
                  <p:cNvSpPr txBox="1">
                    <a:spLocks noChangeArrowheads="1"/>
                  </p:cNvSpPr>
                  <p:nvPr/>
                </p:nvSpPr>
                <p:spPr bwMode="auto">
                  <a:xfrm>
                    <a:off x="2544401" y="2882869"/>
                    <a:ext cx="485271" cy="253963"/>
                  </a:xfrm>
                  <a:prstGeom prst="rect">
                    <a:avLst/>
                  </a:prstGeom>
                  <a:noFill/>
                  <a:ln w="9525">
                    <a:noFill/>
                    <a:miter lim="800000"/>
                    <a:headEnd/>
                    <a:tailEnd/>
                  </a:ln>
                </p:spPr>
                <p:txBody>
                  <a:bodyPr>
                    <a:spAutoFit/>
                  </a:bodyPr>
                  <a:lstStyle/>
                  <a:p>
                    <a:pPr algn="ctr">
                      <a:spcBef>
                        <a:spcPct val="50000"/>
                      </a:spcBef>
                      <a:defRPr/>
                    </a:pPr>
                    <a:r>
                      <a:rPr lang="en-US" sz="1050" b="1" dirty="0">
                        <a:solidFill>
                          <a:srgbClr val="000000"/>
                        </a:solidFill>
                        <a:latin typeface="CG Times" charset="0"/>
                      </a:rPr>
                      <a:t>KML</a:t>
                    </a:r>
                  </a:p>
                </p:txBody>
              </p:sp>
            </p:grpSp>
            <p:grpSp>
              <p:nvGrpSpPr>
                <p:cNvPr id="17" name="Group 77"/>
                <p:cNvGrpSpPr>
                  <a:grpSpLocks/>
                </p:cNvGrpSpPr>
                <p:nvPr/>
              </p:nvGrpSpPr>
              <p:grpSpPr bwMode="auto">
                <a:xfrm>
                  <a:off x="622173" y="2526485"/>
                  <a:ext cx="825627" cy="365125"/>
                  <a:chOff x="519545" y="2128123"/>
                  <a:chExt cx="825627" cy="365125"/>
                </a:xfrm>
              </p:grpSpPr>
              <p:sp>
                <p:nvSpPr>
                  <p:cNvPr id="145" name="AutoShape 79"/>
                  <p:cNvSpPr>
                    <a:spLocks noChangeArrowheads="1"/>
                  </p:cNvSpPr>
                  <p:nvPr/>
                </p:nvSpPr>
                <p:spPr bwMode="auto">
                  <a:xfrm>
                    <a:off x="519545" y="2128123"/>
                    <a:ext cx="825627"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1840" name="Text Box 81"/>
                  <p:cNvSpPr txBox="1">
                    <a:spLocks noChangeArrowheads="1"/>
                  </p:cNvSpPr>
                  <p:nvPr/>
                </p:nvSpPr>
                <p:spPr bwMode="auto">
                  <a:xfrm>
                    <a:off x="622885" y="2233741"/>
                    <a:ext cx="618947" cy="1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CityGML</a:t>
                    </a:r>
                  </a:p>
                </p:txBody>
              </p:sp>
            </p:grpSp>
            <p:grpSp>
              <p:nvGrpSpPr>
                <p:cNvPr id="18" name="Group 78"/>
                <p:cNvGrpSpPr>
                  <a:grpSpLocks/>
                </p:cNvGrpSpPr>
                <p:nvPr/>
              </p:nvGrpSpPr>
              <p:grpSpPr bwMode="auto">
                <a:xfrm>
                  <a:off x="5765428" y="2526485"/>
                  <a:ext cx="1071285" cy="365125"/>
                  <a:chOff x="6641079" y="2099646"/>
                  <a:chExt cx="1071285" cy="365125"/>
                </a:xfrm>
              </p:grpSpPr>
              <p:sp>
                <p:nvSpPr>
                  <p:cNvPr id="155" name="AutoShape 79"/>
                  <p:cNvSpPr>
                    <a:spLocks noChangeArrowheads="1"/>
                  </p:cNvSpPr>
                  <p:nvPr/>
                </p:nvSpPr>
                <p:spPr bwMode="auto">
                  <a:xfrm>
                    <a:off x="6641079" y="2099646"/>
                    <a:ext cx="1071285"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59" name="Text Box 81"/>
                  <p:cNvSpPr txBox="1">
                    <a:spLocks noChangeArrowheads="1"/>
                  </p:cNvSpPr>
                  <p:nvPr/>
                </p:nvSpPr>
                <p:spPr bwMode="auto">
                  <a:xfrm>
                    <a:off x="6702720" y="2200531"/>
                    <a:ext cx="947721" cy="161613"/>
                  </a:xfrm>
                  <a:prstGeom prst="rect">
                    <a:avLst/>
                  </a:prstGeom>
                  <a:noFill/>
                  <a:ln w="9525">
                    <a:noFill/>
                    <a:miter lim="800000"/>
                    <a:headEnd/>
                    <a:tailEnd/>
                  </a:ln>
                </p:spPr>
                <p:txBody>
                  <a:bodyPr lIns="0" tIns="0" rIns="0" bIns="0">
                    <a:spAutoFit/>
                  </a:bodyPr>
                  <a:lstStyle/>
                  <a:p>
                    <a:pPr algn="ctr">
                      <a:defRPr/>
                    </a:pPr>
                    <a:r>
                      <a:rPr lang="en-US" sz="1050" b="1" dirty="0" err="1">
                        <a:solidFill>
                          <a:srgbClr val="000000"/>
                        </a:solidFill>
                        <a:latin typeface="CG Times" charset="0"/>
                      </a:rPr>
                      <a:t>OpenGeoSMS</a:t>
                    </a:r>
                    <a:endParaRPr lang="en-US" sz="1050" b="1" dirty="0">
                      <a:solidFill>
                        <a:srgbClr val="000000"/>
                      </a:solidFill>
                      <a:latin typeface="CG Times" charset="0"/>
                    </a:endParaRPr>
                  </a:p>
                </p:txBody>
              </p:sp>
            </p:grpSp>
            <p:grpSp>
              <p:nvGrpSpPr>
                <p:cNvPr id="19" name="Group 66"/>
                <p:cNvGrpSpPr>
                  <a:grpSpLocks/>
                </p:cNvGrpSpPr>
                <p:nvPr/>
              </p:nvGrpSpPr>
              <p:grpSpPr bwMode="auto">
                <a:xfrm>
                  <a:off x="971600" y="2095500"/>
                  <a:ext cx="855327" cy="365125"/>
                  <a:chOff x="947162" y="2538370"/>
                  <a:chExt cx="855327" cy="365125"/>
                </a:xfrm>
              </p:grpSpPr>
              <p:sp>
                <p:nvSpPr>
                  <p:cNvPr id="176" name="AutoShape 79"/>
                  <p:cNvSpPr>
                    <a:spLocks noChangeArrowheads="1"/>
                  </p:cNvSpPr>
                  <p:nvPr/>
                </p:nvSpPr>
                <p:spPr bwMode="auto">
                  <a:xfrm>
                    <a:off x="947162" y="2538370"/>
                    <a:ext cx="855327"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1832" name="Text Box 81"/>
                  <p:cNvSpPr txBox="1">
                    <a:spLocks noChangeArrowheads="1"/>
                  </p:cNvSpPr>
                  <p:nvPr/>
                </p:nvSpPr>
                <p:spPr bwMode="auto">
                  <a:xfrm>
                    <a:off x="1032780" y="2643988"/>
                    <a:ext cx="712989" cy="1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IndoorGML</a:t>
                    </a:r>
                  </a:p>
                </p:txBody>
              </p:sp>
            </p:grpSp>
            <p:grpSp>
              <p:nvGrpSpPr>
                <p:cNvPr id="20" name="Group 23"/>
                <p:cNvGrpSpPr>
                  <a:grpSpLocks/>
                </p:cNvGrpSpPr>
                <p:nvPr/>
              </p:nvGrpSpPr>
              <p:grpSpPr bwMode="auto">
                <a:xfrm>
                  <a:off x="3635895" y="2095500"/>
                  <a:ext cx="945140" cy="365125"/>
                  <a:chOff x="3025079" y="2522902"/>
                  <a:chExt cx="729050" cy="365125"/>
                </a:xfrm>
              </p:grpSpPr>
              <p:sp>
                <p:nvSpPr>
                  <p:cNvPr id="196" name="AutoShape 79"/>
                  <p:cNvSpPr>
                    <a:spLocks noChangeArrowheads="1"/>
                  </p:cNvSpPr>
                  <p:nvPr/>
                </p:nvSpPr>
                <p:spPr bwMode="auto">
                  <a:xfrm>
                    <a:off x="3025079" y="2522902"/>
                    <a:ext cx="729050"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97" name="Text Box 81"/>
                  <p:cNvSpPr txBox="1">
                    <a:spLocks noChangeArrowheads="1"/>
                  </p:cNvSpPr>
                  <p:nvPr/>
                </p:nvSpPr>
                <p:spPr bwMode="auto">
                  <a:xfrm>
                    <a:off x="3086661" y="2643532"/>
                    <a:ext cx="606139" cy="161613"/>
                  </a:xfrm>
                  <a:prstGeom prst="rect">
                    <a:avLst/>
                  </a:prstGeom>
                  <a:noFill/>
                  <a:ln w="9525">
                    <a:noFill/>
                    <a:miter lim="800000"/>
                    <a:headEnd/>
                    <a:tailEnd/>
                  </a:ln>
                </p:spPr>
                <p:txBody>
                  <a:bodyPr lIns="0" tIns="0" rIns="0" bIns="0">
                    <a:spAutoFit/>
                  </a:bodyPr>
                  <a:lstStyle/>
                  <a:p>
                    <a:pPr algn="ctr">
                      <a:defRPr/>
                    </a:pPr>
                    <a:r>
                      <a:rPr lang="en-US" sz="1050" b="1" dirty="0" err="1">
                        <a:solidFill>
                          <a:srgbClr val="000000"/>
                        </a:solidFill>
                        <a:latin typeface="CG Times" charset="0"/>
                      </a:rPr>
                      <a:t>GeoSparql</a:t>
                    </a:r>
                    <a:endParaRPr lang="en-US" sz="1050" b="1" dirty="0">
                      <a:solidFill>
                        <a:srgbClr val="000000"/>
                      </a:solidFill>
                      <a:latin typeface="CG Times" charset="0"/>
                    </a:endParaRPr>
                  </a:p>
                </p:txBody>
              </p:sp>
            </p:grpSp>
            <p:grpSp>
              <p:nvGrpSpPr>
                <p:cNvPr id="21" name="Group 251"/>
                <p:cNvGrpSpPr>
                  <a:grpSpLocks/>
                </p:cNvGrpSpPr>
                <p:nvPr/>
              </p:nvGrpSpPr>
              <p:grpSpPr bwMode="auto">
                <a:xfrm>
                  <a:off x="1785550" y="2526485"/>
                  <a:ext cx="729050" cy="365125"/>
                  <a:chOff x="2532537" y="5339279"/>
                  <a:chExt cx="557212" cy="365125"/>
                </a:xfrm>
              </p:grpSpPr>
              <p:sp>
                <p:nvSpPr>
                  <p:cNvPr id="203" name="AutoShape 79"/>
                  <p:cNvSpPr>
                    <a:spLocks noChangeArrowheads="1"/>
                  </p:cNvSpPr>
                  <p:nvPr/>
                </p:nvSpPr>
                <p:spPr bwMode="auto">
                  <a:xfrm>
                    <a:off x="2532537" y="5339279"/>
                    <a:ext cx="557212"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1824" name="Text Box 81"/>
                  <p:cNvSpPr txBox="1">
                    <a:spLocks noChangeArrowheads="1"/>
                  </p:cNvSpPr>
                  <p:nvPr/>
                </p:nvSpPr>
                <p:spPr bwMode="auto">
                  <a:xfrm>
                    <a:off x="2589987" y="5413179"/>
                    <a:ext cx="463173" cy="1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WaterML</a:t>
                    </a:r>
                  </a:p>
                </p:txBody>
              </p:sp>
            </p:grpSp>
            <p:grpSp>
              <p:nvGrpSpPr>
                <p:cNvPr id="22" name="Group 216"/>
                <p:cNvGrpSpPr>
                  <a:grpSpLocks/>
                </p:cNvGrpSpPr>
                <p:nvPr/>
              </p:nvGrpSpPr>
              <p:grpSpPr bwMode="auto">
                <a:xfrm>
                  <a:off x="7141655" y="2526485"/>
                  <a:ext cx="935545" cy="365125"/>
                  <a:chOff x="6514088" y="2227735"/>
                  <a:chExt cx="935545" cy="365125"/>
                </a:xfrm>
              </p:grpSpPr>
              <p:sp>
                <p:nvSpPr>
                  <p:cNvPr id="218" name="AutoShape 79"/>
                  <p:cNvSpPr>
                    <a:spLocks noChangeArrowheads="1"/>
                  </p:cNvSpPr>
                  <p:nvPr/>
                </p:nvSpPr>
                <p:spPr bwMode="auto">
                  <a:xfrm>
                    <a:off x="6514088" y="2227735"/>
                    <a:ext cx="935545"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00" b="1" dirty="0">
                      <a:solidFill>
                        <a:srgbClr val="808080"/>
                      </a:solidFill>
                      <a:latin typeface="Arial"/>
                    </a:endParaRPr>
                  </a:p>
                </p:txBody>
              </p:sp>
              <p:sp>
                <p:nvSpPr>
                  <p:cNvPr id="219" name="Text Box 81"/>
                  <p:cNvSpPr txBox="1">
                    <a:spLocks noChangeArrowheads="1"/>
                  </p:cNvSpPr>
                  <p:nvPr/>
                </p:nvSpPr>
                <p:spPr bwMode="auto">
                  <a:xfrm>
                    <a:off x="6567904" y="2339734"/>
                    <a:ext cx="827073" cy="161613"/>
                  </a:xfrm>
                  <a:prstGeom prst="rect">
                    <a:avLst/>
                  </a:prstGeom>
                  <a:noFill/>
                  <a:ln w="9525">
                    <a:noFill/>
                    <a:miter lim="800000"/>
                    <a:headEnd/>
                    <a:tailEnd/>
                  </a:ln>
                </p:spPr>
                <p:txBody>
                  <a:bodyPr lIns="0" tIns="0" rIns="0" bIns="0">
                    <a:spAutoFit/>
                  </a:bodyPr>
                  <a:lstStyle/>
                  <a:p>
                    <a:pPr algn="ctr">
                      <a:defRPr/>
                    </a:pPr>
                    <a:r>
                      <a:rPr lang="en-US" sz="1050" b="1" dirty="0">
                        <a:solidFill>
                          <a:srgbClr val="000000"/>
                        </a:solidFill>
                        <a:latin typeface="CG Times" charset="0"/>
                      </a:rPr>
                      <a:t>GeoPackage</a:t>
                    </a:r>
                  </a:p>
                </p:txBody>
              </p:sp>
            </p:grpSp>
            <p:grpSp>
              <p:nvGrpSpPr>
                <p:cNvPr id="23" name="Group 186"/>
                <p:cNvGrpSpPr>
                  <a:grpSpLocks/>
                </p:cNvGrpSpPr>
                <p:nvPr/>
              </p:nvGrpSpPr>
              <p:grpSpPr bwMode="auto">
                <a:xfrm>
                  <a:off x="1835696" y="2095500"/>
                  <a:ext cx="855327" cy="365125"/>
                  <a:chOff x="727331" y="2538370"/>
                  <a:chExt cx="855327" cy="365125"/>
                </a:xfrm>
              </p:grpSpPr>
              <p:sp>
                <p:nvSpPr>
                  <p:cNvPr id="190" name="AutoShape 79"/>
                  <p:cNvSpPr>
                    <a:spLocks noChangeArrowheads="1"/>
                  </p:cNvSpPr>
                  <p:nvPr/>
                </p:nvSpPr>
                <p:spPr bwMode="auto">
                  <a:xfrm>
                    <a:off x="727331" y="2538370"/>
                    <a:ext cx="855327"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1816" name="Text Box 81"/>
                  <p:cNvSpPr txBox="1">
                    <a:spLocks noChangeArrowheads="1"/>
                  </p:cNvSpPr>
                  <p:nvPr/>
                </p:nvSpPr>
                <p:spPr bwMode="auto">
                  <a:xfrm>
                    <a:off x="798500" y="2643988"/>
                    <a:ext cx="712989" cy="1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NetCDF</a:t>
                    </a:r>
                  </a:p>
                </p:txBody>
              </p:sp>
            </p:grpSp>
            <p:grpSp>
              <p:nvGrpSpPr>
                <p:cNvPr id="24" name="Group 204"/>
                <p:cNvGrpSpPr>
                  <a:grpSpLocks/>
                </p:cNvGrpSpPr>
                <p:nvPr/>
              </p:nvGrpSpPr>
              <p:grpSpPr bwMode="auto">
                <a:xfrm>
                  <a:off x="2699792" y="2095485"/>
                  <a:ext cx="855327" cy="365125"/>
                  <a:chOff x="829427" y="2500255"/>
                  <a:chExt cx="855327" cy="365125"/>
                </a:xfrm>
              </p:grpSpPr>
              <p:sp>
                <p:nvSpPr>
                  <p:cNvPr id="206" name="AutoShape 79"/>
                  <p:cNvSpPr>
                    <a:spLocks noChangeArrowheads="1"/>
                  </p:cNvSpPr>
                  <p:nvPr/>
                </p:nvSpPr>
                <p:spPr bwMode="auto">
                  <a:xfrm>
                    <a:off x="829427" y="2500255"/>
                    <a:ext cx="855327"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11812" name="Text Box 81"/>
                  <p:cNvSpPr txBox="1">
                    <a:spLocks noChangeArrowheads="1"/>
                  </p:cNvSpPr>
                  <p:nvPr/>
                </p:nvSpPr>
                <p:spPr bwMode="auto">
                  <a:xfrm>
                    <a:off x="900596" y="2605873"/>
                    <a:ext cx="712989" cy="15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GMLJP2</a:t>
                    </a:r>
                  </a:p>
                </p:txBody>
              </p:sp>
            </p:grpSp>
          </p:grpSp>
        </p:grpSp>
      </p:grpSp>
      <p:sp>
        <p:nvSpPr>
          <p:cNvPr id="170" name="Title 1"/>
          <p:cNvSpPr>
            <a:spLocks noGrp="1"/>
          </p:cNvSpPr>
          <p:nvPr>
            <p:ph type="title"/>
          </p:nvPr>
        </p:nvSpPr>
        <p:spPr/>
        <p:txBody>
          <a:bodyPr/>
          <a:lstStyle/>
          <a:p>
            <a:pPr>
              <a:defRPr/>
            </a:pPr>
            <a:r>
              <a:rPr lang="en-US" b="1" dirty="0"/>
              <a:t>Standards Baseline as a Services Architecture</a:t>
            </a:r>
          </a:p>
        </p:txBody>
      </p:sp>
      <p:sp>
        <p:nvSpPr>
          <p:cNvPr id="111753" name="Line 47"/>
          <p:cNvSpPr>
            <a:spLocks noChangeShapeType="1"/>
          </p:cNvSpPr>
          <p:nvPr/>
        </p:nvSpPr>
        <p:spPr bwMode="auto">
          <a:xfrm flipH="1">
            <a:off x="5165490" y="3734171"/>
            <a:ext cx="613" cy="46194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755" name="Line 22"/>
          <p:cNvSpPr>
            <a:spLocks noChangeShapeType="1"/>
          </p:cNvSpPr>
          <p:nvPr/>
        </p:nvSpPr>
        <p:spPr bwMode="auto">
          <a:xfrm flipH="1">
            <a:off x="3889819" y="3768160"/>
            <a:ext cx="15814" cy="246863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756" name="Line 22"/>
          <p:cNvSpPr>
            <a:spLocks noChangeShapeType="1"/>
          </p:cNvSpPr>
          <p:nvPr/>
        </p:nvSpPr>
        <p:spPr bwMode="auto">
          <a:xfrm>
            <a:off x="2635001" y="3480865"/>
            <a:ext cx="12007" cy="9084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5" name="Group 3234"/>
          <p:cNvGrpSpPr>
            <a:grpSpLocks/>
          </p:cNvGrpSpPr>
          <p:nvPr/>
        </p:nvGrpSpPr>
        <p:grpSpPr bwMode="auto">
          <a:xfrm>
            <a:off x="3420638" y="5911745"/>
            <a:ext cx="938649" cy="489055"/>
            <a:chOff x="2706215" y="5804103"/>
            <a:chExt cx="1439807" cy="489187"/>
          </a:xfrm>
        </p:grpSpPr>
        <p:sp>
          <p:nvSpPr>
            <p:cNvPr id="163" name="AutoShape 36"/>
            <p:cNvSpPr>
              <a:spLocks noChangeArrowheads="1"/>
            </p:cNvSpPr>
            <p:nvPr/>
          </p:nvSpPr>
          <p:spPr bwMode="auto">
            <a:xfrm>
              <a:off x="2706215" y="5804103"/>
              <a:ext cx="1439807" cy="489187"/>
            </a:xfrm>
            <a:prstGeom prst="flowChartMagneticDisk">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785" name="Text Box 51"/>
            <p:cNvSpPr txBox="1">
              <a:spLocks noChangeArrowheads="1"/>
            </p:cNvSpPr>
            <p:nvPr/>
          </p:nvSpPr>
          <p:spPr bwMode="auto">
            <a:xfrm>
              <a:off x="2931620" y="5848640"/>
              <a:ext cx="988996" cy="400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a:solidFill>
                    <a:srgbClr val="000000"/>
                  </a:solidFill>
                  <a:latin typeface="CG Times" charset="0"/>
                </a:rPr>
                <a:t>Other </a:t>
              </a:r>
            </a:p>
            <a:p>
              <a:pPr algn="ctr" eaLnBrk="1" hangingPunct="1"/>
              <a:r>
                <a:rPr lang="en-US" sz="1000" b="1" dirty="0">
                  <a:solidFill>
                    <a:srgbClr val="000000"/>
                  </a:solidFill>
                  <a:latin typeface="CG Times" charset="0"/>
                </a:rPr>
                <a:t>Data</a:t>
              </a:r>
              <a:endParaRPr lang="en-US" sz="800" b="1" dirty="0">
                <a:solidFill>
                  <a:srgbClr val="000000"/>
                </a:solidFill>
                <a:latin typeface="CG Times" charset="0"/>
              </a:endParaRPr>
            </a:p>
          </p:txBody>
        </p:sp>
      </p:grpSp>
      <p:grpSp>
        <p:nvGrpSpPr>
          <p:cNvPr id="26" name="Group 3258"/>
          <p:cNvGrpSpPr>
            <a:grpSpLocks/>
          </p:cNvGrpSpPr>
          <p:nvPr/>
        </p:nvGrpSpPr>
        <p:grpSpPr bwMode="auto">
          <a:xfrm>
            <a:off x="2157419" y="3133728"/>
            <a:ext cx="3798887" cy="720726"/>
            <a:chOff x="2157810" y="3133199"/>
            <a:chExt cx="3798648" cy="720920"/>
          </a:xfrm>
        </p:grpSpPr>
        <p:sp>
          <p:nvSpPr>
            <p:cNvPr id="179" name="Rounded Rectangle 178"/>
            <p:cNvSpPr/>
            <p:nvPr/>
          </p:nvSpPr>
          <p:spPr>
            <a:xfrm rot="16200000">
              <a:off x="3703026" y="1600687"/>
              <a:ext cx="708216" cy="37986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FFFFFF"/>
                </a:solidFill>
                <a:latin typeface="Arial"/>
              </a:endParaRPr>
            </a:p>
          </p:txBody>
        </p:sp>
        <p:sp>
          <p:nvSpPr>
            <p:cNvPr id="111760" name="TextBox 188"/>
            <p:cNvSpPr txBox="1">
              <a:spLocks noChangeArrowheads="1"/>
            </p:cNvSpPr>
            <p:nvPr/>
          </p:nvSpPr>
          <p:spPr bwMode="auto">
            <a:xfrm>
              <a:off x="3012125" y="3133199"/>
              <a:ext cx="1941072" cy="307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FFFFCC"/>
                  </a:solidFill>
                  <a:latin typeface="CG Times" charset="0"/>
                </a:rPr>
                <a:t>Processing Services</a:t>
              </a:r>
            </a:p>
          </p:txBody>
        </p:sp>
        <p:grpSp>
          <p:nvGrpSpPr>
            <p:cNvPr id="27" name="Group 3242"/>
            <p:cNvGrpSpPr>
              <a:grpSpLocks/>
            </p:cNvGrpSpPr>
            <p:nvPr/>
          </p:nvGrpSpPr>
          <p:grpSpPr bwMode="auto">
            <a:xfrm>
              <a:off x="2361954" y="3421869"/>
              <a:ext cx="3426239" cy="366713"/>
              <a:chOff x="2316998" y="3343203"/>
              <a:chExt cx="3426239" cy="366713"/>
            </a:xfrm>
          </p:grpSpPr>
          <p:grpSp>
            <p:nvGrpSpPr>
              <p:cNvPr id="28" name="Group 3240"/>
              <p:cNvGrpSpPr>
                <a:grpSpLocks/>
              </p:cNvGrpSpPr>
              <p:nvPr/>
            </p:nvGrpSpPr>
            <p:grpSpPr bwMode="auto">
              <a:xfrm>
                <a:off x="4962472" y="3343203"/>
                <a:ext cx="780765" cy="366713"/>
                <a:chOff x="4962472" y="3343203"/>
                <a:chExt cx="780765" cy="366713"/>
              </a:xfrm>
            </p:grpSpPr>
            <p:sp>
              <p:nvSpPr>
                <p:cNvPr id="149" name="AutoShape 27"/>
                <p:cNvSpPr>
                  <a:spLocks noChangeArrowheads="1"/>
                </p:cNvSpPr>
                <p:nvPr/>
              </p:nvSpPr>
              <p:spPr bwMode="auto">
                <a:xfrm>
                  <a:off x="4962472" y="3343203"/>
                  <a:ext cx="769210"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050" b="1" dirty="0">
                    <a:solidFill>
                      <a:srgbClr val="000000"/>
                    </a:solidFill>
                    <a:latin typeface="Arial"/>
                  </a:endParaRPr>
                </a:p>
              </p:txBody>
            </p:sp>
            <p:sp>
              <p:nvSpPr>
                <p:cNvPr id="150" name="Text Box 25"/>
                <p:cNvSpPr txBox="1">
                  <a:spLocks noChangeArrowheads="1"/>
                </p:cNvSpPr>
                <p:nvPr/>
              </p:nvSpPr>
              <p:spPr bwMode="auto">
                <a:xfrm>
                  <a:off x="4971760" y="3399114"/>
                  <a:ext cx="771477" cy="253985"/>
                </a:xfrm>
                <a:prstGeom prst="rect">
                  <a:avLst/>
                </a:prstGeom>
                <a:noFill/>
                <a:ln w="9525">
                  <a:noFill/>
                  <a:miter lim="800000"/>
                  <a:headEnd/>
                  <a:tailEnd/>
                </a:ln>
              </p:spPr>
              <p:txBody>
                <a:bodyPr>
                  <a:spAutoFit/>
                </a:bodyPr>
                <a:lstStyle/>
                <a:p>
                  <a:pPr algn="ctr">
                    <a:spcBef>
                      <a:spcPct val="50000"/>
                    </a:spcBef>
                    <a:defRPr/>
                  </a:pPr>
                  <a:r>
                    <a:rPr lang="en-US" sz="1050" b="1" dirty="0" err="1">
                      <a:solidFill>
                        <a:srgbClr val="000000"/>
                      </a:solidFill>
                      <a:latin typeface="CG Times" charset="0"/>
                    </a:rPr>
                    <a:t>OpenMI</a:t>
                  </a:r>
                  <a:endParaRPr lang="en-US" sz="1050" b="1" dirty="0">
                    <a:solidFill>
                      <a:srgbClr val="000000"/>
                    </a:solidFill>
                    <a:latin typeface="CG Times" charset="0"/>
                  </a:endParaRPr>
                </a:p>
              </p:txBody>
            </p:sp>
          </p:grpSp>
          <p:grpSp>
            <p:nvGrpSpPr>
              <p:cNvPr id="29" name="Group 251"/>
              <p:cNvGrpSpPr>
                <a:grpSpLocks/>
              </p:cNvGrpSpPr>
              <p:nvPr/>
            </p:nvGrpSpPr>
            <p:grpSpPr bwMode="auto">
              <a:xfrm>
                <a:off x="3116749" y="3343997"/>
                <a:ext cx="670798" cy="365125"/>
                <a:chOff x="2532537" y="5339279"/>
                <a:chExt cx="557212" cy="365125"/>
              </a:xfrm>
            </p:grpSpPr>
            <p:sp>
              <p:nvSpPr>
                <p:cNvPr id="108" name="AutoShape 79"/>
                <p:cNvSpPr>
                  <a:spLocks noChangeArrowheads="1"/>
                </p:cNvSpPr>
                <p:nvPr/>
              </p:nvSpPr>
              <p:spPr bwMode="auto">
                <a:xfrm>
                  <a:off x="2532537" y="5339279"/>
                  <a:ext cx="557212"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109" name="Text Box 81"/>
                <p:cNvSpPr txBox="1">
                  <a:spLocks noChangeArrowheads="1"/>
                </p:cNvSpPr>
                <p:nvPr/>
              </p:nvSpPr>
              <p:spPr bwMode="auto">
                <a:xfrm>
                  <a:off x="2592646" y="5453148"/>
                  <a:ext cx="392945" cy="161627"/>
                </a:xfrm>
                <a:prstGeom prst="rect">
                  <a:avLst/>
                </a:prstGeom>
                <a:noFill/>
                <a:ln w="9525">
                  <a:noFill/>
                  <a:miter lim="800000"/>
                  <a:headEnd/>
                  <a:tailEnd/>
                </a:ln>
              </p:spPr>
              <p:txBody>
                <a:bodyPr lIns="0" tIns="0" rIns="0" bIns="0">
                  <a:spAutoFit/>
                </a:bodyPr>
                <a:lstStyle/>
                <a:p>
                  <a:pPr algn="ctr">
                    <a:defRPr/>
                  </a:pPr>
                  <a:r>
                    <a:rPr lang="en-US" sz="1050" b="1" dirty="0">
                      <a:solidFill>
                        <a:srgbClr val="000000"/>
                      </a:solidFill>
                      <a:latin typeface="CG Times" charset="0"/>
                    </a:rPr>
                    <a:t>WPS</a:t>
                  </a:r>
                </a:p>
              </p:txBody>
            </p:sp>
          </p:grpSp>
          <p:grpSp>
            <p:nvGrpSpPr>
              <p:cNvPr id="30" name="Group 183"/>
              <p:cNvGrpSpPr>
                <a:grpSpLocks/>
              </p:cNvGrpSpPr>
              <p:nvPr/>
            </p:nvGrpSpPr>
            <p:grpSpPr bwMode="auto">
              <a:xfrm>
                <a:off x="2316998" y="3343203"/>
                <a:ext cx="547687" cy="366713"/>
                <a:chOff x="3931730" y="3814700"/>
                <a:chExt cx="547687" cy="366713"/>
              </a:xfrm>
            </p:grpSpPr>
            <p:sp>
              <p:nvSpPr>
                <p:cNvPr id="185" name="AutoShape 27"/>
                <p:cNvSpPr>
                  <a:spLocks noChangeArrowheads="1"/>
                </p:cNvSpPr>
                <p:nvPr/>
              </p:nvSpPr>
              <p:spPr bwMode="auto">
                <a:xfrm>
                  <a:off x="3931730" y="3814700"/>
                  <a:ext cx="547687"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050" b="1" dirty="0">
                    <a:solidFill>
                      <a:srgbClr val="000000"/>
                    </a:solidFill>
                    <a:latin typeface="Arial"/>
                  </a:endParaRPr>
                </a:p>
              </p:txBody>
            </p:sp>
            <p:sp>
              <p:nvSpPr>
                <p:cNvPr id="188" name="Text Box 25"/>
                <p:cNvSpPr txBox="1">
                  <a:spLocks noChangeArrowheads="1"/>
                </p:cNvSpPr>
                <p:nvPr/>
              </p:nvSpPr>
              <p:spPr bwMode="auto">
                <a:xfrm>
                  <a:off x="3965696" y="3883314"/>
                  <a:ext cx="506380" cy="253985"/>
                </a:xfrm>
                <a:prstGeom prst="rect">
                  <a:avLst/>
                </a:prstGeom>
                <a:noFill/>
                <a:ln w="9525">
                  <a:noFill/>
                  <a:miter lim="800000"/>
                  <a:headEnd/>
                  <a:tailEnd/>
                </a:ln>
              </p:spPr>
              <p:txBody>
                <a:bodyPr>
                  <a:spAutoFit/>
                </a:bodyPr>
                <a:lstStyle/>
                <a:p>
                  <a:pPr algn="ctr">
                    <a:spcBef>
                      <a:spcPct val="50000"/>
                    </a:spcBef>
                    <a:defRPr/>
                  </a:pPr>
                  <a:r>
                    <a:rPr lang="en-US" sz="1050" b="1" dirty="0">
                      <a:solidFill>
                        <a:srgbClr val="000000"/>
                      </a:solidFill>
                      <a:latin typeface="CG Times" charset="0"/>
                    </a:rPr>
                    <a:t>TJS</a:t>
                  </a:r>
                </a:p>
              </p:txBody>
            </p:sp>
          </p:grpSp>
          <p:grpSp>
            <p:nvGrpSpPr>
              <p:cNvPr id="31" name="Group 3239"/>
              <p:cNvGrpSpPr>
                <a:grpSpLocks/>
              </p:cNvGrpSpPr>
              <p:nvPr/>
            </p:nvGrpSpPr>
            <p:grpSpPr bwMode="auto">
              <a:xfrm>
                <a:off x="4039611" y="3343997"/>
                <a:ext cx="670798" cy="365125"/>
                <a:chOff x="4095857" y="3343997"/>
                <a:chExt cx="670798" cy="365125"/>
              </a:xfrm>
            </p:grpSpPr>
            <p:sp>
              <p:nvSpPr>
                <p:cNvPr id="210" name="AutoShape 79"/>
                <p:cNvSpPr>
                  <a:spLocks noChangeArrowheads="1"/>
                </p:cNvSpPr>
                <p:nvPr/>
              </p:nvSpPr>
              <p:spPr bwMode="auto">
                <a:xfrm>
                  <a:off x="4095857" y="3343997"/>
                  <a:ext cx="670798"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sz="1050" b="1" dirty="0">
                    <a:solidFill>
                      <a:srgbClr val="808080"/>
                    </a:solidFill>
                    <a:latin typeface="Arial"/>
                  </a:endParaRPr>
                </a:p>
              </p:txBody>
            </p:sp>
            <p:sp>
              <p:nvSpPr>
                <p:cNvPr id="211" name="Text Box 81"/>
                <p:cNvSpPr txBox="1">
                  <a:spLocks noChangeArrowheads="1"/>
                </p:cNvSpPr>
                <p:nvPr/>
              </p:nvSpPr>
              <p:spPr bwMode="auto">
                <a:xfrm>
                  <a:off x="4148587" y="3445163"/>
                  <a:ext cx="568289" cy="161627"/>
                </a:xfrm>
                <a:prstGeom prst="rect">
                  <a:avLst/>
                </a:prstGeom>
                <a:noFill/>
                <a:ln w="9525">
                  <a:noFill/>
                  <a:miter lim="800000"/>
                  <a:headEnd/>
                  <a:tailEnd/>
                </a:ln>
              </p:spPr>
              <p:txBody>
                <a:bodyPr lIns="0" tIns="0" rIns="0" bIns="0">
                  <a:spAutoFit/>
                </a:bodyPr>
                <a:lstStyle/>
                <a:p>
                  <a:pPr algn="ctr">
                    <a:defRPr/>
                  </a:pPr>
                  <a:r>
                    <a:rPr lang="en-US" sz="1050" b="1" dirty="0">
                      <a:solidFill>
                        <a:srgbClr val="000000"/>
                      </a:solidFill>
                      <a:latin typeface="CG Times" charset="0"/>
                    </a:rPr>
                    <a:t>WCPS</a:t>
                  </a:r>
                </a:p>
              </p:txBody>
            </p:sp>
          </p:grpSp>
        </p:grpSp>
      </p:grpSp>
      <p:grpSp>
        <p:nvGrpSpPr>
          <p:cNvPr id="111876" name="Group 21"/>
          <p:cNvGrpSpPr>
            <a:grpSpLocks/>
          </p:cNvGrpSpPr>
          <p:nvPr/>
        </p:nvGrpSpPr>
        <p:grpSpPr bwMode="auto">
          <a:xfrm>
            <a:off x="6418263" y="3055941"/>
            <a:ext cx="2559050" cy="1708151"/>
            <a:chOff x="6417822" y="3055508"/>
            <a:chExt cx="2560141" cy="1708068"/>
          </a:xfrm>
        </p:grpSpPr>
        <p:sp>
          <p:nvSpPr>
            <p:cNvPr id="111725" name="Line 47"/>
            <p:cNvSpPr>
              <a:spLocks noChangeShapeType="1"/>
            </p:cNvSpPr>
            <p:nvPr/>
          </p:nvSpPr>
          <p:spPr bwMode="auto">
            <a:xfrm flipH="1">
              <a:off x="7587878" y="3789219"/>
              <a:ext cx="613" cy="4620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1877" name="Group 7"/>
            <p:cNvGrpSpPr>
              <a:grpSpLocks/>
            </p:cNvGrpSpPr>
            <p:nvPr/>
          </p:nvGrpSpPr>
          <p:grpSpPr bwMode="auto">
            <a:xfrm>
              <a:off x="6417822" y="3055508"/>
              <a:ext cx="2560141" cy="1708068"/>
              <a:chOff x="6417822" y="3055508"/>
              <a:chExt cx="2560141" cy="1708068"/>
            </a:xfrm>
          </p:grpSpPr>
          <p:sp>
            <p:nvSpPr>
              <p:cNvPr id="111727" name="Line 47"/>
              <p:cNvSpPr>
                <a:spLocks noChangeShapeType="1"/>
              </p:cNvSpPr>
              <p:nvPr/>
            </p:nvSpPr>
            <p:spPr bwMode="auto">
              <a:xfrm flipH="1">
                <a:off x="8447288" y="3752274"/>
                <a:ext cx="613" cy="4620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1878" name="Group 3254"/>
              <p:cNvGrpSpPr>
                <a:grpSpLocks/>
              </p:cNvGrpSpPr>
              <p:nvPr/>
            </p:nvGrpSpPr>
            <p:grpSpPr bwMode="auto">
              <a:xfrm>
                <a:off x="7936594" y="4188573"/>
                <a:ext cx="1041369" cy="575003"/>
                <a:chOff x="7812965" y="4188573"/>
                <a:chExt cx="1041369" cy="575003"/>
              </a:xfrm>
            </p:grpSpPr>
            <p:sp>
              <p:nvSpPr>
                <p:cNvPr id="135" name="AutoShape 153"/>
                <p:cNvSpPr>
                  <a:spLocks noChangeArrowheads="1"/>
                </p:cNvSpPr>
                <p:nvPr/>
              </p:nvSpPr>
              <p:spPr bwMode="auto">
                <a:xfrm>
                  <a:off x="7947221" y="4188573"/>
                  <a:ext cx="756088" cy="575003"/>
                </a:xfrm>
                <a:prstGeom prst="flowChartMagneticDisk">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752" name="Text Box 155"/>
                <p:cNvSpPr txBox="1">
                  <a:spLocks noChangeArrowheads="1"/>
                </p:cNvSpPr>
                <p:nvPr/>
              </p:nvSpPr>
              <p:spPr bwMode="auto">
                <a:xfrm>
                  <a:off x="7812965" y="4279287"/>
                  <a:ext cx="1041369" cy="42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800" b="1">
                      <a:solidFill>
                        <a:srgbClr val="000000"/>
                      </a:solidFill>
                      <a:latin typeface="CG Times" charset="0"/>
                    </a:rPr>
                    <a:t>Geospatially Enabled </a:t>
                  </a:r>
                </a:p>
                <a:p>
                  <a:pPr algn="ctr" eaLnBrk="1" hangingPunct="1">
                    <a:lnSpc>
                      <a:spcPct val="90000"/>
                    </a:lnSpc>
                  </a:pPr>
                  <a:r>
                    <a:rPr lang="en-US" sz="800" b="1">
                      <a:solidFill>
                        <a:srgbClr val="000000"/>
                      </a:solidFill>
                      <a:latin typeface="CG Times" charset="0"/>
                    </a:rPr>
                    <a:t>Metadata</a:t>
                  </a:r>
                </a:p>
              </p:txBody>
            </p:sp>
          </p:grpSp>
          <p:grpSp>
            <p:nvGrpSpPr>
              <p:cNvPr id="111879" name="Group 3253"/>
              <p:cNvGrpSpPr>
                <a:grpSpLocks/>
              </p:cNvGrpSpPr>
              <p:nvPr/>
            </p:nvGrpSpPr>
            <p:grpSpPr bwMode="auto">
              <a:xfrm>
                <a:off x="6417822" y="3055508"/>
                <a:ext cx="2404500" cy="822286"/>
                <a:chOff x="6417822" y="3032418"/>
                <a:chExt cx="2404500" cy="822286"/>
              </a:xfrm>
            </p:grpSpPr>
            <p:sp>
              <p:nvSpPr>
                <p:cNvPr id="119" name="Rounded Rectangle 118"/>
                <p:cNvSpPr/>
                <p:nvPr/>
              </p:nvSpPr>
              <p:spPr>
                <a:xfrm>
                  <a:off x="6417822" y="3113376"/>
                  <a:ext cx="2404500" cy="7413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FFFFFF"/>
                    </a:solidFill>
                    <a:latin typeface="Arial"/>
                  </a:endParaRPr>
                </a:p>
              </p:txBody>
            </p:sp>
            <p:sp>
              <p:nvSpPr>
                <p:cNvPr id="111731" name="Rectangle 2"/>
                <p:cNvSpPr>
                  <a:spLocks noChangeArrowheads="1"/>
                </p:cNvSpPr>
                <p:nvPr/>
              </p:nvSpPr>
              <p:spPr bwMode="auto">
                <a:xfrm>
                  <a:off x="6705091" y="3095992"/>
                  <a:ext cx="1832395" cy="30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b="1">
                      <a:solidFill>
                        <a:srgbClr val="FFFFCC"/>
                      </a:solidFill>
                      <a:latin typeface="CG Times" charset="0"/>
                    </a:rPr>
                    <a:t>Discovery Services</a:t>
                  </a:r>
                </a:p>
              </p:txBody>
            </p:sp>
            <p:grpSp>
              <p:nvGrpSpPr>
                <p:cNvPr id="111880" name="Group 3236"/>
                <p:cNvGrpSpPr>
                  <a:grpSpLocks/>
                </p:cNvGrpSpPr>
                <p:nvPr/>
              </p:nvGrpSpPr>
              <p:grpSpPr bwMode="auto">
                <a:xfrm>
                  <a:off x="6547748" y="3437689"/>
                  <a:ext cx="2197004" cy="369314"/>
                  <a:chOff x="6480314" y="3392737"/>
                  <a:chExt cx="2197004" cy="369314"/>
                </a:xfrm>
              </p:grpSpPr>
              <p:grpSp>
                <p:nvGrpSpPr>
                  <p:cNvPr id="111881" name="Group 3235"/>
                  <p:cNvGrpSpPr>
                    <a:grpSpLocks/>
                  </p:cNvGrpSpPr>
                  <p:nvPr/>
                </p:nvGrpSpPr>
                <p:grpSpPr bwMode="auto">
                  <a:xfrm>
                    <a:off x="6480314" y="3415602"/>
                    <a:ext cx="511209" cy="323602"/>
                    <a:chOff x="6480314" y="3445744"/>
                    <a:chExt cx="511209" cy="323602"/>
                  </a:xfrm>
                </p:grpSpPr>
                <p:sp>
                  <p:nvSpPr>
                    <p:cNvPr id="125" name="AutoShape 27"/>
                    <p:cNvSpPr>
                      <a:spLocks noChangeArrowheads="1"/>
                    </p:cNvSpPr>
                    <p:nvPr/>
                  </p:nvSpPr>
                  <p:spPr bwMode="auto">
                    <a:xfrm>
                      <a:off x="6480314" y="3445744"/>
                      <a:ext cx="511209" cy="32360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48" name="Text Box 31"/>
                    <p:cNvSpPr txBox="1">
                      <a:spLocks noChangeArrowheads="1"/>
                    </p:cNvSpPr>
                    <p:nvPr/>
                  </p:nvSpPr>
                  <p:spPr bwMode="auto">
                    <a:xfrm>
                      <a:off x="6485093" y="3492128"/>
                      <a:ext cx="501650" cy="23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CSW</a:t>
                      </a:r>
                    </a:p>
                  </p:txBody>
                </p:sp>
              </p:grpSp>
              <p:grpSp>
                <p:nvGrpSpPr>
                  <p:cNvPr id="111883" name="Group 18"/>
                  <p:cNvGrpSpPr>
                    <a:grpSpLocks/>
                  </p:cNvGrpSpPr>
                  <p:nvPr/>
                </p:nvGrpSpPr>
                <p:grpSpPr bwMode="auto">
                  <a:xfrm>
                    <a:off x="7103611" y="3392737"/>
                    <a:ext cx="899949" cy="369314"/>
                    <a:chOff x="7089506" y="3891171"/>
                    <a:chExt cx="899949" cy="369314"/>
                  </a:xfrm>
                </p:grpSpPr>
                <p:sp>
                  <p:nvSpPr>
                    <p:cNvPr id="213" name="AutoShape 27"/>
                    <p:cNvSpPr>
                      <a:spLocks noChangeArrowheads="1"/>
                    </p:cNvSpPr>
                    <p:nvPr/>
                  </p:nvSpPr>
                  <p:spPr bwMode="auto">
                    <a:xfrm>
                      <a:off x="7111984" y="3909256"/>
                      <a:ext cx="877471" cy="32360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44" name="Text Box 31"/>
                    <p:cNvSpPr txBox="1">
                      <a:spLocks noChangeArrowheads="1"/>
                    </p:cNvSpPr>
                    <p:nvPr/>
                  </p:nvSpPr>
                  <p:spPr bwMode="auto">
                    <a:xfrm>
                      <a:off x="7089506" y="3891171"/>
                      <a:ext cx="877472" cy="36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OpenSearch Geo</a:t>
                      </a:r>
                    </a:p>
                  </p:txBody>
                </p:sp>
              </p:grpSp>
              <p:grpSp>
                <p:nvGrpSpPr>
                  <p:cNvPr id="111884" name="Group 19"/>
                  <p:cNvGrpSpPr>
                    <a:grpSpLocks/>
                  </p:cNvGrpSpPr>
                  <p:nvPr/>
                </p:nvGrpSpPr>
                <p:grpSpPr bwMode="auto">
                  <a:xfrm>
                    <a:off x="8115648" y="3415602"/>
                    <a:ext cx="561670" cy="323602"/>
                    <a:chOff x="8508999" y="3715292"/>
                    <a:chExt cx="561670" cy="323602"/>
                  </a:xfrm>
                </p:grpSpPr>
                <p:sp>
                  <p:nvSpPr>
                    <p:cNvPr id="215" name="AutoShape 27"/>
                    <p:cNvSpPr>
                      <a:spLocks noChangeArrowheads="1"/>
                    </p:cNvSpPr>
                    <p:nvPr/>
                  </p:nvSpPr>
                  <p:spPr bwMode="auto">
                    <a:xfrm>
                      <a:off x="8534384" y="3715292"/>
                      <a:ext cx="511209" cy="32360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40" name="Text Box 31"/>
                    <p:cNvSpPr txBox="1">
                      <a:spLocks noChangeArrowheads="1"/>
                    </p:cNvSpPr>
                    <p:nvPr/>
                  </p:nvSpPr>
                  <p:spPr bwMode="auto">
                    <a:xfrm>
                      <a:off x="8508999" y="3766170"/>
                      <a:ext cx="561670" cy="230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ebRIM</a:t>
                      </a:r>
                    </a:p>
                  </p:txBody>
                </p:sp>
              </p:grpSp>
            </p:grpSp>
            <p:sp>
              <p:nvSpPr>
                <p:cNvPr id="111733" name="Line 21"/>
                <p:cNvSpPr>
                  <a:spLocks noChangeShapeType="1"/>
                </p:cNvSpPr>
                <p:nvPr/>
              </p:nvSpPr>
              <p:spPr bwMode="auto">
                <a:xfrm>
                  <a:off x="8182979" y="3032418"/>
                  <a:ext cx="1587" cy="1920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grpSp>
        <p:nvGrpSpPr>
          <p:cNvPr id="111885" name="Group 3251"/>
          <p:cNvGrpSpPr>
            <a:grpSpLocks/>
          </p:cNvGrpSpPr>
          <p:nvPr/>
        </p:nvGrpSpPr>
        <p:grpSpPr bwMode="auto">
          <a:xfrm>
            <a:off x="341319" y="3967167"/>
            <a:ext cx="3140075" cy="2517775"/>
            <a:chOff x="127005" y="3865777"/>
            <a:chExt cx="3140359" cy="2517417"/>
          </a:xfrm>
        </p:grpSpPr>
        <p:sp>
          <p:nvSpPr>
            <p:cNvPr id="137" name="Rounded Rectangle 136"/>
            <p:cNvSpPr/>
            <p:nvPr/>
          </p:nvSpPr>
          <p:spPr>
            <a:xfrm rot="16200000">
              <a:off x="1105131" y="2898761"/>
              <a:ext cx="1184107" cy="3140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FFFFFF"/>
                </a:solidFill>
                <a:latin typeface="Arial"/>
              </a:endParaRPr>
            </a:p>
          </p:txBody>
        </p:sp>
        <p:sp>
          <p:nvSpPr>
            <p:cNvPr id="111681" name="Line 22"/>
            <p:cNvSpPr>
              <a:spLocks noChangeShapeType="1"/>
            </p:cNvSpPr>
            <p:nvPr/>
          </p:nvSpPr>
          <p:spPr bwMode="auto">
            <a:xfrm flipH="1">
              <a:off x="685800" y="4818964"/>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82" name="Line 22"/>
            <p:cNvSpPr>
              <a:spLocks noChangeShapeType="1"/>
            </p:cNvSpPr>
            <p:nvPr/>
          </p:nvSpPr>
          <p:spPr bwMode="auto">
            <a:xfrm flipH="1">
              <a:off x="2318314" y="4370536"/>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83" name="Line 22"/>
            <p:cNvSpPr>
              <a:spLocks noChangeShapeType="1"/>
            </p:cNvSpPr>
            <p:nvPr/>
          </p:nvSpPr>
          <p:spPr bwMode="auto">
            <a:xfrm flipH="1">
              <a:off x="2781313" y="4876692"/>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1887" name="Group 9"/>
            <p:cNvGrpSpPr>
              <a:grpSpLocks/>
            </p:cNvGrpSpPr>
            <p:nvPr/>
          </p:nvGrpSpPr>
          <p:grpSpPr bwMode="auto">
            <a:xfrm>
              <a:off x="2491022" y="4610228"/>
              <a:ext cx="547688" cy="366712"/>
              <a:chOff x="3931729" y="779619"/>
              <a:chExt cx="547688" cy="366712"/>
            </a:xfrm>
          </p:grpSpPr>
          <p:sp>
            <p:nvSpPr>
              <p:cNvPr id="138" name="AutoShape 27"/>
              <p:cNvSpPr>
                <a:spLocks noChangeArrowheads="1"/>
              </p:cNvSpPr>
              <p:nvPr/>
            </p:nvSpPr>
            <p:spPr bwMode="auto">
              <a:xfrm>
                <a:off x="3931729" y="779619"/>
                <a:ext cx="547688" cy="36671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24" name="Text Box 28"/>
              <p:cNvSpPr txBox="1">
                <a:spLocks noChangeArrowheads="1"/>
              </p:cNvSpPr>
              <p:nvPr/>
            </p:nvSpPr>
            <p:spPr bwMode="auto">
              <a:xfrm>
                <a:off x="3938316" y="809781"/>
                <a:ext cx="511175" cy="23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WMS</a:t>
                </a:r>
              </a:p>
            </p:txBody>
          </p:sp>
        </p:grpSp>
        <p:grpSp>
          <p:nvGrpSpPr>
            <p:cNvPr id="111888" name="Group 10"/>
            <p:cNvGrpSpPr>
              <a:grpSpLocks/>
            </p:cNvGrpSpPr>
            <p:nvPr/>
          </p:nvGrpSpPr>
          <p:grpSpPr bwMode="auto">
            <a:xfrm>
              <a:off x="2006613" y="4159342"/>
              <a:ext cx="603250" cy="366713"/>
              <a:chOff x="3892278" y="1270108"/>
              <a:chExt cx="603250" cy="366713"/>
            </a:xfrm>
          </p:grpSpPr>
          <p:sp>
            <p:nvSpPr>
              <p:cNvPr id="140" name="AutoShape 27"/>
              <p:cNvSpPr>
                <a:spLocks noChangeArrowheads="1"/>
              </p:cNvSpPr>
              <p:nvPr/>
            </p:nvSpPr>
            <p:spPr bwMode="auto">
              <a:xfrm>
                <a:off x="3931729" y="1270108"/>
                <a:ext cx="547688" cy="36671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20" name="Text Box 28"/>
              <p:cNvSpPr txBox="1">
                <a:spLocks noChangeArrowheads="1"/>
              </p:cNvSpPr>
              <p:nvPr/>
            </p:nvSpPr>
            <p:spPr bwMode="auto">
              <a:xfrm>
                <a:off x="3892278" y="1305332"/>
                <a:ext cx="603250" cy="23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WMTS</a:t>
                </a:r>
              </a:p>
            </p:txBody>
          </p:sp>
        </p:grpSp>
        <p:grpSp>
          <p:nvGrpSpPr>
            <p:cNvPr id="111889" name="Group 11"/>
            <p:cNvGrpSpPr>
              <a:grpSpLocks/>
            </p:cNvGrpSpPr>
            <p:nvPr/>
          </p:nvGrpSpPr>
          <p:grpSpPr bwMode="auto">
            <a:xfrm>
              <a:off x="990599" y="4136247"/>
              <a:ext cx="547688" cy="366712"/>
              <a:chOff x="3931729" y="1745523"/>
              <a:chExt cx="547688" cy="366712"/>
            </a:xfrm>
          </p:grpSpPr>
          <p:sp>
            <p:nvSpPr>
              <p:cNvPr id="142" name="AutoShape 3"/>
              <p:cNvSpPr>
                <a:spLocks noChangeArrowheads="1"/>
              </p:cNvSpPr>
              <p:nvPr/>
            </p:nvSpPr>
            <p:spPr bwMode="auto">
              <a:xfrm>
                <a:off x="3931729" y="1745523"/>
                <a:ext cx="547688" cy="36671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16" name="Text Box 25"/>
              <p:cNvSpPr txBox="1">
                <a:spLocks noChangeArrowheads="1"/>
              </p:cNvSpPr>
              <p:nvPr/>
            </p:nvSpPr>
            <p:spPr bwMode="auto">
              <a:xfrm>
                <a:off x="3942284" y="1799498"/>
                <a:ext cx="503238" cy="23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WFS</a:t>
                </a:r>
              </a:p>
            </p:txBody>
          </p:sp>
        </p:grpSp>
        <p:sp>
          <p:nvSpPr>
            <p:cNvPr id="191" name="AutoShape 27"/>
            <p:cNvSpPr>
              <a:spLocks noChangeArrowheads="1"/>
            </p:cNvSpPr>
            <p:nvPr/>
          </p:nvSpPr>
          <p:spPr bwMode="auto">
            <a:xfrm>
              <a:off x="338428" y="4533067"/>
              <a:ext cx="769937" cy="443873"/>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sz="900" b="1" dirty="0">
                  <a:solidFill>
                    <a:srgbClr val="000000"/>
                  </a:solidFill>
                  <a:latin typeface="Arial"/>
                </a:rPr>
                <a:t>Simple </a:t>
              </a:r>
            </a:p>
            <a:p>
              <a:pPr algn="ctr">
                <a:defRPr/>
              </a:pPr>
              <a:r>
                <a:rPr lang="en-US" sz="900" b="1" dirty="0">
                  <a:solidFill>
                    <a:srgbClr val="000000"/>
                  </a:solidFill>
                  <a:latin typeface="Arial"/>
                </a:rPr>
                <a:t>Features </a:t>
              </a:r>
            </a:p>
            <a:p>
              <a:pPr algn="ctr">
                <a:defRPr/>
              </a:pPr>
              <a:r>
                <a:rPr lang="en-US" sz="900" b="1" dirty="0">
                  <a:solidFill>
                    <a:srgbClr val="000000"/>
                  </a:solidFill>
                  <a:latin typeface="Arial"/>
                </a:rPr>
                <a:t>Access</a:t>
              </a:r>
            </a:p>
          </p:txBody>
        </p:sp>
        <p:sp>
          <p:nvSpPr>
            <p:cNvPr id="111690" name="TextBox 150"/>
            <p:cNvSpPr txBox="1">
              <a:spLocks noChangeArrowheads="1"/>
            </p:cNvSpPr>
            <p:nvPr/>
          </p:nvSpPr>
          <p:spPr bwMode="auto">
            <a:xfrm>
              <a:off x="894769" y="3865777"/>
              <a:ext cx="1602341" cy="307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rgbClr val="FFFFCC"/>
                  </a:solidFill>
                  <a:latin typeface="CG Times" charset="0"/>
                </a:rPr>
                <a:t>Access Services</a:t>
              </a:r>
            </a:p>
          </p:txBody>
        </p:sp>
        <p:grpSp>
          <p:nvGrpSpPr>
            <p:cNvPr id="111891" name="Group 203"/>
            <p:cNvGrpSpPr>
              <a:grpSpLocks/>
            </p:cNvGrpSpPr>
            <p:nvPr/>
          </p:nvGrpSpPr>
          <p:grpSpPr bwMode="auto">
            <a:xfrm>
              <a:off x="269664" y="5209202"/>
              <a:ext cx="1142999" cy="585061"/>
              <a:chOff x="6307695" y="1355945"/>
              <a:chExt cx="1237570" cy="1028393"/>
            </a:xfrm>
          </p:grpSpPr>
          <p:sp>
            <p:nvSpPr>
              <p:cNvPr id="158" name="AutoShape 93"/>
              <p:cNvSpPr>
                <a:spLocks noChangeArrowheads="1"/>
              </p:cNvSpPr>
              <p:nvPr/>
            </p:nvSpPr>
            <p:spPr bwMode="auto">
              <a:xfrm>
                <a:off x="6307695" y="1355945"/>
                <a:ext cx="1237570" cy="979487"/>
              </a:xfrm>
              <a:prstGeom prst="flowChartMagneticDisk">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712" name="Text Box 94"/>
              <p:cNvSpPr txBox="1">
                <a:spLocks noChangeArrowheads="1"/>
              </p:cNvSpPr>
              <p:nvPr/>
            </p:nvSpPr>
            <p:spPr bwMode="auto">
              <a:xfrm>
                <a:off x="6314042" y="1464777"/>
                <a:ext cx="1224877" cy="919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Geospatial</a:t>
                </a:r>
              </a:p>
              <a:p>
                <a:pPr algn="ctr" eaLnBrk="1" hangingPunct="1"/>
                <a:r>
                  <a:rPr lang="en-US" sz="1000" b="1">
                    <a:solidFill>
                      <a:srgbClr val="000000"/>
                    </a:solidFill>
                    <a:latin typeface="CG Times" charset="0"/>
                  </a:rPr>
                  <a:t>Feature Data</a:t>
                </a:r>
              </a:p>
              <a:p>
                <a:pPr algn="ctr" eaLnBrk="1" hangingPunct="1"/>
                <a:endParaRPr lang="en-US" sz="800" b="1">
                  <a:solidFill>
                    <a:srgbClr val="000000"/>
                  </a:solidFill>
                  <a:latin typeface="CG Times" charset="0"/>
                </a:endParaRPr>
              </a:p>
            </p:txBody>
          </p:sp>
        </p:grpSp>
        <p:grpSp>
          <p:nvGrpSpPr>
            <p:cNvPr id="111892" name="Group 3232"/>
            <p:cNvGrpSpPr>
              <a:grpSpLocks/>
            </p:cNvGrpSpPr>
            <p:nvPr/>
          </p:nvGrpSpPr>
          <p:grpSpPr bwMode="auto">
            <a:xfrm>
              <a:off x="2001801" y="5206142"/>
              <a:ext cx="1134155" cy="570199"/>
              <a:chOff x="2001801" y="5138714"/>
              <a:chExt cx="1134155" cy="570199"/>
            </a:xfrm>
          </p:grpSpPr>
          <p:sp>
            <p:nvSpPr>
              <p:cNvPr id="166" name="AutoShape 134"/>
              <p:cNvSpPr>
                <a:spLocks noChangeArrowheads="1"/>
              </p:cNvSpPr>
              <p:nvPr/>
            </p:nvSpPr>
            <p:spPr bwMode="auto">
              <a:xfrm>
                <a:off x="2001801" y="5138714"/>
                <a:ext cx="1134155" cy="570199"/>
              </a:xfrm>
              <a:prstGeom prst="flowChartMagneticDisk">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708" name="Text Box 52"/>
              <p:cNvSpPr txBox="1">
                <a:spLocks noChangeArrowheads="1"/>
              </p:cNvSpPr>
              <p:nvPr/>
            </p:nvSpPr>
            <p:spPr bwMode="auto">
              <a:xfrm>
                <a:off x="2042232" y="5265799"/>
                <a:ext cx="1053293" cy="357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pPr>
                <a:r>
                  <a:rPr lang="en-US" sz="1000" b="1">
                    <a:solidFill>
                      <a:srgbClr val="000000"/>
                    </a:solidFill>
                    <a:latin typeface="CG Times" charset="0"/>
                  </a:rPr>
                  <a:t>Geospatial </a:t>
                </a:r>
                <a:br>
                  <a:rPr lang="en-US" sz="1000" b="1">
                    <a:solidFill>
                      <a:srgbClr val="000000"/>
                    </a:solidFill>
                    <a:latin typeface="CG Times" charset="0"/>
                  </a:rPr>
                </a:br>
                <a:r>
                  <a:rPr lang="en-US" sz="1000" b="1">
                    <a:solidFill>
                      <a:srgbClr val="000000"/>
                    </a:solidFill>
                    <a:latin typeface="CG Times" charset="0"/>
                  </a:rPr>
                  <a:t>Browse/Maps</a:t>
                </a:r>
              </a:p>
            </p:txBody>
          </p:sp>
        </p:grpSp>
        <p:sp>
          <p:nvSpPr>
            <p:cNvPr id="111693" name="Line 22"/>
            <p:cNvSpPr>
              <a:spLocks noChangeShapeType="1"/>
            </p:cNvSpPr>
            <p:nvPr/>
          </p:nvSpPr>
          <p:spPr bwMode="auto">
            <a:xfrm>
              <a:off x="1212273" y="4488704"/>
              <a:ext cx="6927" cy="7960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94" name="Line 22"/>
            <p:cNvSpPr>
              <a:spLocks noChangeShapeType="1"/>
            </p:cNvSpPr>
            <p:nvPr/>
          </p:nvSpPr>
          <p:spPr bwMode="auto">
            <a:xfrm flipH="1">
              <a:off x="1741064" y="4811572"/>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1893" name="Group 200"/>
            <p:cNvGrpSpPr>
              <a:grpSpLocks/>
            </p:cNvGrpSpPr>
            <p:nvPr/>
          </p:nvGrpSpPr>
          <p:grpSpPr bwMode="auto">
            <a:xfrm>
              <a:off x="1169564" y="5767537"/>
              <a:ext cx="1143000" cy="615657"/>
              <a:chOff x="6305550" y="2383057"/>
              <a:chExt cx="1238250" cy="920750"/>
            </a:xfrm>
          </p:grpSpPr>
          <p:sp>
            <p:nvSpPr>
              <p:cNvPr id="153" name="AutoShape 36"/>
              <p:cNvSpPr>
                <a:spLocks noChangeArrowheads="1"/>
              </p:cNvSpPr>
              <p:nvPr/>
            </p:nvSpPr>
            <p:spPr bwMode="auto">
              <a:xfrm>
                <a:off x="6305550" y="2383057"/>
                <a:ext cx="1238250" cy="920750"/>
              </a:xfrm>
              <a:prstGeom prst="flowChartMagneticDisk">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200" b="1" dirty="0">
                  <a:solidFill>
                    <a:srgbClr val="000000"/>
                  </a:solidFill>
                  <a:latin typeface="Arial"/>
                </a:endParaRPr>
              </a:p>
            </p:txBody>
          </p:sp>
          <p:sp>
            <p:nvSpPr>
              <p:cNvPr id="111704" name="Text Box 51"/>
              <p:cNvSpPr txBox="1">
                <a:spLocks noChangeArrowheads="1"/>
              </p:cNvSpPr>
              <p:nvPr/>
            </p:nvSpPr>
            <p:spPr bwMode="auto">
              <a:xfrm>
                <a:off x="6313705" y="2497126"/>
                <a:ext cx="1225550" cy="598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solidFill>
                      <a:srgbClr val="000000"/>
                    </a:solidFill>
                    <a:latin typeface="CG Times" charset="0"/>
                  </a:rPr>
                  <a:t>Geospatial Coverage Data</a:t>
                </a:r>
              </a:p>
            </p:txBody>
          </p:sp>
        </p:grpSp>
        <p:grpSp>
          <p:nvGrpSpPr>
            <p:cNvPr id="111894" name="Group 79"/>
            <p:cNvGrpSpPr>
              <a:grpSpLocks/>
            </p:cNvGrpSpPr>
            <p:nvPr/>
          </p:nvGrpSpPr>
          <p:grpSpPr bwMode="auto">
            <a:xfrm>
              <a:off x="1466427" y="4611815"/>
              <a:ext cx="549275" cy="365125"/>
              <a:chOff x="1628057" y="4048873"/>
              <a:chExt cx="549275" cy="365125"/>
            </a:xfrm>
          </p:grpSpPr>
          <p:sp>
            <p:nvSpPr>
              <p:cNvPr id="146" name="AutoShape 27"/>
              <p:cNvSpPr>
                <a:spLocks noChangeArrowheads="1"/>
              </p:cNvSpPr>
              <p:nvPr/>
            </p:nvSpPr>
            <p:spPr bwMode="auto">
              <a:xfrm>
                <a:off x="1628057" y="4048873"/>
                <a:ext cx="549275"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700" name="Text Box 31"/>
              <p:cNvSpPr txBox="1">
                <a:spLocks noChangeArrowheads="1"/>
              </p:cNvSpPr>
              <p:nvPr/>
            </p:nvSpPr>
            <p:spPr bwMode="auto">
              <a:xfrm>
                <a:off x="1651869" y="4116019"/>
                <a:ext cx="501650" cy="23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00" b="1">
                    <a:solidFill>
                      <a:srgbClr val="000000"/>
                    </a:solidFill>
                    <a:latin typeface="CG Times" charset="0"/>
                  </a:rPr>
                  <a:t>WCS</a:t>
                </a:r>
              </a:p>
            </p:txBody>
          </p:sp>
        </p:grpSp>
      </p:grpSp>
      <p:sp>
        <p:nvSpPr>
          <p:cNvPr id="111623" name="TextBox 64"/>
          <p:cNvSpPr txBox="1">
            <a:spLocks noChangeArrowheads="1"/>
          </p:cNvSpPr>
          <p:nvPr/>
        </p:nvSpPr>
        <p:spPr bwMode="auto">
          <a:xfrm>
            <a:off x="69850" y="17319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b="1">
              <a:solidFill>
                <a:srgbClr val="000000"/>
              </a:solidFill>
              <a:latin typeface="CG Times" charset="0"/>
            </a:endParaRPr>
          </a:p>
        </p:txBody>
      </p:sp>
      <p:sp>
        <p:nvSpPr>
          <p:cNvPr id="111624" name="TextBox 3231"/>
          <p:cNvSpPr txBox="1">
            <a:spLocks noChangeArrowheads="1"/>
          </p:cNvSpPr>
          <p:nvPr/>
        </p:nvSpPr>
        <p:spPr bwMode="auto">
          <a:xfrm>
            <a:off x="5146675" y="670877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b="1">
              <a:solidFill>
                <a:srgbClr val="000000"/>
              </a:solidFill>
              <a:latin typeface="CG Times" charset="0"/>
            </a:endParaRPr>
          </a:p>
        </p:txBody>
      </p:sp>
      <p:sp>
        <p:nvSpPr>
          <p:cNvPr id="111625" name="TextBox 3248"/>
          <p:cNvSpPr txBox="1">
            <a:spLocks noChangeArrowheads="1"/>
          </p:cNvSpPr>
          <p:nvPr/>
        </p:nvSpPr>
        <p:spPr bwMode="auto">
          <a:xfrm>
            <a:off x="8204200" y="56642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b="1">
              <a:solidFill>
                <a:srgbClr val="000000"/>
              </a:solidFill>
              <a:latin typeface="CG Times" charset="0"/>
            </a:endParaRPr>
          </a:p>
        </p:txBody>
      </p:sp>
      <p:sp>
        <p:nvSpPr>
          <p:cNvPr id="111626" name="TextBox 3256"/>
          <p:cNvSpPr txBox="1">
            <a:spLocks noChangeArrowheads="1"/>
          </p:cNvSpPr>
          <p:nvPr/>
        </p:nvSpPr>
        <p:spPr bwMode="auto">
          <a:xfrm>
            <a:off x="-415925" y="1835151"/>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b="1">
              <a:solidFill>
                <a:srgbClr val="000000"/>
              </a:solidFill>
              <a:latin typeface="CG Times" charset="0"/>
            </a:endParaRPr>
          </a:p>
        </p:txBody>
      </p:sp>
      <p:grpSp>
        <p:nvGrpSpPr>
          <p:cNvPr id="111895" name="Group 22"/>
          <p:cNvGrpSpPr>
            <a:grpSpLocks/>
          </p:cNvGrpSpPr>
          <p:nvPr/>
        </p:nvGrpSpPr>
        <p:grpSpPr bwMode="auto">
          <a:xfrm>
            <a:off x="119063" y="3179766"/>
            <a:ext cx="1566862" cy="831851"/>
            <a:chOff x="119270" y="3180359"/>
            <a:chExt cx="1566519" cy="831613"/>
          </a:xfrm>
        </p:grpSpPr>
        <p:sp>
          <p:nvSpPr>
            <p:cNvPr id="111676" name="Line 22"/>
            <p:cNvSpPr>
              <a:spLocks noChangeShapeType="1"/>
            </p:cNvSpPr>
            <p:nvPr/>
          </p:nvSpPr>
          <p:spPr bwMode="auto">
            <a:xfrm flipH="1">
              <a:off x="730508" y="3505200"/>
              <a:ext cx="11138" cy="50677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0" name="Rounded Rectangle 229"/>
            <p:cNvSpPr/>
            <p:nvPr/>
          </p:nvSpPr>
          <p:spPr>
            <a:xfrm>
              <a:off x="119270" y="3180359"/>
              <a:ext cx="1566519" cy="6744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FFFFFF"/>
                </a:solidFill>
                <a:latin typeface="Arial"/>
              </a:endParaRPr>
            </a:p>
          </p:txBody>
        </p:sp>
        <p:sp>
          <p:nvSpPr>
            <p:cNvPr id="111678" name="Rectangle 230"/>
            <p:cNvSpPr>
              <a:spLocks noChangeArrowheads="1"/>
            </p:cNvSpPr>
            <p:nvPr/>
          </p:nvSpPr>
          <p:spPr bwMode="auto">
            <a:xfrm>
              <a:off x="170529" y="3200990"/>
              <a:ext cx="1459067" cy="646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b="1" dirty="0">
                  <a:solidFill>
                    <a:srgbClr val="FFFFCC"/>
                  </a:solidFill>
                  <a:latin typeface="CG Times" charset="0"/>
                </a:rPr>
                <a:t>Other Services</a:t>
              </a:r>
            </a:p>
            <a:p>
              <a:pPr algn="ctr"/>
              <a:r>
                <a:rPr lang="en-US" sz="1100" b="1" dirty="0">
                  <a:solidFill>
                    <a:srgbClr val="FFFFCC"/>
                  </a:solidFill>
                  <a:latin typeface="CG Times" charset="0"/>
                </a:rPr>
                <a:t>Workflow, Alerts, Security</a:t>
              </a:r>
            </a:p>
          </p:txBody>
        </p:sp>
        <p:sp>
          <p:nvSpPr>
            <p:cNvPr id="111679" name="Line 21"/>
            <p:cNvSpPr>
              <a:spLocks noChangeShapeType="1"/>
            </p:cNvSpPr>
            <p:nvPr/>
          </p:nvSpPr>
          <p:spPr bwMode="auto">
            <a:xfrm>
              <a:off x="1446122" y="3309050"/>
              <a:ext cx="1587" cy="1920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1628" name="TextBox 1"/>
          <p:cNvSpPr txBox="1">
            <a:spLocks noChangeArrowheads="1"/>
          </p:cNvSpPr>
          <p:nvPr/>
        </p:nvSpPr>
        <p:spPr bwMode="auto">
          <a:xfrm>
            <a:off x="-650875" y="167481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b="1">
              <a:solidFill>
                <a:srgbClr val="000000"/>
              </a:solidFill>
              <a:latin typeface="CG Times" charset="0"/>
            </a:endParaRPr>
          </a:p>
        </p:txBody>
      </p:sp>
      <p:sp>
        <p:nvSpPr>
          <p:cNvPr id="111633" name="Line 62"/>
          <p:cNvSpPr>
            <a:spLocks noChangeShapeType="1"/>
          </p:cNvSpPr>
          <p:nvPr/>
        </p:nvSpPr>
        <p:spPr bwMode="auto">
          <a:xfrm>
            <a:off x="4650292" y="5823913"/>
            <a:ext cx="1690821" cy="21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 name="Rounded Rectangle 87"/>
          <p:cNvSpPr/>
          <p:nvPr/>
        </p:nvSpPr>
        <p:spPr bwMode="auto">
          <a:xfrm>
            <a:off x="4521206" y="5399092"/>
            <a:ext cx="3521075" cy="773112"/>
          </a:xfrm>
          <a:prstGeom prst="roundRect">
            <a:avLst/>
          </a:prstGeom>
          <a:solidFill>
            <a:srgbClr val="629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dirty="0">
              <a:solidFill>
                <a:srgbClr val="FFFFFF"/>
              </a:solidFill>
              <a:latin typeface="Arial"/>
            </a:endParaRPr>
          </a:p>
        </p:txBody>
      </p:sp>
      <p:sp>
        <p:nvSpPr>
          <p:cNvPr id="111635" name="Text Box 75"/>
          <p:cNvSpPr txBox="1">
            <a:spLocks noChangeArrowheads="1"/>
          </p:cNvSpPr>
          <p:nvPr/>
        </p:nvSpPr>
        <p:spPr bwMode="auto">
          <a:xfrm>
            <a:off x="5846097" y="5867508"/>
            <a:ext cx="9862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solidFill>
                  <a:srgbClr val="000000"/>
                </a:solidFill>
                <a:latin typeface="CG Times" charset="0"/>
              </a:rPr>
              <a:t>Sensors</a:t>
            </a:r>
          </a:p>
        </p:txBody>
      </p:sp>
      <p:sp>
        <p:nvSpPr>
          <p:cNvPr id="201" name="AutoShape 10"/>
          <p:cNvSpPr>
            <a:spLocks noChangeArrowheads="1"/>
          </p:cNvSpPr>
          <p:nvPr/>
        </p:nvSpPr>
        <p:spPr bwMode="auto">
          <a:xfrm>
            <a:off x="7391636" y="5486638"/>
            <a:ext cx="546314" cy="287919"/>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r>
              <a:rPr lang="en-US" sz="900" b="1" dirty="0">
                <a:solidFill>
                  <a:srgbClr val="000000"/>
                </a:solidFill>
                <a:latin typeface="Arial"/>
              </a:rPr>
              <a:t>Puck</a:t>
            </a:r>
          </a:p>
        </p:txBody>
      </p:sp>
      <p:sp>
        <p:nvSpPr>
          <p:cNvPr id="68" name="Rounded Rectangle 67"/>
          <p:cNvSpPr/>
          <p:nvPr/>
        </p:nvSpPr>
        <p:spPr bwMode="auto">
          <a:xfrm>
            <a:off x="4521206" y="4002092"/>
            <a:ext cx="3449638" cy="8588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b="1" dirty="0">
              <a:solidFill>
                <a:srgbClr val="FFFFFF"/>
              </a:solidFill>
              <a:latin typeface="Arial"/>
            </a:endParaRPr>
          </a:p>
        </p:txBody>
      </p:sp>
      <p:grpSp>
        <p:nvGrpSpPr>
          <p:cNvPr id="111896" name="Group 3245"/>
          <p:cNvGrpSpPr>
            <a:grpSpLocks/>
          </p:cNvGrpSpPr>
          <p:nvPr/>
        </p:nvGrpSpPr>
        <p:grpSpPr bwMode="auto">
          <a:xfrm>
            <a:off x="7101068" y="4335014"/>
            <a:ext cx="603745" cy="365001"/>
            <a:chOff x="6909784" y="4735038"/>
            <a:chExt cx="603698" cy="365125"/>
          </a:xfrm>
        </p:grpSpPr>
        <p:sp>
          <p:nvSpPr>
            <p:cNvPr id="71" name="AutoShape 10"/>
            <p:cNvSpPr>
              <a:spLocks noChangeArrowheads="1"/>
            </p:cNvSpPr>
            <p:nvPr/>
          </p:nvSpPr>
          <p:spPr bwMode="auto">
            <a:xfrm>
              <a:off x="6909784" y="4735038"/>
              <a:ext cx="603698" cy="365125"/>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675" name="Text Box 13"/>
            <p:cNvSpPr txBox="1">
              <a:spLocks noChangeArrowheads="1"/>
            </p:cNvSpPr>
            <p:nvPr/>
          </p:nvSpPr>
          <p:spPr bwMode="auto">
            <a:xfrm>
              <a:off x="6963983" y="4794490"/>
              <a:ext cx="495300" cy="24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a:solidFill>
                    <a:srgbClr val="000000"/>
                  </a:solidFill>
                  <a:latin typeface="CG Times" charset="0"/>
                </a:rPr>
                <a:t>SOS</a:t>
              </a:r>
            </a:p>
          </p:txBody>
        </p:sp>
      </p:grpSp>
      <p:grpSp>
        <p:nvGrpSpPr>
          <p:cNvPr id="111897" name="Group 6"/>
          <p:cNvGrpSpPr>
            <a:grpSpLocks/>
          </p:cNvGrpSpPr>
          <p:nvPr/>
        </p:nvGrpSpPr>
        <p:grpSpPr bwMode="auto">
          <a:xfrm>
            <a:off x="4757129" y="4334220"/>
            <a:ext cx="603745" cy="366587"/>
            <a:chOff x="3891433" y="4620462"/>
            <a:chExt cx="603698" cy="366712"/>
          </a:xfrm>
        </p:grpSpPr>
        <p:sp>
          <p:nvSpPr>
            <p:cNvPr id="70" name="AutoShape 27"/>
            <p:cNvSpPr>
              <a:spLocks noChangeArrowheads="1"/>
            </p:cNvSpPr>
            <p:nvPr/>
          </p:nvSpPr>
          <p:spPr bwMode="auto">
            <a:xfrm>
              <a:off x="3891433" y="4620462"/>
              <a:ext cx="603698" cy="36671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671" name="Text Box 14"/>
            <p:cNvSpPr txBox="1">
              <a:spLocks noChangeArrowheads="1"/>
            </p:cNvSpPr>
            <p:nvPr/>
          </p:nvSpPr>
          <p:spPr bwMode="auto">
            <a:xfrm>
              <a:off x="3970239" y="4691898"/>
              <a:ext cx="446087" cy="24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a:solidFill>
                    <a:srgbClr val="000000"/>
                  </a:solidFill>
                  <a:latin typeface="CG Times" charset="0"/>
                </a:rPr>
                <a:t>SPS</a:t>
              </a:r>
            </a:p>
          </p:txBody>
        </p:sp>
      </p:grpSp>
      <p:sp>
        <p:nvSpPr>
          <p:cNvPr id="69" name="AutoShape 27"/>
          <p:cNvSpPr>
            <a:spLocks noChangeArrowheads="1"/>
          </p:cNvSpPr>
          <p:nvPr/>
        </p:nvSpPr>
        <p:spPr bwMode="auto">
          <a:xfrm>
            <a:off x="6389704" y="4335014"/>
            <a:ext cx="604539" cy="365001"/>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667" name="Text Box 13"/>
          <p:cNvSpPr txBox="1">
            <a:spLocks noChangeArrowheads="1"/>
          </p:cNvSpPr>
          <p:nvPr/>
        </p:nvSpPr>
        <p:spPr bwMode="auto">
          <a:xfrm>
            <a:off x="6400800" y="4381036"/>
            <a:ext cx="53378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dirty="0">
                <a:solidFill>
                  <a:srgbClr val="000000"/>
                </a:solidFill>
                <a:latin typeface="CG Times" charset="0"/>
              </a:rPr>
              <a:t>O&amp;M</a:t>
            </a:r>
          </a:p>
        </p:txBody>
      </p:sp>
      <p:grpSp>
        <p:nvGrpSpPr>
          <p:cNvPr id="111898" name="Group 3244"/>
          <p:cNvGrpSpPr>
            <a:grpSpLocks/>
          </p:cNvGrpSpPr>
          <p:nvPr/>
        </p:nvGrpSpPr>
        <p:grpSpPr bwMode="auto">
          <a:xfrm>
            <a:off x="5467698" y="4334220"/>
            <a:ext cx="815183" cy="366587"/>
            <a:chOff x="5197850" y="4752375"/>
            <a:chExt cx="815119" cy="366712"/>
          </a:xfrm>
        </p:grpSpPr>
        <p:sp>
          <p:nvSpPr>
            <p:cNvPr id="74" name="AutoShape 27"/>
            <p:cNvSpPr>
              <a:spLocks noChangeArrowheads="1"/>
            </p:cNvSpPr>
            <p:nvPr/>
          </p:nvSpPr>
          <p:spPr bwMode="auto">
            <a:xfrm>
              <a:off x="5220283" y="4752375"/>
              <a:ext cx="770252" cy="366712"/>
            </a:xfrm>
            <a:prstGeom prst="flowChartAlternateProcess">
              <a:avLst/>
            </a:prstGeom>
            <a:ln w="25400">
              <a:noFill/>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sz="1100" b="1" dirty="0">
                <a:solidFill>
                  <a:srgbClr val="000000"/>
                </a:solidFill>
                <a:latin typeface="Arial"/>
              </a:endParaRPr>
            </a:p>
          </p:txBody>
        </p:sp>
        <p:sp>
          <p:nvSpPr>
            <p:cNvPr id="111663" name="Text Box 13"/>
            <p:cNvSpPr txBox="1">
              <a:spLocks noChangeArrowheads="1"/>
            </p:cNvSpPr>
            <p:nvPr/>
          </p:nvSpPr>
          <p:spPr bwMode="auto">
            <a:xfrm>
              <a:off x="5197850" y="4812621"/>
              <a:ext cx="815119" cy="24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dirty="0">
                  <a:solidFill>
                    <a:srgbClr val="000000"/>
                  </a:solidFill>
                  <a:latin typeface="CG Times" charset="0"/>
                </a:rPr>
                <a:t>SensorML</a:t>
              </a:r>
            </a:p>
          </p:txBody>
        </p:sp>
      </p:grpSp>
      <p:sp>
        <p:nvSpPr>
          <p:cNvPr id="111655" name="TextBox 76"/>
          <p:cNvSpPr txBox="1">
            <a:spLocks noChangeArrowheads="1"/>
          </p:cNvSpPr>
          <p:nvPr/>
        </p:nvSpPr>
        <p:spPr bwMode="auto">
          <a:xfrm>
            <a:off x="5181552" y="4036106"/>
            <a:ext cx="233910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CC"/>
                </a:solidFill>
                <a:latin typeface="CG Times" charset="0"/>
              </a:rPr>
              <a:t>Sensor  Web Enablement</a:t>
            </a:r>
          </a:p>
        </p:txBody>
      </p:sp>
      <p:sp>
        <p:nvSpPr>
          <p:cNvPr id="111640" name="TextBox 97"/>
          <p:cNvSpPr txBox="1">
            <a:spLocks noChangeArrowheads="1"/>
          </p:cNvSpPr>
          <p:nvPr/>
        </p:nvSpPr>
        <p:spPr bwMode="auto">
          <a:xfrm>
            <a:off x="4703528" y="5019894"/>
            <a:ext cx="83894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b="1">
                <a:solidFill>
                  <a:srgbClr val="000000"/>
                </a:solidFill>
                <a:latin typeface="CG Times" charset="0"/>
              </a:rPr>
              <a:t>Discover</a:t>
            </a:r>
          </a:p>
        </p:txBody>
      </p:sp>
      <p:sp>
        <p:nvSpPr>
          <p:cNvPr id="111641" name="TextBox 98"/>
          <p:cNvSpPr txBox="1">
            <a:spLocks noChangeArrowheads="1"/>
          </p:cNvSpPr>
          <p:nvPr/>
        </p:nvSpPr>
        <p:spPr bwMode="auto">
          <a:xfrm>
            <a:off x="5938817" y="5019894"/>
            <a:ext cx="68325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b="1">
                <a:solidFill>
                  <a:srgbClr val="000000"/>
                </a:solidFill>
                <a:latin typeface="CG Times" charset="0"/>
              </a:rPr>
              <a:t>Task</a:t>
            </a:r>
          </a:p>
        </p:txBody>
      </p:sp>
      <p:sp>
        <p:nvSpPr>
          <p:cNvPr id="111642" name="TextBox 99"/>
          <p:cNvSpPr txBox="1">
            <a:spLocks noChangeArrowheads="1"/>
          </p:cNvSpPr>
          <p:nvPr/>
        </p:nvSpPr>
        <p:spPr bwMode="auto">
          <a:xfrm>
            <a:off x="7018419" y="5019894"/>
            <a:ext cx="68325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b="1">
                <a:solidFill>
                  <a:srgbClr val="000000"/>
                </a:solidFill>
                <a:latin typeface="CG Times" charset="0"/>
              </a:rPr>
              <a:t>Access</a:t>
            </a:r>
          </a:p>
        </p:txBody>
      </p:sp>
      <p:sp>
        <p:nvSpPr>
          <p:cNvPr id="111643" name="Line 22"/>
          <p:cNvSpPr>
            <a:spLocks noChangeShapeType="1"/>
          </p:cNvSpPr>
          <p:nvPr/>
        </p:nvSpPr>
        <p:spPr bwMode="auto">
          <a:xfrm flipH="1">
            <a:off x="7062708" y="4876352"/>
            <a:ext cx="0" cy="5332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44" name="Line 22"/>
          <p:cNvSpPr>
            <a:spLocks noChangeShapeType="1"/>
          </p:cNvSpPr>
          <p:nvPr/>
        </p:nvSpPr>
        <p:spPr bwMode="auto">
          <a:xfrm flipH="1">
            <a:off x="5983108" y="4876352"/>
            <a:ext cx="0" cy="5332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1645" name="Line 22"/>
          <p:cNvSpPr>
            <a:spLocks noChangeShapeType="1"/>
          </p:cNvSpPr>
          <p:nvPr/>
        </p:nvSpPr>
        <p:spPr bwMode="auto">
          <a:xfrm flipH="1">
            <a:off x="4747819" y="4876352"/>
            <a:ext cx="0" cy="5332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11899" name="Group 234"/>
          <p:cNvGrpSpPr>
            <a:grpSpLocks/>
          </p:cNvGrpSpPr>
          <p:nvPr/>
        </p:nvGrpSpPr>
        <p:grpSpPr bwMode="auto">
          <a:xfrm>
            <a:off x="4648221" y="5486638"/>
            <a:ext cx="2667209" cy="380870"/>
            <a:chOff x="462736" y="1828800"/>
            <a:chExt cx="2697531" cy="533400"/>
          </a:xfrm>
        </p:grpSpPr>
        <p:pic>
          <p:nvPicPr>
            <p:cNvPr id="111648" name="Picture 4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2736" y="1828801"/>
              <a:ext cx="533098" cy="533399"/>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1649" name="Picture 58"/>
            <p:cNvPicPr>
              <a:picLocks noChangeAspect="1" noChangeArrowheads="1"/>
            </p:cNvPicPr>
            <p:nvPr/>
          </p:nvPicPr>
          <p:blipFill>
            <a:blip r:embed="rId8" cstate="print">
              <a:extLst>
                <a:ext uri="{28A0092B-C50C-407E-A947-70E740481C1C}">
                  <a14:useLocalDpi xmlns:a14="http://schemas.microsoft.com/office/drawing/2010/main" xmlns="" val="0"/>
                </a:ext>
              </a:extLst>
            </a:blip>
            <a:srcRect t="8228" b="7187"/>
            <a:stretch>
              <a:fillRect/>
            </a:stretch>
          </p:blipFill>
          <p:spPr bwMode="auto">
            <a:xfrm>
              <a:off x="2626806" y="1828807"/>
              <a:ext cx="533461" cy="533393"/>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1650" name="Picture 237"/>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82804" y="1828800"/>
              <a:ext cx="533400" cy="533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1651" name="Picture 238"/>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90600" y="1828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1652" name="Picture 239"/>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24000" y="1828800"/>
              <a:ext cx="549460" cy="5334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111630" name="TextBox 27"/>
          <p:cNvSpPr txBox="1">
            <a:spLocks noChangeArrowheads="1"/>
          </p:cNvSpPr>
          <p:nvPr/>
        </p:nvSpPr>
        <p:spPr bwMode="auto">
          <a:xfrm>
            <a:off x="-1008063" y="1531939"/>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p>
        </p:txBody>
      </p:sp>
      <p:sp>
        <p:nvSpPr>
          <p:cNvPr id="111631"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dirty="0">
                <a:solidFill>
                  <a:srgbClr val="092E5C"/>
                </a:solidFill>
                <a:cs typeface="MS PGothic" charset="0"/>
              </a:rPr>
              <a:t>Copyright © 2018 Open Geospatial Consortium</a:t>
            </a:r>
          </a:p>
        </p:txBody>
      </p:sp>
    </p:spTree>
    <p:extLst>
      <p:ext uri="{BB962C8B-B14F-4D97-AF65-F5344CB8AC3E}">
        <p14:creationId xmlns:p14="http://schemas.microsoft.com/office/powerpoint/2010/main" xmlns="" val="241132986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13</a:t>
            </a:fld>
            <a:endParaRPr lang="el-GR"/>
          </a:p>
        </p:txBody>
      </p:sp>
      <p:sp>
        <p:nvSpPr>
          <p:cNvPr id="4" name="3 Marcador de contenido"/>
          <p:cNvSpPr>
            <a:spLocks noGrp="1"/>
          </p:cNvSpPr>
          <p:nvPr>
            <p:ph sz="quarter" idx="12"/>
          </p:nvPr>
        </p:nvSpPr>
        <p:spPr/>
        <p:txBody>
          <a:bodyPr/>
          <a:lstStyle/>
          <a:p>
            <a:pPr lvl="0">
              <a:buNone/>
            </a:pPr>
            <a:endParaRPr lang="en-US" noProof="0" dirty="0" smtClean="0"/>
          </a:p>
          <a:p>
            <a:pPr lvl="0">
              <a:buNone/>
            </a:pPr>
            <a:r>
              <a:rPr lang="en-US" noProof="0" dirty="0" smtClean="0"/>
              <a:t>Of the interoperability experiment</a:t>
            </a:r>
          </a:p>
          <a:p>
            <a:pPr lvl="0"/>
            <a:r>
              <a:rPr lang="en-US" noProof="0" dirty="0" smtClean="0"/>
              <a:t>The use of OGC standards or (e.g. Sensor Web Enablement (</a:t>
            </a:r>
            <a:r>
              <a:rPr lang="en-US" noProof="0" dirty="0" err="1" smtClean="0"/>
              <a:t>SWE</a:t>
            </a:r>
            <a:r>
              <a:rPr lang="en-US" noProof="0" dirty="0" smtClean="0"/>
              <a:t>) or </a:t>
            </a:r>
            <a:r>
              <a:rPr lang="en-US" noProof="0" dirty="0" err="1" smtClean="0"/>
              <a:t>IoT</a:t>
            </a:r>
            <a:r>
              <a:rPr lang="en-US" noProof="0" dirty="0" smtClean="0"/>
              <a:t>) to support data integration among CS projects, and with other sources, esp. authoritative data (</a:t>
            </a:r>
            <a:r>
              <a:rPr lang="en-US" noProof="0" dirty="0" err="1" smtClean="0"/>
              <a:t>e.g</a:t>
            </a:r>
            <a:r>
              <a:rPr lang="en-US" noProof="0" dirty="0" smtClean="0"/>
              <a:t> by following SWE4CS);</a:t>
            </a:r>
          </a:p>
          <a:p>
            <a:pPr lvl="0"/>
            <a:r>
              <a:rPr lang="en-US" noProof="0" dirty="0" smtClean="0"/>
              <a:t>The integration of CS projects/campaigns in Single Sign-On system (</a:t>
            </a:r>
            <a:r>
              <a:rPr lang="en-US" noProof="0" dirty="0" err="1" smtClean="0"/>
              <a:t>SSO</a:t>
            </a:r>
            <a:r>
              <a:rPr lang="en-US" noProof="0" dirty="0" smtClean="0"/>
              <a:t>) federation;</a:t>
            </a:r>
          </a:p>
          <a:p>
            <a:pPr lvl="0"/>
            <a:r>
              <a:rPr lang="en-US" noProof="0" dirty="0" smtClean="0"/>
              <a:t>The relationship(s) between OGC standards and data and metadata standards currently used by CS projects.</a:t>
            </a:r>
          </a:p>
          <a:p>
            <a:pPr lvl="0"/>
            <a:r>
              <a:rPr lang="en-US" dirty="0" smtClean="0"/>
              <a:t>Do you miss something important?</a:t>
            </a:r>
            <a:endParaRPr lang="en-US" noProof="0" dirty="0" smtClean="0"/>
          </a:p>
        </p:txBody>
      </p:sp>
      <p:sp>
        <p:nvSpPr>
          <p:cNvPr id="5" name="4 Título"/>
          <p:cNvSpPr>
            <a:spLocks noGrp="1"/>
          </p:cNvSpPr>
          <p:nvPr>
            <p:ph type="title"/>
          </p:nvPr>
        </p:nvSpPr>
        <p:spPr/>
        <p:txBody>
          <a:bodyPr>
            <a:normAutofit fontScale="90000"/>
          </a:bodyPr>
          <a:lstStyle/>
          <a:p>
            <a:r>
              <a:rPr lang="en-US" noProof="0" dirty="0" smtClean="0"/>
              <a:t>The main objectives</a:t>
            </a:r>
            <a:r>
              <a:rPr lang="en-US" dirty="0" smtClean="0"/>
              <a:t/>
            </a:r>
            <a:br>
              <a:rPr lang="en-US" dirty="0" smtClean="0"/>
            </a:br>
            <a:endParaRPr lang="en-US" noProof="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Welcome from the </a:t>
            </a:r>
            <a:r>
              <a:rPr lang="en-US" noProof="0" dirty="0" err="1" smtClean="0"/>
              <a:t>WeObserve</a:t>
            </a:r>
            <a:r>
              <a:rPr lang="en-US" noProof="0" dirty="0" smtClean="0"/>
              <a:t> </a:t>
            </a:r>
            <a:r>
              <a:rPr lang="en-US" noProof="0" dirty="0" err="1" smtClean="0"/>
              <a:t>CoPTeam</a:t>
            </a:r>
            <a:endParaRPr lang="en-US" noProof="0" dirty="0"/>
          </a:p>
        </p:txBody>
      </p:sp>
      <p:sp>
        <p:nvSpPr>
          <p:cNvPr id="4" name="Slide Number Placeholder 3"/>
          <p:cNvSpPr>
            <a:spLocks noGrp="1"/>
          </p:cNvSpPr>
          <p:nvPr>
            <p:ph type="sldNum" sz="quarter" idx="11"/>
          </p:nvPr>
        </p:nvSpPr>
        <p:spPr>
          <a:xfrm>
            <a:off x="7896803" y="5667365"/>
            <a:ext cx="442800" cy="486000"/>
          </a:xfrm>
        </p:spPr>
        <p:txBody>
          <a:bodyPr/>
          <a:lstStyle/>
          <a:p>
            <a:pPr>
              <a:defRPr/>
            </a:pPr>
            <a:fld id="{0A278970-3676-47DA-89CC-BC19C9DF2746}" type="slidenum">
              <a:rPr lang="en-US" smtClean="0"/>
              <a:pPr>
                <a:defRPr/>
              </a:pPr>
              <a:t>14</a:t>
            </a:fld>
            <a:endParaRPr lang="en-US" dirty="0"/>
          </a:p>
        </p:txBody>
      </p:sp>
      <p:sp>
        <p:nvSpPr>
          <p:cNvPr id="12" name="TextBox 11"/>
          <p:cNvSpPr txBox="1"/>
          <p:nvPr/>
        </p:nvSpPr>
        <p:spPr>
          <a:xfrm>
            <a:off x="3395405" y="5313097"/>
            <a:ext cx="2087431" cy="584775"/>
          </a:xfrm>
          <a:prstGeom prst="rect">
            <a:avLst/>
          </a:prstGeom>
          <a:noFill/>
        </p:spPr>
        <p:txBody>
          <a:bodyPr wrap="none" rtlCol="0">
            <a:spAutoFit/>
          </a:bodyPr>
          <a:lstStyle/>
          <a:p>
            <a:pPr algn="ctr" defTabSz="914400" fontAlgn="base">
              <a:spcBef>
                <a:spcPct val="0"/>
              </a:spcBef>
              <a:spcAft>
                <a:spcPct val="0"/>
              </a:spcAft>
            </a:pPr>
            <a:r>
              <a:rPr lang="en-US" sz="1600" b="1" dirty="0" smtClean="0">
                <a:solidFill>
                  <a:srgbClr val="1F497D"/>
                </a:solidFill>
                <a:latin typeface="CG Times"/>
              </a:rPr>
              <a:t>Ester </a:t>
            </a:r>
            <a:r>
              <a:rPr lang="en-US" sz="1600" b="1" dirty="0" err="1" smtClean="0">
                <a:solidFill>
                  <a:srgbClr val="1F497D"/>
                </a:solidFill>
                <a:latin typeface="CG Times"/>
              </a:rPr>
              <a:t>Prat</a:t>
            </a:r>
            <a:r>
              <a:rPr lang="en-US" sz="1600" b="1" dirty="0" smtClean="0">
                <a:solidFill>
                  <a:srgbClr val="1F497D"/>
                </a:solidFill>
                <a:latin typeface="CG Times"/>
              </a:rPr>
              <a:t> – </a:t>
            </a:r>
            <a:r>
              <a:rPr lang="en-US" sz="1600" b="1" dirty="0" err="1" smtClean="0">
                <a:solidFill>
                  <a:srgbClr val="1F497D"/>
                </a:solidFill>
                <a:latin typeface="CG Times"/>
              </a:rPr>
              <a:t>CREAF</a:t>
            </a:r>
            <a:endParaRPr lang="en-US" sz="1600" b="1" dirty="0" smtClean="0">
              <a:solidFill>
                <a:srgbClr val="1F497D"/>
              </a:solidFill>
              <a:latin typeface="CG Times"/>
            </a:endParaRPr>
          </a:p>
          <a:p>
            <a:pPr algn="ctr" defTabSz="914400" fontAlgn="base">
              <a:spcBef>
                <a:spcPct val="0"/>
              </a:spcBef>
              <a:spcAft>
                <a:spcPct val="0"/>
              </a:spcAft>
            </a:pPr>
            <a:r>
              <a:rPr lang="en-US" sz="1600" dirty="0" smtClean="0">
                <a:solidFill>
                  <a:srgbClr val="1F497D"/>
                </a:solidFill>
                <a:latin typeface="CG Times"/>
              </a:rPr>
              <a:t>Support for CoP3</a:t>
            </a:r>
            <a:endParaRPr lang="en-US" sz="1600" dirty="0">
              <a:solidFill>
                <a:srgbClr val="1F497D"/>
              </a:solidFill>
              <a:latin typeface="CG Times"/>
            </a:endParaRPr>
          </a:p>
        </p:txBody>
      </p:sp>
      <p:sp>
        <p:nvSpPr>
          <p:cNvPr id="13" name="TextBox 12"/>
          <p:cNvSpPr txBox="1"/>
          <p:nvPr/>
        </p:nvSpPr>
        <p:spPr>
          <a:xfrm>
            <a:off x="22694" y="2568391"/>
            <a:ext cx="2577949" cy="830997"/>
          </a:xfrm>
          <a:prstGeom prst="rect">
            <a:avLst/>
          </a:prstGeom>
          <a:noFill/>
        </p:spPr>
        <p:txBody>
          <a:bodyPr wrap="none" rtlCol="0">
            <a:spAutoFit/>
          </a:bodyPr>
          <a:lstStyle/>
          <a:p>
            <a:pPr algn="ctr" defTabSz="914400" fontAlgn="base">
              <a:spcBef>
                <a:spcPct val="0"/>
              </a:spcBef>
              <a:spcAft>
                <a:spcPct val="0"/>
              </a:spcAft>
            </a:pPr>
            <a:r>
              <a:rPr lang="en-US" sz="1600" b="1" dirty="0" err="1" smtClean="0">
                <a:solidFill>
                  <a:srgbClr val="1F497D"/>
                </a:solidFill>
                <a:latin typeface="CG Times"/>
              </a:rPr>
              <a:t>Uta</a:t>
            </a:r>
            <a:r>
              <a:rPr lang="en-US" sz="1600" b="1" dirty="0" smtClean="0">
                <a:solidFill>
                  <a:srgbClr val="1F497D"/>
                </a:solidFill>
                <a:latin typeface="CG Times"/>
              </a:rPr>
              <a:t> </a:t>
            </a:r>
            <a:r>
              <a:rPr lang="en-US" sz="1600" b="1" dirty="0" err="1" smtClean="0">
                <a:solidFill>
                  <a:srgbClr val="1F497D"/>
                </a:solidFill>
                <a:latin typeface="CG Times"/>
              </a:rPr>
              <a:t>Wehn</a:t>
            </a:r>
            <a:r>
              <a:rPr lang="en-US" sz="1600" b="1" dirty="0" smtClean="0">
                <a:solidFill>
                  <a:srgbClr val="1F497D"/>
                </a:solidFill>
                <a:latin typeface="CG Times"/>
              </a:rPr>
              <a:t> – </a:t>
            </a:r>
            <a:r>
              <a:rPr lang="en-US" sz="1600" b="1" dirty="0" err="1" smtClean="0">
                <a:solidFill>
                  <a:srgbClr val="1F497D"/>
                </a:solidFill>
                <a:latin typeface="CG Times"/>
              </a:rPr>
              <a:t>IHE</a:t>
            </a:r>
            <a:r>
              <a:rPr lang="en-US" sz="1600" b="1" dirty="0" smtClean="0">
                <a:solidFill>
                  <a:srgbClr val="1F497D"/>
                </a:solidFill>
                <a:latin typeface="CG Times"/>
              </a:rPr>
              <a:t> Delft</a:t>
            </a:r>
            <a:endParaRPr lang="en-US" sz="1600" b="1" dirty="0">
              <a:solidFill>
                <a:srgbClr val="1F497D"/>
              </a:solidFill>
              <a:latin typeface="CG Times"/>
            </a:endParaRPr>
          </a:p>
          <a:p>
            <a:pPr algn="ctr"/>
            <a:r>
              <a:rPr lang="en-US" sz="1600" dirty="0" smtClean="0">
                <a:solidFill>
                  <a:srgbClr val="1F497D"/>
                </a:solidFill>
                <a:latin typeface="CG Times"/>
              </a:rPr>
              <a:t>Coordinating the </a:t>
            </a:r>
            <a:r>
              <a:rPr lang="en-US" sz="1600" dirty="0" err="1" smtClean="0">
                <a:solidFill>
                  <a:srgbClr val="1F497D"/>
                </a:solidFill>
                <a:latin typeface="CG Times"/>
              </a:rPr>
              <a:t>CoPs</a:t>
            </a:r>
            <a:endParaRPr lang="en-US" sz="1600" b="1" dirty="0" smtClean="0">
              <a:solidFill>
                <a:srgbClr val="1F497D"/>
              </a:solidFill>
              <a:latin typeface="CG Times"/>
            </a:endParaRPr>
          </a:p>
          <a:p>
            <a:pPr algn="ctr"/>
            <a:r>
              <a:rPr lang="en-US" sz="1600" dirty="0" smtClean="0">
                <a:solidFill>
                  <a:srgbClr val="1F497D"/>
                </a:solidFill>
                <a:latin typeface="CG Times"/>
              </a:rPr>
              <a:t>Chair of the CoP1 &amp; CoP2</a:t>
            </a:r>
          </a:p>
        </p:txBody>
      </p:sp>
      <p:sp>
        <p:nvSpPr>
          <p:cNvPr id="24" name="TextBox 23"/>
          <p:cNvSpPr txBox="1"/>
          <p:nvPr/>
        </p:nvSpPr>
        <p:spPr>
          <a:xfrm>
            <a:off x="6498021" y="2568391"/>
            <a:ext cx="2008883" cy="830997"/>
          </a:xfrm>
          <a:prstGeom prst="rect">
            <a:avLst/>
          </a:prstGeom>
          <a:noFill/>
        </p:spPr>
        <p:txBody>
          <a:bodyPr wrap="none" rtlCol="0">
            <a:spAutoFit/>
          </a:bodyPr>
          <a:lstStyle/>
          <a:p>
            <a:pPr algn="ctr" fontAlgn="base">
              <a:spcBef>
                <a:spcPct val="0"/>
              </a:spcBef>
              <a:spcAft>
                <a:spcPct val="0"/>
              </a:spcAft>
            </a:pPr>
            <a:r>
              <a:rPr lang="en-US" sz="1600" b="1" dirty="0" smtClean="0">
                <a:solidFill>
                  <a:srgbClr val="1F497D"/>
                </a:solidFill>
                <a:latin typeface="CG Times"/>
              </a:rPr>
              <a:t>Bart De </a:t>
            </a:r>
            <a:r>
              <a:rPr lang="en-US" sz="1600" b="1" dirty="0" err="1" smtClean="0">
                <a:solidFill>
                  <a:srgbClr val="1F497D"/>
                </a:solidFill>
                <a:latin typeface="CG Times"/>
              </a:rPr>
              <a:t>Lathouwer</a:t>
            </a:r>
            <a:endParaRPr lang="en-US" sz="1600" b="1" dirty="0" smtClean="0">
              <a:solidFill>
                <a:srgbClr val="1F497D"/>
              </a:solidFill>
              <a:latin typeface="CG Times"/>
            </a:endParaRPr>
          </a:p>
          <a:p>
            <a:pPr algn="ctr" fontAlgn="base">
              <a:spcBef>
                <a:spcPct val="0"/>
              </a:spcBef>
              <a:spcAft>
                <a:spcPct val="0"/>
              </a:spcAft>
            </a:pPr>
            <a:r>
              <a:rPr lang="en-US" sz="1600" dirty="0" smtClean="0">
                <a:solidFill>
                  <a:srgbClr val="1F497D"/>
                </a:solidFill>
                <a:latin typeface="CG Times"/>
              </a:rPr>
              <a:t>Contact with OGC </a:t>
            </a:r>
            <a:br>
              <a:rPr lang="en-US" sz="1600" dirty="0" smtClean="0">
                <a:solidFill>
                  <a:srgbClr val="1F497D"/>
                </a:solidFill>
                <a:latin typeface="CG Times"/>
              </a:rPr>
            </a:br>
            <a:r>
              <a:rPr lang="en-US" sz="1600" dirty="0" smtClean="0">
                <a:solidFill>
                  <a:srgbClr val="1F497D"/>
                </a:solidFill>
                <a:latin typeface="CG Times"/>
              </a:rPr>
              <a:t>and </a:t>
            </a:r>
            <a:r>
              <a:rPr lang="en-US" sz="1600" dirty="0" err="1" smtClean="0">
                <a:solidFill>
                  <a:srgbClr val="1F497D"/>
                </a:solidFill>
                <a:latin typeface="CG Times"/>
              </a:rPr>
              <a:t>NextGEOSS</a:t>
            </a:r>
            <a:endParaRPr lang="en-US" sz="1600" dirty="0">
              <a:solidFill>
                <a:srgbClr val="1F497D"/>
              </a:solidFill>
              <a:latin typeface="CG Times"/>
            </a:endParaRPr>
          </a:p>
        </p:txBody>
      </p:sp>
      <p:sp>
        <p:nvSpPr>
          <p:cNvPr id="6" name="TextBox 5"/>
          <p:cNvSpPr txBox="1"/>
          <p:nvPr/>
        </p:nvSpPr>
        <p:spPr>
          <a:xfrm>
            <a:off x="3379875" y="2568391"/>
            <a:ext cx="2132315" cy="584775"/>
          </a:xfrm>
          <a:prstGeom prst="rect">
            <a:avLst/>
          </a:prstGeom>
          <a:noFill/>
        </p:spPr>
        <p:txBody>
          <a:bodyPr wrap="none" rtlCol="0">
            <a:spAutoFit/>
          </a:bodyPr>
          <a:lstStyle/>
          <a:p>
            <a:pPr algn="ctr"/>
            <a:r>
              <a:rPr lang="en-US" sz="1600" b="1" dirty="0" smtClean="0">
                <a:solidFill>
                  <a:srgbClr val="1F497D"/>
                </a:solidFill>
                <a:latin typeface="CG Times"/>
              </a:rPr>
              <a:t>Joan Masó - </a:t>
            </a:r>
            <a:r>
              <a:rPr lang="en-US" sz="1600" b="1" dirty="0" err="1" smtClean="0">
                <a:solidFill>
                  <a:srgbClr val="1F497D"/>
                </a:solidFill>
                <a:latin typeface="CG Times"/>
              </a:rPr>
              <a:t>CREAF</a:t>
            </a:r>
            <a:r>
              <a:rPr lang="en-US" sz="1600" dirty="0">
                <a:solidFill>
                  <a:srgbClr val="1F497D"/>
                </a:solidFill>
                <a:latin typeface="CG Times"/>
              </a:rPr>
              <a:t/>
            </a:r>
            <a:br>
              <a:rPr lang="en-US" sz="1600" dirty="0">
                <a:solidFill>
                  <a:srgbClr val="1F497D"/>
                </a:solidFill>
                <a:latin typeface="CG Times"/>
              </a:rPr>
            </a:br>
            <a:r>
              <a:rPr lang="en-US" sz="1600" dirty="0" smtClean="0">
                <a:solidFill>
                  <a:srgbClr val="1F497D"/>
                </a:solidFill>
                <a:latin typeface="CG Times"/>
              </a:rPr>
              <a:t>Chair of the CoP3 </a:t>
            </a:r>
            <a:endParaRPr lang="en-US" sz="1600" dirty="0">
              <a:solidFill>
                <a:srgbClr val="1F497D"/>
              </a:solidFill>
              <a:latin typeface="CG Times"/>
            </a:endParaRPr>
          </a:p>
        </p:txBody>
      </p:sp>
      <p:pic>
        <p:nvPicPr>
          <p:cNvPr id="1026" name="Picture 2" descr="Related image">
            <a:hlinkClick r:id="rId2"/>
          </p:cNvPr>
          <p:cNvPicPr>
            <a:picLocks noChangeAspect="1" noChangeArrowheads="1"/>
          </p:cNvPicPr>
          <p:nvPr/>
        </p:nvPicPr>
        <p:blipFill>
          <a:blip r:embed="rId3" cstate="print"/>
          <a:srcRect/>
          <a:stretch>
            <a:fillRect/>
          </a:stretch>
        </p:blipFill>
        <p:spPr bwMode="auto">
          <a:xfrm>
            <a:off x="415243" y="882905"/>
            <a:ext cx="1669722" cy="1669722"/>
          </a:xfrm>
          <a:prstGeom prst="rect">
            <a:avLst/>
          </a:prstGeom>
          <a:noFill/>
        </p:spPr>
      </p:pic>
      <p:pic>
        <p:nvPicPr>
          <p:cNvPr id="1028" name="Picture 4" descr="Image result for joan maso creaf">
            <a:hlinkClick r:id="rId4"/>
          </p:cNvPr>
          <p:cNvPicPr>
            <a:picLocks noChangeAspect="1" noChangeArrowheads="1"/>
          </p:cNvPicPr>
          <p:nvPr/>
        </p:nvPicPr>
        <p:blipFill>
          <a:blip r:embed="rId5" cstate="print"/>
          <a:srcRect/>
          <a:stretch>
            <a:fillRect/>
          </a:stretch>
        </p:blipFill>
        <p:spPr bwMode="auto">
          <a:xfrm>
            <a:off x="3584116" y="901187"/>
            <a:ext cx="1651439" cy="1651439"/>
          </a:xfrm>
          <a:prstGeom prst="rect">
            <a:avLst/>
          </a:prstGeom>
          <a:noFill/>
        </p:spPr>
      </p:pic>
      <p:pic>
        <p:nvPicPr>
          <p:cNvPr id="1030" name="Picture 6" descr="Image result for ogc staff bart">
            <a:hlinkClick r:id="rId6"/>
          </p:cNvPr>
          <p:cNvPicPr>
            <a:picLocks noChangeAspect="1" noChangeArrowheads="1"/>
          </p:cNvPicPr>
          <p:nvPr/>
        </p:nvPicPr>
        <p:blipFill>
          <a:blip r:embed="rId7" cstate="print"/>
          <a:srcRect/>
          <a:stretch>
            <a:fillRect/>
          </a:stretch>
        </p:blipFill>
        <p:spPr bwMode="auto">
          <a:xfrm>
            <a:off x="6548029" y="944542"/>
            <a:ext cx="1623849" cy="1623849"/>
          </a:xfrm>
          <a:prstGeom prst="rect">
            <a:avLst/>
          </a:prstGeom>
          <a:noFill/>
        </p:spPr>
      </p:pic>
      <p:pic>
        <p:nvPicPr>
          <p:cNvPr id="1032" name="Picture 8" descr="Image result for ester prat creaf">
            <a:hlinkClick r:id="rId8"/>
          </p:cNvPr>
          <p:cNvPicPr>
            <a:picLocks noChangeAspect="1" noChangeArrowheads="1"/>
          </p:cNvPicPr>
          <p:nvPr/>
        </p:nvPicPr>
        <p:blipFill>
          <a:blip r:embed="rId9" cstate="print"/>
          <a:srcRect/>
          <a:stretch>
            <a:fillRect/>
          </a:stretch>
        </p:blipFill>
        <p:spPr bwMode="auto">
          <a:xfrm>
            <a:off x="3726002" y="3770512"/>
            <a:ext cx="1556845" cy="1556845"/>
          </a:xfrm>
          <a:prstGeom prst="rect">
            <a:avLst/>
          </a:prstGeom>
          <a:noFill/>
        </p:spPr>
      </p:pic>
      <p:pic>
        <p:nvPicPr>
          <p:cNvPr id="1034" name="Picture 10" descr="https://avatars0.githubusercontent.com/u/2982462?s=460&amp;v=4"/>
          <p:cNvPicPr>
            <a:picLocks noChangeAspect="1" noChangeArrowheads="1"/>
          </p:cNvPicPr>
          <p:nvPr/>
        </p:nvPicPr>
        <p:blipFill>
          <a:blip r:embed="rId10" cstate="print"/>
          <a:srcRect l="44053" t="15712" b="27436"/>
          <a:stretch>
            <a:fillRect/>
          </a:stretch>
        </p:blipFill>
        <p:spPr bwMode="auto">
          <a:xfrm>
            <a:off x="6518579" y="3845400"/>
            <a:ext cx="1450427" cy="1473878"/>
          </a:xfrm>
          <a:prstGeom prst="rect">
            <a:avLst/>
          </a:prstGeom>
          <a:noFill/>
        </p:spPr>
      </p:pic>
      <p:sp>
        <p:nvSpPr>
          <p:cNvPr id="22" name="TextBox 11"/>
          <p:cNvSpPr txBox="1"/>
          <p:nvPr/>
        </p:nvSpPr>
        <p:spPr>
          <a:xfrm>
            <a:off x="6001132" y="5339373"/>
            <a:ext cx="2635657" cy="830997"/>
          </a:xfrm>
          <a:prstGeom prst="rect">
            <a:avLst/>
          </a:prstGeom>
          <a:noFill/>
        </p:spPr>
        <p:txBody>
          <a:bodyPr wrap="none" rtlCol="0">
            <a:spAutoFit/>
          </a:bodyPr>
          <a:lstStyle/>
          <a:p>
            <a:pPr algn="ctr" fontAlgn="base">
              <a:spcBef>
                <a:spcPct val="0"/>
              </a:spcBef>
              <a:spcAft>
                <a:spcPct val="0"/>
              </a:spcAft>
            </a:pPr>
            <a:r>
              <a:rPr lang="ca-ES" sz="1600" b="1" dirty="0" err="1" smtClean="0"/>
              <a:t>Christoph</a:t>
            </a:r>
            <a:r>
              <a:rPr lang="ca-ES" sz="1600" b="1" dirty="0" smtClean="0"/>
              <a:t> </a:t>
            </a:r>
            <a:r>
              <a:rPr lang="ca-ES" sz="1600" b="1" dirty="0" err="1" smtClean="0"/>
              <a:t>Perger</a:t>
            </a:r>
            <a:r>
              <a:rPr lang="ca-ES" sz="1600" b="1" dirty="0" smtClean="0"/>
              <a:t> </a:t>
            </a:r>
            <a:r>
              <a:rPr lang="en-US" sz="1600" b="1" dirty="0" smtClean="0">
                <a:solidFill>
                  <a:srgbClr val="1F497D"/>
                </a:solidFill>
                <a:latin typeface="CG Times"/>
              </a:rPr>
              <a:t>– </a:t>
            </a:r>
            <a:r>
              <a:rPr lang="en-US" sz="1600" b="1" dirty="0" err="1" smtClean="0">
                <a:solidFill>
                  <a:srgbClr val="1F497D"/>
                </a:solidFill>
                <a:latin typeface="CG Times"/>
              </a:rPr>
              <a:t>IIASA</a:t>
            </a:r>
            <a:endParaRPr lang="en-US" sz="1600" b="1" dirty="0" smtClean="0">
              <a:solidFill>
                <a:srgbClr val="1F497D"/>
              </a:solidFill>
              <a:latin typeface="CG Times"/>
            </a:endParaRPr>
          </a:p>
          <a:p>
            <a:pPr algn="ctr" defTabSz="914400" fontAlgn="base">
              <a:spcBef>
                <a:spcPct val="0"/>
              </a:spcBef>
              <a:spcAft>
                <a:spcPct val="0"/>
              </a:spcAft>
            </a:pPr>
            <a:r>
              <a:rPr lang="en-US" sz="1600" dirty="0" smtClean="0">
                <a:solidFill>
                  <a:srgbClr val="1F497D"/>
                </a:solidFill>
                <a:latin typeface="CG Times"/>
              </a:rPr>
              <a:t>Contact with the </a:t>
            </a:r>
            <a:br>
              <a:rPr lang="en-US" sz="1600" dirty="0" smtClean="0">
                <a:solidFill>
                  <a:srgbClr val="1F497D"/>
                </a:solidFill>
                <a:latin typeface="CG Times"/>
              </a:rPr>
            </a:br>
            <a:r>
              <a:rPr lang="en-US" sz="1600" dirty="0" err="1" smtClean="0">
                <a:solidFill>
                  <a:srgbClr val="1F497D"/>
                </a:solidFill>
                <a:latin typeface="CG Times"/>
              </a:rPr>
              <a:t>WeObserve</a:t>
            </a:r>
            <a:r>
              <a:rPr lang="en-US" sz="1600" dirty="0" smtClean="0">
                <a:solidFill>
                  <a:srgbClr val="1F497D"/>
                </a:solidFill>
                <a:latin typeface="CG Times"/>
              </a:rPr>
              <a:t> coordinator</a:t>
            </a:r>
            <a:endParaRPr lang="en-US" sz="1600" dirty="0">
              <a:solidFill>
                <a:srgbClr val="1F497D"/>
              </a:solidFill>
              <a:latin typeface="CG Times"/>
            </a:endParaRPr>
          </a:p>
        </p:txBody>
      </p:sp>
      <p:sp>
        <p:nvSpPr>
          <p:cNvPr id="14" name="TextBox 13"/>
          <p:cNvSpPr txBox="1"/>
          <p:nvPr/>
        </p:nvSpPr>
        <p:spPr>
          <a:xfrm>
            <a:off x="253613" y="5252339"/>
            <a:ext cx="2318263" cy="584775"/>
          </a:xfrm>
          <a:prstGeom prst="rect">
            <a:avLst/>
          </a:prstGeom>
          <a:noFill/>
        </p:spPr>
        <p:txBody>
          <a:bodyPr wrap="none" rtlCol="0">
            <a:spAutoFit/>
          </a:bodyPr>
          <a:lstStyle/>
          <a:p>
            <a:pPr algn="ctr"/>
            <a:r>
              <a:rPr lang="en-US" sz="1600" b="1" dirty="0" err="1" smtClean="0">
                <a:solidFill>
                  <a:srgbClr val="1F497D"/>
                </a:solidFill>
                <a:latin typeface="CG Times"/>
              </a:rPr>
              <a:t>Joeri</a:t>
            </a:r>
            <a:r>
              <a:rPr lang="en-US" sz="1600" b="1" dirty="0" smtClean="0">
                <a:solidFill>
                  <a:srgbClr val="1F497D"/>
                </a:solidFill>
                <a:latin typeface="CG Times"/>
              </a:rPr>
              <a:t> </a:t>
            </a:r>
            <a:r>
              <a:rPr lang="en-US" sz="1600" b="1" dirty="0" err="1" smtClean="0">
                <a:solidFill>
                  <a:srgbClr val="1F497D"/>
                </a:solidFill>
                <a:latin typeface="CG Times"/>
              </a:rPr>
              <a:t>Naus</a:t>
            </a:r>
            <a:r>
              <a:rPr lang="en-US" sz="1600" b="1" dirty="0" smtClean="0">
                <a:solidFill>
                  <a:srgbClr val="1F497D"/>
                </a:solidFill>
                <a:latin typeface="CG Times"/>
              </a:rPr>
              <a:t> – IHE Delft</a:t>
            </a:r>
            <a:r>
              <a:rPr lang="en-US" sz="1600" dirty="0">
                <a:solidFill>
                  <a:srgbClr val="1F497D"/>
                </a:solidFill>
                <a:latin typeface="CG Times"/>
              </a:rPr>
              <a:t/>
            </a:r>
            <a:br>
              <a:rPr lang="en-US" sz="1600" dirty="0">
                <a:solidFill>
                  <a:srgbClr val="1F497D"/>
                </a:solidFill>
                <a:latin typeface="CG Times"/>
              </a:rPr>
            </a:br>
            <a:r>
              <a:rPr lang="en-US" sz="1600" dirty="0" err="1" smtClean="0">
                <a:solidFill>
                  <a:srgbClr val="1F497D"/>
                </a:solidFill>
                <a:latin typeface="CG Times"/>
              </a:rPr>
              <a:t>CoPs</a:t>
            </a:r>
            <a:r>
              <a:rPr lang="en-US" sz="1600" dirty="0" smtClean="0">
                <a:solidFill>
                  <a:srgbClr val="1F497D"/>
                </a:solidFill>
                <a:latin typeface="CG Times"/>
              </a:rPr>
              <a:t> support</a:t>
            </a:r>
            <a:endParaRPr lang="en-US" sz="1600" dirty="0">
              <a:solidFill>
                <a:srgbClr val="1F497D"/>
              </a:solidFill>
              <a:latin typeface="CG Times"/>
            </a:endParaRPr>
          </a:p>
        </p:txBody>
      </p:sp>
      <p:pic>
        <p:nvPicPr>
          <p:cNvPr id="15" name="Picture 4"/>
          <p:cNvPicPr>
            <a:picLocks noChangeAspect="1"/>
          </p:cNvPicPr>
          <p:nvPr/>
        </p:nvPicPr>
        <p:blipFill rotWithShape="1">
          <a:blip r:embed="rId11" cstate="print"/>
          <a:srcRect l="16774" t="5628" r="11784" b="17969"/>
          <a:stretch/>
        </p:blipFill>
        <p:spPr>
          <a:xfrm>
            <a:off x="499943" y="3555014"/>
            <a:ext cx="1565916" cy="1674661"/>
          </a:xfrm>
          <a:prstGeom prst="rect">
            <a:avLst/>
          </a:prstGeom>
        </p:spPr>
      </p:pic>
    </p:spTree>
    <p:extLst>
      <p:ext uri="{BB962C8B-B14F-4D97-AF65-F5344CB8AC3E}">
        <p14:creationId xmlns:p14="http://schemas.microsoft.com/office/powerpoint/2010/main" xmlns="" val="905740940"/>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Initiators Organizations. THANKS!</a:t>
            </a:r>
            <a:endParaRPr lang="ca-ES" dirty="0"/>
          </a:p>
        </p:txBody>
      </p:sp>
      <p:sp>
        <p:nvSpPr>
          <p:cNvPr id="3" name="2 Marcador de pie de página"/>
          <p:cNvSpPr>
            <a:spLocks noGrp="1"/>
          </p:cNvSpPr>
          <p:nvPr>
            <p:ph type="ftr" sz="quarter" idx="10"/>
          </p:nvPr>
        </p:nvSpPr>
        <p:spPr/>
        <p:txBody>
          <a:bodyPr/>
          <a:lstStyle/>
          <a:p>
            <a:r>
              <a:rPr lang="en-US" smtClean="0"/>
              <a:t>Copyright © 2018 Open Geospatial Consortium</a:t>
            </a:r>
            <a:endParaRPr lang="en-US" dirty="0"/>
          </a:p>
        </p:txBody>
      </p:sp>
      <p:sp>
        <p:nvSpPr>
          <p:cNvPr id="4" name="3 Marcador de número de diapositiva"/>
          <p:cNvSpPr>
            <a:spLocks noGrp="1"/>
          </p:cNvSpPr>
          <p:nvPr>
            <p:ph type="sldNum" sz="quarter" idx="11"/>
          </p:nvPr>
        </p:nvSpPr>
        <p:spPr/>
        <p:txBody>
          <a:bodyPr/>
          <a:lstStyle/>
          <a:p>
            <a:fld id="{0A278970-3676-47DA-89CC-BC19C9DF2746}" type="slidenum">
              <a:rPr lang="en-US" smtClean="0"/>
              <a:pPr/>
              <a:t>15</a:t>
            </a:fld>
            <a:endParaRPr lang="en-US" dirty="0"/>
          </a:p>
        </p:txBody>
      </p:sp>
      <p:sp>
        <p:nvSpPr>
          <p:cNvPr id="5" name="4 Marcador de texto"/>
          <p:cNvSpPr>
            <a:spLocks noGrp="1"/>
          </p:cNvSpPr>
          <p:nvPr>
            <p:ph type="body" idx="4294967295"/>
          </p:nvPr>
        </p:nvSpPr>
        <p:spPr>
          <a:xfrm>
            <a:off x="134470" y="1600200"/>
            <a:ext cx="8229600" cy="4525963"/>
          </a:xfrm>
          <a:prstGeom prst="rect">
            <a:avLst/>
          </a:prstGeom>
        </p:spPr>
        <p:txBody>
          <a:bodyPr/>
          <a:lstStyle/>
          <a:p>
            <a:pPr lvl="0">
              <a:buNone/>
            </a:pPr>
            <a:r>
              <a:rPr lang="en-US" sz="2000" kern="1200" dirty="0" smtClean="0">
                <a:solidFill>
                  <a:schemeClr val="tx1"/>
                </a:solidFill>
                <a:latin typeface="+mj-lt"/>
                <a:ea typeface="+mj-ea"/>
                <a:cs typeface="+mj-cs"/>
              </a:rPr>
              <a:t>The following OGC members are</a:t>
            </a:r>
            <a:r>
              <a:rPr lang="en-US" sz="2000" kern="1200" baseline="0" dirty="0" smtClean="0">
                <a:solidFill>
                  <a:schemeClr val="tx1"/>
                </a:solidFill>
                <a:latin typeface="+mj-lt"/>
                <a:ea typeface="+mj-ea"/>
                <a:cs typeface="+mj-cs"/>
              </a:rPr>
              <a:t> </a:t>
            </a:r>
            <a:r>
              <a:rPr lang="en-US" sz="2000" kern="1200" baseline="0" dirty="0" err="1" smtClean="0">
                <a:solidFill>
                  <a:schemeClr val="tx1"/>
                </a:solidFill>
                <a:latin typeface="+mj-lt"/>
                <a:ea typeface="+mj-ea"/>
                <a:cs typeface="+mj-cs"/>
              </a:rPr>
              <a:t>iniciators</a:t>
            </a:r>
            <a:r>
              <a:rPr lang="en-US" sz="2000" kern="1200" baseline="0" dirty="0" smtClean="0">
                <a:solidFill>
                  <a:schemeClr val="tx1"/>
                </a:solidFill>
                <a:latin typeface="+mj-lt"/>
                <a:ea typeface="+mj-ea"/>
                <a:cs typeface="+mj-cs"/>
              </a:rPr>
              <a:t> of the IE:</a:t>
            </a:r>
            <a:endParaRPr lang="en-US" sz="2000" kern="1200" dirty="0" smtClean="0">
              <a:solidFill>
                <a:schemeClr val="tx1"/>
              </a:solidFill>
              <a:latin typeface="+mj-lt"/>
              <a:ea typeface="+mj-ea"/>
              <a:cs typeface="+mj-cs"/>
            </a:endParaRPr>
          </a:p>
          <a:p>
            <a:pPr lvl="0"/>
            <a:r>
              <a:rPr lang="en-US" sz="2000" kern="1200" dirty="0" err="1" smtClean="0">
                <a:solidFill>
                  <a:schemeClr val="tx1"/>
                </a:solidFill>
                <a:latin typeface="+mj-lt"/>
                <a:ea typeface="+mj-ea"/>
                <a:cs typeface="+mj-cs"/>
              </a:rPr>
              <a:t>Universitat</a:t>
            </a:r>
            <a:r>
              <a:rPr lang="en-US" sz="2000" kern="1200" dirty="0" smtClean="0">
                <a:solidFill>
                  <a:schemeClr val="tx1"/>
                </a:solidFill>
                <a:latin typeface="+mj-lt"/>
                <a:ea typeface="+mj-ea"/>
                <a:cs typeface="+mj-cs"/>
              </a:rPr>
              <a:t> </a:t>
            </a:r>
            <a:r>
              <a:rPr lang="en-US" sz="2000" kern="1200" dirty="0" err="1" smtClean="0">
                <a:solidFill>
                  <a:schemeClr val="tx1"/>
                </a:solidFill>
                <a:latin typeface="+mj-lt"/>
                <a:ea typeface="+mj-ea"/>
                <a:cs typeface="+mj-cs"/>
              </a:rPr>
              <a:t>Autònoma</a:t>
            </a:r>
            <a:r>
              <a:rPr lang="en-US" sz="2000" kern="1200" dirty="0" smtClean="0">
                <a:solidFill>
                  <a:schemeClr val="tx1"/>
                </a:solidFill>
                <a:latin typeface="+mj-lt"/>
                <a:ea typeface="+mj-ea"/>
                <a:cs typeface="+mj-cs"/>
              </a:rPr>
              <a:t> de Barcelona – </a:t>
            </a:r>
            <a:r>
              <a:rPr lang="en-US" sz="2000" kern="1200" dirty="0" err="1" smtClean="0">
                <a:solidFill>
                  <a:schemeClr val="tx1"/>
                </a:solidFill>
                <a:latin typeface="+mj-lt"/>
                <a:ea typeface="+mj-ea"/>
                <a:cs typeface="+mj-cs"/>
              </a:rPr>
              <a:t>CREAF</a:t>
            </a:r>
            <a:endParaRPr lang="en-US" sz="2000" kern="1200" dirty="0" smtClean="0">
              <a:solidFill>
                <a:schemeClr val="tx1"/>
              </a:solidFill>
              <a:latin typeface="+mj-lt"/>
              <a:ea typeface="+mj-ea"/>
              <a:cs typeface="+mj-cs"/>
            </a:endParaRPr>
          </a:p>
          <a:p>
            <a:pPr lvl="0"/>
            <a:r>
              <a:rPr lang="en-US" sz="2000" kern="1200" dirty="0" smtClean="0">
                <a:solidFill>
                  <a:schemeClr val="tx1"/>
                </a:solidFill>
                <a:latin typeface="+mj-lt"/>
                <a:ea typeface="+mj-ea"/>
                <a:cs typeface="+mj-cs"/>
              </a:rPr>
              <a:t>International Institute for Applied Systems Analysis – </a:t>
            </a:r>
            <a:r>
              <a:rPr lang="en-US" sz="2000" kern="1200" dirty="0" err="1" smtClean="0">
                <a:solidFill>
                  <a:schemeClr val="tx1"/>
                </a:solidFill>
                <a:latin typeface="+mj-lt"/>
                <a:ea typeface="+mj-ea"/>
                <a:cs typeface="+mj-cs"/>
              </a:rPr>
              <a:t>IIASA</a:t>
            </a:r>
            <a:endParaRPr lang="en-US" sz="2000" kern="1200" dirty="0" smtClean="0">
              <a:solidFill>
                <a:schemeClr val="tx1"/>
              </a:solidFill>
              <a:latin typeface="+mj-lt"/>
              <a:ea typeface="+mj-ea"/>
              <a:cs typeface="+mj-cs"/>
            </a:endParaRPr>
          </a:p>
          <a:p>
            <a:pPr lvl="0"/>
            <a:r>
              <a:rPr lang="en-US" sz="2000" kern="1200" dirty="0" smtClean="0">
                <a:solidFill>
                  <a:schemeClr val="tx1"/>
                </a:solidFill>
                <a:latin typeface="+mj-lt"/>
                <a:ea typeface="+mj-ea"/>
                <a:cs typeface="+mj-cs"/>
              </a:rPr>
              <a:t>Joint Research Center (</a:t>
            </a:r>
            <a:r>
              <a:rPr lang="en-US" sz="2000" kern="1200" dirty="0" err="1" smtClean="0">
                <a:solidFill>
                  <a:schemeClr val="tx1"/>
                </a:solidFill>
                <a:latin typeface="+mj-lt"/>
                <a:ea typeface="+mj-ea"/>
                <a:cs typeface="+mj-cs"/>
              </a:rPr>
              <a:t>JRC</a:t>
            </a:r>
            <a:r>
              <a:rPr lang="en-US" sz="2000" kern="1200" dirty="0" smtClean="0">
                <a:solidFill>
                  <a:schemeClr val="tx1"/>
                </a:solidFill>
                <a:latin typeface="+mj-lt"/>
                <a:ea typeface="+mj-ea"/>
                <a:cs typeface="+mj-cs"/>
              </a:rPr>
              <a:t>)</a:t>
            </a:r>
          </a:p>
          <a:p>
            <a:pPr lvl="0"/>
            <a:endParaRPr lang="en-US" sz="2000" kern="1200" dirty="0" smtClean="0">
              <a:solidFill>
                <a:schemeClr val="tx1"/>
              </a:solidFill>
              <a:latin typeface="+mj-lt"/>
              <a:ea typeface="+mj-ea"/>
              <a:cs typeface="+mj-cs"/>
            </a:endParaRPr>
          </a:p>
          <a:p>
            <a:pPr lvl="0"/>
            <a:r>
              <a:rPr lang="en-US" sz="2000" dirty="0" smtClean="0">
                <a:latin typeface="+mj-lt"/>
                <a:ea typeface="+mj-ea"/>
                <a:cs typeface="+mj-cs"/>
              </a:rPr>
              <a:t>European Space Agency (</a:t>
            </a:r>
            <a:r>
              <a:rPr lang="en-US" sz="2000" dirty="0" err="1" smtClean="0">
                <a:latin typeface="+mj-lt"/>
                <a:ea typeface="+mj-ea"/>
                <a:cs typeface="+mj-cs"/>
              </a:rPr>
              <a:t>ESA</a:t>
            </a:r>
            <a:r>
              <a:rPr lang="en-US" sz="2000" dirty="0" smtClean="0">
                <a:latin typeface="+mj-lt"/>
                <a:ea typeface="+mj-ea"/>
                <a:cs typeface="+mj-cs"/>
              </a:rPr>
              <a:t>) ?</a:t>
            </a:r>
          </a:p>
          <a:p>
            <a:pPr lvl="0"/>
            <a:r>
              <a:rPr lang="en-US" sz="2000" kern="1200" dirty="0" smtClean="0">
                <a:solidFill>
                  <a:schemeClr val="tx1"/>
                </a:solidFill>
                <a:latin typeface="+mj-lt"/>
                <a:ea typeface="+mj-ea"/>
                <a:cs typeface="+mj-cs"/>
              </a:rPr>
              <a:t>US </a:t>
            </a:r>
            <a:r>
              <a:rPr lang="en-US" sz="2000" kern="1200" dirty="0" err="1" smtClean="0">
                <a:solidFill>
                  <a:schemeClr val="tx1"/>
                </a:solidFill>
                <a:latin typeface="+mj-lt"/>
                <a:ea typeface="+mj-ea"/>
                <a:cs typeface="+mj-cs"/>
              </a:rPr>
              <a:t>Geologicl</a:t>
            </a:r>
            <a:r>
              <a:rPr lang="en-US" sz="2000" kern="1200" dirty="0" smtClean="0">
                <a:solidFill>
                  <a:schemeClr val="tx1"/>
                </a:solidFill>
                <a:latin typeface="+mj-lt"/>
                <a:ea typeface="+mj-ea"/>
                <a:cs typeface="+mj-cs"/>
              </a:rPr>
              <a:t> Survey (</a:t>
            </a:r>
            <a:r>
              <a:rPr lang="en-US" sz="2000" kern="1200" dirty="0" err="1" smtClean="0">
                <a:solidFill>
                  <a:schemeClr val="tx1"/>
                </a:solidFill>
                <a:latin typeface="+mj-lt"/>
                <a:ea typeface="+mj-ea"/>
                <a:cs typeface="+mj-cs"/>
              </a:rPr>
              <a:t>USGS</a:t>
            </a:r>
            <a:r>
              <a:rPr lang="en-US" sz="2000" kern="1200" dirty="0" smtClean="0">
                <a:solidFill>
                  <a:schemeClr val="tx1"/>
                </a:solidFill>
                <a:latin typeface="+mj-lt"/>
                <a:ea typeface="+mj-ea"/>
                <a:cs typeface="+mj-cs"/>
              </a:rPr>
              <a:t>) ?</a:t>
            </a:r>
          </a:p>
          <a:p>
            <a:pPr lvl="0"/>
            <a:endParaRPr lang="en-US" sz="2000" dirty="0" smtClean="0">
              <a:latin typeface="+mj-lt"/>
              <a:ea typeface="+mj-ea"/>
              <a:cs typeface="+mj-cs"/>
            </a:endParaRPr>
          </a:p>
          <a:p>
            <a:pPr lvl="0"/>
            <a:r>
              <a:rPr lang="en-US" sz="1600" kern="1200" dirty="0" smtClean="0">
                <a:solidFill>
                  <a:schemeClr val="tx1"/>
                </a:solidFill>
                <a:latin typeface="+mj-lt"/>
                <a:ea typeface="+mj-ea"/>
                <a:cs typeface="+mj-cs"/>
              </a:rPr>
              <a:t>International Institute for Applied Systems Analysis – </a:t>
            </a:r>
            <a:r>
              <a:rPr lang="en-US" sz="1600" kern="1200" dirty="0" err="1" smtClean="0">
                <a:solidFill>
                  <a:schemeClr val="tx1"/>
                </a:solidFill>
                <a:latin typeface="+mj-lt"/>
                <a:ea typeface="+mj-ea"/>
                <a:cs typeface="+mj-cs"/>
              </a:rPr>
              <a:t>IIASA</a:t>
            </a:r>
            <a:r>
              <a:rPr lang="en-US" sz="1600" kern="1200" dirty="0" smtClean="0">
                <a:solidFill>
                  <a:schemeClr val="tx1"/>
                </a:solidFill>
                <a:latin typeface="+mj-lt"/>
                <a:ea typeface="+mj-ea"/>
                <a:cs typeface="+mj-cs"/>
              </a:rPr>
              <a:t> and </a:t>
            </a:r>
            <a:r>
              <a:rPr lang="en-US" sz="1600" kern="1200" dirty="0" err="1" smtClean="0">
                <a:solidFill>
                  <a:schemeClr val="tx1"/>
                </a:solidFill>
                <a:latin typeface="+mj-lt"/>
                <a:ea typeface="+mj-ea"/>
                <a:cs typeface="+mj-cs"/>
              </a:rPr>
              <a:t>Universitat</a:t>
            </a:r>
            <a:r>
              <a:rPr lang="en-US" sz="1600" kern="1200" dirty="0" smtClean="0">
                <a:solidFill>
                  <a:schemeClr val="tx1"/>
                </a:solidFill>
                <a:latin typeface="+mj-lt"/>
                <a:ea typeface="+mj-ea"/>
                <a:cs typeface="+mj-cs"/>
              </a:rPr>
              <a:t> </a:t>
            </a:r>
            <a:r>
              <a:rPr lang="en-US" sz="1600" kern="1200" dirty="0" err="1" smtClean="0">
                <a:solidFill>
                  <a:schemeClr val="tx1"/>
                </a:solidFill>
                <a:latin typeface="+mj-lt"/>
                <a:ea typeface="+mj-ea"/>
                <a:cs typeface="+mj-cs"/>
              </a:rPr>
              <a:t>Autònoma</a:t>
            </a:r>
            <a:r>
              <a:rPr lang="en-US" sz="1600" kern="1200" dirty="0" smtClean="0">
                <a:solidFill>
                  <a:schemeClr val="tx1"/>
                </a:solidFill>
                <a:latin typeface="+mj-lt"/>
                <a:ea typeface="+mj-ea"/>
                <a:cs typeface="+mj-cs"/>
              </a:rPr>
              <a:t> de Barcelona – </a:t>
            </a:r>
            <a:r>
              <a:rPr lang="en-US" sz="1600" kern="1200" dirty="0" err="1" smtClean="0">
                <a:solidFill>
                  <a:schemeClr val="tx1"/>
                </a:solidFill>
                <a:latin typeface="+mj-lt"/>
                <a:ea typeface="+mj-ea"/>
                <a:cs typeface="+mj-cs"/>
              </a:rPr>
              <a:t>CREAF</a:t>
            </a:r>
            <a:r>
              <a:rPr lang="en-US" sz="1600" kern="1200" dirty="0" smtClean="0">
                <a:solidFill>
                  <a:schemeClr val="tx1"/>
                </a:solidFill>
                <a:latin typeface="+mj-lt"/>
                <a:ea typeface="+mj-ea"/>
                <a:cs typeface="+mj-cs"/>
              </a:rPr>
              <a:t> are supported by the </a:t>
            </a:r>
            <a:r>
              <a:rPr lang="en-US" sz="1600" kern="1200" dirty="0" err="1" smtClean="0">
                <a:solidFill>
                  <a:schemeClr val="tx1"/>
                </a:solidFill>
                <a:latin typeface="+mj-lt"/>
                <a:ea typeface="+mj-ea"/>
                <a:cs typeface="+mj-cs"/>
              </a:rPr>
              <a:t>WeObserve</a:t>
            </a:r>
            <a:r>
              <a:rPr lang="en-US" sz="1600" kern="1200" dirty="0" smtClean="0">
                <a:solidFill>
                  <a:schemeClr val="tx1"/>
                </a:solidFill>
                <a:latin typeface="+mj-lt"/>
                <a:ea typeface="+mj-ea"/>
                <a:cs typeface="+mj-cs"/>
              </a:rPr>
              <a:t> project. </a:t>
            </a:r>
            <a:r>
              <a:rPr lang="en-US" sz="1600" kern="1200" dirty="0" err="1" smtClean="0">
                <a:solidFill>
                  <a:schemeClr val="tx1"/>
                </a:solidFill>
                <a:latin typeface="+mj-lt"/>
                <a:ea typeface="+mj-ea"/>
                <a:cs typeface="+mj-cs"/>
              </a:rPr>
              <a:t>WeObserve</a:t>
            </a:r>
            <a:r>
              <a:rPr lang="en-US" sz="1600" kern="1200" dirty="0" smtClean="0">
                <a:solidFill>
                  <a:schemeClr val="tx1"/>
                </a:solidFill>
                <a:latin typeface="+mj-lt"/>
                <a:ea typeface="+mj-ea"/>
                <a:cs typeface="+mj-cs"/>
              </a:rPr>
              <a:t> is funded by the European Union’s Horizon 2020 Research and Innovation </a:t>
            </a:r>
            <a:r>
              <a:rPr lang="en-US" sz="1600" kern="1200" dirty="0" err="1" smtClean="0">
                <a:solidFill>
                  <a:schemeClr val="tx1"/>
                </a:solidFill>
                <a:latin typeface="+mj-lt"/>
                <a:ea typeface="+mj-ea"/>
                <a:cs typeface="+mj-cs"/>
              </a:rPr>
              <a:t>Programme</a:t>
            </a:r>
            <a:r>
              <a:rPr lang="en-US" sz="1600" kern="1200" dirty="0" smtClean="0">
                <a:solidFill>
                  <a:schemeClr val="tx1"/>
                </a:solidFill>
                <a:latin typeface="+mj-lt"/>
                <a:ea typeface="+mj-ea"/>
                <a:cs typeface="+mj-cs"/>
              </a:rPr>
              <a:t> under grant agreement No. 776740.</a:t>
            </a:r>
          </a:p>
        </p:txBody>
      </p:sp>
    </p:spTree>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1627514E-C3C4-42A2-B5AA-F3D4B7D68D85}" type="slidenum">
              <a:rPr lang="en-US" smtClean="0"/>
              <a:pPr>
                <a:defRPr/>
              </a:pPr>
              <a:t>16</a:t>
            </a:fld>
            <a:endParaRPr lang="en-US" dirty="0"/>
          </a:p>
        </p:txBody>
      </p:sp>
      <p:sp>
        <p:nvSpPr>
          <p:cNvPr id="3" name="Content Placeholder 2"/>
          <p:cNvSpPr>
            <a:spLocks noGrp="1"/>
          </p:cNvSpPr>
          <p:nvPr>
            <p:ph sz="quarter" idx="12"/>
          </p:nvPr>
        </p:nvSpPr>
        <p:spPr>
          <a:xfrm>
            <a:off x="434748" y="1923393"/>
            <a:ext cx="7372349" cy="3720662"/>
          </a:xfrm>
        </p:spPr>
        <p:txBody>
          <a:bodyPr/>
          <a:lstStyle/>
          <a:p>
            <a:r>
              <a:rPr lang="en-US" sz="1800" noProof="0" dirty="0" smtClean="0"/>
              <a:t>Your Name</a:t>
            </a:r>
          </a:p>
          <a:p>
            <a:r>
              <a:rPr lang="en-US" sz="1800" noProof="0" dirty="0" smtClean="0"/>
              <a:t>Your Organization</a:t>
            </a:r>
          </a:p>
          <a:p>
            <a:r>
              <a:rPr lang="en-US" sz="1800" noProof="0" dirty="0" smtClean="0"/>
              <a:t>Participant or Observer</a:t>
            </a:r>
          </a:p>
          <a:p>
            <a:r>
              <a:rPr lang="en-US" sz="1800" noProof="0" dirty="0" smtClean="0"/>
              <a:t>Which of the 3 topics are you going to contribute:</a:t>
            </a:r>
          </a:p>
          <a:p>
            <a:pPr lvl="1"/>
            <a:r>
              <a:rPr lang="en-US" sz="1400" noProof="0" dirty="0" err="1" smtClean="0"/>
              <a:t>SWE</a:t>
            </a:r>
            <a:r>
              <a:rPr lang="en-US" sz="1400" noProof="0" dirty="0" smtClean="0"/>
              <a:t>: </a:t>
            </a:r>
            <a:r>
              <a:rPr lang="en-US" noProof="0" dirty="0" smtClean="0"/>
              <a:t>The use of OGC standards or (e.g. Sensor Web Enablement (</a:t>
            </a:r>
            <a:r>
              <a:rPr lang="en-US" noProof="0" dirty="0" err="1" smtClean="0"/>
              <a:t>SWE</a:t>
            </a:r>
            <a:r>
              <a:rPr lang="en-US" noProof="0" dirty="0" smtClean="0"/>
              <a:t>) or </a:t>
            </a:r>
            <a:r>
              <a:rPr lang="en-US" noProof="0" dirty="0" err="1" smtClean="0"/>
              <a:t>IoT</a:t>
            </a:r>
            <a:r>
              <a:rPr lang="en-US" noProof="0" dirty="0" smtClean="0"/>
              <a:t>) to support data integration</a:t>
            </a:r>
          </a:p>
          <a:p>
            <a:pPr lvl="1"/>
            <a:r>
              <a:rPr lang="en-US" noProof="0" dirty="0" err="1" smtClean="0"/>
              <a:t>SSO</a:t>
            </a:r>
            <a:r>
              <a:rPr lang="en-US" noProof="0" dirty="0" smtClean="0"/>
              <a:t>: The integration of CS projects/campaigns in Single Sign-On system federation</a:t>
            </a:r>
          </a:p>
          <a:p>
            <a:pPr lvl="1"/>
            <a:r>
              <a:rPr lang="en-US" noProof="0" dirty="0" smtClean="0"/>
              <a:t>MD: Metadata standards to describe CS projects</a:t>
            </a:r>
          </a:p>
          <a:p>
            <a:pPr lvl="1"/>
            <a:r>
              <a:rPr lang="en-US" noProof="0" dirty="0" smtClean="0"/>
              <a:t>Other: specify</a:t>
            </a:r>
          </a:p>
        </p:txBody>
      </p:sp>
      <p:sp>
        <p:nvSpPr>
          <p:cNvPr id="2" name="Title 1"/>
          <p:cNvSpPr>
            <a:spLocks noGrp="1"/>
          </p:cNvSpPr>
          <p:nvPr>
            <p:ph type="title"/>
          </p:nvPr>
        </p:nvSpPr>
        <p:spPr/>
        <p:txBody>
          <a:bodyPr>
            <a:normAutofit fontScale="90000"/>
          </a:bodyPr>
          <a:lstStyle/>
          <a:p>
            <a:r>
              <a:rPr lang="en-US" sz="2700" noProof="0" dirty="0"/>
              <a:t>A</a:t>
            </a:r>
            <a:r>
              <a:rPr lang="en-US" noProof="0" dirty="0"/>
              <a:t> Debt of Gratitude to the </a:t>
            </a:r>
            <a:r>
              <a:rPr lang="en-US" noProof="0" dirty="0" smtClean="0"/>
              <a:t>Participants. THANKS!!</a:t>
            </a:r>
            <a:br>
              <a:rPr lang="en-US" noProof="0" dirty="0" smtClean="0"/>
            </a:br>
            <a:r>
              <a:rPr lang="en-US" noProof="0" dirty="0" smtClean="0"/>
              <a:t>Can you write down:</a:t>
            </a:r>
            <a:endParaRPr lang="en-US" noProof="0" dirty="0"/>
          </a:p>
        </p:txBody>
      </p:sp>
    </p:spTree>
    <p:extLst>
      <p:ext uri="{BB962C8B-B14F-4D97-AF65-F5344CB8AC3E}">
        <p14:creationId xmlns:p14="http://schemas.microsoft.com/office/powerpoint/2010/main" xmlns="" val="18861611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17</a:t>
            </a:fld>
            <a:endParaRPr lang="el-GR"/>
          </a:p>
        </p:txBody>
      </p:sp>
      <p:sp>
        <p:nvSpPr>
          <p:cNvPr id="4" name="3 Marcador de contenido"/>
          <p:cNvSpPr>
            <a:spLocks noGrp="1"/>
          </p:cNvSpPr>
          <p:nvPr>
            <p:ph sz="quarter" idx="12"/>
          </p:nvPr>
        </p:nvSpPr>
        <p:spPr>
          <a:xfrm>
            <a:off x="434748" y="1145018"/>
            <a:ext cx="7372349" cy="4776107"/>
          </a:xfrm>
        </p:spPr>
        <p:txBody>
          <a:bodyPr/>
          <a:lstStyle/>
          <a:p>
            <a:pPr lvl="0"/>
            <a:r>
              <a:rPr lang="en-US" sz="1400" b="0" kern="1200" dirty="0" smtClean="0">
                <a:solidFill>
                  <a:schemeClr val="tx1"/>
                </a:solidFill>
                <a:latin typeface="+mn-lt"/>
                <a:ea typeface="+mj-ea"/>
                <a:cs typeface="+mj-cs"/>
              </a:rPr>
              <a:t>This activity is promoted and endorsed by the OGC Citizen Science Domain Working Group</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Citizen Science Association’s International Working Group on Citizen Science Data and Metadata (</a:t>
            </a:r>
            <a:r>
              <a:rPr lang="en-US" sz="1400" b="0" u="sng" kern="1200" dirty="0" smtClean="0">
                <a:solidFill>
                  <a:schemeClr val="tx1"/>
                </a:solidFill>
                <a:latin typeface="+mn-lt"/>
                <a:ea typeface="+mj-ea"/>
                <a:cs typeface="+mj-cs"/>
              </a:rPr>
              <a:t>http://citizenscience.org/association/about/working-groups/data-and-metadata-working-group/</a:t>
            </a:r>
            <a:r>
              <a:rPr lang="en-US" sz="1400" b="0" kern="1200" dirty="0" smtClean="0">
                <a:solidFill>
                  <a:schemeClr val="tx1"/>
                </a:solidFill>
                <a:latin typeface="+mn-lt"/>
                <a:ea typeface="+mj-ea"/>
                <a:cs typeface="+mj-cs"/>
              </a:rPr>
              <a:t>).</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Citizen Science COST Action - CA15212: to promote creativity, scientific literacy, and innovation throughout Europe (</a:t>
            </a:r>
            <a:r>
              <a:rPr lang="en-US" sz="1400" b="0" u="sng" kern="1200" dirty="0" smtClean="0">
                <a:solidFill>
                  <a:schemeClr val="tx1"/>
                </a:solidFill>
                <a:latin typeface="+mn-lt"/>
                <a:ea typeface="+mj-ea"/>
                <a:cs typeface="+mj-cs"/>
              </a:rPr>
              <a:t>https://www.cs-eu.net/about/CA15212</a:t>
            </a:r>
            <a:r>
              <a:rPr lang="en-US" sz="1400" b="0" kern="1200" dirty="0" smtClean="0">
                <a:solidFill>
                  <a:schemeClr val="tx1"/>
                </a:solidFill>
                <a:latin typeface="+mn-lt"/>
                <a:ea typeface="+mj-ea"/>
                <a:cs typeface="+mj-cs"/>
              </a:rPr>
              <a:t>).</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Citizen Science Global Partnership (</a:t>
            </a:r>
            <a:r>
              <a:rPr lang="en-US" sz="1400" b="0" kern="1200" dirty="0" err="1" smtClean="0">
                <a:solidFill>
                  <a:schemeClr val="tx1"/>
                </a:solidFill>
                <a:latin typeface="+mn-lt"/>
                <a:ea typeface="+mj-ea"/>
                <a:cs typeface="+mj-cs"/>
              </a:rPr>
              <a:t>CSGP</a:t>
            </a:r>
            <a:r>
              <a:rPr lang="en-US" sz="1400" b="0" kern="1200" dirty="0" smtClean="0">
                <a:solidFill>
                  <a:schemeClr val="tx1"/>
                </a:solidFill>
                <a:latin typeface="+mn-lt"/>
                <a:ea typeface="+mj-ea"/>
                <a:cs typeface="+mj-cs"/>
              </a:rPr>
              <a:t>) first call for participation (https://www.wilsoncenter.org/article/concept-note-citizen-science-global-partnership).</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ca-ES" sz="1400" b="0" kern="1200" dirty="0" err="1" smtClean="0">
                <a:solidFill>
                  <a:schemeClr val="tx1"/>
                </a:solidFill>
                <a:latin typeface="+mn-lt"/>
                <a:ea typeface="+mj-ea"/>
                <a:cs typeface="+mj-cs"/>
              </a:rPr>
              <a:t>Earth</a:t>
            </a:r>
            <a:r>
              <a:rPr lang="ca-ES" sz="1400" b="0" kern="1200" dirty="0" smtClean="0">
                <a:solidFill>
                  <a:schemeClr val="tx1"/>
                </a:solidFill>
                <a:latin typeface="+mn-lt"/>
                <a:ea typeface="+mj-ea"/>
                <a:cs typeface="+mj-cs"/>
              </a:rPr>
              <a:t> </a:t>
            </a:r>
            <a:r>
              <a:rPr lang="ca-ES" sz="1400" b="0" kern="1200" dirty="0" err="1" smtClean="0">
                <a:solidFill>
                  <a:schemeClr val="tx1"/>
                </a:solidFill>
                <a:latin typeface="+mn-lt"/>
                <a:ea typeface="+mj-ea"/>
                <a:cs typeface="+mj-cs"/>
              </a:rPr>
              <a:t>Observations</a:t>
            </a:r>
            <a:r>
              <a:rPr lang="ca-ES" sz="1400" b="0" kern="1200" dirty="0" smtClean="0">
                <a:solidFill>
                  <a:schemeClr val="tx1"/>
                </a:solidFill>
                <a:latin typeface="+mn-lt"/>
                <a:ea typeface="+mj-ea"/>
                <a:cs typeface="+mj-cs"/>
              </a:rPr>
              <a:t> and </a:t>
            </a:r>
            <a:r>
              <a:rPr lang="ca-ES" sz="1400" b="0" kern="1200" dirty="0" err="1" smtClean="0">
                <a:solidFill>
                  <a:schemeClr val="tx1"/>
                </a:solidFill>
                <a:latin typeface="+mn-lt"/>
                <a:ea typeface="+mj-ea"/>
                <a:cs typeface="+mj-cs"/>
              </a:rPr>
              <a:t>Citizen</a:t>
            </a:r>
            <a:r>
              <a:rPr lang="ca-ES" sz="1400" b="0" kern="1200" dirty="0" smtClean="0">
                <a:solidFill>
                  <a:schemeClr val="tx1"/>
                </a:solidFill>
                <a:latin typeface="+mn-lt"/>
                <a:ea typeface="+mj-ea"/>
                <a:cs typeface="+mj-cs"/>
              </a:rPr>
              <a:t> </a:t>
            </a:r>
            <a:r>
              <a:rPr lang="ca-ES" sz="1400" b="0" kern="1200" dirty="0" err="1" smtClean="0">
                <a:solidFill>
                  <a:schemeClr val="tx1"/>
                </a:solidFill>
                <a:latin typeface="+mn-lt"/>
                <a:ea typeface="+mj-ea"/>
                <a:cs typeface="+mj-cs"/>
              </a:rPr>
              <a:t>Science</a:t>
            </a:r>
            <a:r>
              <a:rPr lang="en-US" sz="1400" b="0" kern="1200" dirty="0" smtClean="0">
                <a:solidFill>
                  <a:schemeClr val="tx1"/>
                </a:solidFill>
                <a:latin typeface="+mn-lt"/>
                <a:ea typeface="+mj-ea"/>
                <a:cs typeface="+mj-cs"/>
              </a:rPr>
              <a:t> Community Activity of the GEO Work Program (http://earthobservations.org/activity.php?id=142).</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en-US" sz="1400" b="0" kern="1200" dirty="0" err="1" smtClean="0">
                <a:solidFill>
                  <a:schemeClr val="tx1"/>
                </a:solidFill>
                <a:latin typeface="+mn-lt"/>
                <a:ea typeface="+mj-ea"/>
                <a:cs typeface="+mj-cs"/>
              </a:rPr>
              <a:t>EuroGEOSS</a:t>
            </a:r>
            <a:r>
              <a:rPr lang="en-US" sz="1400" b="0" kern="1200" dirty="0" smtClean="0">
                <a:solidFill>
                  <a:schemeClr val="tx1"/>
                </a:solidFill>
                <a:latin typeface="+mn-lt"/>
                <a:ea typeface="+mj-ea"/>
                <a:cs typeface="+mj-cs"/>
              </a:rPr>
              <a:t> initiative (https://ec.europa.eu/info/research-and-innovation/knowledge-publications-tools-and-data/knowledge-centres-and-data-portals/eurogeoss_en).</a:t>
            </a:r>
          </a:p>
          <a:p>
            <a:pPr lvl="0"/>
            <a:r>
              <a:rPr lang="en-US" sz="1400" b="0" kern="1200" dirty="0" smtClean="0">
                <a:solidFill>
                  <a:schemeClr val="tx1"/>
                </a:solidFill>
                <a:latin typeface="+mn-lt"/>
                <a:ea typeface="+mj-ea"/>
                <a:cs typeface="+mj-cs"/>
              </a:rPr>
              <a:t>Is supported by the H2020 project </a:t>
            </a:r>
            <a:r>
              <a:rPr lang="en-US" sz="1400" b="0" kern="1200" dirty="0" err="1" smtClean="0">
                <a:solidFill>
                  <a:schemeClr val="tx1"/>
                </a:solidFill>
                <a:latin typeface="+mn-lt"/>
                <a:ea typeface="+mj-ea"/>
                <a:cs typeface="+mj-cs"/>
              </a:rPr>
              <a:t>WeObserve</a:t>
            </a:r>
            <a:r>
              <a:rPr lang="en-US" sz="1400" b="0" kern="1200" dirty="0" smtClean="0">
                <a:solidFill>
                  <a:schemeClr val="tx1"/>
                </a:solidFill>
                <a:latin typeface="+mn-lt"/>
                <a:ea typeface="+mj-ea"/>
                <a:cs typeface="+mj-cs"/>
              </a:rPr>
              <a:t> (https://www.weobserve.eu) (CoP3), the H2020 Citizens’ Observatory projects Grow (https://growobservatory.org/), </a:t>
            </a:r>
            <a:r>
              <a:rPr lang="en-US" sz="1400" b="0" kern="1200" dirty="0" err="1" smtClean="0">
                <a:solidFill>
                  <a:schemeClr val="tx1"/>
                </a:solidFill>
                <a:latin typeface="+mn-lt"/>
                <a:ea typeface="+mj-ea"/>
                <a:cs typeface="+mj-cs"/>
              </a:rPr>
              <a:t>Groudtruth</a:t>
            </a:r>
            <a:r>
              <a:rPr lang="en-US" sz="1400" b="0" kern="1200" dirty="0" smtClean="0">
                <a:solidFill>
                  <a:schemeClr val="tx1"/>
                </a:solidFill>
                <a:latin typeface="+mn-lt"/>
                <a:ea typeface="+mj-ea"/>
                <a:cs typeface="+mj-cs"/>
              </a:rPr>
              <a:t> 2.0 (http://gt20.eu/), </a:t>
            </a:r>
            <a:r>
              <a:rPr lang="en-US" sz="1400" b="0" kern="1200" dirty="0" err="1" smtClean="0">
                <a:solidFill>
                  <a:schemeClr val="tx1"/>
                </a:solidFill>
                <a:latin typeface="+mn-lt"/>
                <a:ea typeface="+mj-ea"/>
                <a:cs typeface="+mj-cs"/>
              </a:rPr>
              <a:t>Landsense</a:t>
            </a:r>
            <a:r>
              <a:rPr lang="en-US" sz="1400" b="0" kern="1200" dirty="0" smtClean="0">
                <a:solidFill>
                  <a:schemeClr val="tx1"/>
                </a:solidFill>
                <a:latin typeface="+mn-lt"/>
                <a:ea typeface="+mj-ea"/>
                <a:cs typeface="+mj-cs"/>
              </a:rPr>
              <a:t> (https://landsense.eu/) and Scent (https://scent-project.eu/), and the </a:t>
            </a:r>
            <a:r>
              <a:rPr lang="en-US" sz="1400" b="0" kern="1200" dirty="0" err="1" smtClean="0">
                <a:solidFill>
                  <a:schemeClr val="tx1"/>
                </a:solidFill>
                <a:latin typeface="+mn-lt"/>
                <a:ea typeface="+mj-ea"/>
                <a:cs typeface="+mj-cs"/>
              </a:rPr>
              <a:t>NextGEOSS</a:t>
            </a:r>
            <a:r>
              <a:rPr lang="en-US" sz="1400" b="0" kern="1200" dirty="0" smtClean="0">
                <a:solidFill>
                  <a:schemeClr val="tx1"/>
                </a:solidFill>
                <a:latin typeface="+mn-lt"/>
                <a:ea typeface="+mj-ea"/>
                <a:cs typeface="+mj-cs"/>
              </a:rPr>
              <a:t> project (https://nextgeoss.eu/).</a:t>
            </a:r>
            <a:endParaRPr lang="ca-ES" sz="1100" dirty="0"/>
          </a:p>
        </p:txBody>
      </p:sp>
      <p:sp>
        <p:nvSpPr>
          <p:cNvPr id="5" name="4 Título"/>
          <p:cNvSpPr>
            <a:spLocks noGrp="1"/>
          </p:cNvSpPr>
          <p:nvPr>
            <p:ph type="title"/>
          </p:nvPr>
        </p:nvSpPr>
        <p:spPr/>
        <p:txBody>
          <a:bodyPr>
            <a:normAutofit/>
          </a:bodyPr>
          <a:lstStyle/>
          <a:p>
            <a:r>
              <a:rPr lang="en-US" sz="2800" b="1" kern="1200" dirty="0" smtClean="0">
                <a:solidFill>
                  <a:schemeClr val="tx1"/>
                </a:solidFill>
                <a:latin typeface="+mn-lt"/>
                <a:ea typeface="+mj-ea"/>
                <a:cs typeface="+mj-cs"/>
              </a:rPr>
              <a:t>Linked Activities</a:t>
            </a:r>
            <a:endParaRPr lang="ca-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pPr>
              <a:defRPr/>
            </a:pPr>
            <a:r>
              <a:rPr lang="en-US" smtClean="0"/>
              <a:t>Copyright © 2018 Open Geospatial Consortium</a:t>
            </a:r>
            <a:endParaRPr lang="en-US" dirty="0"/>
          </a:p>
        </p:txBody>
      </p:sp>
      <p:sp>
        <p:nvSpPr>
          <p:cNvPr id="6" name="5 Marcador de número de diapositiva"/>
          <p:cNvSpPr>
            <a:spLocks noGrp="1"/>
          </p:cNvSpPr>
          <p:nvPr>
            <p:ph type="sldNum" sz="quarter" idx="11"/>
          </p:nvPr>
        </p:nvSpPr>
        <p:spPr/>
        <p:txBody>
          <a:bodyPr/>
          <a:lstStyle/>
          <a:p>
            <a:pPr>
              <a:defRPr/>
            </a:pPr>
            <a:fld id="{1627514E-C3C4-42A2-B5AA-F3D4B7D68D85}" type="slidenum">
              <a:rPr lang="en-US" smtClean="0"/>
              <a:pPr>
                <a:defRPr/>
              </a:pPr>
              <a:t>18</a:t>
            </a:fld>
            <a:endParaRPr lang="en-US" dirty="0"/>
          </a:p>
        </p:txBody>
      </p:sp>
      <p:sp>
        <p:nvSpPr>
          <p:cNvPr id="7" name="6 Marcador de contenido"/>
          <p:cNvSpPr>
            <a:spLocks noGrp="1"/>
          </p:cNvSpPr>
          <p:nvPr>
            <p:ph sz="quarter" idx="12"/>
          </p:nvPr>
        </p:nvSpPr>
        <p:spPr/>
        <p:txBody>
          <a:bodyPr/>
          <a:lstStyle/>
          <a:p>
            <a:r>
              <a:rPr lang="en-US" noProof="0" dirty="0" smtClean="0"/>
              <a:t>This workshop will launch CoP3 “Interoperability and standards for citizen observatories" by organizing the kick off of the first Interoperability Experiment.</a:t>
            </a:r>
          </a:p>
          <a:p>
            <a:endParaRPr lang="en-US" noProof="0" dirty="0" smtClean="0"/>
          </a:p>
          <a:p>
            <a:r>
              <a:rPr lang="en-US" noProof="0" dirty="0" smtClean="0"/>
              <a:t>We need to agree on the </a:t>
            </a:r>
            <a:r>
              <a:rPr lang="en-US" u="sng" noProof="0" dirty="0" smtClean="0"/>
              <a:t>focus</a:t>
            </a:r>
            <a:r>
              <a:rPr lang="en-US" noProof="0" dirty="0" smtClean="0"/>
              <a:t> of the experiments</a:t>
            </a:r>
          </a:p>
          <a:p>
            <a:r>
              <a:rPr lang="en-US" u="sng" noProof="0" dirty="0" smtClean="0"/>
              <a:t>Who</a:t>
            </a:r>
            <a:r>
              <a:rPr lang="en-US" noProof="0" dirty="0" smtClean="0"/>
              <a:t> is going to contribute what</a:t>
            </a:r>
          </a:p>
          <a:p>
            <a:r>
              <a:rPr lang="en-US" dirty="0" smtClean="0"/>
              <a:t>Ho</a:t>
            </a:r>
            <a:r>
              <a:rPr lang="en-US" noProof="0" dirty="0" smtClean="0"/>
              <a:t>w we are going to work </a:t>
            </a:r>
            <a:r>
              <a:rPr lang="en-US" u="sng" noProof="0" dirty="0" smtClean="0"/>
              <a:t>together</a:t>
            </a:r>
          </a:p>
          <a:p>
            <a:r>
              <a:rPr lang="en-US" noProof="0" dirty="0" smtClean="0"/>
              <a:t>How can we present what we will do</a:t>
            </a:r>
          </a:p>
          <a:p>
            <a:pPr lvl="1"/>
            <a:r>
              <a:rPr lang="en-US" noProof="0" dirty="0" smtClean="0"/>
              <a:t>In terms of </a:t>
            </a:r>
            <a:r>
              <a:rPr lang="en-US" u="sng" noProof="0" dirty="0" smtClean="0"/>
              <a:t>demonstrations</a:t>
            </a:r>
            <a:r>
              <a:rPr lang="en-US" noProof="0" dirty="0" smtClean="0"/>
              <a:t>, videos etc.</a:t>
            </a:r>
          </a:p>
        </p:txBody>
      </p:sp>
      <p:sp>
        <p:nvSpPr>
          <p:cNvPr id="2" name="1 Título"/>
          <p:cNvSpPr>
            <a:spLocks noGrp="1"/>
          </p:cNvSpPr>
          <p:nvPr>
            <p:ph type="title"/>
          </p:nvPr>
        </p:nvSpPr>
        <p:spPr/>
        <p:txBody>
          <a:bodyPr/>
          <a:lstStyle/>
          <a:p>
            <a:r>
              <a:rPr lang="en-US" noProof="0" dirty="0" smtClean="0"/>
              <a:t>What we want to do?</a:t>
            </a:r>
            <a:endParaRPr lang="en-US" noProof="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69149" y="3009697"/>
            <a:ext cx="7192736" cy="1099823"/>
          </a:xfrm>
        </p:spPr>
        <p:txBody>
          <a:bodyPr/>
          <a:lstStyle/>
          <a:p>
            <a:r>
              <a:rPr lang="en-US" noProof="0" dirty="0" smtClean="0"/>
              <a:t>Introduction</a:t>
            </a:r>
            <a:r>
              <a:rPr lang="en-US" baseline="0" noProof="0" dirty="0" smtClean="0"/>
              <a:t> to the </a:t>
            </a:r>
            <a:r>
              <a:rPr lang="en-US" baseline="0" noProof="0" dirty="0" err="1" smtClean="0"/>
              <a:t>CitSciIE</a:t>
            </a:r>
            <a:r>
              <a:rPr lang="en-US" baseline="0" noProof="0" dirty="0" smtClean="0"/>
              <a:t/>
            </a:r>
            <a:br>
              <a:rPr lang="en-US" baseline="0" noProof="0" dirty="0" smtClean="0"/>
            </a:br>
            <a:r>
              <a:rPr lang="en-US" cap="all" dirty="0" smtClean="0"/>
              <a:t> OGC 18-031: </a:t>
            </a:r>
            <a:br>
              <a:rPr lang="en-US" cap="all" dirty="0" smtClean="0"/>
            </a:br>
            <a:r>
              <a:rPr lang="en-US" dirty="0" smtClean="0"/>
              <a:t>Activity Plan For An OGC Interoperability Experiment</a:t>
            </a:r>
            <a:endParaRPr lang="en-US" noProof="0" dirty="0"/>
          </a:p>
        </p:txBody>
      </p:sp>
      <p:sp>
        <p:nvSpPr>
          <p:cNvPr id="6" name="5 Marcador de texto"/>
          <p:cNvSpPr>
            <a:spLocks noGrp="1"/>
          </p:cNvSpPr>
          <p:nvPr>
            <p:ph type="body" sz="quarter" idx="10"/>
          </p:nvPr>
        </p:nvSpPr>
        <p:spPr/>
        <p:txBody>
          <a:bodyPr/>
          <a:lstStyle/>
          <a:p>
            <a:endParaRPr lang="ca-ES"/>
          </a:p>
        </p:txBody>
      </p:sp>
      <p:sp>
        <p:nvSpPr>
          <p:cNvPr id="3" name="2 Marcador de número de diapositiva"/>
          <p:cNvSpPr>
            <a:spLocks noGrp="1"/>
          </p:cNvSpPr>
          <p:nvPr>
            <p:ph type="sldNum" sz="quarter" idx="4294967295"/>
          </p:nvPr>
        </p:nvSpPr>
        <p:spPr>
          <a:xfrm>
            <a:off x="8701088" y="6299200"/>
            <a:ext cx="442912" cy="485775"/>
          </a:xfrm>
          <a:prstGeom prst="rect">
            <a:avLst/>
          </a:prstGeom>
        </p:spPr>
        <p:txBody>
          <a:bodyPr/>
          <a:lstStyle/>
          <a:p>
            <a:fld id="{EF5D1E71-BD89-46A4-9D11-E875E40D239A}"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E3603D5-0E3B-42FF-886B-CD73E13591C1}"/>
              </a:ext>
            </a:extLst>
          </p:cNvPr>
          <p:cNvSpPr>
            <a:spLocks noGrp="1"/>
          </p:cNvSpPr>
          <p:nvPr>
            <p:ph type="ftr" sz="quarter" idx="10"/>
          </p:nvPr>
        </p:nvSpPr>
        <p:spPr/>
        <p:txBody>
          <a:bodyPr/>
          <a:lstStyle/>
          <a:p>
            <a:r>
              <a:rPr lang="en-US" smtClean="0"/>
              <a:t>WeObserve CoP Launch Workshop | Geneva</a:t>
            </a:r>
            <a:endParaRPr lang="el-GR"/>
          </a:p>
        </p:txBody>
      </p:sp>
      <p:sp>
        <p:nvSpPr>
          <p:cNvPr id="3" name="Slide Number Placeholder 2">
            <a:extLst>
              <a:ext uri="{FF2B5EF4-FFF2-40B4-BE49-F238E27FC236}">
                <a16:creationId xmlns:a16="http://schemas.microsoft.com/office/drawing/2014/main" xmlns="" id="{83770D2D-1692-477E-9ABF-E13B6176094D}"/>
              </a:ext>
            </a:extLst>
          </p:cNvPr>
          <p:cNvSpPr>
            <a:spLocks noGrp="1"/>
          </p:cNvSpPr>
          <p:nvPr>
            <p:ph type="sldNum" sz="quarter" idx="11"/>
          </p:nvPr>
        </p:nvSpPr>
        <p:spPr/>
        <p:txBody>
          <a:bodyPr/>
          <a:lstStyle/>
          <a:p>
            <a:fld id="{EF5D1E71-BD89-46A4-9D11-E875E40D239A}" type="slidenum">
              <a:rPr lang="el-GR" smtClean="0"/>
              <a:pPr/>
              <a:t>2</a:t>
            </a:fld>
            <a:endParaRPr lang="el-GR"/>
          </a:p>
        </p:txBody>
      </p:sp>
      <p:sp>
        <p:nvSpPr>
          <p:cNvPr id="7" name="Content Placeholder 6">
            <a:extLst>
              <a:ext uri="{FF2B5EF4-FFF2-40B4-BE49-F238E27FC236}">
                <a16:creationId xmlns:a16="http://schemas.microsoft.com/office/drawing/2014/main" xmlns="" id="{8901AA09-61EA-4015-A0A0-0EFE4A05B4DE}"/>
              </a:ext>
            </a:extLst>
          </p:cNvPr>
          <p:cNvSpPr>
            <a:spLocks noGrp="1"/>
          </p:cNvSpPr>
          <p:nvPr>
            <p:ph sz="quarter" idx="12"/>
          </p:nvPr>
        </p:nvSpPr>
        <p:spPr/>
        <p:txBody>
          <a:bodyPr>
            <a:normAutofit fontScale="85000" lnSpcReduction="20000"/>
          </a:bodyPr>
          <a:lstStyle/>
          <a:p>
            <a:r>
              <a:rPr lang="en-US" noProof="0" dirty="0" smtClean="0"/>
              <a:t>Kick off [plenary]</a:t>
            </a:r>
            <a:endParaRPr lang="en-US" noProof="0" dirty="0"/>
          </a:p>
          <a:p>
            <a:pPr lvl="1"/>
            <a:r>
              <a:rPr lang="en-US" noProof="0" dirty="0" smtClean="0"/>
              <a:t>Introduction: what is </a:t>
            </a:r>
            <a:r>
              <a:rPr lang="en-US" noProof="0" dirty="0" err="1" smtClean="0"/>
              <a:t>WeObserve</a:t>
            </a:r>
            <a:r>
              <a:rPr lang="en-US" noProof="0" dirty="0" smtClean="0"/>
              <a:t>, and why are we here?</a:t>
            </a:r>
          </a:p>
          <a:p>
            <a:pPr lvl="1"/>
            <a:r>
              <a:rPr lang="en-US" noProof="0" dirty="0" smtClean="0"/>
              <a:t>Co-defining </a:t>
            </a:r>
            <a:r>
              <a:rPr lang="en-US" noProof="0" dirty="0" err="1" smtClean="0"/>
              <a:t>CoP</a:t>
            </a:r>
            <a:r>
              <a:rPr lang="en-US" noProof="0" dirty="0" smtClean="0"/>
              <a:t> objectives</a:t>
            </a:r>
          </a:p>
          <a:p>
            <a:r>
              <a:rPr lang="en-US" noProof="0" dirty="0" smtClean="0"/>
              <a:t>Play [round-tables]</a:t>
            </a:r>
          </a:p>
          <a:p>
            <a:pPr lvl="1"/>
            <a:r>
              <a:rPr lang="en-US" noProof="0" dirty="0" err="1" smtClean="0"/>
              <a:t>CoP</a:t>
            </a:r>
            <a:r>
              <a:rPr lang="en-US" noProof="0" dirty="0" smtClean="0"/>
              <a:t> principles and tools</a:t>
            </a:r>
          </a:p>
          <a:p>
            <a:pPr lvl="1"/>
            <a:r>
              <a:rPr lang="en-US" noProof="0" dirty="0" smtClean="0"/>
              <a:t>Incentives to participate</a:t>
            </a:r>
          </a:p>
          <a:p>
            <a:pPr lvl="1"/>
            <a:r>
              <a:rPr lang="en-US" noProof="0" dirty="0" smtClean="0"/>
              <a:t>Communication strategy</a:t>
            </a:r>
          </a:p>
          <a:p>
            <a:pPr lvl="1"/>
            <a:r>
              <a:rPr lang="en-US" noProof="0" dirty="0" smtClean="0"/>
              <a:t>Roles &amp; responsibilities</a:t>
            </a:r>
          </a:p>
          <a:p>
            <a:pPr lvl="1"/>
            <a:r>
              <a:rPr lang="en-US" noProof="0" dirty="0" smtClean="0"/>
              <a:t>First activity</a:t>
            </a:r>
          </a:p>
          <a:p>
            <a:pPr lvl="1"/>
            <a:r>
              <a:rPr lang="en-US" noProof="0" dirty="0" err="1" smtClean="0"/>
              <a:t>IPR</a:t>
            </a:r>
            <a:r>
              <a:rPr lang="en-US" noProof="0" dirty="0" smtClean="0"/>
              <a:t> / </a:t>
            </a:r>
            <a:r>
              <a:rPr lang="en-US" noProof="0" dirty="0" err="1" smtClean="0"/>
              <a:t>GDPR</a:t>
            </a:r>
            <a:endParaRPr lang="en-US" noProof="0" dirty="0"/>
          </a:p>
          <a:p>
            <a:r>
              <a:rPr lang="en-US" noProof="0" dirty="0" smtClean="0"/>
              <a:t>Finale! [plenary]</a:t>
            </a:r>
          </a:p>
          <a:p>
            <a:pPr lvl="1"/>
            <a:r>
              <a:rPr lang="en-US" noProof="0" dirty="0" smtClean="0"/>
              <a:t>Report back: what did we come up with?</a:t>
            </a:r>
          </a:p>
          <a:p>
            <a:pPr lvl="1"/>
            <a:r>
              <a:rPr lang="en-US" noProof="0" dirty="0" smtClean="0"/>
              <a:t>Timeline</a:t>
            </a:r>
          </a:p>
          <a:p>
            <a:pPr lvl="1"/>
            <a:r>
              <a:rPr lang="en-US" noProof="0" dirty="0" err="1" smtClean="0"/>
              <a:t>AOB</a:t>
            </a:r>
            <a:endParaRPr lang="en-US" noProof="0" dirty="0" smtClean="0"/>
          </a:p>
          <a:p>
            <a:pPr lvl="1"/>
            <a:r>
              <a:rPr lang="en-US" noProof="0" dirty="0" smtClean="0"/>
              <a:t>Wrap up</a:t>
            </a:r>
          </a:p>
        </p:txBody>
      </p:sp>
      <p:sp>
        <p:nvSpPr>
          <p:cNvPr id="6" name="Title 5">
            <a:extLst>
              <a:ext uri="{FF2B5EF4-FFF2-40B4-BE49-F238E27FC236}">
                <a16:creationId xmlns:a16="http://schemas.microsoft.com/office/drawing/2014/main" xmlns="" id="{B26E7334-6B48-431F-8F70-8CAAC60DBDC4}"/>
              </a:ext>
            </a:extLst>
          </p:cNvPr>
          <p:cNvSpPr>
            <a:spLocks noGrp="1"/>
          </p:cNvSpPr>
          <p:nvPr>
            <p:ph type="title"/>
          </p:nvPr>
        </p:nvSpPr>
        <p:spPr/>
        <p:txBody>
          <a:bodyPr/>
          <a:lstStyle/>
          <a:p>
            <a:r>
              <a:rPr lang="en-US" noProof="0" dirty="0" smtClean="0"/>
              <a:t>Outline slide</a:t>
            </a:r>
            <a:endParaRPr lang="en-US" noProof="0" dirty="0"/>
          </a:p>
        </p:txBody>
      </p:sp>
      <p:sp>
        <p:nvSpPr>
          <p:cNvPr id="4" name="Rectangle 3">
            <a:extLst>
              <a:ext uri="{FF2B5EF4-FFF2-40B4-BE49-F238E27FC236}">
                <a16:creationId xmlns:a16="http://schemas.microsoft.com/office/drawing/2014/main" xmlns="" id="{C713BB1A-6092-4876-A95E-7C06153E6690}"/>
              </a:ext>
            </a:extLst>
          </p:cNvPr>
          <p:cNvSpPr/>
          <p:nvPr/>
        </p:nvSpPr>
        <p:spPr>
          <a:xfrm>
            <a:off x="1396800" y="1319472"/>
            <a:ext cx="7279200" cy="317599"/>
          </a:xfrm>
          <a:prstGeom prst="rect">
            <a:avLst/>
          </a:prstGeom>
          <a:solidFill>
            <a:srgbClr val="72BF44">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Rectangle 9">
            <a:extLst>
              <a:ext uri="{FF2B5EF4-FFF2-40B4-BE49-F238E27FC236}">
                <a16:creationId xmlns:a16="http://schemas.microsoft.com/office/drawing/2014/main" xmlns="" id="{C713BB1A-6092-4876-A95E-7C06153E6690}"/>
              </a:ext>
            </a:extLst>
          </p:cNvPr>
          <p:cNvSpPr/>
          <p:nvPr/>
        </p:nvSpPr>
        <p:spPr>
          <a:xfrm>
            <a:off x="1396800" y="4465794"/>
            <a:ext cx="7279200" cy="317599"/>
          </a:xfrm>
          <a:prstGeom prst="rect">
            <a:avLst/>
          </a:prstGeom>
          <a:solidFill>
            <a:srgbClr val="72BF44">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11" name="Rectangle 10">
            <a:extLst>
              <a:ext uri="{FF2B5EF4-FFF2-40B4-BE49-F238E27FC236}">
                <a16:creationId xmlns:a16="http://schemas.microsoft.com/office/drawing/2014/main" xmlns="" id="{C713BB1A-6092-4876-A95E-7C06153E6690}"/>
              </a:ext>
            </a:extLst>
          </p:cNvPr>
          <p:cNvSpPr/>
          <p:nvPr/>
        </p:nvSpPr>
        <p:spPr>
          <a:xfrm>
            <a:off x="1396800" y="2273202"/>
            <a:ext cx="7279200" cy="317599"/>
          </a:xfrm>
          <a:prstGeom prst="rect">
            <a:avLst/>
          </a:prstGeom>
          <a:solidFill>
            <a:srgbClr val="72BF44">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xmlns="" val="11101577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Types of Initiatives – Agile Prototyping</a:t>
            </a:r>
          </a:p>
        </p:txBody>
      </p:sp>
      <p:cxnSp>
        <p:nvCxnSpPr>
          <p:cNvPr id="8" name="Straight Arrow Connector 7"/>
          <p:cNvCxnSpPr/>
          <p:nvPr/>
        </p:nvCxnSpPr>
        <p:spPr bwMode="auto">
          <a:xfrm>
            <a:off x="874670" y="5562093"/>
            <a:ext cx="7854990" cy="31277"/>
          </a:xfrm>
          <a:prstGeom prst="straightConnector1">
            <a:avLst/>
          </a:prstGeom>
          <a:noFill/>
          <a:ln w="50800" cap="flat" cmpd="sng" algn="ctr">
            <a:solidFill>
              <a:schemeClr val="tx2"/>
            </a:solidFill>
            <a:prstDash val="solid"/>
            <a:round/>
            <a:headEnd type="none" w="med" len="lg"/>
            <a:tailEnd type="triangle"/>
          </a:ln>
          <a:effectLst/>
        </p:spPr>
      </p:cxnSp>
      <p:cxnSp>
        <p:nvCxnSpPr>
          <p:cNvPr id="9" name="Straight Arrow Connector 8"/>
          <p:cNvCxnSpPr/>
          <p:nvPr/>
        </p:nvCxnSpPr>
        <p:spPr bwMode="auto">
          <a:xfrm flipV="1">
            <a:off x="1279478" y="1158741"/>
            <a:ext cx="23025" cy="4543931"/>
          </a:xfrm>
          <a:prstGeom prst="straightConnector1">
            <a:avLst/>
          </a:prstGeom>
          <a:noFill/>
          <a:ln w="50800" cap="flat" cmpd="sng" algn="ctr">
            <a:solidFill>
              <a:schemeClr val="tx2"/>
            </a:solidFill>
            <a:prstDash val="solid"/>
            <a:round/>
            <a:headEnd type="none" w="med" len="lg"/>
            <a:tailEnd type="triangle"/>
          </a:ln>
          <a:effectLst/>
        </p:spPr>
      </p:cxnSp>
      <p:sp>
        <p:nvSpPr>
          <p:cNvPr id="16" name="Rectangle 15"/>
          <p:cNvSpPr/>
          <p:nvPr/>
        </p:nvSpPr>
        <p:spPr>
          <a:xfrm>
            <a:off x="1524000" y="2133600"/>
            <a:ext cx="3581400" cy="762000"/>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bg1">
                    <a:lumMod val="95000"/>
                  </a:schemeClr>
                </a:solidFill>
                <a:latin typeface="+mn-lt"/>
              </a:rPr>
              <a:t>Testbed</a:t>
            </a:r>
          </a:p>
        </p:txBody>
      </p:sp>
      <p:sp>
        <p:nvSpPr>
          <p:cNvPr id="17" name="Rectangle 16"/>
          <p:cNvSpPr/>
          <p:nvPr/>
        </p:nvSpPr>
        <p:spPr>
          <a:xfrm>
            <a:off x="3581400" y="5772184"/>
            <a:ext cx="2748479" cy="400110"/>
          </a:xfrm>
          <a:prstGeom prst="rect">
            <a:avLst/>
          </a:prstGeom>
        </p:spPr>
        <p:txBody>
          <a:bodyPr wrap="square">
            <a:spAutoFit/>
          </a:bodyPr>
          <a:lstStyle/>
          <a:p>
            <a:pPr algn="ctr"/>
            <a:r>
              <a:rPr lang="en-US" sz="2000" dirty="0">
                <a:solidFill>
                  <a:srgbClr val="000000"/>
                </a:solidFill>
                <a:latin typeface="Arial"/>
                <a:cs typeface="Arial"/>
              </a:rPr>
              <a:t>Technology Maturation</a:t>
            </a:r>
            <a:endParaRPr lang="en-US" sz="2000" dirty="0"/>
          </a:p>
        </p:txBody>
      </p:sp>
      <p:pic>
        <p:nvPicPr>
          <p:cNvPr id="24" name="Picture 23"/>
          <p:cNvPicPr>
            <a:picLocks noChangeAspect="1"/>
          </p:cNvPicPr>
          <p:nvPr/>
        </p:nvPicPr>
        <p:blipFill>
          <a:blip r:embed="rId2" cstate="print"/>
          <a:stretch>
            <a:fillRect/>
          </a:stretch>
        </p:blipFill>
        <p:spPr>
          <a:xfrm>
            <a:off x="1721522" y="5695984"/>
            <a:ext cx="259678" cy="488168"/>
          </a:xfrm>
          <a:prstGeom prst="rect">
            <a:avLst/>
          </a:prstGeom>
        </p:spPr>
      </p:pic>
      <p:sp>
        <p:nvSpPr>
          <p:cNvPr id="25" name="Rectangle 24"/>
          <p:cNvSpPr/>
          <p:nvPr/>
        </p:nvSpPr>
        <p:spPr>
          <a:xfrm>
            <a:off x="114743" y="2909081"/>
            <a:ext cx="1187759" cy="707886"/>
          </a:xfrm>
          <a:prstGeom prst="rect">
            <a:avLst/>
          </a:prstGeom>
        </p:spPr>
        <p:txBody>
          <a:bodyPr wrap="square">
            <a:spAutoFit/>
          </a:bodyPr>
          <a:lstStyle/>
          <a:p>
            <a:pPr algn="ctr"/>
            <a:r>
              <a:rPr lang="en-US" sz="2000" dirty="0">
                <a:solidFill>
                  <a:srgbClr val="000000"/>
                </a:solidFill>
                <a:latin typeface="Arial"/>
                <a:cs typeface="Arial"/>
              </a:rPr>
              <a:t>Scope/</a:t>
            </a:r>
          </a:p>
          <a:p>
            <a:pPr algn="ctr"/>
            <a:r>
              <a:rPr lang="en-US" sz="2000" dirty="0">
                <a:solidFill>
                  <a:srgbClr val="000000"/>
                </a:solidFill>
                <a:latin typeface="Arial"/>
                <a:cs typeface="Arial"/>
              </a:rPr>
              <a:t>Variety</a:t>
            </a:r>
            <a:endParaRPr lang="en-US" sz="1400" dirty="0"/>
          </a:p>
        </p:txBody>
      </p:sp>
      <p:sp>
        <p:nvSpPr>
          <p:cNvPr id="76" name="Rectangle 75"/>
          <p:cNvSpPr/>
          <p:nvPr/>
        </p:nvSpPr>
        <p:spPr>
          <a:xfrm>
            <a:off x="1534560" y="4832349"/>
            <a:ext cx="1663163" cy="477695"/>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mn-lt"/>
              </a:rPr>
              <a:t>Hackathon</a:t>
            </a:r>
          </a:p>
        </p:txBody>
      </p:sp>
      <p:sp>
        <p:nvSpPr>
          <p:cNvPr id="93" name="Rectangle 92"/>
          <p:cNvSpPr/>
          <p:nvPr/>
        </p:nvSpPr>
        <p:spPr>
          <a:xfrm>
            <a:off x="5943600" y="4862515"/>
            <a:ext cx="1854498" cy="488489"/>
          </a:xfrm>
          <a:prstGeom prst="rect">
            <a:avLst/>
          </a:prstGeom>
          <a:solidFill>
            <a:schemeClr val="accent1">
              <a:lumMod val="20000"/>
              <a:lumOff val="8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mn-lt"/>
              </a:rPr>
              <a:t>Plugfest</a:t>
            </a:r>
          </a:p>
        </p:txBody>
      </p:sp>
      <p:pic>
        <p:nvPicPr>
          <p:cNvPr id="101" name="Picture 100"/>
          <p:cNvPicPr>
            <a:picLocks noChangeAspect="1"/>
          </p:cNvPicPr>
          <p:nvPr/>
        </p:nvPicPr>
        <p:blipFill>
          <a:blip r:embed="rId3" cstate="print"/>
          <a:stretch>
            <a:fillRect/>
          </a:stretch>
        </p:blipFill>
        <p:spPr>
          <a:xfrm>
            <a:off x="8001000" y="5695984"/>
            <a:ext cx="510853" cy="470715"/>
          </a:xfrm>
          <a:prstGeom prst="rect">
            <a:avLst/>
          </a:prstGeom>
          <a:ln>
            <a:noFill/>
          </a:ln>
        </p:spPr>
      </p:pic>
      <p:sp>
        <p:nvSpPr>
          <p:cNvPr id="40" name="TextBox 39"/>
          <p:cNvSpPr txBox="1"/>
          <p:nvPr/>
        </p:nvSpPr>
        <p:spPr>
          <a:xfrm>
            <a:off x="2283324" y="3682589"/>
            <a:ext cx="914400" cy="914400"/>
          </a:xfrm>
          <a:prstGeom prst="rect">
            <a:avLst/>
          </a:prstGeom>
          <a:noFill/>
        </p:spPr>
        <p:txBody>
          <a:bodyPr wrap="none" rtlCol="0">
            <a:noAutofit/>
          </a:bodyPr>
          <a:lstStyle/>
          <a:p>
            <a:endParaRPr lang="en-US" sz="2000" dirty="0" err="1"/>
          </a:p>
        </p:txBody>
      </p:sp>
      <p:grpSp>
        <p:nvGrpSpPr>
          <p:cNvPr id="3" name="Group 35"/>
          <p:cNvGrpSpPr/>
          <p:nvPr/>
        </p:nvGrpSpPr>
        <p:grpSpPr>
          <a:xfrm>
            <a:off x="115775" y="1390616"/>
            <a:ext cx="1064881" cy="819184"/>
            <a:chOff x="5742826" y="4755849"/>
            <a:chExt cx="2088685" cy="1403013"/>
          </a:xfrm>
        </p:grpSpPr>
        <p:pic>
          <p:nvPicPr>
            <p:cNvPr id="37" name="Picture 36"/>
            <p:cNvPicPr>
              <a:picLocks noChangeAspect="1"/>
            </p:cNvPicPr>
            <p:nvPr/>
          </p:nvPicPr>
          <p:blipFill>
            <a:blip r:embed="rId4" cstate="print"/>
            <a:stretch>
              <a:fillRect/>
            </a:stretch>
          </p:blipFill>
          <p:spPr>
            <a:xfrm>
              <a:off x="6705162" y="4755849"/>
              <a:ext cx="863600" cy="723900"/>
            </a:xfrm>
            <a:prstGeom prst="rect">
              <a:avLst/>
            </a:prstGeom>
          </p:spPr>
        </p:pic>
        <p:pic>
          <p:nvPicPr>
            <p:cNvPr id="38" name="Picture 37"/>
            <p:cNvPicPr>
              <a:picLocks noChangeAspect="1"/>
            </p:cNvPicPr>
            <p:nvPr/>
          </p:nvPicPr>
          <p:blipFill>
            <a:blip r:embed="rId4" cstate="print"/>
            <a:stretch>
              <a:fillRect/>
            </a:stretch>
          </p:blipFill>
          <p:spPr>
            <a:xfrm>
              <a:off x="6795613" y="5434962"/>
              <a:ext cx="863600" cy="723900"/>
            </a:xfrm>
            <a:prstGeom prst="rect">
              <a:avLst/>
            </a:prstGeom>
          </p:spPr>
        </p:pic>
        <p:grpSp>
          <p:nvGrpSpPr>
            <p:cNvPr id="6" name="Group 38"/>
            <p:cNvGrpSpPr/>
            <p:nvPr/>
          </p:nvGrpSpPr>
          <p:grpSpPr>
            <a:xfrm>
              <a:off x="5742826" y="5022549"/>
              <a:ext cx="1257300" cy="914400"/>
              <a:chOff x="2137065" y="4600244"/>
              <a:chExt cx="1257300" cy="914400"/>
            </a:xfrm>
          </p:grpSpPr>
          <p:pic>
            <p:nvPicPr>
              <p:cNvPr id="42" name="Picture 41"/>
              <p:cNvPicPr>
                <a:picLocks noChangeAspect="1"/>
              </p:cNvPicPr>
              <p:nvPr/>
            </p:nvPicPr>
            <p:blipFill>
              <a:blip r:embed="rId5" cstate="print"/>
              <a:stretch>
                <a:fillRect/>
              </a:stretch>
            </p:blipFill>
            <p:spPr>
              <a:xfrm>
                <a:off x="2137065" y="4600244"/>
                <a:ext cx="1257300" cy="914400"/>
              </a:xfrm>
              <a:prstGeom prst="rect">
                <a:avLst/>
              </a:prstGeom>
            </p:spPr>
          </p:pic>
          <p:pic>
            <p:nvPicPr>
              <p:cNvPr id="43" name="Picture 42"/>
              <p:cNvPicPr>
                <a:picLocks noChangeAspect="1"/>
              </p:cNvPicPr>
              <p:nvPr/>
            </p:nvPicPr>
            <p:blipFill>
              <a:blip r:embed="rId6" cstate="print"/>
              <a:stretch>
                <a:fillRect/>
              </a:stretch>
            </p:blipFill>
            <p:spPr>
              <a:xfrm>
                <a:off x="2826252" y="4740720"/>
                <a:ext cx="445447" cy="423175"/>
              </a:xfrm>
              <a:prstGeom prst="rect">
                <a:avLst/>
              </a:prstGeom>
            </p:spPr>
          </p:pic>
        </p:grpSp>
        <p:pic>
          <p:nvPicPr>
            <p:cNvPr id="41" name="Picture 40"/>
            <p:cNvPicPr>
              <a:picLocks noChangeAspect="1"/>
            </p:cNvPicPr>
            <p:nvPr/>
          </p:nvPicPr>
          <p:blipFill>
            <a:blip r:embed="rId4" cstate="print"/>
            <a:stretch>
              <a:fillRect/>
            </a:stretch>
          </p:blipFill>
          <p:spPr>
            <a:xfrm>
              <a:off x="6967911" y="5086825"/>
              <a:ext cx="863600" cy="723900"/>
            </a:xfrm>
            <a:prstGeom prst="rect">
              <a:avLst/>
            </a:prstGeom>
          </p:spPr>
        </p:pic>
      </p:grpSp>
      <p:grpSp>
        <p:nvGrpSpPr>
          <p:cNvPr id="7" name="Group 43"/>
          <p:cNvGrpSpPr/>
          <p:nvPr/>
        </p:nvGrpSpPr>
        <p:grpSpPr>
          <a:xfrm>
            <a:off x="337053" y="4857784"/>
            <a:ext cx="729747" cy="562781"/>
            <a:chOff x="2137065" y="4600244"/>
            <a:chExt cx="1257300" cy="914400"/>
          </a:xfrm>
        </p:grpSpPr>
        <p:pic>
          <p:nvPicPr>
            <p:cNvPr id="45" name="Picture 44"/>
            <p:cNvPicPr>
              <a:picLocks noChangeAspect="1"/>
            </p:cNvPicPr>
            <p:nvPr/>
          </p:nvPicPr>
          <p:blipFill>
            <a:blip r:embed="rId7" cstate="print"/>
            <a:stretch>
              <a:fillRect/>
            </a:stretch>
          </p:blipFill>
          <p:spPr>
            <a:xfrm>
              <a:off x="2137065" y="4600244"/>
              <a:ext cx="1257300" cy="914400"/>
            </a:xfrm>
            <a:prstGeom prst="rect">
              <a:avLst/>
            </a:prstGeom>
          </p:spPr>
        </p:pic>
        <p:pic>
          <p:nvPicPr>
            <p:cNvPr id="46" name="Picture 45"/>
            <p:cNvPicPr>
              <a:picLocks noChangeAspect="1"/>
            </p:cNvPicPr>
            <p:nvPr/>
          </p:nvPicPr>
          <p:blipFill>
            <a:blip r:embed="rId8" cstate="print"/>
            <a:stretch>
              <a:fillRect/>
            </a:stretch>
          </p:blipFill>
          <p:spPr>
            <a:xfrm>
              <a:off x="2826252" y="4740720"/>
              <a:ext cx="445447" cy="423175"/>
            </a:xfrm>
            <a:prstGeom prst="rect">
              <a:avLst/>
            </a:prstGeom>
          </p:spPr>
        </p:pic>
      </p:grpSp>
      <p:sp>
        <p:nvSpPr>
          <p:cNvPr id="32" name="Rectangle 31"/>
          <p:cNvSpPr/>
          <p:nvPr/>
        </p:nvSpPr>
        <p:spPr>
          <a:xfrm>
            <a:off x="1557807" y="4187828"/>
            <a:ext cx="4995393" cy="478077"/>
          </a:xfrm>
          <a:prstGeom prst="rect">
            <a:avLst/>
          </a:prstGeom>
          <a:solidFill>
            <a:schemeClr val="accent1">
              <a:lumMod val="40000"/>
              <a:lumOff val="6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mn-lt"/>
              </a:rPr>
              <a:t>Interoperability Experiment</a:t>
            </a:r>
          </a:p>
        </p:txBody>
      </p:sp>
      <p:sp>
        <p:nvSpPr>
          <p:cNvPr id="34" name="Rectangle 33"/>
          <p:cNvSpPr/>
          <p:nvPr/>
        </p:nvSpPr>
        <p:spPr>
          <a:xfrm>
            <a:off x="4191000" y="3201054"/>
            <a:ext cx="3607096" cy="761346"/>
          </a:xfrm>
          <a:prstGeom prst="rect">
            <a:avLst/>
          </a:prstGeom>
          <a:solidFill>
            <a:srgbClr val="6E94D7"/>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mn-lt"/>
              </a:rPr>
              <a:t>Pilot</a:t>
            </a:r>
          </a:p>
        </p:txBody>
      </p:sp>
      <p:sp>
        <p:nvSpPr>
          <p:cNvPr id="47" name="Rectangle 46"/>
          <p:cNvSpPr/>
          <p:nvPr/>
        </p:nvSpPr>
        <p:spPr>
          <a:xfrm>
            <a:off x="7378997" y="1565726"/>
            <a:ext cx="1031578" cy="339098"/>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lumMod val="95000"/>
                  </a:schemeClr>
                </a:solidFill>
                <a:latin typeface="+mn-lt"/>
              </a:rPr>
              <a:t>100-200</a:t>
            </a:r>
          </a:p>
        </p:txBody>
      </p:sp>
      <p:sp>
        <p:nvSpPr>
          <p:cNvPr id="48" name="Rectangle 47"/>
          <p:cNvSpPr/>
          <p:nvPr/>
        </p:nvSpPr>
        <p:spPr>
          <a:xfrm>
            <a:off x="6458558" y="1605738"/>
            <a:ext cx="782560" cy="279097"/>
          </a:xfrm>
          <a:prstGeom prst="rect">
            <a:avLst/>
          </a:prstGeom>
          <a:solidFill>
            <a:srgbClr val="E8F3FF">
              <a:alpha val="47000"/>
            </a:srgb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mn-lt"/>
              </a:rPr>
              <a:t>0-3</a:t>
            </a:r>
          </a:p>
        </p:txBody>
      </p:sp>
      <p:sp>
        <p:nvSpPr>
          <p:cNvPr id="4" name="Rectangle 3"/>
          <p:cNvSpPr/>
          <p:nvPr/>
        </p:nvSpPr>
        <p:spPr>
          <a:xfrm>
            <a:off x="6607654" y="1292135"/>
            <a:ext cx="1745991" cy="276999"/>
          </a:xfrm>
          <a:prstGeom prst="rect">
            <a:avLst/>
          </a:prstGeom>
        </p:spPr>
        <p:txBody>
          <a:bodyPr wrap="none">
            <a:spAutoFit/>
          </a:bodyPr>
          <a:lstStyle/>
          <a:p>
            <a:r>
              <a:rPr lang="en-US" sz="1200" dirty="0">
                <a:solidFill>
                  <a:srgbClr val="000000"/>
                </a:solidFill>
                <a:latin typeface="Arial"/>
                <a:cs typeface="Arial"/>
              </a:rPr>
              <a:t>Number of Participants</a:t>
            </a:r>
            <a:endParaRPr lang="en-US" sz="1200" dirty="0"/>
          </a:p>
        </p:txBody>
      </p:sp>
      <p:sp>
        <p:nvSpPr>
          <p:cNvPr id="5" name="Rectangle 4"/>
          <p:cNvSpPr/>
          <p:nvPr/>
        </p:nvSpPr>
        <p:spPr bwMode="auto">
          <a:xfrm>
            <a:off x="6324600" y="1292135"/>
            <a:ext cx="2130583" cy="746249"/>
          </a:xfrm>
          <a:prstGeom prst="rect">
            <a:avLst/>
          </a:prstGeom>
          <a:noFill/>
          <a:ln w="12700" cap="flat" cmpd="sng" algn="ctr">
            <a:solidFill>
              <a:srgbClr val="969696"/>
            </a:solidFill>
            <a:prstDash val="solid"/>
            <a:round/>
            <a:headEnd type="none" w="med" len="med"/>
            <a:tailEnd type="none" w="med" len="med"/>
          </a:ln>
          <a:effectLst/>
        </p:spPr>
        <p:txBody>
          <a:bodyPr rtlCol="0" anchor="ctr"/>
          <a:lstStyle/>
          <a:p>
            <a:pPr algn="ctr"/>
            <a:endParaRPr lang="en-US"/>
          </a:p>
        </p:txBody>
      </p:sp>
      <p:sp>
        <p:nvSpPr>
          <p:cNvPr id="30" name="Rectangle 29"/>
          <p:cNvSpPr/>
          <p:nvPr/>
        </p:nvSpPr>
        <p:spPr>
          <a:xfrm>
            <a:off x="2057400" y="5772184"/>
            <a:ext cx="914400" cy="584775"/>
          </a:xfrm>
          <a:prstGeom prst="rect">
            <a:avLst/>
          </a:prstGeom>
        </p:spPr>
        <p:txBody>
          <a:bodyPr wrap="square">
            <a:spAutoFit/>
          </a:bodyPr>
          <a:lstStyle/>
          <a:p>
            <a:pPr algn="ctr"/>
            <a:r>
              <a:rPr lang="en-US" sz="1600" dirty="0">
                <a:solidFill>
                  <a:srgbClr val="000000"/>
                </a:solidFill>
                <a:latin typeface="Arial"/>
                <a:cs typeface="Arial"/>
              </a:rPr>
              <a:t>Low TRL</a:t>
            </a:r>
            <a:endParaRPr lang="en-US" sz="1600" dirty="0"/>
          </a:p>
        </p:txBody>
      </p:sp>
      <p:sp>
        <p:nvSpPr>
          <p:cNvPr id="31" name="Rectangle 30"/>
          <p:cNvSpPr/>
          <p:nvPr/>
        </p:nvSpPr>
        <p:spPr>
          <a:xfrm>
            <a:off x="6934200" y="5695984"/>
            <a:ext cx="914400" cy="584775"/>
          </a:xfrm>
          <a:prstGeom prst="rect">
            <a:avLst/>
          </a:prstGeom>
        </p:spPr>
        <p:txBody>
          <a:bodyPr wrap="square">
            <a:spAutoFit/>
          </a:bodyPr>
          <a:lstStyle/>
          <a:p>
            <a:pPr algn="ctr"/>
            <a:r>
              <a:rPr lang="en-US" sz="1600" dirty="0">
                <a:solidFill>
                  <a:srgbClr val="000000"/>
                </a:solidFill>
                <a:latin typeface="Arial"/>
                <a:cs typeface="Arial"/>
              </a:rPr>
              <a:t>High TRL</a:t>
            </a:r>
            <a:endParaRPr lang="en-US" sz="1600" dirty="0"/>
          </a:p>
        </p:txBody>
      </p:sp>
    </p:spTree>
    <p:extLst>
      <p:ext uri="{BB962C8B-B14F-4D97-AF65-F5344CB8AC3E}">
        <p14:creationId xmlns:p14="http://schemas.microsoft.com/office/powerpoint/2010/main" xmlns="" val="155014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700" b="1" kern="1200" dirty="0" smtClean="0">
                <a:solidFill>
                  <a:schemeClr val="tx1"/>
                </a:solidFill>
                <a:latin typeface="+mj-lt"/>
                <a:ea typeface="+mj-ea"/>
                <a:cs typeface="+mj-cs"/>
              </a:rPr>
              <a:t>The desired outcome of this experiment is to</a:t>
            </a:r>
            <a:endParaRPr lang="ca-ES" sz="2700" b="1" kern="1200" dirty="0" smtClean="0">
              <a:solidFill>
                <a:schemeClr val="tx1"/>
              </a:solidFill>
              <a:latin typeface="+mj-lt"/>
              <a:ea typeface="+mj-ea"/>
              <a:cs typeface="+mj-cs"/>
            </a:endParaRPr>
          </a:p>
        </p:txBody>
      </p:sp>
      <p:sp>
        <p:nvSpPr>
          <p:cNvPr id="3" name="2 Marcador de texto"/>
          <p:cNvSpPr>
            <a:spLocks noGrp="1"/>
          </p:cNvSpPr>
          <p:nvPr>
            <p:ph type="body" idx="4294967295"/>
          </p:nvPr>
        </p:nvSpPr>
        <p:spPr>
          <a:xfrm>
            <a:off x="457200" y="788276"/>
            <a:ext cx="8229600" cy="5337887"/>
          </a:xfrm>
          <a:prstGeom prst="rect">
            <a:avLst/>
          </a:prstGeom>
        </p:spPr>
        <p:txBody>
          <a:bodyPr>
            <a:normAutofit fontScale="92500" lnSpcReduction="20000"/>
          </a:bodyPr>
          <a:lstStyle/>
          <a:p>
            <a:pPr lvl="0"/>
            <a:r>
              <a:rPr lang="en-US" sz="2700" kern="1200" dirty="0" smtClean="0">
                <a:solidFill>
                  <a:schemeClr val="tx1"/>
                </a:solidFill>
                <a:latin typeface="+mj-lt"/>
                <a:ea typeface="+mj-ea"/>
                <a:cs typeface="+mj-cs"/>
              </a:rPr>
              <a:t>Successfully demonstrate how </a:t>
            </a:r>
            <a:r>
              <a:rPr lang="en-US" sz="2700" b="1" kern="1200" dirty="0" smtClean="0">
                <a:solidFill>
                  <a:schemeClr val="tx1"/>
                </a:solidFill>
                <a:latin typeface="+mj-lt"/>
                <a:ea typeface="+mj-ea"/>
                <a:cs typeface="+mj-cs"/>
              </a:rPr>
              <a:t>OGC standards</a:t>
            </a:r>
            <a:r>
              <a:rPr lang="en-US" sz="2700" kern="1200" dirty="0" smtClean="0">
                <a:solidFill>
                  <a:schemeClr val="tx1"/>
                </a:solidFill>
                <a:latin typeface="+mj-lt"/>
                <a:ea typeface="+mj-ea"/>
                <a:cs typeface="+mj-cs"/>
              </a:rPr>
              <a:t> (e.g. </a:t>
            </a:r>
            <a:r>
              <a:rPr lang="en-US" sz="2700" kern="1200" dirty="0" err="1" smtClean="0">
                <a:solidFill>
                  <a:schemeClr val="tx1"/>
                </a:solidFill>
                <a:latin typeface="+mj-lt"/>
                <a:ea typeface="+mj-ea"/>
                <a:cs typeface="+mj-cs"/>
              </a:rPr>
              <a:t>SWE</a:t>
            </a:r>
            <a:r>
              <a:rPr lang="en-US" sz="2700" kern="1200" dirty="0" smtClean="0">
                <a:solidFill>
                  <a:schemeClr val="tx1"/>
                </a:solidFill>
                <a:latin typeface="+mj-lt"/>
                <a:ea typeface="+mj-ea"/>
                <a:cs typeface="+mj-cs"/>
              </a:rPr>
              <a:t>) </a:t>
            </a:r>
            <a:r>
              <a:rPr lang="en-US" sz="2700" b="1" kern="1200" dirty="0" smtClean="0">
                <a:solidFill>
                  <a:schemeClr val="tx1"/>
                </a:solidFill>
                <a:latin typeface="+mj-lt"/>
                <a:ea typeface="+mj-ea"/>
                <a:cs typeface="+mj-cs"/>
              </a:rPr>
              <a:t>are applicable to Citizen Science</a:t>
            </a:r>
            <a:r>
              <a:rPr lang="en-US" sz="2700" kern="1200" dirty="0" smtClean="0">
                <a:solidFill>
                  <a:schemeClr val="tx1"/>
                </a:solidFill>
                <a:latin typeface="+mj-lt"/>
                <a:ea typeface="+mj-ea"/>
                <a:cs typeface="+mj-cs"/>
              </a:rPr>
              <a:t>, document available supporting tools, identify the challenges of using OGC </a:t>
            </a:r>
            <a:r>
              <a:rPr lang="en-US" sz="2700" kern="1200" dirty="0" err="1" smtClean="0">
                <a:solidFill>
                  <a:schemeClr val="tx1"/>
                </a:solidFill>
                <a:latin typeface="+mj-lt"/>
                <a:ea typeface="+mj-ea"/>
                <a:cs typeface="+mj-cs"/>
              </a:rPr>
              <a:t>SWE</a:t>
            </a:r>
            <a:r>
              <a:rPr lang="en-US" sz="2700" kern="1200" dirty="0" smtClean="0">
                <a:solidFill>
                  <a:schemeClr val="tx1"/>
                </a:solidFill>
                <a:latin typeface="+mj-lt"/>
                <a:ea typeface="+mj-ea"/>
                <a:cs typeface="+mj-cs"/>
              </a:rPr>
              <a:t> </a:t>
            </a:r>
          </a:p>
          <a:p>
            <a:pPr lvl="0"/>
            <a:r>
              <a:rPr lang="en-US" sz="2700" kern="1200" dirty="0" smtClean="0">
                <a:solidFill>
                  <a:schemeClr val="tx1"/>
                </a:solidFill>
                <a:latin typeface="+mj-lt"/>
                <a:ea typeface="+mj-ea"/>
                <a:cs typeface="+mj-cs"/>
              </a:rPr>
              <a:t>Determine the security considerations and the available tools to support a </a:t>
            </a:r>
            <a:r>
              <a:rPr lang="en-US" sz="2700" b="1" kern="1200" dirty="0" smtClean="0">
                <a:solidFill>
                  <a:schemeClr val="tx1"/>
                </a:solidFill>
                <a:latin typeface="+mj-lt"/>
                <a:ea typeface="+mj-ea"/>
                <a:cs typeface="+mj-cs"/>
              </a:rPr>
              <a:t>Single Sign On (</a:t>
            </a:r>
            <a:r>
              <a:rPr lang="en-US" sz="2700" b="1" kern="1200" dirty="0" err="1" smtClean="0">
                <a:solidFill>
                  <a:schemeClr val="tx1"/>
                </a:solidFill>
                <a:latin typeface="+mj-lt"/>
                <a:ea typeface="+mj-ea"/>
                <a:cs typeface="+mj-cs"/>
              </a:rPr>
              <a:t>SSO</a:t>
            </a:r>
            <a:r>
              <a:rPr lang="en-US" sz="2700" b="1" kern="1200" dirty="0" smtClean="0">
                <a:solidFill>
                  <a:schemeClr val="tx1"/>
                </a:solidFill>
                <a:latin typeface="+mj-lt"/>
                <a:ea typeface="+mj-ea"/>
                <a:cs typeface="+mj-cs"/>
              </a:rPr>
              <a:t>) federation</a:t>
            </a:r>
            <a:r>
              <a:rPr lang="en-US" sz="2700" kern="1200" dirty="0" smtClean="0">
                <a:solidFill>
                  <a:schemeClr val="tx1"/>
                </a:solidFill>
                <a:latin typeface="+mj-lt"/>
                <a:ea typeface="+mj-ea"/>
                <a:cs typeface="+mj-cs"/>
              </a:rPr>
              <a:t> that helps users in participating in several projects by using a single user account.</a:t>
            </a:r>
            <a:endParaRPr lang="ca-ES" sz="2700" kern="1200" dirty="0" smtClean="0">
              <a:solidFill>
                <a:schemeClr val="tx1"/>
              </a:solidFill>
              <a:latin typeface="+mj-lt"/>
              <a:ea typeface="+mj-ea"/>
              <a:cs typeface="+mj-cs"/>
            </a:endParaRPr>
          </a:p>
          <a:p>
            <a:pPr lvl="0"/>
            <a:r>
              <a:rPr lang="en-US" sz="2700" kern="1200" dirty="0" smtClean="0">
                <a:solidFill>
                  <a:schemeClr val="tx1"/>
                </a:solidFill>
                <a:latin typeface="+mj-lt"/>
                <a:ea typeface="+mj-ea"/>
                <a:cs typeface="+mj-cs"/>
              </a:rPr>
              <a:t>Assess the possible relationships of OGC standards (e.g. </a:t>
            </a:r>
            <a:r>
              <a:rPr lang="en-US" sz="2700" kern="1200" dirty="0" err="1" smtClean="0">
                <a:solidFill>
                  <a:schemeClr val="tx1"/>
                </a:solidFill>
                <a:latin typeface="+mj-lt"/>
                <a:ea typeface="+mj-ea"/>
                <a:cs typeface="+mj-cs"/>
              </a:rPr>
              <a:t>SensorML</a:t>
            </a:r>
            <a:r>
              <a:rPr lang="en-US" sz="2700" kern="1200" dirty="0" smtClean="0">
                <a:solidFill>
                  <a:schemeClr val="tx1"/>
                </a:solidFill>
                <a:latin typeface="+mj-lt"/>
                <a:ea typeface="+mj-ea"/>
                <a:cs typeface="+mj-cs"/>
              </a:rPr>
              <a:t>) with other existing standards in the field (e.g. Public Participation in Scientific Research (</a:t>
            </a:r>
            <a:r>
              <a:rPr lang="en-US" sz="2700" kern="1200" dirty="0" err="1" smtClean="0">
                <a:solidFill>
                  <a:schemeClr val="tx1"/>
                </a:solidFill>
                <a:latin typeface="+mj-lt"/>
                <a:ea typeface="+mj-ea"/>
                <a:cs typeface="+mj-cs"/>
              </a:rPr>
              <a:t>PPSR</a:t>
            </a:r>
            <a:r>
              <a:rPr lang="en-US" sz="2700" kern="1200" dirty="0" smtClean="0">
                <a:solidFill>
                  <a:schemeClr val="tx1"/>
                </a:solidFill>
                <a:latin typeface="+mj-lt"/>
                <a:ea typeface="+mj-ea"/>
                <a:cs typeface="+mj-cs"/>
              </a:rPr>
              <a:t>) - Core, the ontology developed by the COST Action on Citizen Science, and the Citizen Science Definition Service (CS-DS) developed in the </a:t>
            </a:r>
            <a:r>
              <a:rPr lang="en-US" sz="2700" kern="1200" dirty="0" err="1" smtClean="0">
                <a:solidFill>
                  <a:schemeClr val="tx1"/>
                </a:solidFill>
                <a:latin typeface="+mj-lt"/>
                <a:ea typeface="+mj-ea"/>
                <a:cs typeface="+mj-cs"/>
              </a:rPr>
              <a:t>NextGEOSS</a:t>
            </a:r>
            <a:r>
              <a:rPr lang="en-US" sz="2700" kern="1200" dirty="0" smtClean="0">
                <a:solidFill>
                  <a:schemeClr val="tx1"/>
                </a:solidFill>
                <a:latin typeface="+mj-lt"/>
                <a:ea typeface="+mj-ea"/>
                <a:cs typeface="+mj-cs"/>
              </a:rPr>
              <a:t> project) to </a:t>
            </a:r>
            <a:r>
              <a:rPr lang="en-US" sz="2700" b="1" kern="1200" dirty="0" smtClean="0">
                <a:solidFill>
                  <a:schemeClr val="tx1"/>
                </a:solidFill>
                <a:latin typeface="+mj-lt"/>
                <a:ea typeface="+mj-ea"/>
                <a:cs typeface="+mj-cs"/>
              </a:rPr>
              <a:t>generate metadata to describe </a:t>
            </a:r>
            <a:r>
              <a:rPr lang="en-US" sz="2700" b="1" kern="1200" dirty="0" err="1" smtClean="0">
                <a:solidFill>
                  <a:schemeClr val="tx1"/>
                </a:solidFill>
                <a:latin typeface="+mj-lt"/>
                <a:ea typeface="+mj-ea"/>
                <a:cs typeface="+mj-cs"/>
              </a:rPr>
              <a:t>CitSci</a:t>
            </a:r>
            <a:r>
              <a:rPr lang="en-US" sz="2700" b="1" kern="1200" dirty="0" smtClean="0">
                <a:solidFill>
                  <a:schemeClr val="tx1"/>
                </a:solidFill>
                <a:latin typeface="+mj-lt"/>
                <a:ea typeface="+mj-ea"/>
                <a:cs typeface="+mj-cs"/>
              </a:rPr>
              <a:t> projects and variables measured</a:t>
            </a:r>
            <a:endParaRPr lang="ca-ES" sz="2700" b="1" kern="1200" dirty="0" smtClean="0">
              <a:solidFill>
                <a:schemeClr val="tx1"/>
              </a:solidFill>
              <a:latin typeface="+mj-lt"/>
              <a:ea typeface="+mj-ea"/>
              <a:cs typeface="+mj-cs"/>
            </a:endParaRPr>
          </a:p>
          <a:p>
            <a:pPr lvl="0"/>
            <a:r>
              <a:rPr lang="en-US" sz="2700" kern="1200" dirty="0" smtClean="0">
                <a:solidFill>
                  <a:schemeClr val="tx1"/>
                </a:solidFill>
                <a:latin typeface="+mj-lt"/>
                <a:ea typeface="+mj-ea"/>
                <a:cs typeface="+mj-cs"/>
              </a:rPr>
              <a:t>Satisfy the necessary requirements to </a:t>
            </a:r>
            <a:r>
              <a:rPr lang="en-US" sz="2700" b="1" kern="1200" dirty="0" smtClean="0">
                <a:solidFill>
                  <a:schemeClr val="tx1"/>
                </a:solidFill>
                <a:latin typeface="+mj-lt"/>
                <a:ea typeface="+mj-ea"/>
                <a:cs typeface="+mj-cs"/>
              </a:rPr>
              <a:t>integrate CS into GEOSS</a:t>
            </a:r>
            <a:r>
              <a:rPr lang="en-US" sz="2700" kern="1200" dirty="0" smtClean="0">
                <a:solidFill>
                  <a:schemeClr val="tx1"/>
                </a:solidFill>
                <a:latin typeface="+mj-lt"/>
                <a:ea typeface="+mj-ea"/>
                <a:cs typeface="+mj-cs"/>
              </a:rPr>
              <a:t> by using OGC standards.</a:t>
            </a:r>
            <a:endParaRPr lang="ca-ES" sz="2700" kern="1200" dirty="0" smtClean="0">
              <a:solidFill>
                <a:schemeClr val="tx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700" b="1" kern="1200" dirty="0" smtClean="0">
                <a:solidFill>
                  <a:schemeClr val="tx1"/>
                </a:solidFill>
                <a:latin typeface="+mj-lt"/>
                <a:ea typeface="+mj-ea"/>
                <a:cs typeface="+mj-cs"/>
              </a:rPr>
              <a:t>Background</a:t>
            </a:r>
            <a:endParaRPr lang="ca-ES" dirty="0"/>
          </a:p>
        </p:txBody>
      </p:sp>
      <p:sp>
        <p:nvSpPr>
          <p:cNvPr id="3" name="2 Marcador de texto"/>
          <p:cNvSpPr>
            <a:spLocks noGrp="1"/>
          </p:cNvSpPr>
          <p:nvPr>
            <p:ph type="body" idx="4294967295"/>
          </p:nvPr>
        </p:nvSpPr>
        <p:spPr>
          <a:xfrm>
            <a:off x="457200" y="851338"/>
            <a:ext cx="8001000" cy="5274826"/>
          </a:xfrm>
          <a:prstGeom prst="rect">
            <a:avLst/>
          </a:prstGeom>
        </p:spPr>
        <p:txBody>
          <a:bodyPr>
            <a:normAutofit fontScale="77500" lnSpcReduction="20000"/>
          </a:bodyPr>
          <a:lstStyle/>
          <a:p>
            <a:pPr lvl="0"/>
            <a:r>
              <a:rPr lang="en-US" sz="2700" kern="1200" dirty="0" smtClean="0">
                <a:solidFill>
                  <a:schemeClr val="tx1"/>
                </a:solidFill>
                <a:latin typeface="+mj-lt"/>
                <a:ea typeface="+mj-ea"/>
                <a:cs typeface="+mj-cs"/>
              </a:rPr>
              <a:t>The FP7 Citizen Observatory Web (</a:t>
            </a:r>
            <a:r>
              <a:rPr lang="en-US" sz="2700" b="1" kern="1200" dirty="0" smtClean="0">
                <a:solidFill>
                  <a:schemeClr val="tx1"/>
                </a:solidFill>
                <a:latin typeface="+mj-lt"/>
                <a:ea typeface="+mj-ea"/>
                <a:cs typeface="+mj-cs"/>
              </a:rPr>
              <a:t>COBWEB</a:t>
            </a:r>
            <a:r>
              <a:rPr lang="en-US" sz="2700" kern="1200" dirty="0" smtClean="0">
                <a:solidFill>
                  <a:schemeClr val="tx1"/>
                </a:solidFill>
                <a:latin typeface="+mj-lt"/>
                <a:ea typeface="+mj-ea"/>
                <a:cs typeface="+mj-cs"/>
              </a:rPr>
              <a:t>) project was the first to propose the use of </a:t>
            </a:r>
            <a:r>
              <a:rPr lang="en-US" sz="2700" kern="1200" dirty="0" err="1" smtClean="0">
                <a:solidFill>
                  <a:schemeClr val="tx1"/>
                </a:solidFill>
                <a:latin typeface="+mj-lt"/>
                <a:ea typeface="+mj-ea"/>
                <a:cs typeface="+mj-cs"/>
              </a:rPr>
              <a:t>SWE</a:t>
            </a:r>
            <a:r>
              <a:rPr lang="en-US" sz="2700" kern="1200" dirty="0" smtClean="0">
                <a:solidFill>
                  <a:schemeClr val="tx1"/>
                </a:solidFill>
                <a:latin typeface="+mj-lt"/>
                <a:ea typeface="+mj-ea"/>
                <a:cs typeface="+mj-cs"/>
              </a:rPr>
              <a:t> in CS. This work resulted in an OGC public discussion paper. (Ingo S.)</a:t>
            </a:r>
            <a:endParaRPr lang="ca-ES" sz="2700" kern="1200" dirty="0" smtClean="0">
              <a:solidFill>
                <a:schemeClr val="tx1"/>
              </a:solidFill>
              <a:latin typeface="+mj-lt"/>
              <a:ea typeface="+mj-ea"/>
              <a:cs typeface="+mj-cs"/>
            </a:endParaRPr>
          </a:p>
          <a:p>
            <a:r>
              <a:rPr lang="en-US" sz="2700" dirty="0" smtClean="0">
                <a:latin typeface="+mj-lt"/>
                <a:ea typeface="+mj-ea"/>
                <a:cs typeface="+mj-cs"/>
              </a:rPr>
              <a:t>the Public Participation in Scientific Research </a:t>
            </a:r>
            <a:r>
              <a:rPr lang="en-US" sz="2700" b="1" kern="1200" dirty="0" err="1" smtClean="0">
                <a:solidFill>
                  <a:schemeClr val="tx1"/>
                </a:solidFill>
                <a:latin typeface="+mj-lt"/>
                <a:ea typeface="+mj-ea"/>
                <a:cs typeface="+mj-cs"/>
              </a:rPr>
              <a:t>PPSR</a:t>
            </a:r>
            <a:r>
              <a:rPr lang="en-US" sz="2700" b="1" kern="1200" dirty="0" smtClean="0">
                <a:solidFill>
                  <a:schemeClr val="tx1"/>
                </a:solidFill>
                <a:latin typeface="+mj-lt"/>
                <a:ea typeface="+mj-ea"/>
                <a:cs typeface="+mj-cs"/>
              </a:rPr>
              <a:t>-Core</a:t>
            </a:r>
            <a:r>
              <a:rPr lang="en-US" sz="2700" kern="1200" dirty="0" smtClean="0">
                <a:solidFill>
                  <a:schemeClr val="tx1"/>
                </a:solidFill>
                <a:latin typeface="+mj-lt"/>
                <a:ea typeface="+mj-ea"/>
                <a:cs typeface="+mj-cs"/>
              </a:rPr>
              <a:t>, the ECSA has a working group that recognizes the value of standardization in the CS activities. </a:t>
            </a:r>
          </a:p>
          <a:p>
            <a:pPr lvl="1"/>
            <a:r>
              <a:rPr lang="en-US" sz="2400" kern="1200" dirty="0" smtClean="0">
                <a:solidFill>
                  <a:schemeClr val="tx1"/>
                </a:solidFill>
                <a:latin typeface="+mj-lt"/>
                <a:ea typeface="+mj-ea"/>
                <a:cs typeface="+mj-cs"/>
              </a:rPr>
              <a:t>However, these activities could benefit from some experimentation </a:t>
            </a:r>
          </a:p>
          <a:p>
            <a:r>
              <a:rPr lang="en-US" sz="3000" kern="1200" dirty="0" smtClean="0">
                <a:solidFill>
                  <a:schemeClr val="tx1"/>
                </a:solidFill>
                <a:latin typeface="+mj-lt"/>
                <a:ea typeface="+mj-ea"/>
                <a:cs typeface="+mj-cs"/>
              </a:rPr>
              <a:t>The 'Ecosystem of Citizen Observatories (CO) for Environmental Monitoring' — </a:t>
            </a:r>
            <a:r>
              <a:rPr lang="en-US" sz="3000" b="1" kern="1200" dirty="0" err="1" smtClean="0">
                <a:solidFill>
                  <a:schemeClr val="tx1"/>
                </a:solidFill>
                <a:latin typeface="+mj-lt"/>
                <a:ea typeface="+mj-ea"/>
                <a:cs typeface="+mj-cs"/>
              </a:rPr>
              <a:t>WeObserve</a:t>
            </a:r>
            <a:r>
              <a:rPr lang="en-US" sz="3000" b="1" kern="1200" dirty="0" smtClean="0">
                <a:solidFill>
                  <a:schemeClr val="tx1"/>
                </a:solidFill>
                <a:latin typeface="+mj-lt"/>
                <a:ea typeface="+mj-ea"/>
                <a:cs typeface="+mj-cs"/>
              </a:rPr>
              <a:t> project</a:t>
            </a:r>
            <a:r>
              <a:rPr lang="en-US" sz="3000" kern="1200" dirty="0" smtClean="0">
                <a:solidFill>
                  <a:schemeClr val="tx1"/>
                </a:solidFill>
                <a:latin typeface="+mj-lt"/>
                <a:ea typeface="+mj-ea"/>
                <a:cs typeface="+mj-cs"/>
              </a:rPr>
              <a:t> is a Horizon 2020 funded project focused on improving the coordination between existing COs and related regional, European and international activities. </a:t>
            </a:r>
          </a:p>
          <a:p>
            <a:pPr lvl="1"/>
            <a:r>
              <a:rPr lang="en-US" sz="2700" kern="1200" dirty="0" err="1" smtClean="0">
                <a:solidFill>
                  <a:schemeClr val="tx1"/>
                </a:solidFill>
                <a:latin typeface="+mj-lt"/>
                <a:ea typeface="+mj-ea"/>
                <a:cs typeface="+mj-cs"/>
              </a:rPr>
              <a:t>WeObserve</a:t>
            </a:r>
            <a:r>
              <a:rPr lang="en-US" sz="2700" kern="1200" dirty="0" smtClean="0">
                <a:solidFill>
                  <a:schemeClr val="tx1"/>
                </a:solidFill>
                <a:latin typeface="+mj-lt"/>
                <a:ea typeface="+mj-ea"/>
                <a:cs typeface="+mj-cs"/>
              </a:rPr>
              <a:t> tackles three key challenges that face COs: awareness, acceptability and sustainability in </a:t>
            </a:r>
            <a:r>
              <a:rPr lang="en-US" sz="2700" b="1" kern="1200" dirty="0" smtClean="0">
                <a:solidFill>
                  <a:schemeClr val="tx1"/>
                </a:solidFill>
                <a:latin typeface="+mj-lt"/>
                <a:ea typeface="+mj-ea"/>
                <a:cs typeface="+mj-cs"/>
              </a:rPr>
              <a:t>3 </a:t>
            </a:r>
            <a:r>
              <a:rPr lang="en-US" sz="2700" b="1" kern="1200" dirty="0" err="1" smtClean="0">
                <a:solidFill>
                  <a:schemeClr val="tx1"/>
                </a:solidFill>
                <a:latin typeface="+mj-lt"/>
                <a:ea typeface="+mj-ea"/>
                <a:cs typeface="+mj-cs"/>
              </a:rPr>
              <a:t>CoPs</a:t>
            </a:r>
            <a:r>
              <a:rPr lang="en-US" sz="2700" kern="1200" dirty="0" smtClean="0">
                <a:solidFill>
                  <a:schemeClr val="tx1"/>
                </a:solidFill>
                <a:latin typeface="+mj-lt"/>
                <a:ea typeface="+mj-ea"/>
                <a:cs typeface="+mj-cs"/>
              </a:rPr>
              <a:t>. </a:t>
            </a:r>
          </a:p>
          <a:p>
            <a:pPr lvl="1"/>
            <a:r>
              <a:rPr lang="en-US" sz="2700" b="1" dirty="0" smtClean="0">
                <a:latin typeface="+mj-lt"/>
                <a:ea typeface="+mj-ea"/>
                <a:cs typeface="+mj-cs"/>
              </a:rPr>
              <a:t>T</a:t>
            </a:r>
            <a:r>
              <a:rPr lang="en-US" sz="2700" b="1" kern="1200" dirty="0" smtClean="0">
                <a:solidFill>
                  <a:schemeClr val="tx1"/>
                </a:solidFill>
                <a:latin typeface="+mj-lt"/>
                <a:ea typeface="+mj-ea"/>
                <a:cs typeface="+mj-cs"/>
              </a:rPr>
              <a:t>he CoP3 is about Interoperability</a:t>
            </a:r>
            <a:r>
              <a:rPr lang="en-US" sz="2700" kern="1200" dirty="0" smtClean="0">
                <a:solidFill>
                  <a:schemeClr val="tx1"/>
                </a:solidFill>
                <a:latin typeface="+mj-lt"/>
                <a:ea typeface="+mj-ea"/>
                <a:cs typeface="+mj-cs"/>
              </a:rPr>
              <a:t> of Citizen Science projects. </a:t>
            </a:r>
            <a:r>
              <a:rPr lang="en-US" sz="2700" kern="1200" dirty="0" err="1" smtClean="0">
                <a:solidFill>
                  <a:schemeClr val="tx1"/>
                </a:solidFill>
                <a:latin typeface="+mj-lt"/>
                <a:ea typeface="+mj-ea"/>
                <a:cs typeface="+mj-cs"/>
              </a:rPr>
              <a:t>WeObserve</a:t>
            </a:r>
            <a:r>
              <a:rPr lang="en-US" sz="2700" kern="1200" dirty="0" smtClean="0">
                <a:solidFill>
                  <a:schemeClr val="tx1"/>
                </a:solidFill>
                <a:latin typeface="+mj-lt"/>
                <a:ea typeface="+mj-ea"/>
                <a:cs typeface="+mj-cs"/>
              </a:rPr>
              <a:t> project – via its </a:t>
            </a:r>
            <a:r>
              <a:rPr lang="en-US" sz="2700" kern="1200" dirty="0" err="1" smtClean="0">
                <a:solidFill>
                  <a:schemeClr val="tx1"/>
                </a:solidFill>
                <a:latin typeface="+mj-lt"/>
                <a:ea typeface="+mj-ea"/>
                <a:cs typeface="+mj-cs"/>
              </a:rPr>
              <a:t>CoP</a:t>
            </a:r>
            <a:r>
              <a:rPr lang="en-US" sz="2700" kern="1200" dirty="0" smtClean="0">
                <a:solidFill>
                  <a:schemeClr val="tx1"/>
                </a:solidFill>
                <a:latin typeface="+mj-lt"/>
                <a:ea typeface="+mj-ea"/>
                <a:cs typeface="+mj-cs"/>
              </a:rPr>
              <a:t> activities – represents an opportunity to promote interoperability experiment in collaboration with the OGC.</a:t>
            </a:r>
            <a:endParaRPr lang="ca-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23</a:t>
            </a:fld>
            <a:endParaRPr lang="el-GR"/>
          </a:p>
        </p:txBody>
      </p:sp>
      <p:sp>
        <p:nvSpPr>
          <p:cNvPr id="4" name="3 Marcador de contenido"/>
          <p:cNvSpPr>
            <a:spLocks noGrp="1"/>
          </p:cNvSpPr>
          <p:nvPr>
            <p:ph sz="quarter" idx="12"/>
          </p:nvPr>
        </p:nvSpPr>
        <p:spPr>
          <a:xfrm>
            <a:off x="434748" y="1145018"/>
            <a:ext cx="7372349" cy="4776107"/>
          </a:xfrm>
        </p:spPr>
        <p:txBody>
          <a:bodyPr/>
          <a:lstStyle/>
          <a:p>
            <a:pPr lvl="0"/>
            <a:r>
              <a:rPr lang="en-US" sz="1400" b="0" kern="1200" dirty="0" smtClean="0">
                <a:solidFill>
                  <a:schemeClr val="tx1"/>
                </a:solidFill>
                <a:latin typeface="+mn-lt"/>
                <a:ea typeface="+mj-ea"/>
                <a:cs typeface="+mj-cs"/>
              </a:rPr>
              <a:t>This activity is promoted and endorsed by the OGC </a:t>
            </a:r>
            <a:r>
              <a:rPr lang="en-US" sz="1400" b="1" kern="1200" dirty="0" smtClean="0">
                <a:solidFill>
                  <a:schemeClr val="tx1"/>
                </a:solidFill>
                <a:latin typeface="+mn-lt"/>
                <a:ea typeface="+mj-ea"/>
                <a:cs typeface="+mj-cs"/>
              </a:rPr>
              <a:t>Citizen Science Domain Working Group</a:t>
            </a:r>
            <a:endParaRPr lang="ca-ES" sz="1400" b="1"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en-US" sz="1400" b="1" kern="1200" dirty="0" smtClean="0">
                <a:solidFill>
                  <a:schemeClr val="tx1"/>
                </a:solidFill>
                <a:latin typeface="+mn-lt"/>
                <a:ea typeface="+mj-ea"/>
                <a:cs typeface="+mj-cs"/>
              </a:rPr>
              <a:t>Citizen Science Association’s International Working Group on Citizen Science Data and Metadata</a:t>
            </a:r>
            <a:r>
              <a:rPr lang="en-US" sz="1400" b="0" kern="1200" dirty="0" smtClean="0">
                <a:solidFill>
                  <a:schemeClr val="tx1"/>
                </a:solidFill>
                <a:latin typeface="+mn-lt"/>
                <a:ea typeface="+mj-ea"/>
                <a:cs typeface="+mj-cs"/>
              </a:rPr>
              <a:t> (</a:t>
            </a:r>
            <a:r>
              <a:rPr lang="en-US" sz="1400" b="0" u="sng" kern="1200" dirty="0" smtClean="0">
                <a:solidFill>
                  <a:schemeClr val="tx1"/>
                </a:solidFill>
                <a:latin typeface="+mn-lt"/>
                <a:ea typeface="+mj-ea"/>
                <a:cs typeface="+mj-cs"/>
              </a:rPr>
              <a:t>http://citizenscience.org/association/about/working-groups/data-and-metadata-working-group/</a:t>
            </a:r>
            <a:r>
              <a:rPr lang="en-US" sz="1400" b="0" kern="1200" dirty="0" smtClean="0">
                <a:solidFill>
                  <a:schemeClr val="tx1"/>
                </a:solidFill>
                <a:latin typeface="+mn-lt"/>
                <a:ea typeface="+mj-ea"/>
                <a:cs typeface="+mj-cs"/>
              </a:rPr>
              <a:t>).</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en-US" sz="1400" b="1" kern="1200" dirty="0" smtClean="0">
                <a:solidFill>
                  <a:schemeClr val="tx1"/>
                </a:solidFill>
                <a:latin typeface="+mn-lt"/>
                <a:ea typeface="+mj-ea"/>
                <a:cs typeface="+mj-cs"/>
              </a:rPr>
              <a:t>Citizen Science COST Action</a:t>
            </a:r>
            <a:r>
              <a:rPr lang="en-US" sz="1400" b="0" kern="1200" dirty="0" smtClean="0">
                <a:solidFill>
                  <a:schemeClr val="tx1"/>
                </a:solidFill>
                <a:latin typeface="+mn-lt"/>
                <a:ea typeface="+mj-ea"/>
                <a:cs typeface="+mj-cs"/>
              </a:rPr>
              <a:t> - CA15212: to promote creativity, scientific literacy, and innovation throughout Europe (</a:t>
            </a:r>
            <a:r>
              <a:rPr lang="en-US" sz="1400" b="0" u="sng" kern="1200" dirty="0" smtClean="0">
                <a:solidFill>
                  <a:schemeClr val="tx1"/>
                </a:solidFill>
                <a:latin typeface="+mn-lt"/>
                <a:ea typeface="+mj-ea"/>
                <a:cs typeface="+mj-cs"/>
              </a:rPr>
              <a:t>https://www.cs-eu.net/about/CA15212</a:t>
            </a:r>
            <a:r>
              <a:rPr lang="en-US" sz="1400" b="0" kern="1200" dirty="0" smtClean="0">
                <a:solidFill>
                  <a:schemeClr val="tx1"/>
                </a:solidFill>
                <a:latin typeface="+mn-lt"/>
                <a:ea typeface="+mj-ea"/>
                <a:cs typeface="+mj-cs"/>
              </a:rPr>
              <a:t>).</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en-US" sz="1400" b="1" kern="1200" dirty="0" smtClean="0">
                <a:solidFill>
                  <a:schemeClr val="tx1"/>
                </a:solidFill>
                <a:latin typeface="+mn-lt"/>
                <a:ea typeface="+mj-ea"/>
                <a:cs typeface="+mj-cs"/>
              </a:rPr>
              <a:t>Citizen Science Global Partnership</a:t>
            </a:r>
            <a:r>
              <a:rPr lang="en-US" sz="1400" b="0" kern="1200" dirty="0" smtClean="0">
                <a:solidFill>
                  <a:schemeClr val="tx1"/>
                </a:solidFill>
                <a:latin typeface="+mn-lt"/>
                <a:ea typeface="+mj-ea"/>
                <a:cs typeface="+mj-cs"/>
              </a:rPr>
              <a:t> (</a:t>
            </a:r>
            <a:r>
              <a:rPr lang="en-US" sz="1400" b="0" kern="1200" dirty="0" err="1" smtClean="0">
                <a:solidFill>
                  <a:schemeClr val="tx1"/>
                </a:solidFill>
                <a:latin typeface="+mn-lt"/>
                <a:ea typeface="+mj-ea"/>
                <a:cs typeface="+mj-cs"/>
              </a:rPr>
              <a:t>CSGP</a:t>
            </a:r>
            <a:r>
              <a:rPr lang="en-US" sz="1400" b="0" kern="1200" dirty="0" smtClean="0">
                <a:solidFill>
                  <a:schemeClr val="tx1"/>
                </a:solidFill>
                <a:latin typeface="+mn-lt"/>
                <a:ea typeface="+mj-ea"/>
                <a:cs typeface="+mj-cs"/>
              </a:rPr>
              <a:t>) first call for participation (https://www.wilsoncenter.org/article/concept-note-citizen-science-global-partnership).</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ca-ES" sz="1400" b="0" kern="1200" dirty="0" err="1" smtClean="0">
                <a:solidFill>
                  <a:schemeClr val="tx1"/>
                </a:solidFill>
                <a:latin typeface="+mn-lt"/>
                <a:ea typeface="+mj-ea"/>
                <a:cs typeface="+mj-cs"/>
              </a:rPr>
              <a:t>Earth</a:t>
            </a:r>
            <a:r>
              <a:rPr lang="ca-ES" sz="1400" b="0" kern="1200" dirty="0" smtClean="0">
                <a:solidFill>
                  <a:schemeClr val="tx1"/>
                </a:solidFill>
                <a:latin typeface="+mn-lt"/>
                <a:ea typeface="+mj-ea"/>
                <a:cs typeface="+mj-cs"/>
              </a:rPr>
              <a:t> </a:t>
            </a:r>
            <a:r>
              <a:rPr lang="ca-ES" sz="1400" b="0" kern="1200" dirty="0" err="1" smtClean="0">
                <a:solidFill>
                  <a:schemeClr val="tx1"/>
                </a:solidFill>
                <a:latin typeface="+mn-lt"/>
                <a:ea typeface="+mj-ea"/>
                <a:cs typeface="+mj-cs"/>
              </a:rPr>
              <a:t>Observations</a:t>
            </a:r>
            <a:r>
              <a:rPr lang="ca-ES" sz="1400" b="0" kern="1200" dirty="0" smtClean="0">
                <a:solidFill>
                  <a:schemeClr val="tx1"/>
                </a:solidFill>
                <a:latin typeface="+mn-lt"/>
                <a:ea typeface="+mj-ea"/>
                <a:cs typeface="+mj-cs"/>
              </a:rPr>
              <a:t> and </a:t>
            </a:r>
            <a:r>
              <a:rPr lang="ca-ES" sz="1400" b="0" kern="1200" dirty="0" err="1" smtClean="0">
                <a:solidFill>
                  <a:schemeClr val="tx1"/>
                </a:solidFill>
                <a:latin typeface="+mn-lt"/>
                <a:ea typeface="+mj-ea"/>
                <a:cs typeface="+mj-cs"/>
              </a:rPr>
              <a:t>Citizen</a:t>
            </a:r>
            <a:r>
              <a:rPr lang="ca-ES" sz="1400" b="0" kern="1200" dirty="0" smtClean="0">
                <a:solidFill>
                  <a:schemeClr val="tx1"/>
                </a:solidFill>
                <a:latin typeface="+mn-lt"/>
                <a:ea typeface="+mj-ea"/>
                <a:cs typeface="+mj-cs"/>
              </a:rPr>
              <a:t> </a:t>
            </a:r>
            <a:r>
              <a:rPr lang="ca-ES" sz="1400" b="0" kern="1200" dirty="0" err="1" smtClean="0">
                <a:solidFill>
                  <a:schemeClr val="tx1"/>
                </a:solidFill>
                <a:latin typeface="+mn-lt"/>
                <a:ea typeface="+mj-ea"/>
                <a:cs typeface="+mj-cs"/>
              </a:rPr>
              <a:t>Science</a:t>
            </a:r>
            <a:r>
              <a:rPr lang="en-US" sz="1400" b="0" kern="1200" dirty="0" smtClean="0">
                <a:solidFill>
                  <a:schemeClr val="tx1"/>
                </a:solidFill>
                <a:latin typeface="+mn-lt"/>
                <a:ea typeface="+mj-ea"/>
                <a:cs typeface="+mj-cs"/>
              </a:rPr>
              <a:t> Community Activity of the </a:t>
            </a:r>
            <a:r>
              <a:rPr lang="en-US" sz="1400" b="1" kern="1200" dirty="0" smtClean="0">
                <a:solidFill>
                  <a:schemeClr val="tx1"/>
                </a:solidFill>
                <a:latin typeface="+mn-lt"/>
                <a:ea typeface="+mj-ea"/>
                <a:cs typeface="+mj-cs"/>
              </a:rPr>
              <a:t>GEO Work Program</a:t>
            </a:r>
            <a:r>
              <a:rPr lang="en-US" sz="1400" b="0" kern="1200" dirty="0" smtClean="0">
                <a:solidFill>
                  <a:schemeClr val="tx1"/>
                </a:solidFill>
                <a:latin typeface="+mn-lt"/>
                <a:ea typeface="+mj-ea"/>
                <a:cs typeface="+mj-cs"/>
              </a:rPr>
              <a:t> (http://earthobservations.org/activity.php?id=142).</a:t>
            </a:r>
            <a:endParaRPr lang="ca-ES" sz="1400" b="0" kern="1200" dirty="0" smtClean="0">
              <a:solidFill>
                <a:schemeClr val="tx1"/>
              </a:solidFill>
              <a:latin typeface="+mn-lt"/>
              <a:ea typeface="+mj-ea"/>
              <a:cs typeface="+mj-cs"/>
            </a:endParaRPr>
          </a:p>
          <a:p>
            <a:pPr lvl="0"/>
            <a:r>
              <a:rPr lang="en-US" sz="1400" b="0" kern="1200" dirty="0" smtClean="0">
                <a:solidFill>
                  <a:schemeClr val="tx1"/>
                </a:solidFill>
                <a:latin typeface="+mn-lt"/>
                <a:ea typeface="+mj-ea"/>
                <a:cs typeface="+mj-cs"/>
              </a:rPr>
              <a:t>Contributes to the </a:t>
            </a:r>
            <a:r>
              <a:rPr lang="en-US" sz="1400" b="1" kern="1200" dirty="0" err="1" smtClean="0">
                <a:solidFill>
                  <a:schemeClr val="tx1"/>
                </a:solidFill>
                <a:latin typeface="+mn-lt"/>
                <a:ea typeface="+mj-ea"/>
                <a:cs typeface="+mj-cs"/>
              </a:rPr>
              <a:t>EuroGEOSS</a:t>
            </a:r>
            <a:r>
              <a:rPr lang="en-US" sz="1400" b="1" kern="1200" dirty="0" smtClean="0">
                <a:solidFill>
                  <a:schemeClr val="tx1"/>
                </a:solidFill>
                <a:latin typeface="+mn-lt"/>
                <a:ea typeface="+mj-ea"/>
                <a:cs typeface="+mj-cs"/>
              </a:rPr>
              <a:t> initiative</a:t>
            </a:r>
            <a:r>
              <a:rPr lang="en-US" sz="1400" b="0" kern="1200" dirty="0" smtClean="0">
                <a:solidFill>
                  <a:schemeClr val="tx1"/>
                </a:solidFill>
                <a:latin typeface="+mn-lt"/>
                <a:ea typeface="+mj-ea"/>
                <a:cs typeface="+mj-cs"/>
              </a:rPr>
              <a:t> (https://ec.europa.eu/info/research-and-innovation/knowledge-publications-tools-and-data/knowledge-centres-and-data-portals/eurogeoss_en).</a:t>
            </a:r>
          </a:p>
          <a:p>
            <a:pPr lvl="0"/>
            <a:r>
              <a:rPr lang="en-US" sz="1400" b="0" kern="1200" dirty="0" smtClean="0">
                <a:solidFill>
                  <a:schemeClr val="tx1"/>
                </a:solidFill>
                <a:latin typeface="+mn-lt"/>
                <a:ea typeface="+mj-ea"/>
                <a:cs typeface="+mj-cs"/>
              </a:rPr>
              <a:t>Is supported by the H2020 project </a:t>
            </a:r>
            <a:r>
              <a:rPr lang="en-US" sz="1400" b="1" kern="1200" dirty="0" err="1" smtClean="0">
                <a:solidFill>
                  <a:schemeClr val="tx1"/>
                </a:solidFill>
                <a:latin typeface="+mn-lt"/>
                <a:ea typeface="+mj-ea"/>
                <a:cs typeface="+mj-cs"/>
              </a:rPr>
              <a:t>WeObserve</a:t>
            </a:r>
            <a:r>
              <a:rPr lang="en-US" sz="1400" b="0" kern="1200" dirty="0" smtClean="0">
                <a:solidFill>
                  <a:schemeClr val="tx1"/>
                </a:solidFill>
                <a:latin typeface="+mn-lt"/>
                <a:ea typeface="+mj-ea"/>
                <a:cs typeface="+mj-cs"/>
              </a:rPr>
              <a:t> (https://www.weobserve.eu) (CoP3), the H2020 Citizens’ Observatory projects Grow (https://growobservatory.org/), </a:t>
            </a:r>
            <a:r>
              <a:rPr lang="en-US" sz="1400" b="0" kern="1200" dirty="0" err="1" smtClean="0">
                <a:solidFill>
                  <a:schemeClr val="tx1"/>
                </a:solidFill>
                <a:latin typeface="+mn-lt"/>
                <a:ea typeface="+mj-ea"/>
                <a:cs typeface="+mj-cs"/>
              </a:rPr>
              <a:t>Groudtruth</a:t>
            </a:r>
            <a:r>
              <a:rPr lang="en-US" sz="1400" b="0" kern="1200" dirty="0" smtClean="0">
                <a:solidFill>
                  <a:schemeClr val="tx1"/>
                </a:solidFill>
                <a:latin typeface="+mn-lt"/>
                <a:ea typeface="+mj-ea"/>
                <a:cs typeface="+mj-cs"/>
              </a:rPr>
              <a:t> 2.0 (http://gt20.eu/), </a:t>
            </a:r>
            <a:r>
              <a:rPr lang="en-US" sz="1400" b="1" kern="1200" dirty="0" err="1" smtClean="0">
                <a:solidFill>
                  <a:schemeClr val="tx1"/>
                </a:solidFill>
                <a:latin typeface="+mn-lt"/>
                <a:ea typeface="+mj-ea"/>
                <a:cs typeface="+mj-cs"/>
              </a:rPr>
              <a:t>Landsense</a:t>
            </a:r>
            <a:r>
              <a:rPr lang="en-US" sz="1400" b="0" kern="1200" dirty="0" smtClean="0">
                <a:solidFill>
                  <a:schemeClr val="tx1"/>
                </a:solidFill>
                <a:latin typeface="+mn-lt"/>
                <a:ea typeface="+mj-ea"/>
                <a:cs typeface="+mj-cs"/>
              </a:rPr>
              <a:t> (https://landsense.eu/) and Scent (https://scent-project.eu/), and the </a:t>
            </a:r>
            <a:r>
              <a:rPr lang="en-US" sz="1400" b="1" kern="1200" dirty="0" err="1" smtClean="0">
                <a:solidFill>
                  <a:schemeClr val="tx1"/>
                </a:solidFill>
                <a:latin typeface="+mn-lt"/>
                <a:ea typeface="+mj-ea"/>
                <a:cs typeface="+mj-cs"/>
              </a:rPr>
              <a:t>NextGEOSS</a:t>
            </a:r>
            <a:r>
              <a:rPr lang="en-US" sz="1400" b="0" kern="1200" dirty="0" smtClean="0">
                <a:solidFill>
                  <a:schemeClr val="tx1"/>
                </a:solidFill>
                <a:latin typeface="+mn-lt"/>
                <a:ea typeface="+mj-ea"/>
                <a:cs typeface="+mj-cs"/>
              </a:rPr>
              <a:t> project (https://nextgeoss.eu/).</a:t>
            </a:r>
            <a:endParaRPr lang="ca-ES" sz="1100" dirty="0"/>
          </a:p>
        </p:txBody>
      </p:sp>
      <p:sp>
        <p:nvSpPr>
          <p:cNvPr id="5" name="4 Título"/>
          <p:cNvSpPr>
            <a:spLocks noGrp="1"/>
          </p:cNvSpPr>
          <p:nvPr>
            <p:ph type="title"/>
          </p:nvPr>
        </p:nvSpPr>
        <p:spPr/>
        <p:txBody>
          <a:bodyPr>
            <a:normAutofit/>
          </a:bodyPr>
          <a:lstStyle/>
          <a:p>
            <a:r>
              <a:rPr lang="en-US" sz="2800" b="1" kern="1200" dirty="0" smtClean="0">
                <a:solidFill>
                  <a:schemeClr val="tx1"/>
                </a:solidFill>
                <a:latin typeface="+mn-lt"/>
                <a:ea typeface="+mj-ea"/>
                <a:cs typeface="+mj-cs"/>
              </a:rPr>
              <a:t>Linked Activities</a:t>
            </a:r>
            <a:endParaRPr lang="ca-E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24</a:t>
            </a:fld>
            <a:endParaRPr lang="el-GR"/>
          </a:p>
        </p:txBody>
      </p:sp>
      <p:sp>
        <p:nvSpPr>
          <p:cNvPr id="4" name="3 Marcador de contenido"/>
          <p:cNvSpPr>
            <a:spLocks noGrp="1"/>
          </p:cNvSpPr>
          <p:nvPr>
            <p:ph sz="quarter" idx="12"/>
          </p:nvPr>
        </p:nvSpPr>
        <p:spPr/>
        <p:txBody>
          <a:bodyPr>
            <a:normAutofit fontScale="92500" lnSpcReduction="10000"/>
          </a:bodyPr>
          <a:lstStyle/>
          <a:p>
            <a:pPr lvl="0"/>
            <a:r>
              <a:rPr lang="en-US" sz="2800" b="0" kern="1200" dirty="0" smtClean="0">
                <a:solidFill>
                  <a:schemeClr val="tx1"/>
                </a:solidFill>
                <a:latin typeface="+mn-lt"/>
                <a:ea typeface="+mj-ea"/>
                <a:cs typeface="+mj-cs"/>
              </a:rPr>
              <a:t>Specific use cases that will be tested in this experiment include, but are not limited to:</a:t>
            </a:r>
            <a:endParaRPr lang="ca-ES" sz="2800" b="0" kern="1200" dirty="0" smtClean="0">
              <a:solidFill>
                <a:schemeClr val="tx1"/>
              </a:solidFill>
              <a:latin typeface="+mn-lt"/>
              <a:ea typeface="+mj-ea"/>
              <a:cs typeface="+mj-cs"/>
            </a:endParaRPr>
          </a:p>
          <a:p>
            <a:pPr lvl="0"/>
            <a:r>
              <a:rPr lang="en-US" sz="2800" b="1" kern="1200" dirty="0" smtClean="0">
                <a:solidFill>
                  <a:schemeClr val="tx1"/>
                </a:solidFill>
                <a:latin typeface="+mn-lt"/>
                <a:ea typeface="+mj-ea"/>
                <a:cs typeface="+mj-cs"/>
              </a:rPr>
              <a:t>Conflation of the datasets</a:t>
            </a:r>
            <a:r>
              <a:rPr lang="en-US" sz="2800" b="0" kern="1200" dirty="0" smtClean="0">
                <a:solidFill>
                  <a:schemeClr val="tx1"/>
                </a:solidFill>
                <a:latin typeface="+mn-lt"/>
                <a:ea typeface="+mj-ea"/>
                <a:cs typeface="+mj-cs"/>
              </a:rPr>
              <a:t> from two or more CS projects, which deal with the same data types, into a single new integrated data set.</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Assimilation of data from CS projects with complementary </a:t>
            </a:r>
            <a:r>
              <a:rPr lang="en-US" sz="2800" b="1" kern="1200" dirty="0" smtClean="0">
                <a:solidFill>
                  <a:schemeClr val="tx1"/>
                </a:solidFill>
                <a:latin typeface="+mn-lt"/>
                <a:ea typeface="+mj-ea"/>
                <a:cs typeface="+mj-cs"/>
              </a:rPr>
              <a:t>authoritative data</a:t>
            </a:r>
            <a:r>
              <a:rPr lang="en-US" sz="2800" b="0" kern="1200" dirty="0" smtClean="0">
                <a:solidFill>
                  <a:schemeClr val="tx1"/>
                </a:solidFill>
                <a:latin typeface="+mn-lt"/>
                <a:ea typeface="+mj-ea"/>
                <a:cs typeface="+mj-cs"/>
              </a:rPr>
              <a:t>.</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Participation in two or more CS projects using a </a:t>
            </a:r>
            <a:r>
              <a:rPr lang="en-US" sz="2800" b="1" kern="1200" dirty="0" smtClean="0">
                <a:solidFill>
                  <a:schemeClr val="tx1"/>
                </a:solidFill>
                <a:latin typeface="+mn-lt"/>
                <a:ea typeface="+mj-ea"/>
                <a:cs typeface="+mj-cs"/>
              </a:rPr>
              <a:t>single user account</a:t>
            </a:r>
            <a:r>
              <a:rPr lang="en-US" sz="2800" b="0" kern="1200" dirty="0" smtClean="0">
                <a:solidFill>
                  <a:schemeClr val="tx1"/>
                </a:solidFill>
                <a:latin typeface="+mn-lt"/>
                <a:ea typeface="+mj-ea"/>
                <a:cs typeface="+mj-cs"/>
              </a:rPr>
              <a:t>.</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Exposing the outcomes (data) of a CS project as a data provider in GEOSS – ideally as part of the </a:t>
            </a:r>
            <a:r>
              <a:rPr lang="en-US" sz="2800" b="1" kern="1200" dirty="0" smtClean="0">
                <a:solidFill>
                  <a:schemeClr val="tx1"/>
                </a:solidFill>
                <a:latin typeface="+mn-lt"/>
                <a:ea typeface="+mj-ea"/>
                <a:cs typeface="+mj-cs"/>
              </a:rPr>
              <a:t>GEOSS</a:t>
            </a:r>
            <a:r>
              <a:rPr lang="en-US" sz="2800" b="0" kern="1200" dirty="0" smtClean="0">
                <a:solidFill>
                  <a:schemeClr val="tx1"/>
                </a:solidFill>
                <a:latin typeface="+mn-lt"/>
                <a:ea typeface="+mj-ea"/>
                <a:cs typeface="+mj-cs"/>
              </a:rPr>
              <a:t>-Data Core.</a:t>
            </a:r>
            <a:endParaRPr lang="ca-ES" sz="2800" b="0" kern="1200" dirty="0" smtClean="0">
              <a:solidFill>
                <a:schemeClr val="tx1"/>
              </a:solidFill>
              <a:latin typeface="+mn-lt"/>
              <a:ea typeface="+mj-ea"/>
              <a:cs typeface="+mj-cs"/>
            </a:endParaRPr>
          </a:p>
          <a:p>
            <a:endParaRPr lang="ca-ES" dirty="0"/>
          </a:p>
        </p:txBody>
      </p:sp>
      <p:sp>
        <p:nvSpPr>
          <p:cNvPr id="5" name="4 Título"/>
          <p:cNvSpPr>
            <a:spLocks noGrp="1"/>
          </p:cNvSpPr>
          <p:nvPr>
            <p:ph type="title"/>
          </p:nvPr>
        </p:nvSpPr>
        <p:spPr/>
        <p:txBody>
          <a:bodyPr>
            <a:normAutofit/>
          </a:bodyPr>
          <a:lstStyle/>
          <a:p>
            <a:r>
              <a:rPr lang="en-US" sz="2800" b="1" kern="1200" dirty="0" smtClean="0">
                <a:solidFill>
                  <a:schemeClr val="tx1"/>
                </a:solidFill>
                <a:latin typeface="+mn-lt"/>
                <a:ea typeface="+mj-ea"/>
                <a:cs typeface="+mj-cs"/>
              </a:rPr>
              <a:t>Use Case</a:t>
            </a:r>
            <a:endParaRPr lang="ca-ES" sz="2800" b="1" kern="1200" dirty="0" smtClean="0">
              <a:solidFill>
                <a:schemeClr val="tx1"/>
              </a:solidFill>
              <a:latin typeface="+mn-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25</a:t>
            </a:fld>
            <a:endParaRPr lang="el-GR"/>
          </a:p>
        </p:txBody>
      </p:sp>
      <p:sp>
        <p:nvSpPr>
          <p:cNvPr id="4" name="3 Marcador de contenido"/>
          <p:cNvSpPr>
            <a:spLocks noGrp="1"/>
          </p:cNvSpPr>
          <p:nvPr>
            <p:ph sz="quarter" idx="12"/>
          </p:nvPr>
        </p:nvSpPr>
        <p:spPr/>
        <p:txBody>
          <a:bodyPr>
            <a:normAutofit fontScale="70000" lnSpcReduction="20000"/>
          </a:bodyPr>
          <a:lstStyle/>
          <a:p>
            <a:pPr lvl="0"/>
            <a:r>
              <a:rPr lang="en-US" sz="2800" b="0" kern="1200" dirty="0" smtClean="0">
                <a:solidFill>
                  <a:schemeClr val="tx1"/>
                </a:solidFill>
                <a:latin typeface="+mn-lt"/>
                <a:ea typeface="+mj-ea"/>
                <a:cs typeface="+mj-cs"/>
              </a:rPr>
              <a:t>Technically speaking, the approach is applicable to any data type that a CS project may collect. During the kick-off meeting, and depending on the resources provided by the participants, a motivational scenario will be defined.</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The scenario should propose the merging of CS projects datasets to cover a larger geographic area or coordinate topics in order to satisfy the needs of GEO in terms of providing data necessary to deal with  climate change, measure the progress towards the Sustainable Development Goals (SDGs) and disaster management. </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As a guiding example, the following motivational scenario could be inspirational. </a:t>
            </a:r>
            <a:r>
              <a:rPr lang="en-US" sz="2800" b="0" i="1" kern="1200" dirty="0" smtClean="0">
                <a:solidFill>
                  <a:schemeClr val="tx1"/>
                </a:solidFill>
                <a:latin typeface="+mn-lt"/>
                <a:ea typeface="+mj-ea"/>
                <a:cs typeface="+mj-cs"/>
              </a:rPr>
              <a:t>An outbreak of mosquito carried disease both in Spain and in Italy is detected. There is the need to create a global early warning system to monitor the evolution of the outbreak and prevent the contagious spreading of the disease. In the experiment, we discover the existence of some CS projects and we build an integrated database that is published and available through the GEOSS infrastructure</a:t>
            </a:r>
            <a:r>
              <a:rPr lang="en-US" sz="2800" b="0" kern="1200" dirty="0" smtClean="0">
                <a:solidFill>
                  <a:schemeClr val="tx1"/>
                </a:solidFill>
                <a:latin typeface="+mn-lt"/>
                <a:ea typeface="+mj-ea"/>
                <a:cs typeface="+mj-cs"/>
              </a:rPr>
              <a:t>. </a:t>
            </a:r>
            <a:endParaRPr lang="ca-ES" sz="2800" b="0" kern="1200" dirty="0" smtClean="0">
              <a:solidFill>
                <a:schemeClr val="tx1"/>
              </a:solidFill>
              <a:latin typeface="+mn-lt"/>
              <a:ea typeface="+mj-ea"/>
              <a:cs typeface="+mj-cs"/>
            </a:endParaRPr>
          </a:p>
        </p:txBody>
      </p:sp>
      <p:sp>
        <p:nvSpPr>
          <p:cNvPr id="5" name="4 Título"/>
          <p:cNvSpPr>
            <a:spLocks noGrp="1"/>
          </p:cNvSpPr>
          <p:nvPr>
            <p:ph type="title"/>
          </p:nvPr>
        </p:nvSpPr>
        <p:spPr/>
        <p:txBody>
          <a:bodyPr>
            <a:normAutofit/>
          </a:bodyPr>
          <a:lstStyle/>
          <a:p>
            <a:r>
              <a:rPr lang="en-US" sz="2800" b="1" kern="1200" dirty="0" smtClean="0">
                <a:solidFill>
                  <a:schemeClr val="tx1"/>
                </a:solidFill>
                <a:latin typeface="+mn-lt"/>
                <a:ea typeface="+mj-ea"/>
                <a:cs typeface="+mj-cs"/>
              </a:rPr>
              <a:t>Scenario</a:t>
            </a:r>
            <a:endParaRPr lang="ca-ES" sz="2800" b="1" kern="1200" dirty="0" smtClean="0">
              <a:solidFill>
                <a:schemeClr val="tx1"/>
              </a:solidFill>
              <a:latin typeface="+mn-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26</a:t>
            </a:fld>
            <a:endParaRPr lang="el-GR"/>
          </a:p>
        </p:txBody>
      </p:sp>
      <p:sp>
        <p:nvSpPr>
          <p:cNvPr id="4" name="3 Marcador de contenido"/>
          <p:cNvSpPr>
            <a:spLocks noGrp="1"/>
          </p:cNvSpPr>
          <p:nvPr>
            <p:ph sz="quarter" idx="12"/>
          </p:nvPr>
        </p:nvSpPr>
        <p:spPr/>
        <p:txBody>
          <a:bodyPr>
            <a:normAutofit fontScale="85000" lnSpcReduction="10000"/>
          </a:bodyPr>
          <a:lstStyle/>
          <a:p>
            <a:pPr lvl="0"/>
            <a:r>
              <a:rPr lang="en-US" sz="2800" b="1" kern="1200" dirty="0" smtClean="0">
                <a:solidFill>
                  <a:schemeClr val="tx1"/>
                </a:solidFill>
                <a:latin typeface="+mn-lt"/>
                <a:ea typeface="+mj-ea"/>
                <a:cs typeface="+mj-cs"/>
              </a:rPr>
              <a:t>Experiment #1:</a:t>
            </a:r>
            <a:r>
              <a:rPr lang="en-US" sz="2800" b="0" kern="1200" dirty="0" smtClean="0">
                <a:solidFill>
                  <a:schemeClr val="tx1"/>
                </a:solidFill>
                <a:latin typeface="+mn-lt"/>
                <a:ea typeface="+mj-ea"/>
                <a:cs typeface="+mj-cs"/>
              </a:rPr>
              <a:t> An expert needs to know the big picture about some topic, such as an outbreak of a mosquito carried disease or invasions of a particular alien invasive species. They know that there is no (or little) authoritative data about the topic available, so they look for alternative CS projects that might provide the required data to analyze the problem at hand.</a:t>
            </a:r>
            <a:endParaRPr lang="ca-ES" sz="2800" b="0" kern="1200" dirty="0" smtClean="0">
              <a:solidFill>
                <a:schemeClr val="tx1"/>
              </a:solidFill>
              <a:latin typeface="+mn-lt"/>
              <a:ea typeface="+mj-ea"/>
              <a:cs typeface="+mj-cs"/>
            </a:endParaRPr>
          </a:p>
          <a:p>
            <a:pPr lvl="0"/>
            <a:r>
              <a:rPr lang="en-US" sz="2800" b="1" kern="1200" dirty="0" smtClean="0">
                <a:solidFill>
                  <a:schemeClr val="tx1"/>
                </a:solidFill>
                <a:latin typeface="+mn-lt"/>
                <a:ea typeface="+mj-ea"/>
                <a:cs typeface="+mj-cs"/>
              </a:rPr>
              <a:t>Experiment #2:</a:t>
            </a:r>
            <a:r>
              <a:rPr lang="en-US" sz="2800" b="0" kern="1200" dirty="0" smtClean="0">
                <a:solidFill>
                  <a:schemeClr val="tx1"/>
                </a:solidFill>
                <a:latin typeface="+mn-lt"/>
                <a:ea typeface="+mj-ea"/>
                <a:cs typeface="+mj-cs"/>
              </a:rPr>
              <a:t> A conflated dataset is built based on local or regional CS projects’ data.</a:t>
            </a:r>
            <a:endParaRPr lang="ca-ES" sz="2800" b="0" kern="1200" dirty="0" smtClean="0">
              <a:solidFill>
                <a:schemeClr val="tx1"/>
              </a:solidFill>
              <a:latin typeface="+mn-lt"/>
              <a:ea typeface="+mj-ea"/>
              <a:cs typeface="+mj-cs"/>
            </a:endParaRPr>
          </a:p>
          <a:p>
            <a:pPr lvl="0"/>
            <a:r>
              <a:rPr lang="en-US" sz="2800" b="1" kern="1200" dirty="0" smtClean="0">
                <a:solidFill>
                  <a:schemeClr val="tx1"/>
                </a:solidFill>
                <a:latin typeface="+mn-lt"/>
                <a:ea typeface="+mj-ea"/>
                <a:cs typeface="+mj-cs"/>
              </a:rPr>
              <a:t>Experiment #3:</a:t>
            </a:r>
            <a:r>
              <a:rPr lang="en-US" sz="2800" b="0" kern="1200" dirty="0" smtClean="0">
                <a:solidFill>
                  <a:schemeClr val="tx1"/>
                </a:solidFill>
                <a:latin typeface="+mn-lt"/>
                <a:ea typeface="+mj-ea"/>
                <a:cs typeface="+mj-cs"/>
              </a:rPr>
              <a:t> The expert travels to different places to analyze the situation on the ground and then report what they see in two different CS projects apps using the same user account.</a:t>
            </a:r>
            <a:endParaRPr lang="ca-ES" sz="2800" b="0" kern="1200" dirty="0" smtClean="0">
              <a:solidFill>
                <a:schemeClr val="tx1"/>
              </a:solidFill>
              <a:latin typeface="+mn-lt"/>
              <a:ea typeface="+mj-ea"/>
              <a:cs typeface="+mj-cs"/>
            </a:endParaRPr>
          </a:p>
        </p:txBody>
      </p:sp>
      <p:sp>
        <p:nvSpPr>
          <p:cNvPr id="5" name="4 Título"/>
          <p:cNvSpPr>
            <a:spLocks noGrp="1"/>
          </p:cNvSpPr>
          <p:nvPr>
            <p:ph type="title"/>
          </p:nvPr>
        </p:nvSpPr>
        <p:spPr/>
        <p:txBody>
          <a:bodyPr>
            <a:normAutofit/>
          </a:bodyPr>
          <a:lstStyle/>
          <a:p>
            <a:r>
              <a:rPr lang="en-US" sz="2800" b="1" kern="1200" dirty="0" smtClean="0">
                <a:solidFill>
                  <a:schemeClr val="tx1"/>
                </a:solidFill>
                <a:latin typeface="+mn-lt"/>
                <a:ea typeface="+mj-ea"/>
                <a:cs typeface="+mj-cs"/>
              </a:rPr>
              <a:t>Experiments</a:t>
            </a:r>
            <a:endParaRPr lang="ca-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27</a:t>
            </a:fld>
            <a:endParaRPr lang="el-GR"/>
          </a:p>
        </p:txBody>
      </p:sp>
      <p:sp>
        <p:nvSpPr>
          <p:cNvPr id="5" name="4 Título"/>
          <p:cNvSpPr>
            <a:spLocks noGrp="1"/>
          </p:cNvSpPr>
          <p:nvPr>
            <p:ph type="title"/>
          </p:nvPr>
        </p:nvSpPr>
        <p:spPr/>
        <p:txBody>
          <a:bodyPr/>
          <a:lstStyle/>
          <a:p>
            <a:r>
              <a:rPr lang="ca-ES" dirty="0" err="1" smtClean="0"/>
              <a:t>Proposed</a:t>
            </a:r>
            <a:r>
              <a:rPr lang="ca-ES" dirty="0" smtClean="0"/>
              <a:t> </a:t>
            </a:r>
            <a:r>
              <a:rPr lang="ca-ES" dirty="0" err="1" smtClean="0"/>
              <a:t>architecture</a:t>
            </a:r>
            <a:endParaRPr lang="ca-ES" dirty="0"/>
          </a:p>
        </p:txBody>
      </p:sp>
      <p:sp>
        <p:nvSpPr>
          <p:cNvPr id="2102" name="Rectangle 5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grpSp>
        <p:nvGrpSpPr>
          <p:cNvPr id="2049" name="Group 1"/>
          <p:cNvGrpSpPr>
            <a:grpSpLocks noChangeAspect="1"/>
          </p:cNvGrpSpPr>
          <p:nvPr/>
        </p:nvGrpSpPr>
        <p:grpSpPr bwMode="auto">
          <a:xfrm>
            <a:off x="1434662" y="1418896"/>
            <a:ext cx="5943600" cy="4581525"/>
            <a:chOff x="1440" y="4400"/>
            <a:chExt cx="9360" cy="7214"/>
          </a:xfrm>
        </p:grpSpPr>
        <p:sp>
          <p:nvSpPr>
            <p:cNvPr id="2101" name="AutoShape 53"/>
            <p:cNvSpPr>
              <a:spLocks noChangeAspect="1" noChangeArrowheads="1" noTextEdit="1"/>
            </p:cNvSpPr>
            <p:nvPr/>
          </p:nvSpPr>
          <p:spPr bwMode="auto">
            <a:xfrm>
              <a:off x="1440" y="4400"/>
              <a:ext cx="9360" cy="7214"/>
            </a:xfrm>
            <a:prstGeom prst="rect">
              <a:avLst/>
            </a:prstGeom>
            <a:noFill/>
          </p:spPr>
          <p:txBody>
            <a:bodyPr vert="horz" wrap="square" lIns="91440" tIns="45720" rIns="91440" bIns="45720" numCol="1" anchor="t" anchorCtr="0" compatLnSpc="1">
              <a:prstTxWarp prst="textNoShape">
                <a:avLst/>
              </a:prstTxWarp>
            </a:bodyPr>
            <a:lstStyle/>
            <a:p>
              <a:endParaRPr lang="ca-ES"/>
            </a:p>
          </p:txBody>
        </p:sp>
        <p:sp>
          <p:nvSpPr>
            <p:cNvPr id="2100" name="AutoShape 52"/>
            <p:cNvSpPr>
              <a:spLocks noChangeArrowheads="1"/>
            </p:cNvSpPr>
            <p:nvPr/>
          </p:nvSpPr>
          <p:spPr bwMode="auto">
            <a:xfrm>
              <a:off x="4845" y="5973"/>
              <a:ext cx="2077" cy="1014"/>
            </a:xfrm>
            <a:prstGeom prst="can">
              <a:avLst>
                <a:gd name="adj" fmla="val 25000"/>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project's inventory (PPSR)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9" name="AutoShape 51"/>
            <p:cNvSpPr>
              <a:spLocks noChangeArrowheads="1"/>
            </p:cNvSpPr>
            <p:nvPr/>
          </p:nvSpPr>
          <p:spPr bwMode="auto">
            <a:xfrm>
              <a:off x="4904" y="10148"/>
              <a:ext cx="1950" cy="1173"/>
            </a:xfrm>
            <a:prstGeom prst="can">
              <a:avLst>
                <a:gd name="adj" fmla="val 17560"/>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GEOSS regional HUB (e.g. EuroGEOSS)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8" name="AutoShape 50"/>
            <p:cNvSpPr>
              <a:spLocks noChangeArrowheads="1"/>
            </p:cNvSpPr>
            <p:nvPr/>
          </p:nvSpPr>
          <p:spPr bwMode="auto">
            <a:xfrm>
              <a:off x="2689" y="8126"/>
              <a:ext cx="1547" cy="691"/>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DB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7" name="AutoShape 49"/>
            <p:cNvSpPr>
              <a:spLocks noChangeArrowheads="1"/>
            </p:cNvSpPr>
            <p:nvPr/>
          </p:nvSpPr>
          <p:spPr bwMode="auto">
            <a:xfrm>
              <a:off x="7535" y="8125"/>
              <a:ext cx="1547" cy="692"/>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prj2 DB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6" name="Text Box 48"/>
            <p:cNvSpPr txBox="1">
              <a:spLocks noChangeArrowheads="1"/>
            </p:cNvSpPr>
            <p:nvPr/>
          </p:nvSpPr>
          <p:spPr bwMode="auto">
            <a:xfrm>
              <a:off x="1551" y="6088"/>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App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5" name="Text Box 47"/>
            <p:cNvSpPr txBox="1">
              <a:spLocks noChangeArrowheads="1"/>
            </p:cNvSpPr>
            <p:nvPr/>
          </p:nvSpPr>
          <p:spPr bwMode="auto">
            <a:xfrm>
              <a:off x="8795" y="6147"/>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App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4" name="Text Box 46"/>
            <p:cNvSpPr txBox="1">
              <a:spLocks noChangeArrowheads="1"/>
            </p:cNvSpPr>
            <p:nvPr/>
          </p:nvSpPr>
          <p:spPr bwMode="auto">
            <a:xfrm>
              <a:off x="1551" y="7240"/>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API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3" name="Text Box 45"/>
            <p:cNvSpPr txBox="1">
              <a:spLocks noChangeArrowheads="1"/>
            </p:cNvSpPr>
            <p:nvPr/>
          </p:nvSpPr>
          <p:spPr bwMode="auto">
            <a:xfrm>
              <a:off x="8795" y="7240"/>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API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2" name="Text Box 44"/>
            <p:cNvSpPr txBox="1">
              <a:spLocks noChangeArrowheads="1"/>
            </p:cNvSpPr>
            <p:nvPr/>
          </p:nvSpPr>
          <p:spPr bwMode="auto">
            <a:xfrm>
              <a:off x="3558" y="7240"/>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prj1 SOS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1" name="Text Box 43"/>
            <p:cNvSpPr txBox="1">
              <a:spLocks noChangeArrowheads="1"/>
            </p:cNvSpPr>
            <p:nvPr/>
          </p:nvSpPr>
          <p:spPr bwMode="auto">
            <a:xfrm>
              <a:off x="6708" y="7240"/>
              <a:ext cx="1654" cy="5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 prj2 SOS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0" name="Text Box 42"/>
            <p:cNvSpPr txBox="1">
              <a:spLocks noChangeArrowheads="1"/>
            </p:cNvSpPr>
            <p:nvPr/>
          </p:nvSpPr>
          <p:spPr bwMode="auto">
            <a:xfrm>
              <a:off x="5054" y="9179"/>
              <a:ext cx="1654" cy="682"/>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Conflated SOS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9" name="AutoShape 41"/>
            <p:cNvSpPr>
              <a:spLocks noChangeArrowheads="1"/>
            </p:cNvSpPr>
            <p:nvPr/>
          </p:nvSpPr>
          <p:spPr bwMode="auto">
            <a:xfrm>
              <a:off x="5054" y="8107"/>
              <a:ext cx="1654" cy="692"/>
            </a:xfrm>
            <a:prstGeom prst="can">
              <a:avLst>
                <a:gd name="adj" fmla="val 25000"/>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Conflated DB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AutoShape 40"/>
            <p:cNvSpPr>
              <a:spLocks noChangeShapeType="1"/>
            </p:cNvSpPr>
            <p:nvPr/>
          </p:nvSpPr>
          <p:spPr bwMode="auto">
            <a:xfrm>
              <a:off x="2378" y="6618"/>
              <a:ext cx="1" cy="62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7" name="AutoShape 39"/>
            <p:cNvSpPr>
              <a:spLocks noChangeShapeType="1"/>
            </p:cNvSpPr>
            <p:nvPr/>
          </p:nvSpPr>
          <p:spPr bwMode="auto">
            <a:xfrm>
              <a:off x="2378" y="7770"/>
              <a:ext cx="1085" cy="35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6" name="AutoShape 38"/>
            <p:cNvSpPr>
              <a:spLocks noChangeShapeType="1"/>
            </p:cNvSpPr>
            <p:nvPr/>
          </p:nvSpPr>
          <p:spPr bwMode="auto">
            <a:xfrm flipH="1">
              <a:off x="3463" y="7770"/>
              <a:ext cx="922" cy="35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5" name="AutoShape 37"/>
            <p:cNvSpPr>
              <a:spLocks noChangeShapeType="1"/>
            </p:cNvSpPr>
            <p:nvPr/>
          </p:nvSpPr>
          <p:spPr bwMode="auto">
            <a:xfrm>
              <a:off x="7535" y="7770"/>
              <a:ext cx="774" cy="35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4" name="AutoShape 36"/>
            <p:cNvSpPr>
              <a:spLocks noChangeShapeType="1"/>
            </p:cNvSpPr>
            <p:nvPr/>
          </p:nvSpPr>
          <p:spPr bwMode="auto">
            <a:xfrm flipH="1">
              <a:off x="8309" y="7770"/>
              <a:ext cx="1313" cy="35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3" name="AutoShape 35"/>
            <p:cNvSpPr>
              <a:spLocks noChangeShapeType="1"/>
            </p:cNvSpPr>
            <p:nvPr/>
          </p:nvSpPr>
          <p:spPr bwMode="auto">
            <a:xfrm>
              <a:off x="9622" y="6677"/>
              <a:ext cx="1" cy="56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2" name="AutoShape 34"/>
            <p:cNvSpPr>
              <a:spLocks noChangeShapeType="1"/>
            </p:cNvSpPr>
            <p:nvPr/>
          </p:nvSpPr>
          <p:spPr bwMode="auto">
            <a:xfrm flipH="1" flipV="1">
              <a:off x="4385" y="7770"/>
              <a:ext cx="1496" cy="33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1" name="AutoShape 33"/>
            <p:cNvSpPr>
              <a:spLocks noChangeShapeType="1"/>
            </p:cNvSpPr>
            <p:nvPr/>
          </p:nvSpPr>
          <p:spPr bwMode="auto">
            <a:xfrm flipV="1">
              <a:off x="5881" y="7770"/>
              <a:ext cx="1654" cy="33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80" name="AutoShape 32"/>
            <p:cNvSpPr>
              <a:spLocks noChangeShapeType="1"/>
            </p:cNvSpPr>
            <p:nvPr/>
          </p:nvSpPr>
          <p:spPr bwMode="auto">
            <a:xfrm flipV="1">
              <a:off x="5881" y="8799"/>
              <a:ext cx="1" cy="38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9" name="AutoShape 31"/>
            <p:cNvSpPr>
              <a:spLocks noChangeArrowheads="1"/>
            </p:cNvSpPr>
            <p:nvPr/>
          </p:nvSpPr>
          <p:spPr bwMode="auto">
            <a:xfrm>
              <a:off x="7849" y="10065"/>
              <a:ext cx="1102" cy="841"/>
            </a:xfrm>
            <a:prstGeom prst="smileyFace">
              <a:avLst>
                <a:gd name="adj" fmla="val 4653"/>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ca-ES"/>
            </a:p>
          </p:txBody>
        </p:sp>
        <p:sp>
          <p:nvSpPr>
            <p:cNvPr id="2078" name="AutoShape 30"/>
            <p:cNvSpPr>
              <a:spLocks noChangeShapeType="1"/>
            </p:cNvSpPr>
            <p:nvPr/>
          </p:nvSpPr>
          <p:spPr bwMode="auto">
            <a:xfrm flipH="1">
              <a:off x="6854" y="10486"/>
              <a:ext cx="995" cy="24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7" name="AutoShape 29"/>
            <p:cNvSpPr>
              <a:spLocks noChangeShapeType="1"/>
            </p:cNvSpPr>
            <p:nvPr/>
          </p:nvSpPr>
          <p:spPr bwMode="auto">
            <a:xfrm flipH="1" flipV="1">
              <a:off x="6708" y="9520"/>
              <a:ext cx="1692" cy="54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6" name="Text Box 28"/>
            <p:cNvSpPr txBox="1">
              <a:spLocks noChangeArrowheads="1"/>
            </p:cNvSpPr>
            <p:nvPr/>
          </p:nvSpPr>
          <p:spPr bwMode="auto">
            <a:xfrm>
              <a:off x="8951" y="10148"/>
              <a:ext cx="1440" cy="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SOS client</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AutoShape 27"/>
            <p:cNvSpPr>
              <a:spLocks noChangeShapeType="1"/>
            </p:cNvSpPr>
            <p:nvPr/>
          </p:nvSpPr>
          <p:spPr bwMode="auto">
            <a:xfrm flipV="1">
              <a:off x="4385" y="6987"/>
              <a:ext cx="1499" cy="2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4" name="AutoShape 26"/>
            <p:cNvSpPr>
              <a:spLocks noChangeShapeType="1"/>
            </p:cNvSpPr>
            <p:nvPr/>
          </p:nvSpPr>
          <p:spPr bwMode="auto">
            <a:xfrm flipH="1" flipV="1">
              <a:off x="5884" y="6987"/>
              <a:ext cx="1651" cy="25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3" name="AutoShape 25"/>
            <p:cNvSpPr>
              <a:spLocks noChangeShapeType="1"/>
            </p:cNvSpPr>
            <p:nvPr/>
          </p:nvSpPr>
          <p:spPr bwMode="auto">
            <a:xfrm flipH="1">
              <a:off x="5879" y="9861"/>
              <a:ext cx="2" cy="2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72" name="Text Box 24"/>
            <p:cNvSpPr txBox="1">
              <a:spLocks noChangeArrowheads="1"/>
            </p:cNvSpPr>
            <p:nvPr/>
          </p:nvSpPr>
          <p:spPr bwMode="auto">
            <a:xfrm>
              <a:off x="6535" y="6816"/>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registers</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Text Box 23"/>
            <p:cNvSpPr txBox="1">
              <a:spLocks noChangeArrowheads="1"/>
            </p:cNvSpPr>
            <p:nvPr/>
          </p:nvSpPr>
          <p:spPr bwMode="auto">
            <a:xfrm>
              <a:off x="6809" y="10534"/>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discovery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AutoShape 22"/>
            <p:cNvSpPr>
              <a:spLocks noChangeShapeType="1"/>
            </p:cNvSpPr>
            <p:nvPr/>
          </p:nvSpPr>
          <p:spPr bwMode="auto">
            <a:xfrm flipV="1">
              <a:off x="5881" y="6987"/>
              <a:ext cx="3" cy="112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69" name="Text Box 21"/>
            <p:cNvSpPr txBox="1">
              <a:spLocks noChangeArrowheads="1"/>
            </p:cNvSpPr>
            <p:nvPr/>
          </p:nvSpPr>
          <p:spPr bwMode="auto">
            <a:xfrm>
              <a:off x="5862" y="6939"/>
              <a:ext cx="584" cy="1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discovery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Text Box 20"/>
            <p:cNvSpPr txBox="1">
              <a:spLocks noChangeArrowheads="1"/>
            </p:cNvSpPr>
            <p:nvPr/>
          </p:nvSpPr>
          <p:spPr bwMode="auto">
            <a:xfrm>
              <a:off x="6535" y="7852"/>
              <a:ext cx="1000"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harvests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7" name="Text Box 19"/>
            <p:cNvSpPr txBox="1">
              <a:spLocks noChangeArrowheads="1"/>
            </p:cNvSpPr>
            <p:nvPr/>
          </p:nvSpPr>
          <p:spPr bwMode="auto">
            <a:xfrm>
              <a:off x="4388" y="7852"/>
              <a:ext cx="1000"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harvests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7124" y="9439"/>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accesses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Text Box 17"/>
            <p:cNvSpPr txBox="1">
              <a:spLocks noChangeArrowheads="1"/>
            </p:cNvSpPr>
            <p:nvPr/>
          </p:nvSpPr>
          <p:spPr bwMode="auto">
            <a:xfrm>
              <a:off x="4892" y="9834"/>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registers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4" name="Text Box 16"/>
            <p:cNvSpPr txBox="1">
              <a:spLocks noChangeArrowheads="1"/>
            </p:cNvSpPr>
            <p:nvPr/>
          </p:nvSpPr>
          <p:spPr bwMode="auto">
            <a:xfrm>
              <a:off x="4168" y="6849"/>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registers</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4778" y="4523"/>
              <a:ext cx="2226" cy="64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SSO Federation</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(e.g. EuroGEOSS)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AutoShape 14"/>
            <p:cNvSpPr>
              <a:spLocks noChangeShapeType="1"/>
            </p:cNvSpPr>
            <p:nvPr/>
          </p:nvSpPr>
          <p:spPr bwMode="auto">
            <a:xfrm flipH="1" flipV="1">
              <a:off x="7004" y="4846"/>
              <a:ext cx="2618" cy="130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61" name="AutoShape 13"/>
            <p:cNvSpPr>
              <a:spLocks noChangeShapeType="1"/>
            </p:cNvSpPr>
            <p:nvPr/>
          </p:nvSpPr>
          <p:spPr bwMode="auto">
            <a:xfrm flipV="1">
              <a:off x="2378" y="4846"/>
              <a:ext cx="2400" cy="124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60" name="AutoShape 12"/>
            <p:cNvSpPr>
              <a:spLocks noChangeShapeType="1"/>
            </p:cNvSpPr>
            <p:nvPr/>
          </p:nvSpPr>
          <p:spPr bwMode="auto">
            <a:xfrm flipV="1">
              <a:off x="3205" y="4846"/>
              <a:ext cx="1573" cy="265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59" name="AutoShape 11"/>
            <p:cNvSpPr>
              <a:spLocks noChangeShapeType="1"/>
            </p:cNvSpPr>
            <p:nvPr/>
          </p:nvSpPr>
          <p:spPr bwMode="auto">
            <a:xfrm flipH="1" flipV="1">
              <a:off x="7004" y="4846"/>
              <a:ext cx="1791" cy="265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58" name="Text Box 10"/>
            <p:cNvSpPr txBox="1">
              <a:spLocks noChangeArrowheads="1"/>
            </p:cNvSpPr>
            <p:nvPr/>
          </p:nvSpPr>
          <p:spPr bwMode="auto">
            <a:xfrm>
              <a:off x="7883" y="5168"/>
              <a:ext cx="1479"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authenticates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2945" y="5168"/>
              <a:ext cx="1440"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authenticates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7447" y="5973"/>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authorizes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3132" y="6088"/>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authorizes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5054" y="5318"/>
              <a:ext cx="1654" cy="53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CS-NA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AutoShape 5"/>
            <p:cNvSpPr>
              <a:spLocks noChangeShapeType="1"/>
            </p:cNvSpPr>
            <p:nvPr/>
          </p:nvSpPr>
          <p:spPr bwMode="auto">
            <a:xfrm flipH="1" flipV="1">
              <a:off x="6708" y="5583"/>
              <a:ext cx="1601" cy="254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52" name="AutoShape 4"/>
            <p:cNvSpPr>
              <a:spLocks noChangeShapeType="1"/>
            </p:cNvSpPr>
            <p:nvPr/>
          </p:nvSpPr>
          <p:spPr bwMode="auto">
            <a:xfrm flipV="1">
              <a:off x="3463" y="5583"/>
              <a:ext cx="1591" cy="254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ca-ES"/>
            </a:p>
          </p:txBody>
        </p:sp>
        <p:sp>
          <p:nvSpPr>
            <p:cNvPr id="2051" name="Text Box 3"/>
            <p:cNvSpPr txBox="1">
              <a:spLocks noChangeArrowheads="1"/>
            </p:cNvSpPr>
            <p:nvPr/>
          </p:nvSpPr>
          <p:spPr bwMode="auto">
            <a:xfrm>
              <a:off x="6922" y="6303"/>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variable</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3864" y="6315"/>
              <a:ext cx="1348" cy="5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variable</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28</a:t>
            </a:fld>
            <a:endParaRPr lang="el-GR"/>
          </a:p>
        </p:txBody>
      </p:sp>
      <p:sp>
        <p:nvSpPr>
          <p:cNvPr id="4" name="3 Marcador de contenido"/>
          <p:cNvSpPr>
            <a:spLocks noGrp="1"/>
          </p:cNvSpPr>
          <p:nvPr>
            <p:ph sz="quarter" idx="12"/>
          </p:nvPr>
        </p:nvSpPr>
        <p:spPr/>
        <p:txBody>
          <a:bodyPr>
            <a:normAutofit fontScale="92500" lnSpcReduction="10000"/>
          </a:bodyPr>
          <a:lstStyle/>
          <a:p>
            <a:pPr lvl="0"/>
            <a:r>
              <a:rPr lang="en-US" sz="2800" b="0" kern="1200" dirty="0" smtClean="0">
                <a:solidFill>
                  <a:schemeClr val="tx1"/>
                </a:solidFill>
                <a:latin typeface="+mn-lt"/>
                <a:ea typeface="+mj-ea"/>
                <a:cs typeface="+mj-cs"/>
              </a:rPr>
              <a:t>OGC Sensor Observing Service (SOS)</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OGC </a:t>
            </a:r>
            <a:r>
              <a:rPr lang="en-US" sz="2800" b="0" kern="1200" dirty="0" err="1" smtClean="0">
                <a:solidFill>
                  <a:schemeClr val="tx1"/>
                </a:solidFill>
                <a:latin typeface="+mn-lt"/>
                <a:ea typeface="+mj-ea"/>
                <a:cs typeface="+mj-cs"/>
              </a:rPr>
              <a:t>SensorML</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OGC Sensor Things API</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OGC SWE4CS</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OGC Web Services Security</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Citizen Science – Definition Server (SC-DS)</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Project description metadata standards</a:t>
            </a:r>
            <a:endParaRPr lang="ca-ES" sz="2800" b="0" kern="1200" dirty="0" smtClean="0">
              <a:solidFill>
                <a:schemeClr val="tx1"/>
              </a:solidFill>
              <a:latin typeface="+mn-lt"/>
              <a:ea typeface="+mj-ea"/>
              <a:cs typeface="+mj-cs"/>
            </a:endParaRPr>
          </a:p>
          <a:p>
            <a:pPr lvl="0"/>
            <a:r>
              <a:rPr lang="en-US" sz="2800" b="0" kern="1200" dirty="0" err="1" smtClean="0">
                <a:solidFill>
                  <a:schemeClr val="tx1"/>
                </a:solidFill>
                <a:latin typeface="+mn-lt"/>
                <a:ea typeface="+mj-ea"/>
                <a:cs typeface="+mj-cs"/>
              </a:rPr>
              <a:t>PPSR</a:t>
            </a:r>
            <a:r>
              <a:rPr lang="en-US" sz="2800" b="0" kern="1200" dirty="0" smtClean="0">
                <a:solidFill>
                  <a:schemeClr val="tx1"/>
                </a:solidFill>
                <a:latin typeface="+mn-lt"/>
                <a:ea typeface="+mj-ea"/>
                <a:cs typeface="+mj-cs"/>
              </a:rPr>
              <a:t>-Core</a:t>
            </a:r>
            <a:endParaRPr lang="ca-ES" sz="2800" b="0" kern="1200" dirty="0" smtClean="0">
              <a:solidFill>
                <a:schemeClr val="tx1"/>
              </a:solidFill>
              <a:latin typeface="+mn-lt"/>
              <a:ea typeface="+mj-ea"/>
              <a:cs typeface="+mj-cs"/>
            </a:endParaRPr>
          </a:p>
          <a:p>
            <a:pPr lvl="0"/>
            <a:r>
              <a:rPr lang="en-US" sz="2800" b="0" kern="1200" dirty="0" smtClean="0">
                <a:solidFill>
                  <a:schemeClr val="tx1"/>
                </a:solidFill>
                <a:latin typeface="+mn-lt"/>
                <a:ea typeface="+mj-ea"/>
                <a:cs typeface="+mj-cs"/>
              </a:rPr>
              <a:t>W3C Semantic Sensor Network Ontology (</a:t>
            </a:r>
            <a:r>
              <a:rPr lang="en-US" sz="2800" b="0" kern="1200" dirty="0" err="1" smtClean="0">
                <a:solidFill>
                  <a:schemeClr val="tx1"/>
                </a:solidFill>
                <a:latin typeface="+mn-lt"/>
                <a:ea typeface="+mj-ea"/>
                <a:cs typeface="+mj-cs"/>
              </a:rPr>
              <a:t>SSN</a:t>
            </a:r>
            <a:r>
              <a:rPr lang="en-US" sz="2800" b="0" kern="1200" dirty="0" smtClean="0">
                <a:solidFill>
                  <a:schemeClr val="tx1"/>
                </a:solidFill>
                <a:latin typeface="+mn-lt"/>
                <a:ea typeface="+mj-ea"/>
                <a:cs typeface="+mj-cs"/>
              </a:rPr>
              <a:t>)</a:t>
            </a:r>
            <a:endParaRPr lang="ca-ES" sz="2800" b="0" kern="1200" dirty="0" smtClean="0">
              <a:solidFill>
                <a:schemeClr val="tx1"/>
              </a:solidFill>
              <a:latin typeface="+mn-lt"/>
              <a:ea typeface="+mj-ea"/>
              <a:cs typeface="+mj-cs"/>
            </a:endParaRPr>
          </a:p>
          <a:p>
            <a:endParaRPr lang="ca-ES" dirty="0"/>
          </a:p>
        </p:txBody>
      </p:sp>
      <p:sp>
        <p:nvSpPr>
          <p:cNvPr id="5" name="4 Título"/>
          <p:cNvSpPr>
            <a:spLocks noGrp="1"/>
          </p:cNvSpPr>
          <p:nvPr>
            <p:ph type="title"/>
          </p:nvPr>
        </p:nvSpPr>
        <p:spPr/>
        <p:txBody>
          <a:bodyPr>
            <a:normAutofit fontScale="90000"/>
          </a:bodyPr>
          <a:lstStyle/>
          <a:p>
            <a:r>
              <a:rPr lang="en-US" sz="2800" b="0" kern="1200" dirty="0" smtClean="0">
                <a:solidFill>
                  <a:schemeClr val="tx1"/>
                </a:solidFill>
                <a:latin typeface="+mn-lt"/>
                <a:ea typeface="+mj-ea"/>
                <a:cs typeface="+mj-cs"/>
              </a:rPr>
              <a:t>The list of OGC standards and other specifications that </a:t>
            </a:r>
            <a:r>
              <a:rPr lang="en-US" sz="2800" b="0" i="1" kern="1200" dirty="0" smtClean="0">
                <a:solidFill>
                  <a:schemeClr val="tx1"/>
                </a:solidFill>
                <a:latin typeface="+mn-lt"/>
                <a:ea typeface="+mj-ea"/>
                <a:cs typeface="+mj-cs"/>
              </a:rPr>
              <a:t>may</a:t>
            </a:r>
            <a:r>
              <a:rPr lang="en-US" sz="2800" b="0" kern="1200" dirty="0" smtClean="0">
                <a:solidFill>
                  <a:schemeClr val="tx1"/>
                </a:solidFill>
                <a:latin typeface="+mn-lt"/>
                <a:ea typeface="+mj-ea"/>
                <a:cs typeface="+mj-cs"/>
              </a:rPr>
              <a:t> be affected includes (but not limited to): </a:t>
            </a:r>
            <a:endParaRPr lang="ca-ES" sz="2800" b="0" kern="1200" dirty="0" smtClean="0">
              <a:solidFill>
                <a:schemeClr val="tx1"/>
              </a:solidFill>
              <a:latin typeface="+mn-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Initiators Organizations. Thanks for your support letter!</a:t>
            </a:r>
            <a:endParaRPr lang="ca-ES" dirty="0"/>
          </a:p>
        </p:txBody>
      </p:sp>
      <p:sp>
        <p:nvSpPr>
          <p:cNvPr id="3" name="2 Marcador de pie de página"/>
          <p:cNvSpPr>
            <a:spLocks noGrp="1"/>
          </p:cNvSpPr>
          <p:nvPr>
            <p:ph type="ftr" sz="quarter" idx="10"/>
          </p:nvPr>
        </p:nvSpPr>
        <p:spPr/>
        <p:txBody>
          <a:bodyPr/>
          <a:lstStyle/>
          <a:p>
            <a:r>
              <a:rPr lang="en-US" smtClean="0"/>
              <a:t>Copyright © 2018 Open Geospatial Consortium</a:t>
            </a:r>
            <a:endParaRPr lang="en-US" dirty="0"/>
          </a:p>
        </p:txBody>
      </p:sp>
      <p:sp>
        <p:nvSpPr>
          <p:cNvPr id="4" name="3 Marcador de número de diapositiva"/>
          <p:cNvSpPr>
            <a:spLocks noGrp="1"/>
          </p:cNvSpPr>
          <p:nvPr>
            <p:ph type="sldNum" sz="quarter" idx="11"/>
          </p:nvPr>
        </p:nvSpPr>
        <p:spPr/>
        <p:txBody>
          <a:bodyPr/>
          <a:lstStyle/>
          <a:p>
            <a:fld id="{0A278970-3676-47DA-89CC-BC19C9DF2746}" type="slidenum">
              <a:rPr lang="en-US" smtClean="0"/>
              <a:pPr/>
              <a:t>29</a:t>
            </a:fld>
            <a:endParaRPr lang="en-US" dirty="0"/>
          </a:p>
        </p:txBody>
      </p:sp>
      <p:sp>
        <p:nvSpPr>
          <p:cNvPr id="5" name="4 Marcador de texto"/>
          <p:cNvSpPr>
            <a:spLocks noGrp="1"/>
          </p:cNvSpPr>
          <p:nvPr>
            <p:ph type="body" idx="4294967295"/>
          </p:nvPr>
        </p:nvSpPr>
        <p:spPr>
          <a:xfrm>
            <a:off x="134470" y="1600200"/>
            <a:ext cx="8229600" cy="4525963"/>
          </a:xfrm>
          <a:prstGeom prst="rect">
            <a:avLst/>
          </a:prstGeom>
        </p:spPr>
        <p:txBody>
          <a:bodyPr/>
          <a:lstStyle/>
          <a:p>
            <a:pPr lvl="0">
              <a:buNone/>
            </a:pPr>
            <a:r>
              <a:rPr lang="en-US" sz="2000" kern="1200" dirty="0" smtClean="0">
                <a:solidFill>
                  <a:schemeClr val="tx1"/>
                </a:solidFill>
                <a:latin typeface="+mj-lt"/>
                <a:ea typeface="+mj-ea"/>
                <a:cs typeface="+mj-cs"/>
              </a:rPr>
              <a:t>The following OGC members are</a:t>
            </a:r>
            <a:r>
              <a:rPr lang="en-US" sz="2000" kern="1200" baseline="0" dirty="0" smtClean="0">
                <a:solidFill>
                  <a:schemeClr val="tx1"/>
                </a:solidFill>
                <a:latin typeface="+mj-lt"/>
                <a:ea typeface="+mj-ea"/>
                <a:cs typeface="+mj-cs"/>
              </a:rPr>
              <a:t> </a:t>
            </a:r>
            <a:r>
              <a:rPr lang="en-US" sz="2000" kern="1200" baseline="0" dirty="0" err="1" smtClean="0">
                <a:solidFill>
                  <a:schemeClr val="tx1"/>
                </a:solidFill>
                <a:latin typeface="+mj-lt"/>
                <a:ea typeface="+mj-ea"/>
                <a:cs typeface="+mj-cs"/>
              </a:rPr>
              <a:t>iniciators</a:t>
            </a:r>
            <a:r>
              <a:rPr lang="en-US" sz="2000" kern="1200" baseline="0" dirty="0" smtClean="0">
                <a:solidFill>
                  <a:schemeClr val="tx1"/>
                </a:solidFill>
                <a:latin typeface="+mj-lt"/>
                <a:ea typeface="+mj-ea"/>
                <a:cs typeface="+mj-cs"/>
              </a:rPr>
              <a:t> of the IE:</a:t>
            </a:r>
            <a:endParaRPr lang="en-US" sz="2000" kern="1200" dirty="0" smtClean="0">
              <a:solidFill>
                <a:schemeClr val="tx1"/>
              </a:solidFill>
              <a:latin typeface="+mj-lt"/>
              <a:ea typeface="+mj-ea"/>
              <a:cs typeface="+mj-cs"/>
            </a:endParaRPr>
          </a:p>
          <a:p>
            <a:pPr lvl="0"/>
            <a:r>
              <a:rPr lang="en-US" sz="2000" kern="1200" dirty="0" smtClean="0">
                <a:solidFill>
                  <a:schemeClr val="tx1"/>
                </a:solidFill>
                <a:latin typeface="+mj-lt"/>
                <a:ea typeface="+mj-ea"/>
                <a:cs typeface="+mj-cs"/>
              </a:rPr>
              <a:t>International Institute for Applied Systems Analysis – </a:t>
            </a:r>
            <a:r>
              <a:rPr lang="en-US" sz="2000" kern="1200" dirty="0" err="1" smtClean="0">
                <a:solidFill>
                  <a:schemeClr val="tx1"/>
                </a:solidFill>
                <a:latin typeface="+mj-lt"/>
                <a:ea typeface="+mj-ea"/>
                <a:cs typeface="+mj-cs"/>
              </a:rPr>
              <a:t>IIASA</a:t>
            </a:r>
            <a:endParaRPr lang="en-US" sz="2000" kern="1200" dirty="0" smtClean="0">
              <a:solidFill>
                <a:schemeClr val="tx1"/>
              </a:solidFill>
              <a:latin typeface="+mj-lt"/>
              <a:ea typeface="+mj-ea"/>
              <a:cs typeface="+mj-cs"/>
            </a:endParaRPr>
          </a:p>
          <a:p>
            <a:pPr lvl="0"/>
            <a:r>
              <a:rPr lang="en-US" sz="2000" kern="1200" dirty="0" smtClean="0">
                <a:solidFill>
                  <a:schemeClr val="tx1"/>
                </a:solidFill>
                <a:latin typeface="+mj-lt"/>
                <a:ea typeface="+mj-ea"/>
                <a:cs typeface="+mj-cs"/>
              </a:rPr>
              <a:t>Joint Research Center (</a:t>
            </a:r>
            <a:r>
              <a:rPr lang="en-US" sz="2000" kern="1200" dirty="0" err="1" smtClean="0">
                <a:solidFill>
                  <a:schemeClr val="tx1"/>
                </a:solidFill>
                <a:latin typeface="+mj-lt"/>
                <a:ea typeface="+mj-ea"/>
                <a:cs typeface="+mj-cs"/>
              </a:rPr>
              <a:t>JRC</a:t>
            </a:r>
            <a:r>
              <a:rPr lang="en-US" sz="2000" kern="1200" dirty="0" smtClean="0">
                <a:solidFill>
                  <a:schemeClr val="tx1"/>
                </a:solidFill>
                <a:latin typeface="+mj-lt"/>
                <a:ea typeface="+mj-ea"/>
                <a:cs typeface="+mj-cs"/>
              </a:rPr>
              <a:t>)</a:t>
            </a:r>
          </a:p>
          <a:p>
            <a:pPr lvl="0"/>
            <a:r>
              <a:rPr lang="en-US" sz="2000" dirty="0" smtClean="0">
                <a:latin typeface="+mj-lt"/>
                <a:ea typeface="+mj-ea"/>
                <a:cs typeface="+mj-cs"/>
              </a:rPr>
              <a:t>European Space Agency (</a:t>
            </a:r>
            <a:r>
              <a:rPr lang="en-US" sz="2000" dirty="0" err="1" smtClean="0">
                <a:latin typeface="+mj-lt"/>
                <a:ea typeface="+mj-ea"/>
                <a:cs typeface="+mj-cs"/>
              </a:rPr>
              <a:t>ESA</a:t>
            </a:r>
            <a:r>
              <a:rPr lang="en-US" sz="2000" dirty="0" smtClean="0">
                <a:latin typeface="+mj-lt"/>
                <a:ea typeface="+mj-ea"/>
                <a:cs typeface="+mj-cs"/>
              </a:rPr>
              <a:t>) </a:t>
            </a:r>
          </a:p>
          <a:p>
            <a:r>
              <a:rPr lang="en-US" sz="2000" dirty="0" err="1" smtClean="0"/>
              <a:t>Universitat</a:t>
            </a:r>
            <a:r>
              <a:rPr lang="en-US" sz="2000" dirty="0" smtClean="0"/>
              <a:t> </a:t>
            </a:r>
            <a:r>
              <a:rPr lang="en-US" sz="2000" dirty="0" err="1" smtClean="0"/>
              <a:t>Autònoma</a:t>
            </a:r>
            <a:r>
              <a:rPr lang="en-US" sz="2000" dirty="0" smtClean="0"/>
              <a:t> de Barcelona – </a:t>
            </a:r>
            <a:r>
              <a:rPr lang="en-US" sz="2000" dirty="0" err="1" smtClean="0"/>
              <a:t>CREAF</a:t>
            </a:r>
            <a:endParaRPr lang="en-US" sz="2000" dirty="0" smtClean="0"/>
          </a:p>
          <a:p>
            <a:pPr lvl="0"/>
            <a:endParaRPr lang="en-US" sz="2000" dirty="0" smtClean="0">
              <a:latin typeface="+mj-lt"/>
              <a:ea typeface="+mj-ea"/>
              <a:cs typeface="+mj-cs"/>
            </a:endParaRPr>
          </a:p>
          <a:p>
            <a:pPr lvl="0"/>
            <a:r>
              <a:rPr lang="en-US" sz="2000" kern="1200" dirty="0" smtClean="0">
                <a:solidFill>
                  <a:schemeClr val="tx1"/>
                </a:solidFill>
                <a:latin typeface="+mj-lt"/>
                <a:ea typeface="+mj-ea"/>
                <a:cs typeface="+mj-cs"/>
              </a:rPr>
              <a:t>US Geological Survey (</a:t>
            </a:r>
            <a:r>
              <a:rPr lang="en-US" sz="2000" kern="1200" dirty="0" err="1" smtClean="0">
                <a:solidFill>
                  <a:schemeClr val="tx1"/>
                </a:solidFill>
                <a:latin typeface="+mj-lt"/>
                <a:ea typeface="+mj-ea"/>
                <a:cs typeface="+mj-cs"/>
              </a:rPr>
              <a:t>USGS</a:t>
            </a:r>
            <a:r>
              <a:rPr lang="en-US" sz="2000" kern="1200" dirty="0" smtClean="0">
                <a:solidFill>
                  <a:schemeClr val="tx1"/>
                </a:solidFill>
                <a:latin typeface="+mj-lt"/>
                <a:ea typeface="+mj-ea"/>
                <a:cs typeface="+mj-cs"/>
              </a:rPr>
              <a:t>) ?</a:t>
            </a:r>
          </a:p>
          <a:p>
            <a:pPr lvl="0"/>
            <a:endParaRPr lang="en-US" sz="2000" dirty="0" smtClean="0">
              <a:latin typeface="+mj-lt"/>
              <a:ea typeface="+mj-ea"/>
              <a:cs typeface="+mj-cs"/>
            </a:endParaRPr>
          </a:p>
          <a:p>
            <a:pPr lvl="0"/>
            <a:r>
              <a:rPr lang="en-US" sz="1600" kern="1200" dirty="0" smtClean="0">
                <a:solidFill>
                  <a:schemeClr val="tx1"/>
                </a:solidFill>
                <a:latin typeface="+mj-lt"/>
                <a:ea typeface="+mj-ea"/>
                <a:cs typeface="+mj-cs"/>
              </a:rPr>
              <a:t>International Institute for Applied Systems Analysis – </a:t>
            </a:r>
            <a:r>
              <a:rPr lang="en-US" sz="1600" kern="1200" dirty="0" err="1" smtClean="0">
                <a:solidFill>
                  <a:schemeClr val="tx1"/>
                </a:solidFill>
                <a:latin typeface="+mj-lt"/>
                <a:ea typeface="+mj-ea"/>
                <a:cs typeface="+mj-cs"/>
              </a:rPr>
              <a:t>IIASA</a:t>
            </a:r>
            <a:r>
              <a:rPr lang="en-US" sz="1600" kern="1200" dirty="0" smtClean="0">
                <a:solidFill>
                  <a:schemeClr val="tx1"/>
                </a:solidFill>
                <a:latin typeface="+mj-lt"/>
                <a:ea typeface="+mj-ea"/>
                <a:cs typeface="+mj-cs"/>
              </a:rPr>
              <a:t> and </a:t>
            </a:r>
            <a:r>
              <a:rPr lang="en-US" sz="1600" kern="1200" dirty="0" err="1" smtClean="0">
                <a:solidFill>
                  <a:schemeClr val="tx1"/>
                </a:solidFill>
                <a:latin typeface="+mj-lt"/>
                <a:ea typeface="+mj-ea"/>
                <a:cs typeface="+mj-cs"/>
              </a:rPr>
              <a:t>Universitat</a:t>
            </a:r>
            <a:r>
              <a:rPr lang="en-US" sz="1600" kern="1200" dirty="0" smtClean="0">
                <a:solidFill>
                  <a:schemeClr val="tx1"/>
                </a:solidFill>
                <a:latin typeface="+mj-lt"/>
                <a:ea typeface="+mj-ea"/>
                <a:cs typeface="+mj-cs"/>
              </a:rPr>
              <a:t> </a:t>
            </a:r>
            <a:r>
              <a:rPr lang="en-US" sz="1600" kern="1200" dirty="0" err="1" smtClean="0">
                <a:solidFill>
                  <a:schemeClr val="tx1"/>
                </a:solidFill>
                <a:latin typeface="+mj-lt"/>
                <a:ea typeface="+mj-ea"/>
                <a:cs typeface="+mj-cs"/>
              </a:rPr>
              <a:t>Autònoma</a:t>
            </a:r>
            <a:r>
              <a:rPr lang="en-US" sz="1600" kern="1200" dirty="0" smtClean="0">
                <a:solidFill>
                  <a:schemeClr val="tx1"/>
                </a:solidFill>
                <a:latin typeface="+mj-lt"/>
                <a:ea typeface="+mj-ea"/>
                <a:cs typeface="+mj-cs"/>
              </a:rPr>
              <a:t> de Barcelona – </a:t>
            </a:r>
            <a:r>
              <a:rPr lang="en-US" sz="1600" kern="1200" dirty="0" err="1" smtClean="0">
                <a:solidFill>
                  <a:schemeClr val="tx1"/>
                </a:solidFill>
                <a:latin typeface="+mj-lt"/>
                <a:ea typeface="+mj-ea"/>
                <a:cs typeface="+mj-cs"/>
              </a:rPr>
              <a:t>CREAF</a:t>
            </a:r>
            <a:r>
              <a:rPr lang="en-US" sz="1600" kern="1200" dirty="0" smtClean="0">
                <a:solidFill>
                  <a:schemeClr val="tx1"/>
                </a:solidFill>
                <a:latin typeface="+mj-lt"/>
                <a:ea typeface="+mj-ea"/>
                <a:cs typeface="+mj-cs"/>
              </a:rPr>
              <a:t> are supported by the </a:t>
            </a:r>
            <a:r>
              <a:rPr lang="en-US" sz="1600" kern="1200" dirty="0" err="1" smtClean="0">
                <a:solidFill>
                  <a:schemeClr val="tx1"/>
                </a:solidFill>
                <a:latin typeface="+mj-lt"/>
                <a:ea typeface="+mj-ea"/>
                <a:cs typeface="+mj-cs"/>
              </a:rPr>
              <a:t>WeObserve</a:t>
            </a:r>
            <a:r>
              <a:rPr lang="en-US" sz="1600" kern="1200" dirty="0" smtClean="0">
                <a:solidFill>
                  <a:schemeClr val="tx1"/>
                </a:solidFill>
                <a:latin typeface="+mj-lt"/>
                <a:ea typeface="+mj-ea"/>
                <a:cs typeface="+mj-cs"/>
              </a:rPr>
              <a:t> project. </a:t>
            </a:r>
            <a:r>
              <a:rPr lang="en-US" sz="1600" kern="1200" dirty="0" err="1" smtClean="0">
                <a:solidFill>
                  <a:schemeClr val="tx1"/>
                </a:solidFill>
                <a:latin typeface="+mj-lt"/>
                <a:ea typeface="+mj-ea"/>
                <a:cs typeface="+mj-cs"/>
              </a:rPr>
              <a:t>WeObserve</a:t>
            </a:r>
            <a:r>
              <a:rPr lang="en-US" sz="1600" kern="1200" dirty="0" smtClean="0">
                <a:solidFill>
                  <a:schemeClr val="tx1"/>
                </a:solidFill>
                <a:latin typeface="+mj-lt"/>
                <a:ea typeface="+mj-ea"/>
                <a:cs typeface="+mj-cs"/>
              </a:rPr>
              <a:t> is funded by the European Union’s Horizon 2020 Research and Innovation </a:t>
            </a:r>
            <a:r>
              <a:rPr lang="en-US" sz="1600" kern="1200" dirty="0" err="1" smtClean="0">
                <a:solidFill>
                  <a:schemeClr val="tx1"/>
                </a:solidFill>
                <a:latin typeface="+mj-lt"/>
                <a:ea typeface="+mj-ea"/>
                <a:cs typeface="+mj-cs"/>
              </a:rPr>
              <a:t>Programme</a:t>
            </a:r>
            <a:r>
              <a:rPr lang="en-US" sz="1600" kern="1200" dirty="0" smtClean="0">
                <a:solidFill>
                  <a:schemeClr val="tx1"/>
                </a:solidFill>
                <a:latin typeface="+mj-lt"/>
                <a:ea typeface="+mj-ea"/>
                <a:cs typeface="+mj-cs"/>
              </a:rPr>
              <a:t> under grant agreement No. 776740.</a:t>
            </a:r>
          </a:p>
        </p:txBody>
      </p:sp>
    </p:spTree>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n-US" noProof="0" dirty="0" smtClean="0"/>
              <a:t>Welcoming Remarks</a:t>
            </a:r>
            <a:endParaRPr lang="en-US" noProof="0" dirty="0"/>
          </a:p>
        </p:txBody>
      </p:sp>
      <p:sp>
        <p:nvSpPr>
          <p:cNvPr id="4" name="3 Marcador de contenido"/>
          <p:cNvSpPr>
            <a:spLocks noGrp="1"/>
          </p:cNvSpPr>
          <p:nvPr>
            <p:ph type="body" sz="quarter" idx="10"/>
          </p:nvPr>
        </p:nvSpPr>
        <p:spPr/>
        <p:txBody>
          <a:bodyPr/>
          <a:lstStyle/>
          <a:p>
            <a:endParaRPr lang="en-US" dirty="0" smtClean="0"/>
          </a:p>
        </p:txBody>
      </p:sp>
      <p:sp>
        <p:nvSpPr>
          <p:cNvPr id="2" name="1 Marcador de pie de página"/>
          <p:cNvSpPr>
            <a:spLocks noGrp="1"/>
          </p:cNvSpPr>
          <p:nvPr>
            <p:ph type="ftr" sz="quarter" idx="4294967295"/>
          </p:nvPr>
        </p:nvSpPr>
        <p:spPr>
          <a:xfrm>
            <a:off x="0" y="6315075"/>
            <a:ext cx="3086100" cy="365125"/>
          </a:xfrm>
          <a:prstGeom prst="rect">
            <a:avLst/>
          </a:prstGeom>
        </p:spPr>
        <p:txBody>
          <a:bodyPr/>
          <a:lstStyle/>
          <a:p>
            <a:r>
              <a:rPr lang="en-US" smtClean="0"/>
              <a:t>WeObserve CoP Launch Workshop | Geneva</a:t>
            </a:r>
            <a:endParaRPr lang="el-GR" dirty="0"/>
          </a:p>
        </p:txBody>
      </p:sp>
      <p:sp>
        <p:nvSpPr>
          <p:cNvPr id="3" name="2 Marcador de número de diapositiva"/>
          <p:cNvSpPr>
            <a:spLocks noGrp="1"/>
          </p:cNvSpPr>
          <p:nvPr>
            <p:ph type="sldNum" sz="quarter" idx="4294967295"/>
          </p:nvPr>
        </p:nvSpPr>
        <p:spPr>
          <a:xfrm>
            <a:off x="8702675" y="6315075"/>
            <a:ext cx="441325" cy="485775"/>
          </a:xfrm>
          <a:prstGeom prst="rect">
            <a:avLst/>
          </a:prstGeom>
        </p:spPr>
        <p:txBody>
          <a:bodyPr/>
          <a:lstStyle/>
          <a:p>
            <a:fld id="{F5F7E255-9EBF-47D9-9CDF-C70A582171FE}" type="slidenum">
              <a:rPr lang="el-GR" smtClean="0"/>
              <a:pPr/>
              <a:t>3</a:t>
            </a:fld>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B4926C04-8772-4319-A793-93A6F978D7E7}"/>
              </a:ext>
            </a:extLst>
          </p:cNvPr>
          <p:cNvSpPr>
            <a:spLocks noGrp="1"/>
          </p:cNvSpPr>
          <p:nvPr>
            <p:ph type="ftr" sz="quarter" idx="10"/>
          </p:nvPr>
        </p:nvSpPr>
        <p:spPr/>
        <p:txBody>
          <a:bodyPr/>
          <a:lstStyle/>
          <a:p>
            <a:r>
              <a:rPr lang="en-US" dirty="0" smtClean="0"/>
              <a:t>WeObserve CoP Launch Workshop | Geneva</a:t>
            </a:r>
            <a:endParaRPr lang="el-GR" dirty="0"/>
          </a:p>
        </p:txBody>
      </p:sp>
      <p:sp>
        <p:nvSpPr>
          <p:cNvPr id="3" name="Slide Number Placeholder 2">
            <a:extLst>
              <a:ext uri="{FF2B5EF4-FFF2-40B4-BE49-F238E27FC236}">
                <a16:creationId xmlns="" xmlns:a16="http://schemas.microsoft.com/office/drawing/2014/main" id="{F79FEE11-E58E-4C80-A335-D4C88EB736E5}"/>
              </a:ext>
            </a:extLst>
          </p:cNvPr>
          <p:cNvSpPr>
            <a:spLocks noGrp="1"/>
          </p:cNvSpPr>
          <p:nvPr>
            <p:ph type="sldNum" sz="quarter" idx="11"/>
          </p:nvPr>
        </p:nvSpPr>
        <p:spPr/>
        <p:txBody>
          <a:bodyPr/>
          <a:lstStyle/>
          <a:p>
            <a:fld id="{EF5D1E71-BD89-46A4-9D11-E875E40D239A}" type="slidenum">
              <a:rPr lang="el-GR" smtClean="0"/>
              <a:pPr/>
              <a:t>30</a:t>
            </a:fld>
            <a:endParaRPr lang="el-GR"/>
          </a:p>
        </p:txBody>
      </p:sp>
      <p:graphicFrame>
        <p:nvGraphicFramePr>
          <p:cNvPr id="7" name="Table Placeholder 6">
            <a:extLst>
              <a:ext uri="{FF2B5EF4-FFF2-40B4-BE49-F238E27FC236}">
                <a16:creationId xmlns="" xmlns:a16="http://schemas.microsoft.com/office/drawing/2014/main" id="{CEA5E222-0077-4E6E-A695-5402783CDE5E}"/>
              </a:ext>
            </a:extLst>
          </p:cNvPr>
          <p:cNvGraphicFramePr>
            <a:graphicFrameLocks noGrp="1"/>
          </p:cNvGraphicFramePr>
          <p:nvPr>
            <p:ph type="tbl" sz="quarter" idx="12"/>
            <p:extLst>
              <p:ext uri="{D42A27DB-BD31-4B8C-83A1-F6EECF244321}">
                <p14:modId xmlns:p14="http://schemas.microsoft.com/office/powerpoint/2010/main" xmlns="" val="1399974813"/>
              </p:ext>
            </p:extLst>
          </p:nvPr>
        </p:nvGraphicFramePr>
        <p:xfrm>
          <a:off x="461866" y="1095096"/>
          <a:ext cx="7552581" cy="4671462"/>
        </p:xfrm>
        <a:graphic>
          <a:graphicData uri="http://schemas.openxmlformats.org/drawingml/2006/table">
            <a:tbl>
              <a:tblPr firstRow="1" bandRow="1">
                <a:tableStyleId>{93296810-A885-4BE3-A3E7-6D5BEEA58F35}</a:tableStyleId>
              </a:tblPr>
              <a:tblGrid>
                <a:gridCol w="5024534">
                  <a:extLst>
                    <a:ext uri="{9D8B030D-6E8A-4147-A177-3AD203B41FA5}">
                      <a16:colId xmlns="" xmlns:a16="http://schemas.microsoft.com/office/drawing/2014/main" val="1806273681"/>
                    </a:ext>
                  </a:extLst>
                </a:gridCol>
                <a:gridCol w="2528047"/>
              </a:tblGrid>
              <a:tr h="283962">
                <a:tc>
                  <a:txBody>
                    <a:bodyPr/>
                    <a:lstStyle/>
                    <a:p>
                      <a:r>
                        <a:rPr lang="en-US" sz="1800" noProof="0" smtClean="0"/>
                        <a:t>Activity</a:t>
                      </a:r>
                      <a:endParaRPr lang="en-US" sz="1800" noProof="0"/>
                    </a:p>
                  </a:txBody>
                  <a:tcPr/>
                </a:tc>
                <a:tc>
                  <a:txBody>
                    <a:bodyPr/>
                    <a:lstStyle/>
                    <a:p>
                      <a:r>
                        <a:rPr lang="en-US" sz="1800" noProof="0" dirty="0" smtClean="0"/>
                        <a:t>Timing</a:t>
                      </a:r>
                      <a:endParaRPr lang="en-US" sz="1800" noProof="0" dirty="0"/>
                    </a:p>
                  </a:txBody>
                  <a:tcPr/>
                </a:tc>
                <a:extLst>
                  <a:ext uri="{0D108BD9-81ED-4DB2-BD59-A6C34878D82A}">
                    <a16:rowId xmlns="" xmlns:a16="http://schemas.microsoft.com/office/drawing/2014/main" val="3594114790"/>
                  </a:ext>
                </a:extLst>
              </a:tr>
              <a:tr h="275941">
                <a:tc>
                  <a:txBody>
                    <a:bodyPr/>
                    <a:lstStyle/>
                    <a:p>
                      <a:pPr algn="l" fontAlgn="b"/>
                      <a:r>
                        <a:rPr lang="en-US" sz="1600" b="1" i="0" u="none" strike="noStrike" noProof="0" smtClean="0">
                          <a:solidFill>
                            <a:srgbClr val="000000"/>
                          </a:solidFill>
                          <a:latin typeface="Calibri"/>
                        </a:rPr>
                        <a:t>Startup</a:t>
                      </a:r>
                      <a:endParaRPr lang="en-US" sz="1600" b="1" i="0" u="none" strike="noStrike" noProof="0">
                        <a:solidFill>
                          <a:srgbClr val="000000"/>
                        </a:solidFill>
                        <a:latin typeface="Calibri"/>
                      </a:endParaRPr>
                    </a:p>
                  </a:txBody>
                  <a:tcPr marL="9525" marR="9525" marT="9525" marB="0" anchor="b"/>
                </a:tc>
                <a:tc>
                  <a:txBody>
                    <a:bodyPr/>
                    <a:lstStyle/>
                    <a:p>
                      <a:endParaRPr lang="ca-ES"/>
                    </a:p>
                  </a:txBody>
                  <a:tcPr marL="9525" marR="9525" marT="9525" marB="0" anchor="b"/>
                </a:tc>
                <a:extLst>
                  <a:ext uri="{0D108BD9-81ED-4DB2-BD59-A6C34878D82A}">
                    <a16:rowId xmlns="" xmlns:a16="http://schemas.microsoft.com/office/drawing/2014/main" val="840091456"/>
                  </a:ext>
                </a:extLst>
              </a:tr>
              <a:tr h="275941">
                <a:tc>
                  <a:txBody>
                    <a:bodyPr/>
                    <a:lstStyle/>
                    <a:p>
                      <a:pPr algn="l" fontAlgn="b"/>
                      <a:r>
                        <a:rPr lang="en-US" sz="1600" b="0" i="0" u="none" strike="noStrike" noProof="0">
                          <a:solidFill>
                            <a:srgbClr val="000000"/>
                          </a:solidFill>
                          <a:latin typeface="Calibri"/>
                        </a:rPr>
                        <a:t>Draft activity plan presented to CS DWG:</a:t>
                      </a:r>
                    </a:p>
                  </a:txBody>
                  <a:tcPr marL="9525" marR="9525" marT="9525" marB="0" anchor="b"/>
                </a:tc>
                <a:tc>
                  <a:txBody>
                    <a:bodyPr/>
                    <a:lstStyle/>
                    <a:p>
                      <a:pPr algn="l" fontAlgn="b"/>
                      <a:r>
                        <a:rPr lang="en-US" sz="1600" b="0" i="0" u="none" strike="noStrike" noProof="0" smtClean="0">
                          <a:solidFill>
                            <a:srgbClr val="000000"/>
                          </a:solidFill>
                          <a:latin typeface="Calibri"/>
                        </a:rPr>
                        <a:t>Mar 19th, 2018</a:t>
                      </a:r>
                      <a:endParaRPr lang="en-US" sz="1600" b="0" i="0" u="none" strike="noStrike" noProof="0">
                        <a:solidFill>
                          <a:srgbClr val="000000"/>
                        </a:solidFill>
                        <a:latin typeface="Calibri"/>
                      </a:endParaRPr>
                    </a:p>
                  </a:txBody>
                  <a:tcPr marL="9525" marR="9525" marT="9525" marB="0" anchor="b"/>
                </a:tc>
                <a:extLst>
                  <a:ext uri="{0D108BD9-81ED-4DB2-BD59-A6C34878D82A}">
                    <a16:rowId xmlns="" xmlns:a16="http://schemas.microsoft.com/office/drawing/2014/main" val="1024048584"/>
                  </a:ext>
                </a:extLst>
              </a:tr>
              <a:tr h="275941">
                <a:tc>
                  <a:txBody>
                    <a:bodyPr/>
                    <a:lstStyle/>
                    <a:p>
                      <a:pPr algn="l" fontAlgn="b"/>
                      <a:r>
                        <a:rPr lang="en-US" sz="1600" b="0" i="0" u="none" strike="noStrike" noProof="0" smtClean="0">
                          <a:solidFill>
                            <a:srgbClr val="000000"/>
                          </a:solidFill>
                          <a:latin typeface="Calibri"/>
                        </a:rPr>
                        <a:t>OAB revision and approval:</a:t>
                      </a:r>
                      <a:endParaRPr lang="en-US" sz="1600" b="0" i="0" u="none" strike="noStrike" noProof="0">
                        <a:solidFill>
                          <a:srgbClr val="000000"/>
                        </a:solidFill>
                        <a:latin typeface="Calibri"/>
                      </a:endParaRPr>
                    </a:p>
                  </a:txBody>
                  <a:tcPr marL="9525" marR="9525" marT="9525" marB="0" anchor="b"/>
                </a:tc>
                <a:tc>
                  <a:txBody>
                    <a:bodyPr/>
                    <a:lstStyle/>
                    <a:p>
                      <a:pPr algn="l" fontAlgn="b"/>
                      <a:r>
                        <a:rPr lang="en-US" sz="1600" b="0" i="0" u="none" strike="noStrike" noProof="0" smtClean="0">
                          <a:solidFill>
                            <a:srgbClr val="000000"/>
                          </a:solidFill>
                          <a:latin typeface="Calibri"/>
                        </a:rPr>
                        <a:t>June 4th, 2018</a:t>
                      </a:r>
                      <a:endParaRPr lang="en-US" sz="1600" b="0" i="0" u="none" strike="noStrike" noProof="0">
                        <a:solidFill>
                          <a:srgbClr val="000000"/>
                        </a:solidFill>
                        <a:latin typeface="Calibri"/>
                      </a:endParaRPr>
                    </a:p>
                  </a:txBody>
                  <a:tcPr marL="9525" marR="9525" marT="9525" marB="0" anchor="b"/>
                </a:tc>
                <a:extLst>
                  <a:ext uri="{0D108BD9-81ED-4DB2-BD59-A6C34878D82A}">
                    <a16:rowId xmlns="" xmlns:a16="http://schemas.microsoft.com/office/drawing/2014/main" val="853519969"/>
                  </a:ext>
                </a:extLst>
              </a:tr>
              <a:tr h="275941">
                <a:tc>
                  <a:txBody>
                    <a:bodyPr/>
                    <a:lstStyle/>
                    <a:p>
                      <a:pPr algn="l" fontAlgn="b"/>
                      <a:r>
                        <a:rPr lang="en-US" sz="1600" b="0" i="0" u="none" strike="noStrike" noProof="0" smtClean="0">
                          <a:solidFill>
                            <a:srgbClr val="000000"/>
                          </a:solidFill>
                          <a:latin typeface="Calibri"/>
                        </a:rPr>
                        <a:t>Call for participation:</a:t>
                      </a:r>
                      <a:endParaRPr lang="en-US" sz="1600" b="0" i="0" u="none" strike="noStrike" noProof="0">
                        <a:solidFill>
                          <a:srgbClr val="000000"/>
                        </a:solidFill>
                        <a:latin typeface="Calibri"/>
                      </a:endParaRPr>
                    </a:p>
                  </a:txBody>
                  <a:tcPr marL="9525" marR="9525" marT="9525" marB="0" anchor="b"/>
                </a:tc>
                <a:tc>
                  <a:txBody>
                    <a:bodyPr/>
                    <a:lstStyle/>
                    <a:p>
                      <a:pPr algn="l" fontAlgn="b"/>
                      <a:r>
                        <a:rPr lang="en-US" sz="1600" b="0" i="0" u="none" strike="noStrike" noProof="0" smtClean="0">
                          <a:solidFill>
                            <a:srgbClr val="000000"/>
                          </a:solidFill>
                          <a:latin typeface="Calibri"/>
                        </a:rPr>
                        <a:t>June 5th, 2018</a:t>
                      </a:r>
                      <a:endParaRPr lang="en-US" sz="1600" b="0" i="0" u="none" strike="noStrike" noProof="0">
                        <a:solidFill>
                          <a:srgbClr val="000000"/>
                        </a:solidFill>
                        <a:latin typeface="Calibri"/>
                      </a:endParaRPr>
                    </a:p>
                  </a:txBody>
                  <a:tcPr marL="9525" marR="9525" marT="9525" marB="0" anchor="b"/>
                </a:tc>
                <a:extLst>
                  <a:ext uri="{0D108BD9-81ED-4DB2-BD59-A6C34878D82A}">
                    <a16:rowId xmlns="" xmlns:a16="http://schemas.microsoft.com/office/drawing/2014/main" val="4114288120"/>
                  </a:ext>
                </a:extLst>
              </a:tr>
              <a:tr h="275941">
                <a:tc>
                  <a:txBody>
                    <a:bodyPr/>
                    <a:lstStyle/>
                    <a:p>
                      <a:pPr algn="l" fontAlgn="b"/>
                      <a:r>
                        <a:rPr lang="en-US" sz="1600" b="0" i="0" u="none" strike="noStrike" noProof="0">
                          <a:solidFill>
                            <a:srgbClr val="000000"/>
                          </a:solidFill>
                          <a:latin typeface="Calibri"/>
                        </a:rPr>
                        <a:t>Pre-kickoff event ECSA conference in Geneva:</a:t>
                      </a:r>
                    </a:p>
                  </a:txBody>
                  <a:tcPr marL="9525" marR="9525" marT="9525" marB="0" anchor="b"/>
                </a:tc>
                <a:tc>
                  <a:txBody>
                    <a:bodyPr/>
                    <a:lstStyle/>
                    <a:p>
                      <a:pPr algn="l" fontAlgn="b"/>
                      <a:r>
                        <a:rPr lang="en-US" sz="1600" b="0" i="0" u="none" strike="noStrike" noProof="0" smtClean="0">
                          <a:solidFill>
                            <a:srgbClr val="000000"/>
                          </a:solidFill>
                          <a:latin typeface="Calibri"/>
                        </a:rPr>
                        <a:t>June 6th, 2018</a:t>
                      </a:r>
                      <a:endParaRPr lang="en-US" sz="1600" b="0" i="0" u="none" strike="noStrike" noProof="0">
                        <a:solidFill>
                          <a:srgbClr val="000000"/>
                        </a:solidFill>
                        <a:latin typeface="Calibri"/>
                      </a:endParaRPr>
                    </a:p>
                  </a:txBody>
                  <a:tcPr marL="9525" marR="9525" marT="9525" marB="0" anchor="b"/>
                </a:tc>
                <a:extLst>
                  <a:ext uri="{0D108BD9-81ED-4DB2-BD59-A6C34878D82A}">
                    <a16:rowId xmlns="" xmlns:a16="http://schemas.microsoft.com/office/drawing/2014/main" val="3661778473"/>
                  </a:ext>
                </a:extLst>
              </a:tr>
              <a:tr h="275941">
                <a:tc>
                  <a:txBody>
                    <a:bodyPr/>
                    <a:lstStyle/>
                    <a:p>
                      <a:pPr algn="l" fontAlgn="b"/>
                      <a:r>
                        <a:rPr lang="en-US" sz="1600" b="1" i="0" u="none" strike="noStrike" noProof="0" smtClean="0">
                          <a:solidFill>
                            <a:srgbClr val="000000"/>
                          </a:solidFill>
                          <a:latin typeface="Calibri"/>
                        </a:rPr>
                        <a:t>Execution</a:t>
                      </a:r>
                      <a:endParaRPr lang="en-US" sz="1600" b="1" i="0" u="none" strike="noStrike" noProof="0">
                        <a:solidFill>
                          <a:srgbClr val="000000"/>
                        </a:solidFill>
                        <a:latin typeface="Calibri"/>
                      </a:endParaRPr>
                    </a:p>
                  </a:txBody>
                  <a:tcPr marL="9525" marR="9525" marT="9525" marB="0" anchor="b"/>
                </a:tc>
                <a:tc>
                  <a:txBody>
                    <a:bodyPr/>
                    <a:lstStyle/>
                    <a:p>
                      <a:endParaRPr lang="ca-ES"/>
                    </a:p>
                  </a:txBody>
                  <a:tcPr marL="9525" marR="9525" marT="9525" marB="0" anchor="b"/>
                </a:tc>
                <a:extLst>
                  <a:ext uri="{0D108BD9-81ED-4DB2-BD59-A6C34878D82A}">
                    <a16:rowId xmlns="" xmlns:a16="http://schemas.microsoft.com/office/drawing/2014/main" val="157188726"/>
                  </a:ext>
                </a:extLst>
              </a:tr>
              <a:tr h="27594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1600" b="0" i="0" u="none" strike="noStrike" noProof="0" smtClean="0">
                          <a:solidFill>
                            <a:srgbClr val="000000"/>
                          </a:solidFill>
                          <a:latin typeface="Calibri"/>
                        </a:rPr>
                        <a:t>Official Kickoff after the Stuttgart TC (adding participation of the non present in ECSA conference) (TBC):</a:t>
                      </a:r>
                      <a:endParaRPr lang="en-US" sz="1600" b="0" i="0" u="none" strike="noStrike" noProof="0">
                        <a:solidFill>
                          <a:srgbClr val="000000"/>
                        </a:solidFill>
                        <a:latin typeface="Calibri"/>
                      </a:endParaRPr>
                    </a:p>
                  </a:txBody>
                  <a:tcPr marL="9525" marR="9525" marT="9525" marB="0" anchor="b"/>
                </a:tc>
                <a:tc>
                  <a:txBody>
                    <a:bodyPr/>
                    <a:lstStyle/>
                    <a:p>
                      <a:pPr algn="l" fontAlgn="b"/>
                      <a:r>
                        <a:rPr lang="en-US" sz="1600" b="0" i="0" u="none" strike="noStrike" noProof="0" smtClean="0">
                          <a:solidFill>
                            <a:srgbClr val="000000"/>
                          </a:solidFill>
                          <a:latin typeface="Calibri"/>
                        </a:rPr>
                        <a:t>September 14th, 2018</a:t>
                      </a:r>
                      <a:endParaRPr lang="en-US" sz="1600" b="0" i="0" u="none" strike="noStrike" noProof="0">
                        <a:solidFill>
                          <a:srgbClr val="000000"/>
                        </a:solidFill>
                        <a:latin typeface="Calibri"/>
                      </a:endParaRPr>
                    </a:p>
                  </a:txBody>
                  <a:tcPr marL="9525" marR="9525" marT="9525" marB="0" anchor="b"/>
                </a:tc>
                <a:extLst>
                  <a:ext uri="{0D108BD9-81ED-4DB2-BD59-A6C34878D82A}">
                    <a16:rowId xmlns="" xmlns:a16="http://schemas.microsoft.com/office/drawing/2014/main" val="3956382807"/>
                  </a:ext>
                </a:extLst>
              </a:tr>
              <a:tr h="275941">
                <a:tc>
                  <a:txBody>
                    <a:bodyPr/>
                    <a:lstStyle/>
                    <a:p>
                      <a:pPr algn="l" fontAlgn="b"/>
                      <a:r>
                        <a:rPr lang="en-US" sz="1600" b="0" i="0" u="none" strike="noStrike" noProof="0">
                          <a:solidFill>
                            <a:srgbClr val="000000"/>
                          </a:solidFill>
                          <a:latin typeface="Calibri"/>
                        </a:rPr>
                        <a:t>Development, testing and bug fixing</a:t>
                      </a:r>
                    </a:p>
                  </a:txBody>
                  <a:tcPr marL="9525" marR="9525" marT="9525" marB="0" anchor="b"/>
                </a:tc>
                <a:tc>
                  <a:txBody>
                    <a:bodyPr/>
                    <a:lstStyle/>
                    <a:p>
                      <a:pPr algn="l" fontAlgn="b"/>
                      <a:r>
                        <a:rPr lang="en-US" sz="1600" b="0" i="0" u="none" strike="noStrike" noProof="0" smtClean="0">
                          <a:solidFill>
                            <a:srgbClr val="000000"/>
                          </a:solidFill>
                          <a:latin typeface="Calibri"/>
                        </a:rPr>
                        <a:t>September to February 2016</a:t>
                      </a:r>
                      <a:endParaRPr lang="en-US" sz="1600" b="0" i="0" u="none" strike="noStrike" noProof="0">
                        <a:solidFill>
                          <a:srgbClr val="000000"/>
                        </a:solidFill>
                        <a:latin typeface="Calibri"/>
                      </a:endParaRPr>
                    </a:p>
                  </a:txBody>
                  <a:tcPr marL="9525" marR="9525" marT="9525" marB="0" anchor="b"/>
                </a:tc>
              </a:tr>
              <a:tr h="275941">
                <a:tc>
                  <a:txBody>
                    <a:bodyPr/>
                    <a:lstStyle/>
                    <a:p>
                      <a:pPr algn="l" fontAlgn="b"/>
                      <a:r>
                        <a:rPr lang="en-US" sz="1600" b="0" i="0" u="none" strike="noStrike" noProof="0">
                          <a:solidFill>
                            <a:srgbClr val="000000"/>
                          </a:solidFill>
                          <a:latin typeface="Calibri"/>
                        </a:rPr>
                        <a:t>Presentation at GEO plenary in Tokyo</a:t>
                      </a:r>
                    </a:p>
                  </a:txBody>
                  <a:tcPr marL="9525" marR="9525" marT="9525" marB="0" anchor="b"/>
                </a:tc>
                <a:tc>
                  <a:txBody>
                    <a:bodyPr/>
                    <a:lstStyle/>
                    <a:p>
                      <a:pPr algn="l" fontAlgn="b"/>
                      <a:r>
                        <a:rPr lang="en-US" sz="1600" b="0" i="0" u="none" strike="noStrike" noProof="0">
                          <a:solidFill>
                            <a:srgbClr val="000000"/>
                          </a:solidFill>
                          <a:latin typeface="Calibri"/>
                        </a:rPr>
                        <a:t>Oct 31st – Nov 11th 2018</a:t>
                      </a:r>
                    </a:p>
                  </a:txBody>
                  <a:tcPr marL="9525" marR="9525" marT="9525" marB="0" anchor="b"/>
                </a:tc>
              </a:tr>
              <a:tr h="27594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1600" b="0" i="0" u="none" strike="noStrike" noProof="0" dirty="0" smtClean="0">
                          <a:solidFill>
                            <a:srgbClr val="000000"/>
                          </a:solidFill>
                          <a:latin typeface="Calibri"/>
                        </a:rPr>
                        <a:t>Meeting at the Citizen Observatories for Natural </a:t>
                      </a:r>
                    </a:p>
                    <a:p>
                      <a:pPr algn="l" fontAlgn="b"/>
                      <a:r>
                        <a:rPr lang="en-US" sz="1600" b="0" i="0" u="none" strike="noStrike" noProof="0" dirty="0" smtClean="0">
                          <a:solidFill>
                            <a:srgbClr val="000000"/>
                          </a:solidFill>
                          <a:latin typeface="Calibri"/>
                        </a:rPr>
                        <a:t>Hazards </a:t>
                      </a:r>
                      <a:r>
                        <a:rPr lang="en-US" sz="1600" b="0" i="0" u="none" strike="noStrike" noProof="0" dirty="0">
                          <a:solidFill>
                            <a:srgbClr val="000000"/>
                          </a:solidFill>
                          <a:latin typeface="Calibri"/>
                        </a:rPr>
                        <a:t>and Water management Conference </a:t>
                      </a:r>
                      <a:r>
                        <a:rPr lang="en-US" sz="1600" b="0" i="0" u="none" strike="noStrike" noProof="0" dirty="0" smtClean="0">
                          <a:solidFill>
                            <a:srgbClr val="000000"/>
                          </a:solidFill>
                          <a:latin typeface="Calibri"/>
                        </a:rPr>
                        <a:t> (</a:t>
                      </a:r>
                      <a:r>
                        <a:rPr lang="en-US" sz="1600" b="0" i="0" u="none" strike="noStrike" noProof="0" dirty="0" err="1" smtClean="0">
                          <a:solidFill>
                            <a:srgbClr val="000000"/>
                          </a:solidFill>
                          <a:latin typeface="Calibri"/>
                        </a:rPr>
                        <a:t>Venece</a:t>
                      </a:r>
                      <a:r>
                        <a:rPr lang="en-US" sz="1600" b="0" i="0" u="none" strike="noStrike" noProof="0" dirty="0" smtClean="0">
                          <a:solidFill>
                            <a:srgbClr val="000000"/>
                          </a:solidFill>
                          <a:latin typeface="Calibri"/>
                        </a:rPr>
                        <a:t>)</a:t>
                      </a:r>
                      <a:endParaRPr lang="en-US" sz="1600" b="0" i="0" u="none" strike="noStrike" noProof="0" dirty="0">
                        <a:solidFill>
                          <a:srgbClr val="000000"/>
                        </a:solidFill>
                        <a:latin typeface="Calibri"/>
                      </a:endParaRPr>
                    </a:p>
                  </a:txBody>
                  <a:tcPr marL="9525" marR="9525" marT="9525" marB="0" anchor="b"/>
                </a:tc>
                <a:tc>
                  <a:txBody>
                    <a:bodyPr/>
                    <a:lstStyle/>
                    <a:p>
                      <a:pPr algn="l" fontAlgn="b"/>
                      <a:r>
                        <a:rPr lang="en-US" sz="1600" b="0" i="0" u="none" strike="noStrike" noProof="0">
                          <a:solidFill>
                            <a:srgbClr val="000000"/>
                          </a:solidFill>
                          <a:latin typeface="Calibri"/>
                        </a:rPr>
                        <a:t>Nov 27th– Nov 30th 2018</a:t>
                      </a:r>
                    </a:p>
                  </a:txBody>
                  <a:tcPr marL="9525" marR="9525" marT="9525" marB="0" anchor="b"/>
                </a:tc>
              </a:tr>
              <a:tr h="275941">
                <a:tc>
                  <a:txBody>
                    <a:bodyPr/>
                    <a:lstStyle/>
                    <a:p>
                      <a:pPr algn="l" fontAlgn="b"/>
                      <a:r>
                        <a:rPr lang="en-US" sz="1600" b="0" i="0" u="none" strike="noStrike" noProof="0" smtClean="0">
                          <a:solidFill>
                            <a:srgbClr val="000000"/>
                          </a:solidFill>
                          <a:latin typeface="Calibri"/>
                        </a:rPr>
                        <a:t>Planned end date:</a:t>
                      </a:r>
                      <a:endParaRPr lang="en-US" sz="1600" b="0" i="0" u="none" strike="noStrike" noProof="0">
                        <a:solidFill>
                          <a:srgbClr val="000000"/>
                        </a:solidFill>
                        <a:latin typeface="Calibri"/>
                      </a:endParaRPr>
                    </a:p>
                  </a:txBody>
                  <a:tcPr marL="9525" marR="9525" marT="9525" marB="0" anchor="b"/>
                </a:tc>
                <a:tc>
                  <a:txBody>
                    <a:bodyPr/>
                    <a:lstStyle/>
                    <a:p>
                      <a:pPr algn="l" fontAlgn="b"/>
                      <a:r>
                        <a:rPr lang="en-US" sz="1600" b="0" i="0" u="none" strike="noStrike" noProof="0" smtClean="0">
                          <a:solidFill>
                            <a:srgbClr val="000000"/>
                          </a:solidFill>
                          <a:latin typeface="Calibri"/>
                        </a:rPr>
                        <a:t>March, 2019</a:t>
                      </a:r>
                      <a:endParaRPr lang="en-US" sz="1600" b="0" i="0" u="none" strike="noStrike" noProof="0">
                        <a:solidFill>
                          <a:srgbClr val="000000"/>
                        </a:solidFill>
                        <a:latin typeface="Calibri"/>
                      </a:endParaRPr>
                    </a:p>
                  </a:txBody>
                  <a:tcPr marL="9525" marR="9525" marT="9525" marB="0" anchor="b"/>
                </a:tc>
              </a:tr>
              <a:tr h="275941">
                <a:tc gridSpan="2">
                  <a:txBody>
                    <a:bodyPr/>
                    <a:lstStyle/>
                    <a:p>
                      <a:pPr algn="l" fontAlgn="b"/>
                      <a:r>
                        <a:rPr lang="en-US" sz="1600" b="1" i="0" u="none" strike="noStrike" noProof="0" smtClean="0">
                          <a:solidFill>
                            <a:srgbClr val="000000"/>
                          </a:solidFill>
                          <a:latin typeface="Calibri"/>
                        </a:rPr>
                        <a:t>Wrap-up and Reporting</a:t>
                      </a:r>
                      <a:endParaRPr lang="en-US" sz="1600" b="1" i="0" u="none" strike="noStrike" noProof="0">
                        <a:solidFill>
                          <a:srgbClr val="000000"/>
                        </a:solidFill>
                        <a:latin typeface="Calibri"/>
                      </a:endParaRPr>
                    </a:p>
                  </a:txBody>
                  <a:tcPr marL="9525" marR="9525" marT="9525" marB="0" anchor="b"/>
                </a:tc>
                <a:tc hMerge="1">
                  <a:txBody>
                    <a:bodyPr/>
                    <a:lstStyle/>
                    <a:p>
                      <a:endParaRPr lang="ca-ES"/>
                    </a:p>
                  </a:txBody>
                  <a:tcPr/>
                </a:tc>
              </a:tr>
              <a:tr h="275941">
                <a:tc>
                  <a:txBody>
                    <a:bodyPr/>
                    <a:lstStyle/>
                    <a:p>
                      <a:pPr algn="l" fontAlgn="b"/>
                      <a:r>
                        <a:rPr lang="en-US" sz="1600" b="0" i="0" u="none" strike="noStrike" noProof="0">
                          <a:solidFill>
                            <a:srgbClr val="000000"/>
                          </a:solidFill>
                          <a:latin typeface="Calibri"/>
                        </a:rPr>
                        <a:t>Technology Demonstration in a OGC TC</a:t>
                      </a:r>
                    </a:p>
                  </a:txBody>
                  <a:tcPr marL="9525" marR="9525" marT="9525" marB="0" anchor="b"/>
                </a:tc>
                <a:tc>
                  <a:txBody>
                    <a:bodyPr/>
                    <a:lstStyle/>
                    <a:p>
                      <a:pPr algn="l" fontAlgn="b"/>
                      <a:r>
                        <a:rPr lang="en-US" sz="1600" b="0" i="0" u="none" strike="noStrike" noProof="0" dirty="0" smtClean="0">
                          <a:solidFill>
                            <a:srgbClr val="000000"/>
                          </a:solidFill>
                          <a:latin typeface="Calibri"/>
                        </a:rPr>
                        <a:t>March 2019</a:t>
                      </a:r>
                      <a:endParaRPr lang="en-US" sz="1600" b="0" i="0" u="none" strike="noStrike" noProof="0" dirty="0">
                        <a:solidFill>
                          <a:srgbClr val="000000"/>
                        </a:solidFill>
                        <a:latin typeface="Calibri"/>
                      </a:endParaRPr>
                    </a:p>
                  </a:txBody>
                  <a:tcPr marL="9525" marR="9525" marT="9525" marB="0" anchor="b"/>
                </a:tc>
              </a:tr>
              <a:tr h="275941">
                <a:tc>
                  <a:txBody>
                    <a:bodyPr/>
                    <a:lstStyle/>
                    <a:p>
                      <a:pPr algn="l" fontAlgn="b"/>
                      <a:r>
                        <a:rPr lang="en-US" sz="1600" b="0" i="0" u="none" strike="noStrike" noProof="0" smtClean="0">
                          <a:solidFill>
                            <a:srgbClr val="000000"/>
                          </a:solidFill>
                          <a:latin typeface="Calibri"/>
                        </a:rPr>
                        <a:t>Final report submission</a:t>
                      </a:r>
                      <a:endParaRPr lang="en-US" sz="1600" b="0" i="0" u="none" strike="noStrike" noProof="0">
                        <a:solidFill>
                          <a:srgbClr val="000000"/>
                        </a:solidFill>
                        <a:latin typeface="Calibri"/>
                      </a:endParaRPr>
                    </a:p>
                  </a:txBody>
                  <a:tcPr marL="9525" marR="9525" marT="9525" marB="0" anchor="b"/>
                </a:tc>
                <a:tc>
                  <a:txBody>
                    <a:bodyPr/>
                    <a:lstStyle/>
                    <a:p>
                      <a:pPr algn="l" fontAlgn="b"/>
                      <a:r>
                        <a:rPr lang="en-US" sz="1600" b="0" i="0" u="none" strike="noStrike" noProof="0" dirty="0" smtClean="0">
                          <a:solidFill>
                            <a:srgbClr val="000000"/>
                          </a:solidFill>
                          <a:latin typeface="Calibri"/>
                        </a:rPr>
                        <a:t>June 2019</a:t>
                      </a:r>
                      <a:endParaRPr lang="en-US" sz="1600" b="0" i="0" u="none" strike="noStrike" noProof="0" dirty="0">
                        <a:solidFill>
                          <a:srgbClr val="000000"/>
                        </a:solidFill>
                        <a:latin typeface="Calibri"/>
                      </a:endParaRPr>
                    </a:p>
                  </a:txBody>
                  <a:tcPr marL="9525" marR="9525" marT="9525" marB="0" anchor="b"/>
                </a:tc>
              </a:tr>
            </a:tbl>
          </a:graphicData>
        </a:graphic>
      </p:graphicFrame>
      <p:sp>
        <p:nvSpPr>
          <p:cNvPr id="5" name="Title 4">
            <a:extLst>
              <a:ext uri="{FF2B5EF4-FFF2-40B4-BE49-F238E27FC236}">
                <a16:creationId xmlns="" xmlns:a16="http://schemas.microsoft.com/office/drawing/2014/main" id="{B18F8356-368D-4C2E-AF28-A2B817C9DB9A}"/>
              </a:ext>
            </a:extLst>
          </p:cNvPr>
          <p:cNvSpPr>
            <a:spLocks noGrp="1"/>
          </p:cNvSpPr>
          <p:nvPr>
            <p:ph type="title"/>
          </p:nvPr>
        </p:nvSpPr>
        <p:spPr>
          <a:xfrm>
            <a:off x="434749" y="436347"/>
            <a:ext cx="7372349" cy="720000"/>
          </a:xfrm>
        </p:spPr>
        <p:txBody>
          <a:bodyPr/>
          <a:lstStyle/>
          <a:p>
            <a:r>
              <a:rPr lang="en-US" noProof="0" dirty="0" smtClean="0"/>
              <a:t>Timeline</a:t>
            </a:r>
            <a:endParaRPr lang="en-US" noProof="0" dirty="0"/>
          </a:p>
        </p:txBody>
      </p:sp>
    </p:spTree>
    <p:extLst>
      <p:ext uri="{BB962C8B-B14F-4D97-AF65-F5344CB8AC3E}">
        <p14:creationId xmlns:p14="http://schemas.microsoft.com/office/powerpoint/2010/main" xmlns="" val="431982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ca-ES" dirty="0" err="1" smtClean="0"/>
              <a:t>Activity</a:t>
            </a:r>
            <a:r>
              <a:rPr lang="ca-ES" dirty="0" smtClean="0"/>
              <a:t> </a:t>
            </a:r>
            <a:r>
              <a:rPr lang="ca-ES" dirty="0" err="1" smtClean="0"/>
              <a:t>start</a:t>
            </a:r>
            <a:r>
              <a:rPr lang="ca-ES" dirty="0" smtClean="0"/>
              <a:t>. </a:t>
            </a:r>
            <a:br>
              <a:rPr lang="ca-ES" dirty="0" smtClean="0"/>
            </a:br>
            <a:r>
              <a:rPr lang="ca-ES" dirty="0" smtClean="0"/>
              <a:t>Get out of </a:t>
            </a:r>
            <a:r>
              <a:rPr lang="ca-ES" dirty="0" err="1" smtClean="0"/>
              <a:t>your</a:t>
            </a:r>
            <a:r>
              <a:rPr lang="ca-ES" dirty="0" smtClean="0"/>
              <a:t> confort </a:t>
            </a:r>
            <a:r>
              <a:rPr lang="ca-ES" dirty="0" err="1" smtClean="0"/>
              <a:t>zone</a:t>
            </a:r>
            <a:r>
              <a:rPr lang="ca-ES" dirty="0" smtClean="0"/>
              <a:t>!</a:t>
            </a:r>
            <a:endParaRPr lang="ca-ES" dirty="0"/>
          </a:p>
        </p:txBody>
      </p:sp>
      <p:sp>
        <p:nvSpPr>
          <p:cNvPr id="6" name="5 Marcador de texto"/>
          <p:cNvSpPr>
            <a:spLocks noGrp="1"/>
          </p:cNvSpPr>
          <p:nvPr>
            <p:ph type="body" sz="quarter" idx="10"/>
          </p:nvPr>
        </p:nvSpPr>
        <p:spPr/>
        <p:txBody>
          <a:bodyPr/>
          <a:lstStyle/>
          <a:p>
            <a:r>
              <a:rPr lang="ca-ES" dirty="0" smtClean="0"/>
              <a:t>Joan Masó</a:t>
            </a:r>
            <a:endParaRPr lang="ca-ES" dirty="0"/>
          </a:p>
        </p:txBody>
      </p:sp>
      <p:sp>
        <p:nvSpPr>
          <p:cNvPr id="4" name="3 Marcador de número de diapositiva"/>
          <p:cNvSpPr>
            <a:spLocks noGrp="1"/>
          </p:cNvSpPr>
          <p:nvPr>
            <p:ph type="sldNum" sz="quarter" idx="4294967295"/>
          </p:nvPr>
        </p:nvSpPr>
        <p:spPr>
          <a:xfrm>
            <a:off x="8701088" y="6299200"/>
            <a:ext cx="442912" cy="485775"/>
          </a:xfrm>
          <a:prstGeom prst="rect">
            <a:avLst/>
          </a:prstGeom>
        </p:spPr>
        <p:txBody>
          <a:bodyPr/>
          <a:lstStyle/>
          <a:p>
            <a:pPr>
              <a:defRPr/>
            </a:pPr>
            <a:fld id="{0A278970-3676-47DA-89CC-BC19C9DF2746}"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32</a:t>
            </a:fld>
            <a:endParaRPr lang="el-GR"/>
          </a:p>
        </p:txBody>
      </p:sp>
      <p:sp>
        <p:nvSpPr>
          <p:cNvPr id="4" name="3 Marcador de contenido"/>
          <p:cNvSpPr>
            <a:spLocks noGrp="1"/>
          </p:cNvSpPr>
          <p:nvPr>
            <p:ph sz="quarter" idx="12"/>
          </p:nvPr>
        </p:nvSpPr>
        <p:spPr/>
        <p:txBody>
          <a:bodyPr/>
          <a:lstStyle/>
          <a:p>
            <a:r>
              <a:rPr lang="en-US" dirty="0" smtClean="0"/>
              <a:t>Pilot the use of</a:t>
            </a:r>
            <a:r>
              <a:rPr lang="en-US" sz="2000" kern="1200" noProof="0" dirty="0" smtClean="0">
                <a:solidFill>
                  <a:schemeClr val="tx1"/>
                </a:solidFill>
                <a:latin typeface="+mn-lt"/>
                <a:ea typeface="+mn-ea"/>
                <a:cs typeface="+mn-cs"/>
              </a:rPr>
              <a:t> OGC standards (e.g. Sensor Web Enablement (</a:t>
            </a:r>
            <a:r>
              <a:rPr lang="en-US" sz="2000" kern="1200" noProof="0" dirty="0" err="1" smtClean="0">
                <a:solidFill>
                  <a:schemeClr val="tx1"/>
                </a:solidFill>
                <a:latin typeface="+mn-lt"/>
                <a:ea typeface="+mn-ea"/>
                <a:cs typeface="+mn-cs"/>
              </a:rPr>
              <a:t>SWE</a:t>
            </a:r>
            <a:r>
              <a:rPr lang="en-US" sz="2000" kern="1200" noProof="0" dirty="0" smtClean="0">
                <a:solidFill>
                  <a:schemeClr val="tx1"/>
                </a:solidFill>
                <a:latin typeface="+mn-lt"/>
                <a:ea typeface="+mn-ea"/>
                <a:cs typeface="+mn-cs"/>
              </a:rPr>
              <a:t>) or </a:t>
            </a:r>
            <a:r>
              <a:rPr lang="en-US" sz="2000" kern="1200" noProof="0" dirty="0" err="1" smtClean="0">
                <a:solidFill>
                  <a:schemeClr val="tx1"/>
                </a:solidFill>
                <a:latin typeface="+mn-lt"/>
                <a:ea typeface="+mn-ea"/>
                <a:cs typeface="+mn-cs"/>
              </a:rPr>
              <a:t>IoT</a:t>
            </a:r>
            <a:r>
              <a:rPr lang="en-US" sz="2000" kern="1200" noProof="0" dirty="0" smtClean="0">
                <a:solidFill>
                  <a:schemeClr val="tx1"/>
                </a:solidFill>
                <a:latin typeface="+mn-lt"/>
                <a:ea typeface="+mn-ea"/>
                <a:cs typeface="+mn-cs"/>
              </a:rPr>
              <a:t>) to support data integration</a:t>
            </a:r>
          </a:p>
          <a:p>
            <a:pPr rtl="0" eaLnBrk="1" latinLnBrk="0" hangingPunct="1"/>
            <a:r>
              <a:rPr lang="en-US" dirty="0" smtClean="0"/>
              <a:t>Implement a </a:t>
            </a:r>
            <a:r>
              <a:rPr lang="en-US" sz="2000" kern="1200" noProof="0" dirty="0" smtClean="0">
                <a:solidFill>
                  <a:schemeClr val="tx1"/>
                </a:solidFill>
                <a:latin typeface="+mn-lt"/>
                <a:ea typeface="+mn-ea"/>
                <a:cs typeface="+mn-cs"/>
              </a:rPr>
              <a:t>Single Sign-On system federation for </a:t>
            </a:r>
            <a:r>
              <a:rPr lang="en-US" sz="2000" kern="1200" noProof="0" dirty="0" err="1" smtClean="0">
                <a:solidFill>
                  <a:schemeClr val="tx1"/>
                </a:solidFill>
                <a:latin typeface="+mn-lt"/>
                <a:ea typeface="+mn-ea"/>
                <a:cs typeface="+mn-cs"/>
              </a:rPr>
              <a:t>CitSci</a:t>
            </a:r>
            <a:r>
              <a:rPr lang="en-US" sz="2000" kern="1200" noProof="0" dirty="0" smtClean="0">
                <a:solidFill>
                  <a:schemeClr val="tx1"/>
                </a:solidFill>
                <a:latin typeface="+mn-lt"/>
                <a:ea typeface="+mn-ea"/>
                <a:cs typeface="+mn-cs"/>
              </a:rPr>
              <a:t> projects</a:t>
            </a:r>
          </a:p>
          <a:p>
            <a:pPr rtl="0" eaLnBrk="1" latinLnBrk="0" hangingPunct="1"/>
            <a:r>
              <a:rPr lang="en-US" sz="2000" kern="1200" noProof="0" dirty="0" smtClean="0">
                <a:solidFill>
                  <a:schemeClr val="tx1"/>
                </a:solidFill>
                <a:latin typeface="+mn-lt"/>
                <a:ea typeface="+mn-ea"/>
                <a:cs typeface="+mn-cs"/>
              </a:rPr>
              <a:t>Describe projects using metadata standards</a:t>
            </a:r>
            <a:endParaRPr lang="en-US" noProof="0" dirty="0" smtClean="0"/>
          </a:p>
        </p:txBody>
      </p:sp>
      <p:sp>
        <p:nvSpPr>
          <p:cNvPr id="5" name="4 Título"/>
          <p:cNvSpPr>
            <a:spLocks noGrp="1"/>
          </p:cNvSpPr>
          <p:nvPr>
            <p:ph type="title"/>
          </p:nvPr>
        </p:nvSpPr>
        <p:spPr/>
        <p:txBody>
          <a:bodyPr>
            <a:normAutofit fontScale="90000"/>
          </a:bodyPr>
          <a:lstStyle/>
          <a:p>
            <a:r>
              <a:rPr lang="en-US" noProof="0" dirty="0" smtClean="0"/>
              <a:t>Group activity. Please divide in 3 groups to discuss about the objectives</a:t>
            </a:r>
            <a:endParaRPr lang="en-US" noProof="0" dirty="0"/>
          </a:p>
        </p:txBody>
      </p:sp>
      <p:pic>
        <p:nvPicPr>
          <p:cNvPr id="6" name="Picture 2" descr="Image result for focus grou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8037" y="4092037"/>
            <a:ext cx="2765963" cy="27659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33</a:t>
            </a:fld>
            <a:endParaRPr lang="el-GR"/>
          </a:p>
        </p:txBody>
      </p:sp>
      <p:sp>
        <p:nvSpPr>
          <p:cNvPr id="4" name="3 Marcador de contenido"/>
          <p:cNvSpPr>
            <a:spLocks noGrp="1"/>
          </p:cNvSpPr>
          <p:nvPr>
            <p:ph sz="quarter" idx="12"/>
          </p:nvPr>
        </p:nvSpPr>
        <p:spPr/>
        <p:txBody>
          <a:bodyPr/>
          <a:lstStyle/>
          <a:p>
            <a:r>
              <a:rPr lang="en-US" noProof="0" dirty="0" smtClean="0"/>
              <a:t>Design a scenario that allows you to demonstrate</a:t>
            </a:r>
          </a:p>
          <a:p>
            <a:r>
              <a:rPr lang="en-US" noProof="0" dirty="0" smtClean="0"/>
              <a:t>Determine the necessary components</a:t>
            </a:r>
          </a:p>
          <a:p>
            <a:r>
              <a:rPr lang="en-US" noProof="0" dirty="0" smtClean="0"/>
              <a:t>Identify de components and the gaps</a:t>
            </a:r>
          </a:p>
          <a:p>
            <a:r>
              <a:rPr lang="en-US" noProof="0" dirty="0" smtClean="0"/>
              <a:t>Consider connection to other </a:t>
            </a:r>
            <a:r>
              <a:rPr lang="en-US" noProof="0" dirty="0" err="1" smtClean="0"/>
              <a:t>CoPs</a:t>
            </a:r>
            <a:endParaRPr lang="en-US" noProof="0" dirty="0" smtClean="0"/>
          </a:p>
          <a:p>
            <a:endParaRPr lang="en-US" noProof="0" dirty="0" smtClean="0"/>
          </a:p>
          <a:p>
            <a:pPr>
              <a:buNone/>
            </a:pPr>
            <a:r>
              <a:rPr lang="en-US" noProof="0" dirty="0" smtClean="0"/>
              <a:t>Please select somebody to report back to the plenary.</a:t>
            </a:r>
          </a:p>
        </p:txBody>
      </p:sp>
      <p:sp>
        <p:nvSpPr>
          <p:cNvPr id="5" name="4 Título"/>
          <p:cNvSpPr>
            <a:spLocks noGrp="1"/>
          </p:cNvSpPr>
          <p:nvPr>
            <p:ph type="title"/>
          </p:nvPr>
        </p:nvSpPr>
        <p:spPr/>
        <p:txBody>
          <a:bodyPr/>
          <a:lstStyle/>
          <a:p>
            <a:r>
              <a:rPr lang="en-US" dirty="0" smtClean="0"/>
              <a:t>How the groups discussion work</a:t>
            </a:r>
            <a:endParaRPr lang="en-US" noProof="0" dirty="0"/>
          </a:p>
        </p:txBody>
      </p:sp>
      <p:pic>
        <p:nvPicPr>
          <p:cNvPr id="6" name="Picture 8"/>
          <p:cNvPicPr>
            <a:picLocks noChangeAspect="1"/>
          </p:cNvPicPr>
          <p:nvPr/>
        </p:nvPicPr>
        <p:blipFill>
          <a:blip r:embed="rId2" cstate="print"/>
          <a:stretch>
            <a:fillRect/>
          </a:stretch>
        </p:blipFill>
        <p:spPr>
          <a:xfrm>
            <a:off x="6779343" y="3742873"/>
            <a:ext cx="1027754" cy="1108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34</a:t>
            </a:fld>
            <a:endParaRPr lang="el-GR"/>
          </a:p>
        </p:txBody>
      </p:sp>
      <p:sp>
        <p:nvSpPr>
          <p:cNvPr id="4" name="3 Marcador de contenido"/>
          <p:cNvSpPr>
            <a:spLocks noGrp="1"/>
          </p:cNvSpPr>
          <p:nvPr>
            <p:ph sz="quarter" idx="12"/>
          </p:nvPr>
        </p:nvSpPr>
        <p:spPr/>
        <p:txBody>
          <a:bodyPr/>
          <a:lstStyle/>
          <a:p>
            <a:r>
              <a:rPr lang="en-US" noProof="0" dirty="0" smtClean="0"/>
              <a:t>Presentations</a:t>
            </a:r>
            <a:r>
              <a:rPr lang="en-US" baseline="0" noProof="0" dirty="0" smtClean="0"/>
              <a:t> of the 3 groups</a:t>
            </a:r>
            <a:endParaRPr lang="en-US" noProof="0" dirty="0" smtClean="0"/>
          </a:p>
          <a:p>
            <a:r>
              <a:rPr lang="en-US" noProof="0" dirty="0" smtClean="0"/>
              <a:t>How we can harmonize the 3 groups into s single demo.</a:t>
            </a:r>
          </a:p>
          <a:p>
            <a:r>
              <a:rPr lang="en-US" dirty="0" smtClean="0"/>
              <a:t>Devise a strategy for interoperability and standards to feed into </a:t>
            </a:r>
            <a:r>
              <a:rPr lang="en-US" dirty="0" err="1" smtClean="0"/>
              <a:t>CoPs</a:t>
            </a:r>
            <a:r>
              <a:rPr lang="en-US" dirty="0" smtClean="0"/>
              <a:t> cookbook</a:t>
            </a:r>
          </a:p>
          <a:p>
            <a:pPr>
              <a:buNone/>
            </a:pPr>
            <a:endParaRPr lang="en-US" noProof="0" dirty="0" smtClean="0"/>
          </a:p>
        </p:txBody>
      </p:sp>
      <p:sp>
        <p:nvSpPr>
          <p:cNvPr id="5" name="4 Título"/>
          <p:cNvSpPr>
            <a:spLocks noGrp="1"/>
          </p:cNvSpPr>
          <p:nvPr>
            <p:ph type="title"/>
          </p:nvPr>
        </p:nvSpPr>
        <p:spPr/>
        <p:txBody>
          <a:bodyPr/>
          <a:lstStyle/>
          <a:p>
            <a:r>
              <a:rPr lang="en-US" noProof="0" dirty="0" smtClean="0"/>
              <a:t>Discussion</a:t>
            </a:r>
            <a:r>
              <a:rPr lang="en-US" baseline="0" noProof="0" dirty="0" smtClean="0"/>
              <a:t> on the findings in the groups</a:t>
            </a:r>
            <a:endParaRPr lang="en-US" noProof="0" dirty="0"/>
          </a:p>
        </p:txBody>
      </p:sp>
      <p:pic>
        <p:nvPicPr>
          <p:cNvPr id="6" name="Picture 2" descr="Image result for outcomes imag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926" y="3951117"/>
            <a:ext cx="2995954" cy="23824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35</a:t>
            </a:fld>
            <a:endParaRPr lang="el-GR"/>
          </a:p>
        </p:txBody>
      </p:sp>
      <p:sp>
        <p:nvSpPr>
          <p:cNvPr id="4" name="3 Marcador de contenido"/>
          <p:cNvSpPr>
            <a:spLocks noGrp="1"/>
          </p:cNvSpPr>
          <p:nvPr>
            <p:ph sz="quarter" idx="12"/>
          </p:nvPr>
        </p:nvSpPr>
        <p:spPr/>
        <p:txBody>
          <a:bodyPr/>
          <a:lstStyle/>
          <a:p>
            <a:r>
              <a:rPr lang="en-US" dirty="0" smtClean="0"/>
              <a:t>Harmonize the</a:t>
            </a:r>
            <a:r>
              <a:rPr lang="en-US" baseline="0" dirty="0" smtClean="0"/>
              <a:t> scenario in a single one.</a:t>
            </a:r>
          </a:p>
          <a:p>
            <a:r>
              <a:rPr lang="en-US" baseline="0" dirty="0" smtClean="0"/>
              <a:t>Other activities that the group could do</a:t>
            </a:r>
            <a:endParaRPr lang="en-US" dirty="0" smtClean="0"/>
          </a:p>
          <a:p>
            <a:r>
              <a:rPr lang="en-US" dirty="0" smtClean="0"/>
              <a:t>Communication</a:t>
            </a:r>
            <a:r>
              <a:rPr lang="en-US" baseline="0" dirty="0" smtClean="0"/>
              <a:t> and dissemination of the results</a:t>
            </a:r>
          </a:p>
          <a:p>
            <a:pPr lvl="1"/>
            <a:r>
              <a:rPr lang="en-US" dirty="0" smtClean="0"/>
              <a:t>Demonstration, video, </a:t>
            </a:r>
            <a:r>
              <a:rPr lang="en-US" dirty="0" err="1" smtClean="0"/>
              <a:t>WeObserve</a:t>
            </a:r>
            <a:r>
              <a:rPr lang="en-US" dirty="0" smtClean="0"/>
              <a:t> cookbook…</a:t>
            </a:r>
          </a:p>
          <a:p>
            <a:r>
              <a:rPr lang="en-US" baseline="0" dirty="0" smtClean="0"/>
              <a:t>What do you value</a:t>
            </a:r>
            <a:r>
              <a:rPr lang="en-US" dirty="0" smtClean="0"/>
              <a:t> from this group:</a:t>
            </a:r>
            <a:endParaRPr lang="en-US" baseline="0" dirty="0" smtClean="0"/>
          </a:p>
          <a:p>
            <a:pPr lvl="1"/>
            <a:r>
              <a:rPr lang="en-US" dirty="0" smtClean="0"/>
              <a:t>Recognition of your name and organization</a:t>
            </a:r>
          </a:p>
          <a:p>
            <a:pPr lvl="1" rtl="0" eaLnBrk="1" latinLnBrk="0" hangingPunct="1">
              <a:buAutoNum type="romanLcPeriod"/>
            </a:pPr>
            <a:r>
              <a:rPr lang="en-US" sz="1800" kern="1200" dirty="0" smtClean="0">
                <a:solidFill>
                  <a:schemeClr val="tx1"/>
                </a:solidFill>
                <a:latin typeface="+mn-lt"/>
                <a:ea typeface="+mn-ea"/>
                <a:cs typeface="+mn-cs"/>
              </a:rPr>
              <a:t>Social event for community building </a:t>
            </a:r>
            <a:endParaRPr lang="ca-ES" dirty="0" smtClean="0"/>
          </a:p>
          <a:p>
            <a:pPr lvl="1" rtl="0" eaLnBrk="1" latinLnBrk="0" hangingPunct="1">
              <a:buAutoNum type="romanLcPeriod"/>
            </a:pPr>
            <a:r>
              <a:rPr lang="en-US" sz="1800" kern="1200" dirty="0" smtClean="0">
                <a:solidFill>
                  <a:schemeClr val="tx1"/>
                </a:solidFill>
                <a:latin typeface="+mn-lt"/>
                <a:ea typeface="+mn-ea"/>
                <a:cs typeface="+mn-cs"/>
              </a:rPr>
              <a:t>Produce a video of the results</a:t>
            </a:r>
          </a:p>
          <a:p>
            <a:pPr lvl="1" rtl="0" eaLnBrk="1" latinLnBrk="0" hangingPunct="1">
              <a:buAutoNum type="romanLcPeriod"/>
            </a:pPr>
            <a:r>
              <a:rPr lang="en-US" dirty="0" smtClean="0"/>
              <a:t>A public demonstration</a:t>
            </a:r>
            <a:endParaRPr lang="en-US" sz="1800" kern="1200" dirty="0" smtClean="0">
              <a:solidFill>
                <a:schemeClr val="tx1"/>
              </a:solidFill>
              <a:latin typeface="+mn-lt"/>
              <a:ea typeface="+mn-ea"/>
              <a:cs typeface="+mn-cs"/>
            </a:endParaRPr>
          </a:p>
          <a:p>
            <a:pPr lvl="1" rtl="0" eaLnBrk="1" latinLnBrk="0" hangingPunct="1">
              <a:buAutoNum type="romanLcPeriod"/>
            </a:pPr>
            <a:endParaRPr lang="ca-ES" dirty="0" smtClean="0"/>
          </a:p>
        </p:txBody>
      </p:sp>
      <p:sp>
        <p:nvSpPr>
          <p:cNvPr id="5" name="4 Título"/>
          <p:cNvSpPr>
            <a:spLocks noGrp="1"/>
          </p:cNvSpPr>
          <p:nvPr>
            <p:ph type="title"/>
          </p:nvPr>
        </p:nvSpPr>
        <p:spPr/>
        <p:txBody>
          <a:bodyPr/>
          <a:lstStyle/>
          <a:p>
            <a:r>
              <a:rPr lang="en-US" noProof="0" dirty="0" smtClean="0"/>
              <a:t>Second activity in groups</a:t>
            </a:r>
            <a:endParaRPr lang="en-US" noProof="0" dirty="0"/>
          </a:p>
        </p:txBody>
      </p:sp>
      <p:pic>
        <p:nvPicPr>
          <p:cNvPr id="6" name="Picture 2" descr="Image result for focus grou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63637" y="3352449"/>
            <a:ext cx="2765963" cy="27659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36</a:t>
            </a:fld>
            <a:endParaRPr lang="el-GR"/>
          </a:p>
        </p:txBody>
      </p:sp>
      <p:sp>
        <p:nvSpPr>
          <p:cNvPr id="4" name="3 Marcador de contenido"/>
          <p:cNvSpPr>
            <a:spLocks noGrp="1"/>
          </p:cNvSpPr>
          <p:nvPr>
            <p:ph sz="quarter" idx="12"/>
          </p:nvPr>
        </p:nvSpPr>
        <p:spPr/>
        <p:txBody>
          <a:bodyPr/>
          <a:lstStyle/>
          <a:p>
            <a:r>
              <a:rPr lang="en-US" noProof="0" dirty="0" smtClean="0"/>
              <a:t>Discuss your topic</a:t>
            </a:r>
          </a:p>
          <a:p>
            <a:r>
              <a:rPr lang="en-US" dirty="0" smtClean="0"/>
              <a:t>Set up 2 priority levels for your items</a:t>
            </a:r>
          </a:p>
          <a:p>
            <a:r>
              <a:rPr lang="en-US" noProof="0" dirty="0" smtClean="0"/>
              <a:t>Do we need external help/support to achieve this</a:t>
            </a:r>
          </a:p>
          <a:p>
            <a:endParaRPr lang="en-US" dirty="0" smtClean="0"/>
          </a:p>
          <a:p>
            <a:pPr>
              <a:buNone/>
            </a:pPr>
            <a:r>
              <a:rPr lang="en-US" noProof="0" dirty="0" smtClean="0"/>
              <a:t>This time we would like your group to discuss as many topics as you can.</a:t>
            </a:r>
          </a:p>
          <a:p>
            <a:pPr>
              <a:buNone/>
            </a:pPr>
            <a:r>
              <a:rPr lang="en-US" noProof="0" dirty="0" smtClean="0"/>
              <a:t>Please select somebody to report back to the plenary.</a:t>
            </a:r>
          </a:p>
        </p:txBody>
      </p:sp>
      <p:sp>
        <p:nvSpPr>
          <p:cNvPr id="5" name="4 Título"/>
          <p:cNvSpPr>
            <a:spLocks noGrp="1"/>
          </p:cNvSpPr>
          <p:nvPr>
            <p:ph type="title"/>
          </p:nvPr>
        </p:nvSpPr>
        <p:spPr/>
        <p:txBody>
          <a:bodyPr/>
          <a:lstStyle/>
          <a:p>
            <a:r>
              <a:rPr lang="en-US" noProof="0" dirty="0" smtClean="0"/>
              <a:t>How </a:t>
            </a:r>
            <a:r>
              <a:rPr lang="en-US" noProof="0" dirty="0" err="1" smtClean="0"/>
              <a:t>th</a:t>
            </a:r>
            <a:r>
              <a:rPr lang="en-US" dirty="0" smtClean="0"/>
              <a:t>e</a:t>
            </a:r>
            <a:r>
              <a:rPr lang="en-US" baseline="0" noProof="0" dirty="0" smtClean="0"/>
              <a:t> groups discussion work</a:t>
            </a:r>
            <a:endParaRPr lang="en-US" noProof="0" dirty="0"/>
          </a:p>
        </p:txBody>
      </p:sp>
      <p:pic>
        <p:nvPicPr>
          <p:cNvPr id="6" name="Picture 8"/>
          <p:cNvPicPr>
            <a:picLocks noChangeAspect="1"/>
          </p:cNvPicPr>
          <p:nvPr/>
        </p:nvPicPr>
        <p:blipFill>
          <a:blip r:embed="rId2" cstate="print"/>
          <a:stretch>
            <a:fillRect/>
          </a:stretch>
        </p:blipFill>
        <p:spPr>
          <a:xfrm>
            <a:off x="6779343" y="3742873"/>
            <a:ext cx="1027754" cy="1108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p>
            <a:r>
              <a:rPr lang="en-US" smtClean="0"/>
              <a:t>WeObserve CoP Launch Workshop | Geneva</a:t>
            </a:r>
            <a:endParaRPr lang="el-GR"/>
          </a:p>
        </p:txBody>
      </p:sp>
      <p:sp>
        <p:nvSpPr>
          <p:cNvPr id="3" name="2 Marcador de número de diapositiva"/>
          <p:cNvSpPr>
            <a:spLocks noGrp="1"/>
          </p:cNvSpPr>
          <p:nvPr>
            <p:ph type="sldNum" sz="quarter" idx="11"/>
          </p:nvPr>
        </p:nvSpPr>
        <p:spPr/>
        <p:txBody>
          <a:bodyPr/>
          <a:lstStyle/>
          <a:p>
            <a:fld id="{EF5D1E71-BD89-46A4-9D11-E875E40D239A}" type="slidenum">
              <a:rPr lang="el-GR" smtClean="0"/>
              <a:pPr/>
              <a:t>37</a:t>
            </a:fld>
            <a:endParaRPr lang="el-GR"/>
          </a:p>
        </p:txBody>
      </p:sp>
      <p:sp>
        <p:nvSpPr>
          <p:cNvPr id="4" name="3 Marcador de contenido"/>
          <p:cNvSpPr>
            <a:spLocks noGrp="1"/>
          </p:cNvSpPr>
          <p:nvPr>
            <p:ph sz="quarter" idx="12"/>
          </p:nvPr>
        </p:nvSpPr>
        <p:spPr>
          <a:xfrm>
            <a:off x="434748" y="1428807"/>
            <a:ext cx="7372349" cy="3828994"/>
          </a:xfrm>
        </p:spPr>
        <p:txBody>
          <a:bodyPr>
            <a:normAutofit/>
          </a:bodyPr>
          <a:lstStyle/>
          <a:p>
            <a:pPr marL="457200" marR="0" lvl="0" indent="-457200" algn="l" defTabSz="685800" rtl="0" eaLnBrk="1" fontAlgn="auto" latinLnBrk="0" hangingPunct="1">
              <a:lnSpc>
                <a:spcPct val="90000"/>
              </a:lnSpc>
              <a:spcBef>
                <a:spcPts val="600"/>
              </a:spcBef>
              <a:spcAft>
                <a:spcPts val="600"/>
              </a:spcAft>
              <a:buClr>
                <a:schemeClr val="accent6"/>
              </a:buClr>
              <a:buSzTx/>
              <a:buFont typeface="+mj-lt"/>
              <a:buAutoNum type="arabicPeriod"/>
              <a:tabLst/>
              <a:defRPr/>
            </a:pPr>
            <a:r>
              <a:rPr lang="en-US" sz="2400" kern="1200" noProof="0" dirty="0" smtClean="0">
                <a:solidFill>
                  <a:schemeClr val="tx1"/>
                </a:solidFill>
                <a:latin typeface="+mn-lt"/>
                <a:ea typeface="+mn-ea"/>
                <a:cs typeface="+mn-cs"/>
              </a:rPr>
              <a:t>Lets collect the ideas generated in the groups about</a:t>
            </a:r>
          </a:p>
          <a:p>
            <a:pPr lvl="1"/>
            <a:r>
              <a:rPr lang="en-US" dirty="0" smtClean="0"/>
              <a:t>Harmonize the scenario in a single one.</a:t>
            </a:r>
          </a:p>
          <a:p>
            <a:pPr marL="457200" marR="0" lvl="0" indent="-457200" algn="l" defTabSz="685800" rtl="0" eaLnBrk="1" fontAlgn="auto" latinLnBrk="0" hangingPunct="1">
              <a:lnSpc>
                <a:spcPct val="90000"/>
              </a:lnSpc>
              <a:spcBef>
                <a:spcPts val="600"/>
              </a:spcBef>
              <a:spcAft>
                <a:spcPts val="600"/>
              </a:spcAft>
              <a:buClr>
                <a:schemeClr val="accent6"/>
              </a:buClr>
              <a:buSzTx/>
              <a:buFont typeface="+mj-lt"/>
              <a:buAutoNum type="arabicPeriod"/>
              <a:tabLst/>
              <a:defRPr/>
            </a:pPr>
            <a:r>
              <a:rPr lang="en-US" sz="2400" noProof="0" dirty="0" smtClean="0"/>
              <a:t>Lets identify the priorities for</a:t>
            </a:r>
          </a:p>
          <a:p>
            <a:pPr lvl="1" indent="-322263"/>
            <a:r>
              <a:rPr lang="en-US" sz="2200" b="0" kern="1200" noProof="0" dirty="0" smtClean="0">
                <a:solidFill>
                  <a:schemeClr val="tx1"/>
                </a:solidFill>
                <a:latin typeface="+mn-lt"/>
                <a:ea typeface="+mj-ea"/>
                <a:cs typeface="+mj-cs"/>
              </a:rPr>
              <a:t>Indentify other activities that are needed</a:t>
            </a:r>
            <a:r>
              <a:rPr lang="en-US" sz="2200" b="0" kern="1200" baseline="0" noProof="0" dirty="0" smtClean="0">
                <a:solidFill>
                  <a:schemeClr val="tx1"/>
                </a:solidFill>
                <a:latin typeface="+mn-lt"/>
                <a:ea typeface="+mj-ea"/>
                <a:cs typeface="+mj-cs"/>
              </a:rPr>
              <a:t> outside the Experiment.</a:t>
            </a:r>
          </a:p>
          <a:p>
            <a:pPr lvl="1" indent="-322263">
              <a:buFont typeface="+mj-lt"/>
              <a:buAutoNum type="romanLcPeriod"/>
              <a:defRPr/>
            </a:pPr>
            <a:r>
              <a:rPr lang="en-US" sz="2200" kern="1200" noProof="0" dirty="0" smtClean="0">
                <a:solidFill>
                  <a:schemeClr val="tx1"/>
                </a:solidFill>
                <a:latin typeface="+mn-lt"/>
                <a:ea typeface="+mn-ea"/>
                <a:cs typeface="+mn-cs"/>
              </a:rPr>
              <a:t>Communication</a:t>
            </a:r>
            <a:r>
              <a:rPr lang="en-US" sz="2200" kern="1200" baseline="0" noProof="0" dirty="0" smtClean="0">
                <a:solidFill>
                  <a:schemeClr val="tx1"/>
                </a:solidFill>
                <a:latin typeface="+mn-lt"/>
                <a:ea typeface="+mn-ea"/>
                <a:cs typeface="+mn-cs"/>
              </a:rPr>
              <a:t> and dissemination</a:t>
            </a:r>
          </a:p>
          <a:p>
            <a:pPr lvl="1" indent="-322263"/>
            <a:r>
              <a:rPr lang="en-US" sz="2200" dirty="0" smtClean="0"/>
              <a:t>What do you value from this group</a:t>
            </a:r>
            <a:endParaRPr lang="en-US" sz="2200" b="0" kern="1200" noProof="0" dirty="0" smtClean="0">
              <a:solidFill>
                <a:schemeClr val="tx1"/>
              </a:solidFill>
              <a:latin typeface="+mn-lt"/>
              <a:ea typeface="+mj-ea"/>
              <a:cs typeface="+mj-cs"/>
            </a:endParaRPr>
          </a:p>
        </p:txBody>
      </p:sp>
      <p:sp>
        <p:nvSpPr>
          <p:cNvPr id="5" name="4 Título"/>
          <p:cNvSpPr>
            <a:spLocks noGrp="1"/>
          </p:cNvSpPr>
          <p:nvPr>
            <p:ph type="title"/>
          </p:nvPr>
        </p:nvSpPr>
        <p:spPr/>
        <p:txBody>
          <a:bodyPr/>
          <a:lstStyle/>
          <a:p>
            <a:r>
              <a:rPr lang="en-US" noProof="0" dirty="0" smtClean="0"/>
              <a:t>Discussion on the findings in the groups</a:t>
            </a:r>
            <a:endParaRPr lang="en-US" noProof="0" dirty="0"/>
          </a:p>
        </p:txBody>
      </p:sp>
      <p:pic>
        <p:nvPicPr>
          <p:cNvPr id="6" name="Picture 2" descr="Image result for outcomes imag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01679" y="4179717"/>
            <a:ext cx="2995954" cy="23824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ca-ES" dirty="0" smtClean="0"/>
              <a:t>Management</a:t>
            </a:r>
            <a:endParaRPr lang="ca-ES" dirty="0"/>
          </a:p>
        </p:txBody>
      </p:sp>
      <p:sp>
        <p:nvSpPr>
          <p:cNvPr id="7" name="6 Marcador de texto"/>
          <p:cNvSpPr>
            <a:spLocks noGrp="1"/>
          </p:cNvSpPr>
          <p:nvPr>
            <p:ph type="body" sz="quarter" idx="10"/>
          </p:nvPr>
        </p:nvSpPr>
        <p:spPr/>
        <p:txBody>
          <a:bodyPr/>
          <a:lstStyle/>
          <a:p>
            <a:endParaRPr lang="ca-ES"/>
          </a:p>
        </p:txBody>
      </p:sp>
      <p:sp>
        <p:nvSpPr>
          <p:cNvPr id="2" name="1 Marcador de pie de página"/>
          <p:cNvSpPr>
            <a:spLocks noGrp="1"/>
          </p:cNvSpPr>
          <p:nvPr>
            <p:ph type="ftr" sz="quarter" idx="4294967295"/>
          </p:nvPr>
        </p:nvSpPr>
        <p:spPr>
          <a:xfrm>
            <a:off x="0" y="6359525"/>
            <a:ext cx="3086100" cy="365125"/>
          </a:xfrm>
          <a:prstGeom prst="rect">
            <a:avLst/>
          </a:prstGeom>
        </p:spPr>
        <p:txBody>
          <a:bodyPr/>
          <a:lstStyle/>
          <a:p>
            <a:r>
              <a:rPr lang="en-US" smtClean="0"/>
              <a:t>WeObserve CoP Launch Workshop | Geneva</a:t>
            </a:r>
            <a:endParaRPr lang="el-GR"/>
          </a:p>
        </p:txBody>
      </p:sp>
      <p:sp>
        <p:nvSpPr>
          <p:cNvPr id="3" name="2 Marcador de número de diapositiva"/>
          <p:cNvSpPr>
            <a:spLocks noGrp="1"/>
          </p:cNvSpPr>
          <p:nvPr>
            <p:ph type="sldNum" sz="quarter" idx="4294967295"/>
          </p:nvPr>
        </p:nvSpPr>
        <p:spPr>
          <a:xfrm>
            <a:off x="8701088" y="6299200"/>
            <a:ext cx="442912" cy="485775"/>
          </a:xfrm>
          <a:prstGeom prst="rect">
            <a:avLst/>
          </a:prstGeom>
        </p:spPr>
        <p:txBody>
          <a:bodyPr/>
          <a:lstStyle/>
          <a:p>
            <a:fld id="{EF5D1E71-BD89-46A4-9D11-E875E40D239A}" type="slidenum">
              <a:rPr lang="el-GR" smtClean="0"/>
              <a:pPr/>
              <a:t>38</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WeObserve</a:t>
            </a:r>
            <a:r>
              <a:rPr lang="en-US" dirty="0" smtClean="0"/>
              <a:t> CoP1 Launch Workshop | Geneva</a:t>
            </a:r>
            <a:endParaRPr lang="el-GR" dirty="0"/>
          </a:p>
        </p:txBody>
      </p:sp>
      <p:sp>
        <p:nvSpPr>
          <p:cNvPr id="3" name="Slide Number Placeholder 2"/>
          <p:cNvSpPr>
            <a:spLocks noGrp="1"/>
          </p:cNvSpPr>
          <p:nvPr>
            <p:ph type="sldNum" sz="quarter" idx="11"/>
          </p:nvPr>
        </p:nvSpPr>
        <p:spPr/>
        <p:txBody>
          <a:bodyPr/>
          <a:lstStyle/>
          <a:p>
            <a:fld id="{EF5D1E71-BD89-46A4-9D11-E875E40D239A}" type="slidenum">
              <a:rPr lang="el-GR" smtClean="0"/>
              <a:pPr/>
              <a:t>39</a:t>
            </a:fld>
            <a:endParaRPr lang="el-GR"/>
          </a:p>
        </p:txBody>
      </p:sp>
      <p:sp>
        <p:nvSpPr>
          <p:cNvPr id="6" name="5 Marcador de contenido"/>
          <p:cNvSpPr>
            <a:spLocks noGrp="1"/>
          </p:cNvSpPr>
          <p:nvPr>
            <p:ph sz="quarter" idx="12"/>
          </p:nvPr>
        </p:nvSpPr>
        <p:spPr/>
        <p:txBody>
          <a:bodyPr/>
          <a:lstStyle/>
          <a:p>
            <a:pPr marL="0">
              <a:lnSpc>
                <a:spcPct val="110000"/>
              </a:lnSpc>
            </a:pPr>
            <a:r>
              <a:rPr lang="en-US" altLang="en-US" dirty="0" smtClean="0">
                <a:ea typeface="MS PGothic" charset="-128"/>
              </a:rPr>
              <a:t>Extend respect and courtesy to colleagues at all times</a:t>
            </a:r>
          </a:p>
          <a:p>
            <a:pPr marL="0">
              <a:lnSpc>
                <a:spcPct val="110000"/>
              </a:lnSpc>
            </a:pPr>
            <a:r>
              <a:rPr lang="en-US" altLang="en-US" dirty="0" smtClean="0">
                <a:ea typeface="MS PGothic" charset="-128"/>
              </a:rPr>
              <a:t>Develop and test ideas and insights impartially</a:t>
            </a:r>
          </a:p>
          <a:p>
            <a:pPr marL="0">
              <a:lnSpc>
                <a:spcPct val="110000"/>
              </a:lnSpc>
            </a:pPr>
            <a:r>
              <a:rPr lang="en-US" altLang="en-US" dirty="0" smtClean="0">
                <a:ea typeface="MS PGothic" charset="-128"/>
              </a:rPr>
              <a:t>Think internationally, devising insights and solutions that meet the needs of diverse cultural contexts and operational environments</a:t>
            </a:r>
          </a:p>
          <a:p>
            <a:pPr marL="0">
              <a:lnSpc>
                <a:spcPct val="110000"/>
              </a:lnSpc>
            </a:pPr>
            <a:r>
              <a:rPr lang="en-US" altLang="en-US" dirty="0" smtClean="0">
                <a:ea typeface="MS PGothic" charset="-128"/>
              </a:rPr>
              <a:t>Individuals who attend the </a:t>
            </a:r>
            <a:r>
              <a:rPr lang="en-US" altLang="en-US" dirty="0" err="1" smtClean="0">
                <a:ea typeface="MS PGothic" charset="-128"/>
              </a:rPr>
              <a:t>WeObserve</a:t>
            </a:r>
            <a:r>
              <a:rPr lang="en-US" altLang="en-US" dirty="0" smtClean="0">
                <a:ea typeface="MS PGothic" charset="-128"/>
              </a:rPr>
              <a:t> </a:t>
            </a:r>
            <a:r>
              <a:rPr lang="en-US" altLang="en-US" dirty="0" err="1" smtClean="0">
                <a:ea typeface="MS PGothic" charset="-128"/>
              </a:rPr>
              <a:t>CoP</a:t>
            </a:r>
            <a:r>
              <a:rPr lang="en-US" altLang="en-US" dirty="0" smtClean="0">
                <a:ea typeface="MS PGothic" charset="-128"/>
              </a:rPr>
              <a:t>-facilitated meetings are prepared to contribute to the ongoing work of the </a:t>
            </a:r>
            <a:r>
              <a:rPr lang="en-US" altLang="en-US" dirty="0" err="1" smtClean="0">
                <a:ea typeface="MS PGothic" charset="-128"/>
              </a:rPr>
              <a:t>CoP</a:t>
            </a:r>
            <a:endParaRPr lang="en-US" altLang="en-US" dirty="0" smtClean="0">
              <a:ea typeface="MS PGothic" charset="-128"/>
            </a:endParaRPr>
          </a:p>
          <a:p>
            <a:pPr marL="0">
              <a:lnSpc>
                <a:spcPct val="110000"/>
              </a:lnSpc>
              <a:spcAft>
                <a:spcPts val="0"/>
              </a:spcAft>
            </a:pPr>
            <a:r>
              <a:rPr lang="en-GB" dirty="0" smtClean="0">
                <a:ea typeface="MS PGothic" charset="-128"/>
              </a:rPr>
              <a:t>Adhere to the agreed rules that protect the IPR of the members and the privacy of their discussions</a:t>
            </a:r>
          </a:p>
          <a:p>
            <a:pPr marL="0">
              <a:lnSpc>
                <a:spcPct val="110000"/>
              </a:lnSpc>
              <a:spcAft>
                <a:spcPts val="0"/>
              </a:spcAft>
            </a:pPr>
            <a:r>
              <a:rPr lang="en-GB" dirty="0" smtClean="0">
                <a:ea typeface="MS PGothic" charset="-128"/>
              </a:rPr>
              <a:t>Adhere to the consensus process for deciding CoP-internally what content will be made public and when</a:t>
            </a:r>
            <a:endParaRPr lang="en-US" altLang="en-US" dirty="0">
              <a:ea typeface="MS PGothic" charset="-128"/>
            </a:endParaRPr>
          </a:p>
        </p:txBody>
      </p:sp>
      <p:sp>
        <p:nvSpPr>
          <p:cNvPr id="5" name="Title 4"/>
          <p:cNvSpPr>
            <a:spLocks noGrp="1"/>
          </p:cNvSpPr>
          <p:nvPr>
            <p:ph type="title"/>
          </p:nvPr>
        </p:nvSpPr>
        <p:spPr/>
        <p:txBody>
          <a:bodyPr/>
          <a:lstStyle/>
          <a:p>
            <a:r>
              <a:rPr lang="nl-NL" b="1" dirty="0" err="1" smtClean="0"/>
              <a:t>Principles</a:t>
            </a:r>
            <a:r>
              <a:rPr lang="nl-NL" b="1" dirty="0" smtClean="0"/>
              <a:t> of </a:t>
            </a:r>
            <a:r>
              <a:rPr lang="nl-NL" b="1" dirty="0" err="1" smtClean="0"/>
              <a:t>Conduct</a:t>
            </a:r>
            <a:endParaRPr lang="en-GB" b="1" dirty="0"/>
          </a:p>
        </p:txBody>
      </p:sp>
    </p:spTree>
    <p:extLst>
      <p:ext uri="{BB962C8B-B14F-4D97-AF65-F5344CB8AC3E}">
        <p14:creationId xmlns:p14="http://schemas.microsoft.com/office/powerpoint/2010/main" xmlns="" val="1541838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387FA30D-EA6A-4350-95C4-B03667F7E437}"/>
              </a:ext>
            </a:extLst>
          </p:cNvPr>
          <p:cNvSpPr>
            <a:spLocks noGrp="1"/>
          </p:cNvSpPr>
          <p:nvPr>
            <p:ph sz="quarter" idx="12"/>
          </p:nvPr>
        </p:nvSpPr>
        <p:spPr>
          <a:xfrm>
            <a:off x="434748" y="1428806"/>
            <a:ext cx="5271785" cy="4776107"/>
          </a:xfrm>
        </p:spPr>
        <p:txBody>
          <a:bodyPr/>
          <a:lstStyle/>
          <a:p>
            <a:r>
              <a:rPr lang="en-US" dirty="0" smtClean="0"/>
              <a:t>WeObserve</a:t>
            </a:r>
          </a:p>
          <a:p>
            <a:pPr lvl="1"/>
            <a:r>
              <a:rPr lang="en-US" i="1" dirty="0"/>
              <a:t>An Ecosystem of Citizen Observatories for Environmental </a:t>
            </a:r>
            <a:r>
              <a:rPr lang="en-US" i="1" dirty="0" smtClean="0"/>
              <a:t>Monitoring</a:t>
            </a:r>
          </a:p>
          <a:p>
            <a:pPr lvl="1"/>
            <a:r>
              <a:rPr lang="en-US" dirty="0" smtClean="0"/>
              <a:t>Tackling 3 </a:t>
            </a:r>
            <a:r>
              <a:rPr lang="en-US" dirty="0"/>
              <a:t>key </a:t>
            </a:r>
            <a:r>
              <a:rPr lang="en-US" dirty="0" smtClean="0"/>
              <a:t>challenges: </a:t>
            </a:r>
            <a:r>
              <a:rPr lang="en-US" dirty="0"/>
              <a:t>awareness, acceptability and </a:t>
            </a:r>
            <a:r>
              <a:rPr lang="en-US" dirty="0" smtClean="0"/>
              <a:t>sustainability</a:t>
            </a:r>
          </a:p>
          <a:p>
            <a:pPr lvl="1"/>
            <a:r>
              <a:rPr lang="en-US" dirty="0" smtClean="0"/>
              <a:t>Improve coordination &amp; </a:t>
            </a:r>
            <a:r>
              <a:rPr lang="en-US" dirty="0"/>
              <a:t> help to move citizen science into the </a:t>
            </a:r>
            <a:r>
              <a:rPr lang="en-US" dirty="0" smtClean="0"/>
              <a:t>mainstream</a:t>
            </a:r>
          </a:p>
          <a:p>
            <a:pPr lvl="1"/>
            <a:r>
              <a:rPr lang="en-US" dirty="0" smtClean="0"/>
              <a:t>H2020 funded (2017-2020), </a:t>
            </a:r>
            <a:r>
              <a:rPr lang="en-US" dirty="0" err="1" smtClean="0"/>
              <a:t>Coord</a:t>
            </a:r>
            <a:r>
              <a:rPr lang="en-US" dirty="0" smtClean="0"/>
              <a:t>. Steffen Fritz, IIASA</a:t>
            </a:r>
          </a:p>
        </p:txBody>
      </p:sp>
      <p:sp>
        <p:nvSpPr>
          <p:cNvPr id="6" name="Title 5">
            <a:extLst>
              <a:ext uri="{FF2B5EF4-FFF2-40B4-BE49-F238E27FC236}">
                <a16:creationId xmlns:a16="http://schemas.microsoft.com/office/drawing/2014/main" xmlns="" id="{034CCB8D-44D9-4716-B017-9138EFF5CBD9}"/>
              </a:ext>
            </a:extLst>
          </p:cNvPr>
          <p:cNvSpPr>
            <a:spLocks noGrp="1"/>
          </p:cNvSpPr>
          <p:nvPr>
            <p:ph type="title"/>
          </p:nvPr>
        </p:nvSpPr>
        <p:spPr/>
        <p:txBody>
          <a:bodyPr/>
          <a:lstStyle/>
          <a:p>
            <a:r>
              <a:rPr lang="en-US" dirty="0" smtClean="0"/>
              <a:t>Introducing </a:t>
            </a:r>
            <a:r>
              <a:rPr lang="en-US" dirty="0" err="1" smtClean="0"/>
              <a:t>WeObserve</a:t>
            </a:r>
            <a:endParaRPr lang="el-GR" dirty="0"/>
          </a:p>
        </p:txBody>
      </p:sp>
    </p:spTree>
    <p:extLst>
      <p:ext uri="{BB962C8B-B14F-4D97-AF65-F5344CB8AC3E}">
        <p14:creationId xmlns:p14="http://schemas.microsoft.com/office/powerpoint/2010/main" xmlns="" val="1579438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Summary of OGC Principles of Conduct *</a:t>
            </a:r>
          </a:p>
        </p:txBody>
      </p:sp>
      <p:sp>
        <p:nvSpPr>
          <p:cNvPr id="20482" name="Content Placeholder 2"/>
          <p:cNvSpPr>
            <a:spLocks noGrp="1"/>
          </p:cNvSpPr>
          <p:nvPr>
            <p:ph sz="half" idx="1"/>
          </p:nvPr>
        </p:nvSpPr>
        <p:spPr>
          <a:xfrm>
            <a:off x="346074" y="1279525"/>
            <a:ext cx="4683125" cy="4891088"/>
          </a:xfrm>
        </p:spPr>
        <p:txBody>
          <a:bodyPr>
            <a:normAutofit lnSpcReduction="10000"/>
          </a:bodyPr>
          <a:lstStyle/>
          <a:p>
            <a:r>
              <a:rPr lang="en-US" altLang="en-US" sz="2400" dirty="0">
                <a:ea typeface="MS PGothic" charset="-128"/>
              </a:rPr>
              <a:t>Extend respect and courtesy to colleagues at all times</a:t>
            </a:r>
          </a:p>
          <a:p>
            <a:r>
              <a:rPr lang="en-US" altLang="en-US" sz="2400" dirty="0">
                <a:ea typeface="MS PGothic" charset="-128"/>
              </a:rPr>
              <a:t>Develop and test ideas impartially</a:t>
            </a:r>
          </a:p>
          <a:p>
            <a:r>
              <a:rPr lang="en-US" altLang="en-US" sz="2400" dirty="0">
                <a:ea typeface="MS PGothic" charset="-128"/>
              </a:rPr>
              <a:t>Think globally, devising solutions that meet the needs of diverse technical and operational environments</a:t>
            </a:r>
          </a:p>
          <a:p>
            <a:r>
              <a:rPr lang="en-US" altLang="en-US" sz="2400" dirty="0">
                <a:ea typeface="MS PGothic" charset="-128"/>
              </a:rPr>
              <a:t>Individuals who attend OGC facilitated meetings are prepared to contribute to the ongoing work of the membership and the organization</a:t>
            </a:r>
          </a:p>
        </p:txBody>
      </p:sp>
      <p:sp>
        <p:nvSpPr>
          <p:cNvPr id="4" name="TextBox 3"/>
          <p:cNvSpPr txBox="1"/>
          <p:nvPr/>
        </p:nvSpPr>
        <p:spPr>
          <a:xfrm>
            <a:off x="1981200" y="6391642"/>
            <a:ext cx="4419600" cy="381000"/>
          </a:xfrm>
          <a:prstGeom prst="rect">
            <a:avLst/>
          </a:prstGeom>
          <a:noFill/>
        </p:spPr>
        <p:txBody>
          <a:bodyPr wrap="square" tIns="0" bIns="0" rtlCol="0" anchor="ctr" anchorCtr="1">
            <a:spAutoFit/>
          </a:bodyPr>
          <a:lstStyle>
            <a:defPPr>
              <a:defRPr lang="en-US"/>
            </a:defPPr>
            <a:lvl1pPr>
              <a:defRPr sz="1200"/>
            </a:lvl1pPr>
          </a:lstStyle>
          <a:p>
            <a:r>
              <a:rPr lang="en-US" dirty="0"/>
              <a:t>* http://www.opengeospatial.org/</a:t>
            </a:r>
            <a:r>
              <a:rPr lang="en-US" dirty="0" err="1"/>
              <a:t>ogc</a:t>
            </a:r>
            <a:r>
              <a:rPr lang="en-US" dirty="0"/>
              <a:t>/policies/conduct</a:t>
            </a:r>
          </a:p>
        </p:txBody>
      </p:sp>
      <p:pic>
        <p:nvPicPr>
          <p:cNvPr id="5" name="Picture 4">
            <a:extLst>
              <a:ext uri="{FF2B5EF4-FFF2-40B4-BE49-F238E27FC236}">
                <a16:creationId xmlns:a16="http://schemas.microsoft.com/office/drawing/2014/main" xmlns="" id="{443B6963-E578-C947-AC53-3A04ECE3AF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4823" y="1700884"/>
            <a:ext cx="3036277" cy="4048369"/>
          </a:xfrm>
          <a:prstGeom prst="rect">
            <a:avLst/>
          </a:prstGeom>
        </p:spPr>
      </p:pic>
      <p:sp>
        <p:nvSpPr>
          <p:cNvPr id="8" name="Slide Number Placeholder 3">
            <a:extLst>
              <a:ext uri="{FF2B5EF4-FFF2-40B4-BE49-F238E27FC236}">
                <a16:creationId xmlns:a16="http://schemas.microsoft.com/office/drawing/2014/main" xmlns="" id="{78AA16C6-63B7-E14D-B6D5-1F96E6F14C54}"/>
              </a:ext>
            </a:extLst>
          </p:cNvPr>
          <p:cNvSpPr>
            <a:spLocks noGrp="1"/>
          </p:cNvSpPr>
          <p:nvPr>
            <p:ph type="sldNum" sz="quarter" idx="11"/>
          </p:nvPr>
        </p:nvSpPr>
        <p:spPr>
          <a:xfrm>
            <a:off x="6896100" y="6553200"/>
            <a:ext cx="1905000" cy="228600"/>
          </a:xfrm>
        </p:spPr>
        <p:txBody>
          <a:bodyPr/>
          <a:lstStyle/>
          <a:p>
            <a:pPr>
              <a:defRPr/>
            </a:pPr>
            <a:fld id="{0A278970-3676-47DA-89CC-BC19C9DF2746}" type="slidenum">
              <a:rPr lang="en-US" smtClean="0"/>
              <a:pPr>
                <a:defRPr/>
              </a:pPr>
              <a:t>40</a:t>
            </a:fld>
            <a:endParaRPr lang="en-US" dirty="0"/>
          </a:p>
        </p:txBody>
      </p:sp>
    </p:spTree>
    <p:extLst>
      <p:ext uri="{BB962C8B-B14F-4D97-AF65-F5344CB8AC3E}">
        <p14:creationId xmlns:p14="http://schemas.microsoft.com/office/powerpoint/2010/main" xmlns="" val="6350512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Relevant </a:t>
            </a:r>
            <a:r>
              <a:rPr lang="en-US" altLang="en-US" dirty="0" err="1"/>
              <a:t>IPR</a:t>
            </a:r>
            <a:r>
              <a:rPr lang="en-US" altLang="en-US" dirty="0"/>
              <a:t> </a:t>
            </a:r>
            <a:r>
              <a:rPr lang="en-US" dirty="0"/>
              <a:t>Guidelines</a:t>
            </a:r>
          </a:p>
        </p:txBody>
      </p:sp>
      <p:sp>
        <p:nvSpPr>
          <p:cNvPr id="20482" name="Content Placeholder 2"/>
          <p:cNvSpPr>
            <a:spLocks noGrp="1"/>
          </p:cNvSpPr>
          <p:nvPr>
            <p:ph idx="1"/>
          </p:nvPr>
        </p:nvSpPr>
        <p:spPr/>
        <p:txBody>
          <a:bodyPr/>
          <a:lstStyle/>
          <a:p>
            <a:r>
              <a:rPr lang="en-US" altLang="en-US" sz="2000" dirty="0"/>
              <a:t>Avoid injecting any copyrighted material into an ER, CR, or any other </a:t>
            </a:r>
            <a:r>
              <a:rPr lang="en-US" altLang="en-US" sz="2000" dirty="0" smtClean="0"/>
              <a:t>IE </a:t>
            </a:r>
            <a:r>
              <a:rPr lang="en-US" altLang="en-US" sz="2000" dirty="0"/>
              <a:t>document.</a:t>
            </a:r>
          </a:p>
          <a:p>
            <a:pPr lvl="1"/>
            <a:r>
              <a:rPr lang="en-US" altLang="en-US" sz="1800" dirty="0"/>
              <a:t>If it's unavoidable, OGC will be granted a usage license</a:t>
            </a:r>
          </a:p>
          <a:p>
            <a:r>
              <a:rPr lang="en-US" altLang="en-US" sz="2000" dirty="0"/>
              <a:t>Avoid (design around) introducing any recommendation for a spec that would risk infringing on a patent if implemented.</a:t>
            </a:r>
          </a:p>
          <a:p>
            <a:pPr lvl="1"/>
            <a:r>
              <a:rPr lang="en-US" altLang="en-US" sz="1800" dirty="0"/>
              <a:t>If unavoidable ("Necessary Claim"), OGC will be granted a usage license.</a:t>
            </a:r>
          </a:p>
          <a:p>
            <a:pPr lvl="1"/>
            <a:r>
              <a:rPr lang="en-US" altLang="en-US" sz="1800" dirty="0"/>
              <a:t>In any case, even if it's potentially avoidable, notify OGC as soon as possible, and no later than during the </a:t>
            </a:r>
            <a:r>
              <a:rPr lang="en-US" altLang="en-US" sz="1800" b="1" i="1" dirty="0">
                <a:solidFill>
                  <a:srgbClr val="FF0000"/>
                </a:solidFill>
              </a:rPr>
              <a:t>Patent Call</a:t>
            </a:r>
            <a:r>
              <a:rPr lang="en-US" altLang="en-US" sz="1800" dirty="0"/>
              <a:t>.</a:t>
            </a:r>
          </a:p>
          <a:p>
            <a:r>
              <a:rPr lang="en-US" altLang="en-US" sz="2000" dirty="0"/>
              <a:t>If you become aware that confidential information (CI) has been disclosed to you, avoid sharing it outside the </a:t>
            </a:r>
            <a:r>
              <a:rPr lang="en-US" altLang="en-US" sz="2000" dirty="0" smtClean="0"/>
              <a:t>IE.</a:t>
            </a:r>
            <a:endParaRPr lang="en-US" altLang="en-US" sz="2000" dirty="0"/>
          </a:p>
          <a:p>
            <a:pPr lvl="1"/>
            <a:r>
              <a:rPr lang="en-US" altLang="en-US" sz="1800" dirty="0"/>
              <a:t>Disclose CI only when necessary to advance testbed interests.</a:t>
            </a:r>
          </a:p>
          <a:p>
            <a:r>
              <a:rPr lang="en-US" altLang="en-US" sz="2000" dirty="0"/>
              <a:t>Avoid making any representations that any preliminary, draft </a:t>
            </a:r>
            <a:r>
              <a:rPr lang="en-US" altLang="en-US" sz="2000" dirty="0" smtClean="0"/>
              <a:t>IE </a:t>
            </a:r>
            <a:r>
              <a:rPr lang="en-US" altLang="en-US" sz="2000" dirty="0"/>
              <a:t>findings or recommendations are endorsed by OGC.</a:t>
            </a:r>
          </a:p>
          <a:p>
            <a:pPr lvl="1"/>
            <a:r>
              <a:rPr lang="en-US" altLang="en-US" sz="1800" dirty="0"/>
              <a:t>Approval will be made later, by TC vote.</a:t>
            </a:r>
          </a:p>
        </p:txBody>
      </p:sp>
    </p:spTree>
    <p:extLst>
      <p:ext uri="{BB962C8B-B14F-4D97-AF65-F5344CB8AC3E}">
        <p14:creationId xmlns:p14="http://schemas.microsoft.com/office/powerpoint/2010/main" xmlns="" val="407376776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Patent Call</a:t>
            </a:r>
          </a:p>
        </p:txBody>
      </p:sp>
      <p:sp>
        <p:nvSpPr>
          <p:cNvPr id="3" name="Content Placeholder 2"/>
          <p:cNvSpPr>
            <a:spLocks noGrp="1"/>
          </p:cNvSpPr>
          <p:nvPr>
            <p:ph idx="1"/>
          </p:nvPr>
        </p:nvSpPr>
        <p:spPr>
          <a:xfrm>
            <a:off x="346075" y="1279525"/>
            <a:ext cx="7757401" cy="4891088"/>
          </a:xfrm>
        </p:spPr>
        <p:txBody>
          <a:bodyPr/>
          <a:lstStyle/>
          <a:p>
            <a:r>
              <a:rPr lang="en-US" dirty="0"/>
              <a:t>Please be aware that this initiative is being conducted under the OGC Policy Regarding Intellectual Property Rights (available at </a:t>
            </a:r>
            <a:r>
              <a:rPr lang="en-US" dirty="0">
                <a:hlinkClick r:id="rId2"/>
              </a:rPr>
              <a:t>http://www.opengeospatial.org/about/ipr</a:t>
            </a:r>
            <a:r>
              <a:rPr lang="en-US" dirty="0"/>
              <a:t>).</a:t>
            </a:r>
          </a:p>
          <a:p>
            <a:r>
              <a:rPr lang="en-US" dirty="0"/>
              <a:t>At this time, I would ask that anyone in attendance inform me if they are personally aware of any claims under any patent applications or issued patents that would be likely to be infringed by an implementation of the standard or other work product which is the subject of this initiative.</a:t>
            </a:r>
          </a:p>
          <a:p>
            <a:r>
              <a:rPr lang="en-US" dirty="0"/>
              <a:t>You need not be the inventor of such patent or patent application in order to inform us of its existence, nor will you be held responsible for expressing a belief that turns out to be inaccurate</a:t>
            </a:r>
            <a:r>
              <a:rPr lang="en-US" dirty="0" smtClean="0"/>
              <a:t>.</a:t>
            </a:r>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42</a:t>
            </a:fld>
            <a:endParaRPr lang="en-US" dirty="0"/>
          </a:p>
        </p:txBody>
      </p:sp>
    </p:spTree>
    <p:extLst>
      <p:ext uri="{BB962C8B-B14F-4D97-AF65-F5344CB8AC3E}">
        <p14:creationId xmlns:p14="http://schemas.microsoft.com/office/powerpoint/2010/main" xmlns="" val="3122970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noProof="0" dirty="0" smtClean="0"/>
              <a:t>How we are going to work</a:t>
            </a:r>
            <a:endParaRPr lang="en-US" noProof="0" dirty="0"/>
          </a:p>
        </p:txBody>
      </p:sp>
      <p:sp>
        <p:nvSpPr>
          <p:cNvPr id="3" name="2 Marcador de contenido"/>
          <p:cNvSpPr>
            <a:spLocks noGrp="1"/>
          </p:cNvSpPr>
          <p:nvPr>
            <p:ph idx="1"/>
          </p:nvPr>
        </p:nvSpPr>
        <p:spPr/>
        <p:txBody>
          <a:bodyPr/>
          <a:lstStyle/>
          <a:p>
            <a:r>
              <a:rPr lang="en-US" noProof="0" dirty="0" smtClean="0"/>
              <a:t>Email list</a:t>
            </a:r>
          </a:p>
          <a:p>
            <a:r>
              <a:rPr lang="en-US" noProof="0" dirty="0" err="1" smtClean="0"/>
              <a:t>Twiki</a:t>
            </a:r>
            <a:endParaRPr lang="en-US" noProof="0" dirty="0" smtClean="0"/>
          </a:p>
          <a:p>
            <a:r>
              <a:rPr lang="en-US" noProof="0" dirty="0" err="1" smtClean="0"/>
              <a:t>GitHub</a:t>
            </a:r>
            <a:r>
              <a:rPr lang="en-US" noProof="0" dirty="0" smtClean="0"/>
              <a:t> &amp; </a:t>
            </a:r>
            <a:r>
              <a:rPr lang="en-US" dirty="0" smtClean="0"/>
              <a:t>A</a:t>
            </a:r>
            <a:r>
              <a:rPr lang="en-US" noProof="0" dirty="0" err="1" smtClean="0"/>
              <a:t>sciiDoc</a:t>
            </a:r>
            <a:endParaRPr lang="en-US" noProof="0" dirty="0" smtClean="0"/>
          </a:p>
          <a:p>
            <a:r>
              <a:rPr lang="en-US" noProof="0" dirty="0" smtClean="0"/>
              <a:t>Regular </a:t>
            </a:r>
            <a:r>
              <a:rPr lang="en-US" noProof="0" dirty="0" err="1" smtClean="0"/>
              <a:t>telcos</a:t>
            </a:r>
            <a:r>
              <a:rPr lang="en-US" noProof="0" dirty="0" smtClean="0"/>
              <a:t> each</a:t>
            </a:r>
            <a:r>
              <a:rPr lang="en-US" baseline="0" noProof="0" dirty="0" smtClean="0"/>
              <a:t> month</a:t>
            </a:r>
            <a:r>
              <a:rPr lang="en-US" noProof="0" dirty="0" smtClean="0"/>
              <a:t> (is that ok with you?)</a:t>
            </a:r>
            <a:endParaRPr lang="en-US" baseline="0" noProof="0" dirty="0" smtClean="0"/>
          </a:p>
          <a:p>
            <a:pPr lvl="1"/>
            <a:r>
              <a:rPr lang="en-US" noProof="0" dirty="0" smtClean="0"/>
              <a:t>Report on progress</a:t>
            </a:r>
          </a:p>
          <a:p>
            <a:pPr lvl="1"/>
            <a:r>
              <a:rPr lang="en-US" noProof="0" dirty="0" smtClean="0"/>
              <a:t>Prepare</a:t>
            </a:r>
            <a:r>
              <a:rPr lang="en-US" baseline="0" noProof="0" dirty="0" smtClean="0"/>
              <a:t> some interoperability tests</a:t>
            </a:r>
          </a:p>
          <a:p>
            <a:pPr lvl="1"/>
            <a:r>
              <a:rPr lang="en-US" baseline="0" noProof="0" dirty="0" smtClean="0"/>
              <a:t>Do some demonstrations</a:t>
            </a:r>
          </a:p>
          <a:p>
            <a:pPr lvl="1"/>
            <a:r>
              <a:rPr lang="en-US" baseline="0" noProof="0" dirty="0" smtClean="0"/>
              <a:t>Plan ahead</a:t>
            </a:r>
          </a:p>
          <a:p>
            <a:pPr lvl="0"/>
            <a:r>
              <a:rPr lang="en-US" noProof="0" dirty="0" smtClean="0"/>
              <a:t>Other?</a:t>
            </a:r>
            <a:endParaRPr lang="en-US" noProof="0" dirty="0"/>
          </a:p>
        </p:txBody>
      </p:sp>
      <p:sp>
        <p:nvSpPr>
          <p:cNvPr id="4" name="3 Marcador de pie de página"/>
          <p:cNvSpPr>
            <a:spLocks noGrp="1"/>
          </p:cNvSpPr>
          <p:nvPr>
            <p:ph type="ftr" sz="quarter" idx="10"/>
          </p:nvPr>
        </p:nvSpPr>
        <p:spPr/>
        <p:txBody>
          <a:bodyPr/>
          <a:lstStyle/>
          <a:p>
            <a:pPr>
              <a:defRPr/>
            </a:pPr>
            <a:r>
              <a:rPr lang="en-US" smtClean="0"/>
              <a:t>Copyright © 2018 Open Geospatial Consortium</a:t>
            </a:r>
            <a:endParaRPr lang="en-US" dirty="0"/>
          </a:p>
        </p:txBody>
      </p:sp>
      <p:sp>
        <p:nvSpPr>
          <p:cNvPr id="5" name="4 Marcador de número de diapositiva"/>
          <p:cNvSpPr>
            <a:spLocks noGrp="1"/>
          </p:cNvSpPr>
          <p:nvPr>
            <p:ph type="sldNum" sz="quarter" idx="11"/>
          </p:nvPr>
        </p:nvSpPr>
        <p:spPr/>
        <p:txBody>
          <a:bodyPr/>
          <a:lstStyle/>
          <a:p>
            <a:pPr>
              <a:defRPr/>
            </a:pPr>
            <a:fld id="{08BD8CA8-DA42-484A-8C65-92CBA5C05D7E}" type="slidenum">
              <a:rPr lang="en-US" smtClean="0"/>
              <a:pPr>
                <a:defRPr/>
              </a:pPr>
              <a:t>43</a:t>
            </a:fld>
            <a:endParaRPr lang="en-US" dirty="0"/>
          </a:p>
        </p:txBody>
      </p:sp>
      <p:pic>
        <p:nvPicPr>
          <p:cNvPr id="6" name="Picture 5"/>
          <p:cNvPicPr>
            <a:picLocks noChangeAspect="1"/>
          </p:cNvPicPr>
          <p:nvPr/>
        </p:nvPicPr>
        <p:blipFill rotWithShape="1">
          <a:blip r:embed="rId2" cstate="print"/>
          <a:srcRect l="17441" t="8759" r="19187" b="4005"/>
          <a:stretch/>
        </p:blipFill>
        <p:spPr>
          <a:xfrm>
            <a:off x="3456442" y="3646967"/>
            <a:ext cx="4146950" cy="321103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WeObserve</a:t>
            </a:r>
            <a:r>
              <a:rPr lang="en-US" dirty="0" smtClean="0"/>
              <a:t> CoP1 Launch Workshop | Geneva</a:t>
            </a:r>
            <a:endParaRPr lang="el-GR" dirty="0"/>
          </a:p>
        </p:txBody>
      </p:sp>
      <p:sp>
        <p:nvSpPr>
          <p:cNvPr id="3" name="Slide Number Placeholder 2"/>
          <p:cNvSpPr>
            <a:spLocks noGrp="1"/>
          </p:cNvSpPr>
          <p:nvPr>
            <p:ph type="sldNum" sz="quarter" idx="11"/>
          </p:nvPr>
        </p:nvSpPr>
        <p:spPr/>
        <p:txBody>
          <a:bodyPr/>
          <a:lstStyle/>
          <a:p>
            <a:fld id="{EF5D1E71-BD89-46A4-9D11-E875E40D239A}" type="slidenum">
              <a:rPr lang="el-GR" smtClean="0"/>
              <a:pPr/>
              <a:t>44</a:t>
            </a:fld>
            <a:endParaRPr lang="el-GR"/>
          </a:p>
        </p:txBody>
      </p:sp>
      <p:sp>
        <p:nvSpPr>
          <p:cNvPr id="5" name="Title 4"/>
          <p:cNvSpPr>
            <a:spLocks noGrp="1"/>
          </p:cNvSpPr>
          <p:nvPr>
            <p:ph type="title"/>
          </p:nvPr>
        </p:nvSpPr>
        <p:spPr/>
        <p:txBody>
          <a:bodyPr/>
          <a:lstStyle/>
          <a:p>
            <a:r>
              <a:rPr lang="nl-NL" dirty="0" smtClean="0"/>
              <a:t>CoP3 timeline</a:t>
            </a:r>
            <a:endParaRPr lang="en-GB" dirty="0"/>
          </a:p>
        </p:txBody>
      </p:sp>
      <p:sp>
        <p:nvSpPr>
          <p:cNvPr id="10" name="Oval 9"/>
          <p:cNvSpPr/>
          <p:nvPr/>
        </p:nvSpPr>
        <p:spPr>
          <a:xfrm>
            <a:off x="2377055"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Oval 10"/>
          <p:cNvSpPr/>
          <p:nvPr/>
        </p:nvSpPr>
        <p:spPr>
          <a:xfrm>
            <a:off x="2531880"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 name="Oval 11"/>
          <p:cNvSpPr/>
          <p:nvPr/>
        </p:nvSpPr>
        <p:spPr>
          <a:xfrm>
            <a:off x="3403873"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 name="Oval 12"/>
          <p:cNvSpPr/>
          <p:nvPr/>
        </p:nvSpPr>
        <p:spPr>
          <a:xfrm>
            <a:off x="3558699"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 name="Oval 13"/>
          <p:cNvSpPr/>
          <p:nvPr/>
        </p:nvSpPr>
        <p:spPr>
          <a:xfrm>
            <a:off x="3981187"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Oval 14"/>
          <p:cNvSpPr/>
          <p:nvPr/>
        </p:nvSpPr>
        <p:spPr>
          <a:xfrm>
            <a:off x="4136012"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Oval 15"/>
          <p:cNvSpPr/>
          <p:nvPr/>
        </p:nvSpPr>
        <p:spPr>
          <a:xfrm>
            <a:off x="4290837"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Oval 16"/>
          <p:cNvSpPr/>
          <p:nvPr/>
        </p:nvSpPr>
        <p:spPr>
          <a:xfrm>
            <a:off x="4445663"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Oval 17"/>
          <p:cNvSpPr/>
          <p:nvPr/>
        </p:nvSpPr>
        <p:spPr>
          <a:xfrm>
            <a:off x="5466366"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 name="Oval 18"/>
          <p:cNvSpPr/>
          <p:nvPr/>
        </p:nvSpPr>
        <p:spPr>
          <a:xfrm>
            <a:off x="5621191"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 name="Oval 19"/>
          <p:cNvSpPr/>
          <p:nvPr/>
        </p:nvSpPr>
        <p:spPr>
          <a:xfrm>
            <a:off x="5776016"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 name="Oval 20"/>
          <p:cNvSpPr/>
          <p:nvPr/>
        </p:nvSpPr>
        <p:spPr>
          <a:xfrm>
            <a:off x="5930842" y="3600615"/>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4" name="Group 21"/>
          <p:cNvGrpSpPr/>
          <p:nvPr/>
        </p:nvGrpSpPr>
        <p:grpSpPr>
          <a:xfrm>
            <a:off x="3713524" y="3543971"/>
            <a:ext cx="227288" cy="228197"/>
            <a:chOff x="888690" y="2729195"/>
            <a:chExt cx="279796" cy="279796"/>
          </a:xfrm>
        </p:grpSpPr>
        <p:sp>
          <p:nvSpPr>
            <p:cNvPr id="60" name="Oval 59"/>
            <p:cNvSpPr/>
            <p:nvPr/>
          </p:nvSpPr>
          <p:spPr>
            <a:xfrm>
              <a:off x="888690" y="2729195"/>
              <a:ext cx="279796" cy="279796"/>
            </a:xfrm>
            <a:prstGeom prst="ellipse">
              <a:avLst/>
            </a:prstGeom>
            <a:solidFill>
              <a:srgbClr val="128F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928792" y="2769297"/>
              <a:ext cx="199595" cy="199595"/>
            </a:xfrm>
            <a:prstGeom prst="ellipse">
              <a:avLst/>
            </a:prstGeom>
            <a:solidFill>
              <a:srgbClr val="0E7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7" name="Group 22"/>
          <p:cNvGrpSpPr/>
          <p:nvPr/>
        </p:nvGrpSpPr>
        <p:grpSpPr>
          <a:xfrm flipV="1">
            <a:off x="2101740" y="3548286"/>
            <a:ext cx="227288" cy="228197"/>
            <a:chOff x="888690" y="2729195"/>
            <a:chExt cx="279796" cy="279796"/>
          </a:xfrm>
        </p:grpSpPr>
        <p:sp>
          <p:nvSpPr>
            <p:cNvPr id="58" name="Oval 57"/>
            <p:cNvSpPr/>
            <p:nvPr/>
          </p:nvSpPr>
          <p:spPr>
            <a:xfrm>
              <a:off x="888690" y="2729195"/>
              <a:ext cx="279796" cy="279796"/>
            </a:xfrm>
            <a:prstGeom prst="ellipse">
              <a:avLst/>
            </a:prstGeom>
            <a:solidFill>
              <a:srgbClr val="F9AE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Oval 58"/>
            <p:cNvSpPr/>
            <p:nvPr/>
          </p:nvSpPr>
          <p:spPr>
            <a:xfrm>
              <a:off x="928792" y="2769297"/>
              <a:ext cx="199595" cy="199595"/>
            </a:xfrm>
            <a:prstGeom prst="ellipse">
              <a:avLst/>
            </a:prstGeom>
            <a:solidFill>
              <a:srgbClr val="F19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8" name="Group 23"/>
          <p:cNvGrpSpPr/>
          <p:nvPr/>
        </p:nvGrpSpPr>
        <p:grpSpPr>
          <a:xfrm flipV="1">
            <a:off x="5198703" y="3550139"/>
            <a:ext cx="227288" cy="228197"/>
            <a:chOff x="888690" y="2239963"/>
            <a:chExt cx="279796" cy="279796"/>
          </a:xfrm>
        </p:grpSpPr>
        <p:sp>
          <p:nvSpPr>
            <p:cNvPr id="56" name="Oval 55"/>
            <p:cNvSpPr/>
            <p:nvPr/>
          </p:nvSpPr>
          <p:spPr>
            <a:xfrm>
              <a:off x="888690" y="2239963"/>
              <a:ext cx="279796" cy="279796"/>
            </a:xfrm>
            <a:prstGeom prst="ellipse">
              <a:avLst/>
            </a:prstGeom>
            <a:solidFill>
              <a:srgbClr val="FE2A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7" name="Oval 56"/>
            <p:cNvSpPr/>
            <p:nvPr/>
          </p:nvSpPr>
          <p:spPr>
            <a:xfrm>
              <a:off x="928792" y="2280065"/>
              <a:ext cx="199595" cy="199595"/>
            </a:xfrm>
            <a:prstGeom prst="ellipse">
              <a:avLst/>
            </a:prstGeom>
            <a:solidFill>
              <a:srgbClr val="E001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6" name="Oval 25"/>
          <p:cNvSpPr/>
          <p:nvPr/>
        </p:nvSpPr>
        <p:spPr>
          <a:xfrm>
            <a:off x="4580782" y="360250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 name="Oval 26"/>
          <p:cNvSpPr/>
          <p:nvPr/>
        </p:nvSpPr>
        <p:spPr>
          <a:xfrm>
            <a:off x="4735607" y="360250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 name="Oval 27"/>
          <p:cNvSpPr/>
          <p:nvPr/>
        </p:nvSpPr>
        <p:spPr>
          <a:xfrm>
            <a:off x="4890432" y="360250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9" name="Oval 28"/>
          <p:cNvSpPr/>
          <p:nvPr/>
        </p:nvSpPr>
        <p:spPr>
          <a:xfrm>
            <a:off x="5045258" y="360250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0" name="Oval 29"/>
          <p:cNvSpPr/>
          <p:nvPr/>
        </p:nvSpPr>
        <p:spPr>
          <a:xfrm>
            <a:off x="1228561" y="3600357"/>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1" name="Oval 30"/>
          <p:cNvSpPr/>
          <p:nvPr/>
        </p:nvSpPr>
        <p:spPr>
          <a:xfrm>
            <a:off x="1383386" y="3600357"/>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2" name="Oval 31"/>
          <p:cNvSpPr/>
          <p:nvPr/>
        </p:nvSpPr>
        <p:spPr>
          <a:xfrm>
            <a:off x="1538211" y="3600357"/>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3" name="Oval 32"/>
          <p:cNvSpPr/>
          <p:nvPr/>
        </p:nvSpPr>
        <p:spPr>
          <a:xfrm>
            <a:off x="1693037" y="3600357"/>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4" name="Oval 33"/>
          <p:cNvSpPr/>
          <p:nvPr/>
        </p:nvSpPr>
        <p:spPr>
          <a:xfrm>
            <a:off x="6079771" y="3605508"/>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Oval 34"/>
          <p:cNvSpPr/>
          <p:nvPr/>
        </p:nvSpPr>
        <p:spPr>
          <a:xfrm>
            <a:off x="6234596" y="3605508"/>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6" name="Oval 35"/>
          <p:cNvSpPr/>
          <p:nvPr/>
        </p:nvSpPr>
        <p:spPr>
          <a:xfrm>
            <a:off x="6389421" y="3605508"/>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7" name="Oval 36"/>
          <p:cNvSpPr/>
          <p:nvPr/>
        </p:nvSpPr>
        <p:spPr>
          <a:xfrm>
            <a:off x="6544247" y="3605508"/>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8" name="Oval 37"/>
          <p:cNvSpPr/>
          <p:nvPr/>
        </p:nvSpPr>
        <p:spPr>
          <a:xfrm>
            <a:off x="2802681" y="360118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9" name="Oval 38"/>
          <p:cNvSpPr/>
          <p:nvPr/>
        </p:nvSpPr>
        <p:spPr>
          <a:xfrm>
            <a:off x="2957506" y="360118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0" name="Oval 39"/>
          <p:cNvSpPr/>
          <p:nvPr/>
        </p:nvSpPr>
        <p:spPr>
          <a:xfrm>
            <a:off x="3112331" y="360118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Oval 40"/>
          <p:cNvSpPr/>
          <p:nvPr/>
        </p:nvSpPr>
        <p:spPr>
          <a:xfrm>
            <a:off x="3267157" y="360118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2" name="Oval 41"/>
          <p:cNvSpPr/>
          <p:nvPr/>
        </p:nvSpPr>
        <p:spPr>
          <a:xfrm>
            <a:off x="2670332" y="359982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3" name="Oval 42"/>
          <p:cNvSpPr/>
          <p:nvPr/>
        </p:nvSpPr>
        <p:spPr>
          <a:xfrm>
            <a:off x="1838865" y="359982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4" name="Oval 43"/>
          <p:cNvSpPr/>
          <p:nvPr/>
        </p:nvSpPr>
        <p:spPr>
          <a:xfrm>
            <a:off x="1977042" y="3604950"/>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7" name="Rectángulo 1"/>
          <p:cNvSpPr/>
          <p:nvPr/>
        </p:nvSpPr>
        <p:spPr>
          <a:xfrm>
            <a:off x="1765500" y="3239627"/>
            <a:ext cx="853119" cy="253916"/>
          </a:xfrm>
          <a:prstGeom prst="rect">
            <a:avLst/>
          </a:prstGeom>
        </p:spPr>
        <p:txBody>
          <a:bodyPr wrap="none">
            <a:spAutoFit/>
          </a:bodyPr>
          <a:lstStyle/>
          <a:p>
            <a:r>
              <a:rPr lang="ca-ES" sz="1050" dirty="0">
                <a:solidFill>
                  <a:srgbClr val="F19707"/>
                </a:solidFill>
                <a:latin typeface="Arial" panose="020B0604020202020204" pitchFamily="34" charset="0"/>
                <a:cs typeface="Arial" panose="020B0604020202020204" pitchFamily="34" charset="0"/>
              </a:rPr>
              <a:t>JULY 2018</a:t>
            </a:r>
          </a:p>
        </p:txBody>
      </p:sp>
      <p:sp>
        <p:nvSpPr>
          <p:cNvPr id="88" name="TextBox 576"/>
          <p:cNvSpPr txBox="1"/>
          <p:nvPr/>
        </p:nvSpPr>
        <p:spPr>
          <a:xfrm>
            <a:off x="6938675" y="5657085"/>
            <a:ext cx="923055" cy="246221"/>
          </a:xfrm>
          <a:prstGeom prst="rect">
            <a:avLst/>
          </a:prstGeom>
          <a:noFill/>
        </p:spPr>
        <p:txBody>
          <a:bodyPr wrap="square" rtlCol="0">
            <a:spAutoFit/>
          </a:bodyPr>
          <a:lstStyle/>
          <a:p>
            <a:pPr algn="ctr"/>
            <a:r>
              <a:rPr lang="en-US" sz="1000" b="1" dirty="0" smtClean="0">
                <a:solidFill>
                  <a:srgbClr val="FAFAFA"/>
                </a:solidFill>
                <a:latin typeface="Arial" panose="020B0604020202020204" pitchFamily="34" charset="0"/>
                <a:cs typeface="Arial" panose="020B0604020202020204" pitchFamily="34" charset="0"/>
              </a:rPr>
              <a:t>DOCUMENT</a:t>
            </a:r>
            <a:endParaRPr lang="en-US" sz="1000" b="1" dirty="0">
              <a:solidFill>
                <a:srgbClr val="FAFAFA"/>
              </a:solidFill>
              <a:latin typeface="Arial" panose="020B0604020202020204" pitchFamily="34" charset="0"/>
              <a:cs typeface="Arial" panose="020B0604020202020204" pitchFamily="34" charset="0"/>
            </a:endParaRPr>
          </a:p>
        </p:txBody>
      </p:sp>
      <p:sp>
        <p:nvSpPr>
          <p:cNvPr id="89" name="TextBox 303"/>
          <p:cNvSpPr txBox="1"/>
          <p:nvPr/>
        </p:nvSpPr>
        <p:spPr>
          <a:xfrm>
            <a:off x="6591444" y="5549277"/>
            <a:ext cx="402535" cy="307777"/>
          </a:xfrm>
          <a:prstGeom prst="rect">
            <a:avLst/>
          </a:prstGeom>
          <a:noFill/>
        </p:spPr>
        <p:txBody>
          <a:bodyPr wrap="square" rtlCol="0">
            <a:spAutoFit/>
          </a:bodyPr>
          <a:lstStyle/>
          <a:p>
            <a:pPr algn="ctr"/>
            <a:r>
              <a:rPr lang="en-US" sz="1400" b="1" dirty="0">
                <a:solidFill>
                  <a:srgbClr val="FFFFFF"/>
                </a:solidFill>
                <a:latin typeface="Arial" panose="020B0604020202020204" pitchFamily="34" charset="0"/>
                <a:ea typeface="Cambria Math" panose="02040503050406030204" pitchFamily="18" charset="0"/>
                <a:cs typeface="Arial" panose="020B0604020202020204" pitchFamily="34" charset="0"/>
              </a:rPr>
              <a:t>08</a:t>
            </a:r>
          </a:p>
        </p:txBody>
      </p:sp>
      <p:sp>
        <p:nvSpPr>
          <p:cNvPr id="90" name="Oval 47"/>
          <p:cNvSpPr/>
          <p:nvPr/>
        </p:nvSpPr>
        <p:spPr>
          <a:xfrm>
            <a:off x="6945257" y="360052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1" name="Oval 48"/>
          <p:cNvSpPr/>
          <p:nvPr/>
        </p:nvSpPr>
        <p:spPr>
          <a:xfrm>
            <a:off x="7100082" y="360052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2" name="Oval 49"/>
          <p:cNvSpPr/>
          <p:nvPr/>
        </p:nvSpPr>
        <p:spPr>
          <a:xfrm>
            <a:off x="7254907" y="360052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3" name="Oval 50"/>
          <p:cNvSpPr/>
          <p:nvPr/>
        </p:nvSpPr>
        <p:spPr>
          <a:xfrm>
            <a:off x="7409733" y="3600526"/>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4" name="Oval 226"/>
          <p:cNvSpPr/>
          <p:nvPr/>
        </p:nvSpPr>
        <p:spPr>
          <a:xfrm>
            <a:off x="7558662" y="360541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5" name="Oval 227"/>
          <p:cNvSpPr/>
          <p:nvPr/>
        </p:nvSpPr>
        <p:spPr>
          <a:xfrm>
            <a:off x="7713487" y="360541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6" name="Oval 228"/>
          <p:cNvSpPr/>
          <p:nvPr/>
        </p:nvSpPr>
        <p:spPr>
          <a:xfrm>
            <a:off x="7868312" y="360541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7" name="Oval 229"/>
          <p:cNvSpPr/>
          <p:nvPr/>
        </p:nvSpPr>
        <p:spPr>
          <a:xfrm>
            <a:off x="8023138" y="3605419"/>
            <a:ext cx="114450" cy="114908"/>
          </a:xfrm>
          <a:prstGeom prst="ellipse">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3" name="Oval 412"/>
          <p:cNvSpPr/>
          <p:nvPr/>
        </p:nvSpPr>
        <p:spPr>
          <a:xfrm flipV="1">
            <a:off x="6689768" y="3560606"/>
            <a:ext cx="227288" cy="228197"/>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Oval 413"/>
          <p:cNvSpPr/>
          <p:nvPr/>
        </p:nvSpPr>
        <p:spPr>
          <a:xfrm flipV="1">
            <a:off x="6722344" y="3593310"/>
            <a:ext cx="162138" cy="162786"/>
          </a:xfrm>
          <a:prstGeom prst="ellipse">
            <a:avLst/>
          </a:prstGeom>
          <a:solidFill>
            <a:srgbClr val="70AD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8" name="Rectángulo 133"/>
          <p:cNvSpPr/>
          <p:nvPr/>
        </p:nvSpPr>
        <p:spPr>
          <a:xfrm>
            <a:off x="3178869" y="3804875"/>
            <a:ext cx="1293944" cy="253916"/>
          </a:xfrm>
          <a:prstGeom prst="rect">
            <a:avLst/>
          </a:prstGeom>
        </p:spPr>
        <p:txBody>
          <a:bodyPr wrap="none">
            <a:spAutoFit/>
          </a:bodyPr>
          <a:lstStyle/>
          <a:p>
            <a:pPr algn="ctr"/>
            <a:r>
              <a:rPr lang="ca-ES" sz="1050" dirty="0" smtClean="0">
                <a:solidFill>
                  <a:srgbClr val="0E70B4"/>
                </a:solidFill>
                <a:latin typeface="Arial" panose="020B0604020202020204" pitchFamily="34" charset="0"/>
                <a:cs typeface="Arial" panose="020B0604020202020204" pitchFamily="34" charset="0"/>
              </a:rPr>
              <a:t>NOVEMBER 2018</a:t>
            </a:r>
          </a:p>
        </p:txBody>
      </p:sp>
      <p:sp>
        <p:nvSpPr>
          <p:cNvPr id="109" name="Rectángulo 134"/>
          <p:cNvSpPr/>
          <p:nvPr/>
        </p:nvSpPr>
        <p:spPr>
          <a:xfrm>
            <a:off x="4832796" y="3255113"/>
            <a:ext cx="912429" cy="253916"/>
          </a:xfrm>
          <a:prstGeom prst="rect">
            <a:avLst/>
          </a:prstGeom>
        </p:spPr>
        <p:txBody>
          <a:bodyPr wrap="none">
            <a:spAutoFit/>
          </a:bodyPr>
          <a:lstStyle/>
          <a:p>
            <a:pPr algn="ctr"/>
            <a:r>
              <a:rPr lang="ca-ES" sz="1050" dirty="0" smtClean="0">
                <a:solidFill>
                  <a:srgbClr val="E0017D"/>
                </a:solidFill>
                <a:latin typeface="Arial" panose="020B0604020202020204" pitchFamily="34" charset="0"/>
                <a:cs typeface="Arial" panose="020B0604020202020204" pitchFamily="34" charset="0"/>
              </a:rPr>
              <a:t>APRIL 2019</a:t>
            </a:r>
          </a:p>
        </p:txBody>
      </p:sp>
      <p:sp>
        <p:nvSpPr>
          <p:cNvPr id="110" name="Rectángulo 135"/>
          <p:cNvSpPr/>
          <p:nvPr/>
        </p:nvSpPr>
        <p:spPr>
          <a:xfrm>
            <a:off x="6097219" y="3843664"/>
            <a:ext cx="1353256" cy="253916"/>
          </a:xfrm>
          <a:prstGeom prst="rect">
            <a:avLst/>
          </a:prstGeom>
        </p:spPr>
        <p:txBody>
          <a:bodyPr wrap="none">
            <a:spAutoFit/>
          </a:bodyPr>
          <a:lstStyle/>
          <a:p>
            <a:pPr algn="ctr"/>
            <a:r>
              <a:rPr lang="ca-ES" sz="1050" dirty="0" smtClean="0">
                <a:solidFill>
                  <a:srgbClr val="70AD47">
                    <a:lumMod val="75000"/>
                  </a:srgbClr>
                </a:solidFill>
                <a:latin typeface="Arial" panose="020B0604020202020204" pitchFamily="34" charset="0"/>
                <a:cs typeface="Arial" panose="020B0604020202020204" pitchFamily="34" charset="0"/>
              </a:rPr>
              <a:t>SEPTEMBER 2020</a:t>
            </a:r>
          </a:p>
        </p:txBody>
      </p:sp>
      <p:grpSp>
        <p:nvGrpSpPr>
          <p:cNvPr id="9" name="Group 116"/>
          <p:cNvGrpSpPr/>
          <p:nvPr/>
        </p:nvGrpSpPr>
        <p:grpSpPr>
          <a:xfrm>
            <a:off x="3596173" y="1237332"/>
            <a:ext cx="2015760" cy="2439267"/>
            <a:chOff x="3596173" y="1237332"/>
            <a:chExt cx="2015760" cy="2439267"/>
          </a:xfrm>
        </p:grpSpPr>
        <p:grpSp>
          <p:nvGrpSpPr>
            <p:cNvPr id="22" name="Group 8"/>
            <p:cNvGrpSpPr/>
            <p:nvPr/>
          </p:nvGrpSpPr>
          <p:grpSpPr>
            <a:xfrm>
              <a:off x="3596173" y="1237332"/>
              <a:ext cx="2015760" cy="2439267"/>
              <a:chOff x="6551447" y="1029694"/>
              <a:chExt cx="2015760" cy="2439267"/>
            </a:xfrm>
          </p:grpSpPr>
          <p:sp>
            <p:nvSpPr>
              <p:cNvPr id="62" name="TextBox 61"/>
              <p:cNvSpPr txBox="1"/>
              <p:nvPr/>
            </p:nvSpPr>
            <p:spPr>
              <a:xfrm>
                <a:off x="6588007" y="1029694"/>
                <a:ext cx="1979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E70B4"/>
                    </a:solidFill>
                    <a:effectLst/>
                    <a:uLnTx/>
                    <a:uFillTx/>
                    <a:latin typeface="Arial" panose="020B0604020202020204" pitchFamily="34" charset="0"/>
                    <a:cs typeface="Arial" panose="020B0604020202020204" pitchFamily="34" charset="0"/>
                  </a:rPr>
                  <a:t>NEXT F2F MEETING</a:t>
                </a:r>
              </a:p>
              <a:p>
                <a:pPr marL="355600" marR="0" lvl="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E70B4"/>
                    </a:solidFill>
                    <a:latin typeface="Arial" panose="020B0604020202020204" pitchFamily="34" charset="0"/>
                    <a:cs typeface="Arial" panose="020B0604020202020204" pitchFamily="34" charset="0"/>
                  </a:rPr>
                  <a:t>Venice</a:t>
                </a:r>
                <a:endParaRPr kumimoji="0" lang="en-US" sz="1200" b="1" i="0" u="none" strike="noStrike" kern="0" cap="none" spc="0" normalizeH="0" baseline="0" noProof="0" dirty="0" smtClean="0">
                  <a:ln>
                    <a:noFill/>
                  </a:ln>
                  <a:solidFill>
                    <a:srgbClr val="0E70B4"/>
                  </a:solidFill>
                  <a:effectLst/>
                  <a:uLnTx/>
                  <a:uFillTx/>
                  <a:latin typeface="Arial" panose="020B0604020202020204" pitchFamily="34" charset="0"/>
                  <a:cs typeface="Arial" panose="020B0604020202020204" pitchFamily="34" charset="0"/>
                </a:endParaRPr>
              </a:p>
            </p:txBody>
          </p:sp>
          <p:grpSp>
            <p:nvGrpSpPr>
              <p:cNvPr id="23" name="Group 62"/>
              <p:cNvGrpSpPr/>
              <p:nvPr/>
            </p:nvGrpSpPr>
            <p:grpSpPr>
              <a:xfrm>
                <a:off x="6551447" y="1445673"/>
                <a:ext cx="1291722" cy="2023288"/>
                <a:chOff x="5902842" y="1578312"/>
                <a:chExt cx="1238424" cy="1932081"/>
              </a:xfrm>
            </p:grpSpPr>
            <p:sp>
              <p:nvSpPr>
                <p:cNvPr id="64" name="Rectangle 63"/>
                <p:cNvSpPr/>
                <p:nvPr/>
              </p:nvSpPr>
              <p:spPr>
                <a:xfrm>
                  <a:off x="6112566" y="1593757"/>
                  <a:ext cx="1028700" cy="279400"/>
                </a:xfrm>
                <a:prstGeom prst="rect">
                  <a:avLst/>
                </a:prstGeom>
                <a:solidFill>
                  <a:srgbClr val="0E7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5" name="Rectangle 64"/>
                <p:cNvSpPr/>
                <p:nvPr/>
              </p:nvSpPr>
              <p:spPr>
                <a:xfrm>
                  <a:off x="6112566" y="1854107"/>
                  <a:ext cx="1028700" cy="863600"/>
                </a:xfrm>
                <a:prstGeom prst="rect">
                  <a:avLst/>
                </a:pr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66" name="Straight Connector 65"/>
                <p:cNvCxnSpPr/>
                <p:nvPr/>
              </p:nvCxnSpPr>
              <p:spPr>
                <a:xfrm rot="10800000">
                  <a:off x="6113820" y="1773033"/>
                  <a:ext cx="4763" cy="1737360"/>
                </a:xfrm>
                <a:prstGeom prst="line">
                  <a:avLst/>
                </a:prstGeom>
                <a:noFill/>
                <a:ln w="15875" cap="flat" cmpd="sng" algn="ctr">
                  <a:solidFill>
                    <a:srgbClr val="767171"/>
                  </a:solidFill>
                  <a:prstDash val="solid"/>
                  <a:miter lim="800000"/>
                </a:ln>
                <a:effectLst/>
              </p:spPr>
            </p:cxnSp>
            <p:grpSp>
              <p:nvGrpSpPr>
                <p:cNvPr id="24" name="Group 66"/>
                <p:cNvGrpSpPr/>
                <p:nvPr/>
              </p:nvGrpSpPr>
              <p:grpSpPr>
                <a:xfrm>
                  <a:off x="5902842" y="1578312"/>
                  <a:ext cx="426720" cy="426720"/>
                  <a:chOff x="5902842" y="1578312"/>
                  <a:chExt cx="426720" cy="426720"/>
                </a:xfrm>
              </p:grpSpPr>
              <p:grpSp>
                <p:nvGrpSpPr>
                  <p:cNvPr id="25" name="Group 68"/>
                  <p:cNvGrpSpPr/>
                  <p:nvPr/>
                </p:nvGrpSpPr>
                <p:grpSpPr>
                  <a:xfrm rot="10800000">
                    <a:off x="5902842" y="1578312"/>
                    <a:ext cx="426720" cy="426720"/>
                    <a:chOff x="1021080" y="3261360"/>
                    <a:chExt cx="426720" cy="426720"/>
                  </a:xfrm>
                </p:grpSpPr>
                <p:sp>
                  <p:nvSpPr>
                    <p:cNvPr id="71" name="Oval 70"/>
                    <p:cNvSpPr/>
                    <p:nvPr/>
                  </p:nvSpPr>
                  <p:spPr>
                    <a:xfrm>
                      <a:off x="1021080" y="3261360"/>
                      <a:ext cx="426720" cy="426720"/>
                    </a:xfrm>
                    <a:prstGeom prst="ellipse">
                      <a:avLst/>
                    </a:prstGeom>
                    <a:solidFill>
                      <a:srgbClr val="15537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2" name="Oval 71"/>
                    <p:cNvSpPr/>
                    <p:nvPr/>
                  </p:nvSpPr>
                  <p:spPr>
                    <a:xfrm>
                      <a:off x="1045210" y="3285490"/>
                      <a:ext cx="378460" cy="37846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3" name="Oval 72"/>
                    <p:cNvSpPr/>
                    <p:nvPr/>
                  </p:nvSpPr>
                  <p:spPr>
                    <a:xfrm>
                      <a:off x="1056132" y="3296412"/>
                      <a:ext cx="356616" cy="356616"/>
                    </a:xfrm>
                    <a:prstGeom prst="ellipse">
                      <a:avLst/>
                    </a:prstGeom>
                    <a:solidFill>
                      <a:srgbClr val="0E70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70" name="TextBox 69"/>
                  <p:cNvSpPr txBox="1"/>
                  <p:nvPr/>
                </p:nvSpPr>
                <p:spPr>
                  <a:xfrm>
                    <a:off x="5923837" y="1642160"/>
                    <a:ext cx="385926" cy="293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panose="020B0604020202020204" pitchFamily="34" charset="0"/>
                        <a:ea typeface="Cambria Math" panose="02040503050406030204" pitchFamily="18" charset="0"/>
                        <a:cs typeface="Arial" panose="020B0604020202020204" pitchFamily="34" charset="0"/>
                      </a:rPr>
                      <a:t>02</a:t>
                    </a:r>
                  </a:p>
                </p:txBody>
              </p:sp>
            </p:grpSp>
            <p:sp>
              <p:nvSpPr>
                <p:cNvPr id="68" name="TextBox 67"/>
                <p:cNvSpPr txBox="1"/>
                <p:nvPr/>
              </p:nvSpPr>
              <p:spPr>
                <a:xfrm>
                  <a:off x="6307453" y="1624084"/>
                  <a:ext cx="808029" cy="2351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000" b="1" i="0" u="none" strike="noStrike" kern="0" cap="none" spc="0" normalizeH="0" baseline="0" noProof="0" dirty="0" smtClean="0">
                      <a:ln>
                        <a:noFill/>
                      </a:ln>
                      <a:solidFill>
                        <a:srgbClr val="FAFAFA"/>
                      </a:solidFill>
                      <a:effectLst/>
                      <a:uLnTx/>
                      <a:uFillTx/>
                      <a:latin typeface="Arial" panose="020B0604020202020204" pitchFamily="34" charset="0"/>
                      <a:cs typeface="Arial" panose="020B0604020202020204" pitchFamily="34" charset="0"/>
                    </a:rPr>
                    <a:t>MEETING</a:t>
                  </a:r>
                  <a:endParaRPr kumimoji="0" lang="en-US" sz="1000" b="1" i="0" u="none" strike="noStrike" kern="0" cap="none" spc="0" normalizeH="0" baseline="0" noProof="0" dirty="0" smtClean="0">
                    <a:ln>
                      <a:noFill/>
                    </a:ln>
                    <a:solidFill>
                      <a:srgbClr val="FAFAFA"/>
                    </a:solidFill>
                    <a:effectLst/>
                    <a:uLnTx/>
                    <a:uFillTx/>
                    <a:latin typeface="Arial" panose="020B0604020202020204" pitchFamily="34" charset="0"/>
                    <a:cs typeface="Arial" panose="020B0604020202020204" pitchFamily="34" charset="0"/>
                  </a:endParaRPr>
                </a:p>
              </p:txBody>
            </p:sp>
          </p:grpSp>
        </p:grpSp>
        <p:pic>
          <p:nvPicPr>
            <p:cNvPr id="111" name="Picture 2" descr="Image result for face to fac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44556" y="1888611"/>
              <a:ext cx="1050348" cy="10503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0" name="Group 117"/>
          <p:cNvGrpSpPr/>
          <p:nvPr/>
        </p:nvGrpSpPr>
        <p:grpSpPr>
          <a:xfrm>
            <a:off x="1992843" y="3743776"/>
            <a:ext cx="1915395" cy="2616036"/>
            <a:chOff x="1992843" y="3743776"/>
            <a:chExt cx="1915395" cy="2616036"/>
          </a:xfrm>
        </p:grpSpPr>
        <p:grpSp>
          <p:nvGrpSpPr>
            <p:cNvPr id="51" name="Group 24"/>
            <p:cNvGrpSpPr/>
            <p:nvPr/>
          </p:nvGrpSpPr>
          <p:grpSpPr>
            <a:xfrm>
              <a:off x="1992843" y="3743776"/>
              <a:ext cx="1915395" cy="2616036"/>
              <a:chOff x="5665285" y="3536138"/>
              <a:chExt cx="1915395" cy="2616036"/>
            </a:xfrm>
          </p:grpSpPr>
          <p:sp>
            <p:nvSpPr>
              <p:cNvPr id="45" name="TextBox 44"/>
              <p:cNvSpPr txBox="1"/>
              <p:nvPr/>
            </p:nvSpPr>
            <p:spPr>
              <a:xfrm>
                <a:off x="5740437" y="5321177"/>
                <a:ext cx="1840243"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19707"/>
                    </a:solidFill>
                    <a:effectLst/>
                    <a:uLnTx/>
                    <a:uFillTx/>
                    <a:latin typeface="Arial" panose="020B0604020202020204" pitchFamily="34" charset="0"/>
                    <a:cs typeface="Arial" panose="020B0604020202020204" pitchFamily="34" charset="0"/>
                  </a:rPr>
                  <a:t>COP INCEPTION REPORT </a:t>
                </a:r>
                <a:r>
                  <a:rPr kumimoji="0" lang="nl-NL" sz="1200" b="1" i="0" u="none" strike="noStrike" kern="0" cap="none" spc="0" normalizeH="0" baseline="0" noProof="0" dirty="0" smtClean="0">
                    <a:ln>
                      <a:noFill/>
                    </a:ln>
                    <a:solidFill>
                      <a:srgbClr val="F19707"/>
                    </a:solidFill>
                    <a:effectLst/>
                    <a:uLnTx/>
                    <a:uFillTx/>
                    <a:latin typeface="Arial" panose="020B0604020202020204" pitchFamily="34" charset="0"/>
                    <a:cs typeface="Arial" panose="020B0604020202020204" pitchFamily="34" charset="0"/>
                  </a:rPr>
                  <a:t>(objectives, tasks &amp; methodology, potential impacts</a:t>
                </a:r>
                <a:r>
                  <a:rPr kumimoji="0" lang="en-US" sz="1200" b="1" i="0" u="none" strike="noStrike" kern="0" cap="none" spc="0" normalizeH="0" baseline="0" noProof="0" dirty="0" smtClean="0">
                    <a:ln>
                      <a:noFill/>
                    </a:ln>
                    <a:solidFill>
                      <a:srgbClr val="F19707"/>
                    </a:solidFill>
                    <a:effectLst/>
                    <a:uLnTx/>
                    <a:uFillTx/>
                    <a:latin typeface="Arial" panose="020B0604020202020204" pitchFamily="34" charset="0"/>
                    <a:cs typeface="Arial" panose="020B0604020202020204" pitchFamily="34" charset="0"/>
                  </a:rPr>
                  <a:t>) </a:t>
                </a:r>
              </a:p>
            </p:txBody>
          </p:sp>
          <p:sp>
            <p:nvSpPr>
              <p:cNvPr id="46" name="Rectangle 45"/>
              <p:cNvSpPr/>
              <p:nvPr/>
            </p:nvSpPr>
            <p:spPr>
              <a:xfrm flipV="1">
                <a:off x="5884035" y="4881426"/>
                <a:ext cx="1072972" cy="292590"/>
              </a:xfrm>
              <a:prstGeom prst="rect">
                <a:avLst/>
              </a:prstGeom>
              <a:solidFill>
                <a:srgbClr val="F19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7" name="Rectangle 46"/>
              <p:cNvSpPr/>
              <p:nvPr/>
            </p:nvSpPr>
            <p:spPr>
              <a:xfrm flipV="1">
                <a:off x="5884035" y="3997007"/>
                <a:ext cx="1072972" cy="904368"/>
              </a:xfrm>
              <a:prstGeom prst="rect">
                <a:avLst/>
              </a:pr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48" name="Straight Connector 47"/>
              <p:cNvCxnSpPr>
                <a:stCxn id="59" idx="0"/>
              </p:cNvCxnSpPr>
              <p:nvPr/>
            </p:nvCxnSpPr>
            <p:spPr>
              <a:xfrm flipH="1">
                <a:off x="5885343" y="3536138"/>
                <a:ext cx="2484" cy="1336427"/>
              </a:xfrm>
              <a:prstGeom prst="line">
                <a:avLst/>
              </a:prstGeom>
              <a:noFill/>
              <a:ln w="15875" cap="flat" cmpd="sng" algn="ctr">
                <a:solidFill>
                  <a:srgbClr val="767171"/>
                </a:solidFill>
                <a:prstDash val="solid"/>
                <a:miter lim="800000"/>
              </a:ln>
              <a:effectLst/>
            </p:spPr>
          </p:cxnSp>
          <p:sp>
            <p:nvSpPr>
              <p:cNvPr id="49" name="TextBox 48"/>
              <p:cNvSpPr txBox="1"/>
              <p:nvPr/>
            </p:nvSpPr>
            <p:spPr>
              <a:xfrm>
                <a:off x="6053088" y="4900982"/>
                <a:ext cx="929098"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AFAFA"/>
                    </a:solidFill>
                    <a:effectLst/>
                    <a:uLnTx/>
                    <a:uFillTx/>
                    <a:latin typeface="Arial" panose="020B0604020202020204" pitchFamily="34" charset="0"/>
                    <a:cs typeface="Arial" panose="020B0604020202020204" pitchFamily="34" charset="0"/>
                  </a:rPr>
                  <a:t>DOCUMENT</a:t>
                </a:r>
              </a:p>
            </p:txBody>
          </p:sp>
          <p:grpSp>
            <p:nvGrpSpPr>
              <p:cNvPr id="63" name="Group 49"/>
              <p:cNvGrpSpPr/>
              <p:nvPr/>
            </p:nvGrpSpPr>
            <p:grpSpPr>
              <a:xfrm>
                <a:off x="5665285" y="4743325"/>
                <a:ext cx="445085" cy="446864"/>
                <a:chOff x="5053244" y="4727310"/>
                <a:chExt cx="426720" cy="426720"/>
              </a:xfrm>
            </p:grpSpPr>
            <p:grpSp>
              <p:nvGrpSpPr>
                <p:cNvPr id="67" name="Group 50"/>
                <p:cNvGrpSpPr/>
                <p:nvPr/>
              </p:nvGrpSpPr>
              <p:grpSpPr>
                <a:xfrm rot="10800000" flipV="1">
                  <a:off x="5053244" y="4727310"/>
                  <a:ext cx="426720" cy="426720"/>
                  <a:chOff x="1021080" y="3261360"/>
                  <a:chExt cx="426720" cy="426720"/>
                </a:xfrm>
              </p:grpSpPr>
              <p:sp>
                <p:nvSpPr>
                  <p:cNvPr id="53" name="Oval 52"/>
                  <p:cNvSpPr/>
                  <p:nvPr/>
                </p:nvSpPr>
                <p:spPr>
                  <a:xfrm>
                    <a:off x="1021080" y="3261360"/>
                    <a:ext cx="426720" cy="426720"/>
                  </a:xfrm>
                  <a:prstGeom prst="ellipse">
                    <a:avLst/>
                  </a:prstGeom>
                  <a:solidFill>
                    <a:srgbClr val="A060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4" name="Oval 53"/>
                  <p:cNvSpPr/>
                  <p:nvPr/>
                </p:nvSpPr>
                <p:spPr>
                  <a:xfrm>
                    <a:off x="1045210" y="3285490"/>
                    <a:ext cx="378460" cy="37846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5" name="Oval 54"/>
                  <p:cNvSpPr/>
                  <p:nvPr/>
                </p:nvSpPr>
                <p:spPr>
                  <a:xfrm>
                    <a:off x="1056132" y="3296412"/>
                    <a:ext cx="356616" cy="356616"/>
                  </a:xfrm>
                  <a:prstGeom prst="ellipse">
                    <a:avLst/>
                  </a:prstGeom>
                  <a:solidFill>
                    <a:srgbClr val="F19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52" name="TextBox 51"/>
                <p:cNvSpPr txBox="1"/>
                <p:nvPr/>
              </p:nvSpPr>
              <p:spPr>
                <a:xfrm>
                  <a:off x="5068886" y="4784453"/>
                  <a:ext cx="385926" cy="293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panose="020B0604020202020204" pitchFamily="34" charset="0"/>
                      <a:ea typeface="Cambria Math" panose="02040503050406030204" pitchFamily="18" charset="0"/>
                      <a:cs typeface="Arial" panose="020B0604020202020204" pitchFamily="34" charset="0"/>
                    </a:rPr>
                    <a:t>01</a:t>
                  </a:r>
                </a:p>
              </p:txBody>
            </p:sp>
          </p:grpSp>
        </p:grpSp>
        <p:pic>
          <p:nvPicPr>
            <p:cNvPr id="112" name="Picture 4" descr="Image result for documen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56818" y="4273671"/>
              <a:ext cx="594243" cy="7279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9" name="Group 115"/>
          <p:cNvGrpSpPr/>
          <p:nvPr/>
        </p:nvGrpSpPr>
        <p:grpSpPr>
          <a:xfrm>
            <a:off x="5089297" y="3629740"/>
            <a:ext cx="1995906" cy="2635797"/>
            <a:chOff x="5089297" y="3629740"/>
            <a:chExt cx="1995906" cy="2635797"/>
          </a:xfrm>
        </p:grpSpPr>
        <p:grpSp>
          <p:nvGrpSpPr>
            <p:cNvPr id="75" name="Group 7"/>
            <p:cNvGrpSpPr/>
            <p:nvPr/>
          </p:nvGrpSpPr>
          <p:grpSpPr>
            <a:xfrm>
              <a:off x="5089297" y="3629740"/>
              <a:ext cx="1995906" cy="2635797"/>
              <a:chOff x="7446356" y="3422102"/>
              <a:chExt cx="1995906" cy="2635797"/>
            </a:xfrm>
          </p:grpSpPr>
          <p:sp>
            <p:nvSpPr>
              <p:cNvPr id="74" name="TextBox 73"/>
              <p:cNvSpPr txBox="1"/>
              <p:nvPr/>
            </p:nvSpPr>
            <p:spPr>
              <a:xfrm>
                <a:off x="7542473" y="5780900"/>
                <a:ext cx="189978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E0017D"/>
                    </a:solidFill>
                    <a:effectLst/>
                    <a:uLnTx/>
                    <a:uFillTx/>
                    <a:latin typeface="Arial" panose="020B0604020202020204" pitchFamily="34" charset="0"/>
                    <a:cs typeface="Arial" panose="020B0604020202020204" pitchFamily="34" charset="0"/>
                  </a:rPr>
                  <a:t>MID-TERM REPORT</a:t>
                </a:r>
              </a:p>
            </p:txBody>
          </p:sp>
          <p:grpSp>
            <p:nvGrpSpPr>
              <p:cNvPr id="76" name="Group 74"/>
              <p:cNvGrpSpPr/>
              <p:nvPr/>
            </p:nvGrpSpPr>
            <p:grpSpPr>
              <a:xfrm>
                <a:off x="7446356" y="3422102"/>
                <a:ext cx="1293542" cy="2308554"/>
                <a:chOff x="6760834" y="3465646"/>
                <a:chExt cx="1240170" cy="2204487"/>
              </a:xfrm>
            </p:grpSpPr>
            <p:grpSp>
              <p:nvGrpSpPr>
                <p:cNvPr id="81" name="Group 75"/>
                <p:cNvGrpSpPr/>
                <p:nvPr/>
              </p:nvGrpSpPr>
              <p:grpSpPr>
                <a:xfrm>
                  <a:off x="6760834" y="3465646"/>
                  <a:ext cx="1240170" cy="2204487"/>
                  <a:chOff x="6760834" y="3465646"/>
                  <a:chExt cx="1240170" cy="2204487"/>
                </a:xfrm>
              </p:grpSpPr>
              <p:sp>
                <p:nvSpPr>
                  <p:cNvPr id="78" name="Rectangle 77"/>
                  <p:cNvSpPr/>
                  <p:nvPr/>
                </p:nvSpPr>
                <p:spPr>
                  <a:xfrm flipV="1">
                    <a:off x="6970558" y="5375288"/>
                    <a:ext cx="1028700" cy="279400"/>
                  </a:xfrm>
                  <a:prstGeom prst="rect">
                    <a:avLst/>
                  </a:prstGeom>
                  <a:solidFill>
                    <a:srgbClr val="E001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9" name="Rectangle 78"/>
                  <p:cNvSpPr/>
                  <p:nvPr/>
                </p:nvSpPr>
                <p:spPr>
                  <a:xfrm flipV="1">
                    <a:off x="6970558" y="4530738"/>
                    <a:ext cx="1028700" cy="863600"/>
                  </a:xfrm>
                  <a:prstGeom prst="rect">
                    <a:avLst/>
                  </a:pr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80" name="Straight Connector 79"/>
                  <p:cNvCxnSpPr/>
                  <p:nvPr/>
                </p:nvCxnSpPr>
                <p:spPr>
                  <a:xfrm rot="10800000" flipV="1">
                    <a:off x="6972292" y="3465646"/>
                    <a:ext cx="4763" cy="1828800"/>
                  </a:xfrm>
                  <a:prstGeom prst="line">
                    <a:avLst/>
                  </a:prstGeom>
                  <a:noFill/>
                  <a:ln w="15875" cap="flat" cmpd="sng" algn="ctr">
                    <a:solidFill>
                      <a:srgbClr val="767171"/>
                    </a:solidFill>
                    <a:prstDash val="solid"/>
                    <a:miter lim="800000"/>
                  </a:ln>
                  <a:effectLst/>
                </p:spPr>
              </p:cxnSp>
              <p:grpSp>
                <p:nvGrpSpPr>
                  <p:cNvPr id="86" name="Group 80"/>
                  <p:cNvGrpSpPr/>
                  <p:nvPr/>
                </p:nvGrpSpPr>
                <p:grpSpPr>
                  <a:xfrm rot="10800000" flipV="1">
                    <a:off x="6760834" y="5243413"/>
                    <a:ext cx="426720" cy="426720"/>
                    <a:chOff x="1021080" y="3261360"/>
                    <a:chExt cx="426720" cy="426720"/>
                  </a:xfrm>
                </p:grpSpPr>
                <p:sp>
                  <p:nvSpPr>
                    <p:cNvPr id="83" name="Oval 82"/>
                    <p:cNvSpPr/>
                    <p:nvPr/>
                  </p:nvSpPr>
                  <p:spPr>
                    <a:xfrm>
                      <a:off x="1021080" y="3261360"/>
                      <a:ext cx="426720" cy="426720"/>
                    </a:xfrm>
                    <a:prstGeom prst="ellipse">
                      <a:avLst/>
                    </a:prstGeom>
                    <a:solidFill>
                      <a:srgbClr val="9B14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4" name="Oval 83"/>
                    <p:cNvSpPr/>
                    <p:nvPr/>
                  </p:nvSpPr>
                  <p:spPr>
                    <a:xfrm>
                      <a:off x="1045210" y="3285490"/>
                      <a:ext cx="378460" cy="37846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5" name="Oval 84"/>
                    <p:cNvSpPr/>
                    <p:nvPr/>
                  </p:nvSpPr>
                  <p:spPr>
                    <a:xfrm>
                      <a:off x="1056132" y="3296412"/>
                      <a:ext cx="356616" cy="356616"/>
                    </a:xfrm>
                    <a:prstGeom prst="ellipse">
                      <a:avLst/>
                    </a:prstGeom>
                    <a:solidFill>
                      <a:srgbClr val="E0017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82" name="TextBox 81"/>
                  <p:cNvSpPr txBox="1"/>
                  <p:nvPr/>
                </p:nvSpPr>
                <p:spPr>
                  <a:xfrm>
                    <a:off x="7116035" y="5401686"/>
                    <a:ext cx="884969" cy="2351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AFAFA"/>
                        </a:solidFill>
                        <a:effectLst/>
                        <a:uLnTx/>
                        <a:uFillTx/>
                        <a:latin typeface="Arial" panose="020B0604020202020204" pitchFamily="34" charset="0"/>
                        <a:cs typeface="Arial" panose="020B0604020202020204" pitchFamily="34" charset="0"/>
                      </a:rPr>
                      <a:t>DOCUMENT</a:t>
                    </a:r>
                  </a:p>
                </p:txBody>
              </p:sp>
            </p:grpSp>
            <p:sp>
              <p:nvSpPr>
                <p:cNvPr id="77" name="TextBox 76"/>
                <p:cNvSpPr txBox="1"/>
                <p:nvPr/>
              </p:nvSpPr>
              <p:spPr>
                <a:xfrm>
                  <a:off x="6783130" y="5298737"/>
                  <a:ext cx="385926" cy="293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panose="020B0604020202020204" pitchFamily="34" charset="0"/>
                      <a:ea typeface="Cambria Math" panose="02040503050406030204" pitchFamily="18" charset="0"/>
                      <a:cs typeface="Arial" panose="020B0604020202020204" pitchFamily="34" charset="0"/>
                    </a:rPr>
                    <a:t>03</a:t>
                  </a:r>
                </a:p>
              </p:txBody>
            </p:sp>
          </p:grpSp>
        </p:grpSp>
        <p:pic>
          <p:nvPicPr>
            <p:cNvPr id="113" name="Picture 4" descr="Image result for documen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51287" y="4840814"/>
              <a:ext cx="594243" cy="7279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15" name="Group 114"/>
          <p:cNvGrpSpPr/>
          <p:nvPr/>
        </p:nvGrpSpPr>
        <p:grpSpPr>
          <a:xfrm>
            <a:off x="6493590" y="1186293"/>
            <a:ext cx="2123270" cy="2388191"/>
            <a:chOff x="6493590" y="1186293"/>
            <a:chExt cx="2123270" cy="2388191"/>
          </a:xfrm>
        </p:grpSpPr>
        <p:sp>
          <p:nvSpPr>
            <p:cNvPr id="6" name="Rectangle 264"/>
            <p:cNvSpPr/>
            <p:nvPr/>
          </p:nvSpPr>
          <p:spPr>
            <a:xfrm>
              <a:off x="6780350" y="1568085"/>
              <a:ext cx="1072972" cy="292590"/>
            </a:xfrm>
            <a:prstGeom prst="rect">
              <a:avLst/>
            </a:prstGeom>
            <a:solidFill>
              <a:srgbClr val="70AD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8" name="TextBox 599"/>
            <p:cNvSpPr txBox="1"/>
            <p:nvPr/>
          </p:nvSpPr>
          <p:spPr>
            <a:xfrm>
              <a:off x="6637660" y="1186293"/>
              <a:ext cx="1979200" cy="276999"/>
            </a:xfrm>
            <a:prstGeom prst="rect">
              <a:avLst/>
            </a:prstGeom>
            <a:noFill/>
          </p:spPr>
          <p:txBody>
            <a:bodyPr wrap="square" rtlCol="0">
              <a:spAutoFit/>
            </a:bodyPr>
            <a:lstStyle/>
            <a:p>
              <a:r>
                <a:rPr lang="en-US" sz="1200" b="1" dirty="0" smtClean="0">
                  <a:solidFill>
                    <a:srgbClr val="70AD47">
                      <a:lumMod val="75000"/>
                    </a:srgbClr>
                  </a:solidFill>
                  <a:latin typeface="Arial" panose="020B0604020202020204" pitchFamily="34" charset="0"/>
                  <a:cs typeface="Arial" panose="020B0604020202020204" pitchFamily="34" charset="0"/>
                </a:rPr>
                <a:t>FINAL REPORT</a:t>
              </a:r>
              <a:endParaRPr lang="en-US" sz="1200" b="1" dirty="0">
                <a:solidFill>
                  <a:srgbClr val="70AD47">
                    <a:lumMod val="75000"/>
                  </a:srgbClr>
                </a:solidFill>
                <a:latin typeface="Arial" panose="020B0604020202020204" pitchFamily="34" charset="0"/>
                <a:cs typeface="Arial" panose="020B0604020202020204" pitchFamily="34" charset="0"/>
              </a:endParaRPr>
            </a:p>
          </p:txBody>
        </p:sp>
        <p:sp>
          <p:nvSpPr>
            <p:cNvPr id="99" name="Rectangle 265"/>
            <p:cNvSpPr/>
            <p:nvPr/>
          </p:nvSpPr>
          <p:spPr>
            <a:xfrm>
              <a:off x="6780261" y="1840010"/>
              <a:ext cx="1072972" cy="904368"/>
            </a:xfrm>
            <a:prstGeom prst="rect">
              <a:avLst/>
            </a:prstGeom>
            <a:solidFill>
              <a:srgbClr val="D9D9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00" name="Straight Connector 271"/>
            <p:cNvCxnSpPr/>
            <p:nvPr/>
          </p:nvCxnSpPr>
          <p:spPr>
            <a:xfrm rot="10800000">
              <a:off x="6781569" y="1755109"/>
              <a:ext cx="4968" cy="1819375"/>
            </a:xfrm>
            <a:prstGeom prst="line">
              <a:avLst/>
            </a:prstGeom>
            <a:noFill/>
            <a:ln w="15875" cap="flat" cmpd="sng" algn="ctr">
              <a:solidFill>
                <a:srgbClr val="767171"/>
              </a:solidFill>
              <a:prstDash val="solid"/>
              <a:miter lim="800000"/>
            </a:ln>
            <a:effectLst/>
          </p:spPr>
        </p:cxnSp>
        <p:sp>
          <p:nvSpPr>
            <p:cNvPr id="101" name="TextBox 571"/>
            <p:cNvSpPr txBox="1"/>
            <p:nvPr/>
          </p:nvSpPr>
          <p:spPr>
            <a:xfrm>
              <a:off x="6922261" y="1599129"/>
              <a:ext cx="961499" cy="246221"/>
            </a:xfrm>
            <a:prstGeom prst="rect">
              <a:avLst/>
            </a:prstGeom>
            <a:noFill/>
          </p:spPr>
          <p:txBody>
            <a:bodyPr wrap="square" rtlCol="0">
              <a:spAutoFit/>
            </a:bodyPr>
            <a:lstStyle/>
            <a:p>
              <a:pPr algn="ctr"/>
              <a:r>
                <a:rPr lang="nb-NO" sz="1000" b="1" dirty="0" smtClean="0">
                  <a:solidFill>
                    <a:srgbClr val="FAFAFA"/>
                  </a:solidFill>
                  <a:latin typeface="Arial" panose="020B0604020202020204" pitchFamily="34" charset="0"/>
                  <a:cs typeface="Arial" panose="020B0604020202020204" pitchFamily="34" charset="0"/>
                </a:rPr>
                <a:t>DOCUMENT</a:t>
              </a:r>
              <a:endParaRPr lang="en-US" sz="1000" b="1" dirty="0">
                <a:solidFill>
                  <a:srgbClr val="FAFAFA"/>
                </a:solidFill>
                <a:latin typeface="Arial" panose="020B0604020202020204" pitchFamily="34" charset="0"/>
                <a:cs typeface="Arial" panose="020B0604020202020204" pitchFamily="34" charset="0"/>
              </a:endParaRPr>
            </a:p>
          </p:txBody>
        </p:sp>
        <p:sp>
          <p:nvSpPr>
            <p:cNvPr id="102" name="Oval 273"/>
            <p:cNvSpPr/>
            <p:nvPr/>
          </p:nvSpPr>
          <p:spPr>
            <a:xfrm rot="10800000">
              <a:off x="6493590" y="1535981"/>
              <a:ext cx="445085" cy="446864"/>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5" name="Oval 274"/>
            <p:cNvSpPr/>
            <p:nvPr/>
          </p:nvSpPr>
          <p:spPr>
            <a:xfrm rot="10800000">
              <a:off x="6520331" y="1561073"/>
              <a:ext cx="394748" cy="39632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6" name="Oval 275"/>
            <p:cNvSpPr/>
            <p:nvPr/>
          </p:nvSpPr>
          <p:spPr>
            <a:xfrm rot="10800000">
              <a:off x="6532386" y="1574014"/>
              <a:ext cx="371964" cy="373451"/>
            </a:xfrm>
            <a:prstGeom prst="ellipse">
              <a:avLst/>
            </a:prstGeom>
            <a:solidFill>
              <a:srgbClr val="70AD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7" name="TextBox 293"/>
            <p:cNvSpPr txBox="1"/>
            <p:nvPr/>
          </p:nvSpPr>
          <p:spPr>
            <a:xfrm>
              <a:off x="6512544" y="1599129"/>
              <a:ext cx="402535" cy="307777"/>
            </a:xfrm>
            <a:prstGeom prst="rect">
              <a:avLst/>
            </a:prstGeom>
            <a:noFill/>
          </p:spPr>
          <p:txBody>
            <a:bodyPr wrap="square" rtlCol="0">
              <a:spAutoFit/>
            </a:bodyPr>
            <a:lstStyle/>
            <a:p>
              <a:pPr algn="ctr"/>
              <a:r>
                <a:rPr lang="en-US" sz="1400" b="1" dirty="0" smtClean="0">
                  <a:solidFill>
                    <a:srgbClr val="FFFFFF"/>
                  </a:solidFill>
                  <a:latin typeface="Arial" panose="020B0604020202020204" pitchFamily="34" charset="0"/>
                  <a:ea typeface="Cambria Math" panose="02040503050406030204" pitchFamily="18" charset="0"/>
                  <a:cs typeface="Arial" panose="020B0604020202020204" pitchFamily="34" charset="0"/>
                </a:rPr>
                <a:t>04</a:t>
              </a:r>
              <a:endParaRPr lang="en-US" sz="1400" b="1" dirty="0">
                <a:solidFill>
                  <a:srgbClr val="FFFFFF"/>
                </a:solidFill>
                <a:latin typeface="Arial" panose="020B0604020202020204" pitchFamily="34" charset="0"/>
                <a:ea typeface="Cambria Math" panose="02040503050406030204" pitchFamily="18" charset="0"/>
                <a:cs typeface="Arial" panose="020B0604020202020204" pitchFamily="34" charset="0"/>
              </a:endParaRPr>
            </a:p>
          </p:txBody>
        </p:sp>
        <p:pic>
          <p:nvPicPr>
            <p:cNvPr id="114" name="Picture 4" descr="Image result for documen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3979" y="1900211"/>
              <a:ext cx="594243" cy="72794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6" name="115 Rectángulo"/>
          <p:cNvSpPr/>
          <p:nvPr/>
        </p:nvSpPr>
        <p:spPr>
          <a:xfrm>
            <a:off x="2353235" y="3496235"/>
            <a:ext cx="2864224" cy="64545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ca-ES"/>
          </a:p>
        </p:txBody>
      </p:sp>
      <p:sp>
        <p:nvSpPr>
          <p:cNvPr id="117" name="116 CuadroTexto"/>
          <p:cNvSpPr txBox="1"/>
          <p:nvPr/>
        </p:nvSpPr>
        <p:spPr>
          <a:xfrm>
            <a:off x="2649071" y="3160059"/>
            <a:ext cx="736099" cy="369332"/>
          </a:xfrm>
          <a:prstGeom prst="rect">
            <a:avLst/>
          </a:prstGeom>
          <a:noFill/>
        </p:spPr>
        <p:txBody>
          <a:bodyPr wrap="none" rtlCol="0">
            <a:spAutoFit/>
          </a:bodyPr>
          <a:lstStyle/>
          <a:p>
            <a:r>
              <a:rPr lang="ca-ES" dirty="0" smtClean="0">
                <a:solidFill>
                  <a:schemeClr val="accent2">
                    <a:lumMod val="75000"/>
                  </a:schemeClr>
                </a:solidFill>
              </a:rPr>
              <a:t>1rt </a:t>
            </a:r>
            <a:r>
              <a:rPr lang="ca-ES" dirty="0" err="1" smtClean="0">
                <a:solidFill>
                  <a:schemeClr val="accent2">
                    <a:lumMod val="75000"/>
                  </a:schemeClr>
                </a:solidFill>
              </a:rPr>
              <a:t>IE</a:t>
            </a:r>
            <a:endParaRPr lang="ca-ES" dirty="0">
              <a:solidFill>
                <a:schemeClr val="accent2">
                  <a:lumMod val="75000"/>
                </a:schemeClr>
              </a:solidFill>
            </a:endParaRPr>
          </a:p>
        </p:txBody>
      </p:sp>
      <p:sp>
        <p:nvSpPr>
          <p:cNvPr id="118" name="117 Rectángulo"/>
          <p:cNvSpPr/>
          <p:nvPr/>
        </p:nvSpPr>
        <p:spPr>
          <a:xfrm>
            <a:off x="5477428" y="3514164"/>
            <a:ext cx="2864224" cy="64545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ca-ES"/>
          </a:p>
        </p:txBody>
      </p:sp>
      <p:sp>
        <p:nvSpPr>
          <p:cNvPr id="119" name="118 CuadroTexto"/>
          <p:cNvSpPr txBox="1"/>
          <p:nvPr/>
        </p:nvSpPr>
        <p:spPr>
          <a:xfrm>
            <a:off x="5773264" y="3177988"/>
            <a:ext cx="851515" cy="369332"/>
          </a:xfrm>
          <a:prstGeom prst="rect">
            <a:avLst/>
          </a:prstGeom>
          <a:noFill/>
        </p:spPr>
        <p:txBody>
          <a:bodyPr wrap="none" rtlCol="0">
            <a:spAutoFit/>
          </a:bodyPr>
          <a:lstStyle/>
          <a:p>
            <a:r>
              <a:rPr lang="ca-ES" dirty="0" smtClean="0">
                <a:solidFill>
                  <a:schemeClr val="accent2">
                    <a:lumMod val="75000"/>
                  </a:schemeClr>
                </a:solidFill>
              </a:rPr>
              <a:t>2nd </a:t>
            </a:r>
            <a:r>
              <a:rPr lang="ca-ES" dirty="0" err="1" smtClean="0">
                <a:solidFill>
                  <a:schemeClr val="accent2">
                    <a:lumMod val="75000"/>
                  </a:schemeClr>
                </a:solidFill>
              </a:rPr>
              <a:t>IE</a:t>
            </a:r>
            <a:endParaRPr lang="ca-ES" dirty="0">
              <a:solidFill>
                <a:schemeClr val="accent2">
                  <a:lumMod val="75000"/>
                </a:schemeClr>
              </a:solidFill>
            </a:endParaRPr>
          </a:p>
        </p:txBody>
      </p:sp>
    </p:spTree>
    <p:extLst>
      <p:ext uri="{BB962C8B-B14F-4D97-AF65-F5344CB8AC3E}">
        <p14:creationId xmlns="" xmlns:p14="http://schemas.microsoft.com/office/powerpoint/2010/main" val="56570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P spid="118" grpId="0" animBg="1"/>
      <p:bldP spid="1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B4926C04-8772-4319-A793-93A6F978D7E7}"/>
              </a:ext>
            </a:extLst>
          </p:cNvPr>
          <p:cNvSpPr>
            <a:spLocks noGrp="1"/>
          </p:cNvSpPr>
          <p:nvPr>
            <p:ph type="ftr" sz="quarter" idx="10"/>
          </p:nvPr>
        </p:nvSpPr>
        <p:spPr/>
        <p:txBody>
          <a:bodyPr/>
          <a:lstStyle/>
          <a:p>
            <a:r>
              <a:rPr lang="en-US" dirty="0" smtClean="0"/>
              <a:t>WeObserve CoP Launch Workshop | Geneva</a:t>
            </a:r>
            <a:endParaRPr lang="el-GR" dirty="0"/>
          </a:p>
        </p:txBody>
      </p:sp>
      <p:sp>
        <p:nvSpPr>
          <p:cNvPr id="3" name="Slide Number Placeholder 2">
            <a:extLst>
              <a:ext uri="{FF2B5EF4-FFF2-40B4-BE49-F238E27FC236}">
                <a16:creationId xmlns="" xmlns:a16="http://schemas.microsoft.com/office/drawing/2014/main" id="{F79FEE11-E58E-4C80-A335-D4C88EB736E5}"/>
              </a:ext>
            </a:extLst>
          </p:cNvPr>
          <p:cNvSpPr>
            <a:spLocks noGrp="1"/>
          </p:cNvSpPr>
          <p:nvPr>
            <p:ph type="sldNum" sz="quarter" idx="11"/>
          </p:nvPr>
        </p:nvSpPr>
        <p:spPr/>
        <p:txBody>
          <a:bodyPr/>
          <a:lstStyle/>
          <a:p>
            <a:fld id="{EF5D1E71-BD89-46A4-9D11-E875E40D239A}" type="slidenum">
              <a:rPr lang="el-GR" smtClean="0"/>
              <a:pPr/>
              <a:t>45</a:t>
            </a:fld>
            <a:endParaRPr lang="el-GR"/>
          </a:p>
        </p:txBody>
      </p:sp>
      <p:graphicFrame>
        <p:nvGraphicFramePr>
          <p:cNvPr id="7" name="Table Placeholder 6">
            <a:extLst>
              <a:ext uri="{FF2B5EF4-FFF2-40B4-BE49-F238E27FC236}">
                <a16:creationId xmlns="" xmlns:a16="http://schemas.microsoft.com/office/drawing/2014/main" id="{CEA5E222-0077-4E6E-A695-5402783CDE5E}"/>
              </a:ext>
            </a:extLst>
          </p:cNvPr>
          <p:cNvGraphicFramePr>
            <a:graphicFrameLocks noGrp="1"/>
          </p:cNvGraphicFramePr>
          <p:nvPr>
            <p:ph type="tbl" sz="quarter" idx="12"/>
            <p:extLst>
              <p:ext uri="{D42A27DB-BD31-4B8C-83A1-F6EECF244321}">
                <p14:modId xmlns:p14="http://schemas.microsoft.com/office/powerpoint/2010/main" xmlns="" val="1399974813"/>
              </p:ext>
            </p:extLst>
          </p:nvPr>
        </p:nvGraphicFramePr>
        <p:xfrm>
          <a:off x="461866" y="1095096"/>
          <a:ext cx="7552581" cy="4915302"/>
        </p:xfrm>
        <a:graphic>
          <a:graphicData uri="http://schemas.openxmlformats.org/drawingml/2006/table">
            <a:tbl>
              <a:tblPr firstRow="1" bandRow="1">
                <a:tableStyleId>{93296810-A885-4BE3-A3E7-6D5BEEA58F35}</a:tableStyleId>
              </a:tblPr>
              <a:tblGrid>
                <a:gridCol w="4658798">
                  <a:extLst>
                    <a:ext uri="{9D8B030D-6E8A-4147-A177-3AD203B41FA5}">
                      <a16:colId xmlns="" xmlns:a16="http://schemas.microsoft.com/office/drawing/2014/main" val="1806273681"/>
                    </a:ext>
                  </a:extLst>
                </a:gridCol>
                <a:gridCol w="2893783">
                  <a:extLst>
                    <a:ext uri="{9D8B030D-6E8A-4147-A177-3AD203B41FA5}">
                      <a16:colId xmlns="" xmlns:a16="http://schemas.microsoft.com/office/drawing/2014/main" val="1435239934"/>
                    </a:ext>
                  </a:extLst>
                </a:gridCol>
              </a:tblGrid>
              <a:tr h="283962">
                <a:tc>
                  <a:txBody>
                    <a:bodyPr/>
                    <a:lstStyle/>
                    <a:p>
                      <a:r>
                        <a:rPr lang="en-US" sz="1800" dirty="0" smtClean="0"/>
                        <a:t>Activity</a:t>
                      </a:r>
                      <a:endParaRPr lang="el-GR" sz="1800" dirty="0"/>
                    </a:p>
                  </a:txBody>
                  <a:tcPr/>
                </a:tc>
                <a:tc>
                  <a:txBody>
                    <a:bodyPr/>
                    <a:lstStyle/>
                    <a:p>
                      <a:r>
                        <a:rPr lang="en-US" sz="1800" dirty="0" smtClean="0"/>
                        <a:t>Timing</a:t>
                      </a:r>
                      <a:endParaRPr lang="el-GR" sz="1800" dirty="0"/>
                    </a:p>
                  </a:txBody>
                  <a:tcPr/>
                </a:tc>
                <a:extLst>
                  <a:ext uri="{0D108BD9-81ED-4DB2-BD59-A6C34878D82A}">
                    <a16:rowId xmlns="" xmlns:a16="http://schemas.microsoft.com/office/drawing/2014/main" val="3594114790"/>
                  </a:ext>
                </a:extLst>
              </a:tr>
              <a:tr h="275941">
                <a:tc>
                  <a:txBody>
                    <a:bodyPr/>
                    <a:lstStyle/>
                    <a:p>
                      <a:pPr algn="l" fontAlgn="b"/>
                      <a:r>
                        <a:rPr lang="ca-ES" sz="1600" b="1" i="0" u="none" strike="noStrike" dirty="0" err="1">
                          <a:solidFill>
                            <a:srgbClr val="000000"/>
                          </a:solidFill>
                          <a:latin typeface="Calibri"/>
                        </a:rPr>
                        <a:t>Startup</a:t>
                      </a:r>
                      <a:endParaRPr lang="ca-ES" sz="1600" b="1" i="0" u="none" strike="noStrike" dirty="0">
                        <a:solidFill>
                          <a:srgbClr val="000000"/>
                        </a:solidFill>
                        <a:latin typeface="Calibri"/>
                      </a:endParaRPr>
                    </a:p>
                  </a:txBody>
                  <a:tcPr marL="9525" marR="9525" marT="9525" marB="0" anchor="b"/>
                </a:tc>
                <a:tc>
                  <a:txBody>
                    <a:bodyPr/>
                    <a:lstStyle/>
                    <a:p>
                      <a:pPr algn="l" fontAlgn="b"/>
                      <a:endParaRPr lang="ca-ES" sz="1600" b="0" i="0" u="none" strike="noStrike" dirty="0">
                        <a:solidFill>
                          <a:srgbClr val="000000"/>
                        </a:solidFill>
                        <a:latin typeface="Calibri"/>
                      </a:endParaRPr>
                    </a:p>
                  </a:txBody>
                  <a:tcPr marL="9525" marR="9525" marT="9525" marB="0" anchor="b"/>
                </a:tc>
                <a:extLst>
                  <a:ext uri="{0D108BD9-81ED-4DB2-BD59-A6C34878D82A}">
                    <a16:rowId xmlns="" xmlns:a16="http://schemas.microsoft.com/office/drawing/2014/main" val="840091456"/>
                  </a:ext>
                </a:extLst>
              </a:tr>
              <a:tr h="275941">
                <a:tc>
                  <a:txBody>
                    <a:bodyPr/>
                    <a:lstStyle/>
                    <a:p>
                      <a:pPr algn="l" fontAlgn="b"/>
                      <a:r>
                        <a:rPr lang="en-US" sz="1600" b="0" i="0" u="none" strike="noStrike" dirty="0">
                          <a:solidFill>
                            <a:srgbClr val="000000"/>
                          </a:solidFill>
                          <a:latin typeface="Calibri"/>
                        </a:rPr>
                        <a:t>Draft activity plan presented to CS DWG:</a:t>
                      </a:r>
                    </a:p>
                  </a:txBody>
                  <a:tcPr marL="9525" marR="9525" marT="9525" marB="0" anchor="b"/>
                </a:tc>
                <a:tc>
                  <a:txBody>
                    <a:bodyPr/>
                    <a:lstStyle/>
                    <a:p>
                      <a:pPr algn="l" fontAlgn="b"/>
                      <a:r>
                        <a:rPr lang="ca-ES" sz="1600" b="0" i="0" u="none" strike="noStrike" dirty="0">
                          <a:solidFill>
                            <a:srgbClr val="000000"/>
                          </a:solidFill>
                          <a:latin typeface="Calibri"/>
                        </a:rPr>
                        <a:t>Mar 19th, 2018</a:t>
                      </a:r>
                    </a:p>
                  </a:txBody>
                  <a:tcPr marL="9525" marR="9525" marT="9525" marB="0" anchor="b"/>
                </a:tc>
                <a:extLst>
                  <a:ext uri="{0D108BD9-81ED-4DB2-BD59-A6C34878D82A}">
                    <a16:rowId xmlns="" xmlns:a16="http://schemas.microsoft.com/office/drawing/2014/main" val="1024048584"/>
                  </a:ext>
                </a:extLst>
              </a:tr>
              <a:tr h="275941">
                <a:tc>
                  <a:txBody>
                    <a:bodyPr/>
                    <a:lstStyle/>
                    <a:p>
                      <a:pPr algn="l" fontAlgn="b"/>
                      <a:r>
                        <a:rPr lang="ca-ES" sz="1600" b="0" i="0" u="none" strike="noStrike" dirty="0" err="1">
                          <a:solidFill>
                            <a:srgbClr val="000000"/>
                          </a:solidFill>
                          <a:latin typeface="Calibri"/>
                        </a:rPr>
                        <a:t>OAB</a:t>
                      </a:r>
                      <a:r>
                        <a:rPr lang="ca-ES" sz="1600" b="0" i="0" u="none" strike="noStrike" dirty="0">
                          <a:solidFill>
                            <a:srgbClr val="000000"/>
                          </a:solidFill>
                          <a:latin typeface="Calibri"/>
                        </a:rPr>
                        <a:t> </a:t>
                      </a:r>
                      <a:r>
                        <a:rPr lang="ca-ES" sz="1600" b="0" i="0" u="none" strike="noStrike" dirty="0" err="1">
                          <a:solidFill>
                            <a:srgbClr val="000000"/>
                          </a:solidFill>
                          <a:latin typeface="Calibri"/>
                        </a:rPr>
                        <a:t>revision</a:t>
                      </a:r>
                      <a:r>
                        <a:rPr lang="ca-ES" sz="1600" b="0" i="0" u="none" strike="noStrike" dirty="0">
                          <a:solidFill>
                            <a:srgbClr val="000000"/>
                          </a:solidFill>
                          <a:latin typeface="Calibri"/>
                        </a:rPr>
                        <a:t> and </a:t>
                      </a:r>
                      <a:r>
                        <a:rPr lang="ca-ES" sz="1600" b="0" i="0" u="none" strike="noStrike" dirty="0" err="1">
                          <a:solidFill>
                            <a:srgbClr val="000000"/>
                          </a:solidFill>
                          <a:latin typeface="Calibri"/>
                        </a:rPr>
                        <a:t>approval</a:t>
                      </a:r>
                      <a:r>
                        <a:rPr lang="ca-ES" sz="1600" b="0" i="0" u="none" strike="noStrike" dirty="0">
                          <a:solidFill>
                            <a:srgbClr val="000000"/>
                          </a:solidFill>
                          <a:latin typeface="Calibri"/>
                        </a:rPr>
                        <a:t>:</a:t>
                      </a:r>
                    </a:p>
                  </a:txBody>
                  <a:tcPr marL="9525" marR="9525" marT="9525" marB="0" anchor="b"/>
                </a:tc>
                <a:tc>
                  <a:txBody>
                    <a:bodyPr/>
                    <a:lstStyle/>
                    <a:p>
                      <a:pPr algn="l" fontAlgn="b"/>
                      <a:r>
                        <a:rPr lang="ca-ES" sz="1600" b="0" i="0" u="none" strike="noStrike">
                          <a:solidFill>
                            <a:srgbClr val="000000"/>
                          </a:solidFill>
                          <a:latin typeface="Calibri"/>
                        </a:rPr>
                        <a:t>June 4th, 2018</a:t>
                      </a:r>
                    </a:p>
                  </a:txBody>
                  <a:tcPr marL="9525" marR="9525" marT="9525" marB="0" anchor="b"/>
                </a:tc>
                <a:extLst>
                  <a:ext uri="{0D108BD9-81ED-4DB2-BD59-A6C34878D82A}">
                    <a16:rowId xmlns="" xmlns:a16="http://schemas.microsoft.com/office/drawing/2014/main" val="853519969"/>
                  </a:ext>
                </a:extLst>
              </a:tr>
              <a:tr h="275941">
                <a:tc>
                  <a:txBody>
                    <a:bodyPr/>
                    <a:lstStyle/>
                    <a:p>
                      <a:pPr algn="l" fontAlgn="b"/>
                      <a:r>
                        <a:rPr lang="ca-ES" sz="1600" b="0" i="0" u="none" strike="noStrike" dirty="0">
                          <a:solidFill>
                            <a:srgbClr val="000000"/>
                          </a:solidFill>
                          <a:latin typeface="Calibri"/>
                        </a:rPr>
                        <a:t>Call for </a:t>
                      </a:r>
                      <a:r>
                        <a:rPr lang="ca-ES" sz="1600" b="0" i="0" u="none" strike="noStrike" dirty="0" err="1">
                          <a:solidFill>
                            <a:srgbClr val="000000"/>
                          </a:solidFill>
                          <a:latin typeface="Calibri"/>
                        </a:rPr>
                        <a:t>participation</a:t>
                      </a:r>
                      <a:r>
                        <a:rPr lang="ca-ES" sz="1600" b="0" i="0" u="none" strike="noStrike" dirty="0">
                          <a:solidFill>
                            <a:srgbClr val="000000"/>
                          </a:solidFill>
                          <a:latin typeface="Calibri"/>
                        </a:rPr>
                        <a:t>:</a:t>
                      </a:r>
                    </a:p>
                  </a:txBody>
                  <a:tcPr marL="9525" marR="9525" marT="9525" marB="0" anchor="b"/>
                </a:tc>
                <a:tc>
                  <a:txBody>
                    <a:bodyPr/>
                    <a:lstStyle/>
                    <a:p>
                      <a:pPr algn="l" fontAlgn="b"/>
                      <a:r>
                        <a:rPr lang="ca-ES" sz="1600" b="0" i="0" u="none" strike="noStrike">
                          <a:solidFill>
                            <a:srgbClr val="000000"/>
                          </a:solidFill>
                          <a:latin typeface="Calibri"/>
                        </a:rPr>
                        <a:t>June 5th, 2018</a:t>
                      </a:r>
                    </a:p>
                  </a:txBody>
                  <a:tcPr marL="9525" marR="9525" marT="9525" marB="0" anchor="b"/>
                </a:tc>
                <a:extLst>
                  <a:ext uri="{0D108BD9-81ED-4DB2-BD59-A6C34878D82A}">
                    <a16:rowId xmlns="" xmlns:a16="http://schemas.microsoft.com/office/drawing/2014/main" val="4114288120"/>
                  </a:ext>
                </a:extLst>
              </a:tr>
              <a:tr h="275941">
                <a:tc>
                  <a:txBody>
                    <a:bodyPr/>
                    <a:lstStyle/>
                    <a:p>
                      <a:pPr algn="l" fontAlgn="b"/>
                      <a:r>
                        <a:rPr lang="en-US" sz="1600" b="0" i="0" u="none" strike="noStrike" dirty="0">
                          <a:solidFill>
                            <a:srgbClr val="000000"/>
                          </a:solidFill>
                          <a:latin typeface="Calibri"/>
                        </a:rPr>
                        <a:t>Pre-kickoff event ECSA conference in Geneva:</a:t>
                      </a:r>
                    </a:p>
                  </a:txBody>
                  <a:tcPr marL="9525" marR="9525" marT="9525" marB="0" anchor="b"/>
                </a:tc>
                <a:tc>
                  <a:txBody>
                    <a:bodyPr/>
                    <a:lstStyle/>
                    <a:p>
                      <a:pPr algn="l" fontAlgn="b"/>
                      <a:r>
                        <a:rPr lang="ca-ES" sz="1600" b="0" i="0" u="none" strike="noStrike">
                          <a:solidFill>
                            <a:srgbClr val="000000"/>
                          </a:solidFill>
                          <a:latin typeface="Calibri"/>
                        </a:rPr>
                        <a:t>June 6th, 2018</a:t>
                      </a:r>
                    </a:p>
                  </a:txBody>
                  <a:tcPr marL="9525" marR="9525" marT="9525" marB="0" anchor="b"/>
                </a:tc>
                <a:extLst>
                  <a:ext uri="{0D108BD9-81ED-4DB2-BD59-A6C34878D82A}">
                    <a16:rowId xmlns="" xmlns:a16="http://schemas.microsoft.com/office/drawing/2014/main" val="3661778473"/>
                  </a:ext>
                </a:extLst>
              </a:tr>
              <a:tr h="275941">
                <a:tc>
                  <a:txBody>
                    <a:bodyPr/>
                    <a:lstStyle/>
                    <a:p>
                      <a:pPr algn="l" fontAlgn="b"/>
                      <a:r>
                        <a:rPr lang="ca-ES" sz="1600" b="1" i="0" u="none" strike="noStrike" dirty="0" err="1">
                          <a:solidFill>
                            <a:srgbClr val="000000"/>
                          </a:solidFill>
                          <a:latin typeface="Calibri"/>
                        </a:rPr>
                        <a:t>Execution</a:t>
                      </a:r>
                      <a:endParaRPr lang="ca-ES" sz="1600" b="1" i="0" u="none" strike="noStrike" dirty="0">
                        <a:solidFill>
                          <a:srgbClr val="000000"/>
                        </a:solidFill>
                        <a:latin typeface="Calibri"/>
                      </a:endParaRPr>
                    </a:p>
                  </a:txBody>
                  <a:tcPr marL="9525" marR="9525" marT="9525" marB="0" anchor="b"/>
                </a:tc>
                <a:tc>
                  <a:txBody>
                    <a:bodyPr/>
                    <a:lstStyle/>
                    <a:p>
                      <a:pPr algn="l" fontAlgn="b"/>
                      <a:endParaRPr lang="ca-ES" sz="1600" b="0" i="0" u="none" strike="noStrike">
                        <a:solidFill>
                          <a:srgbClr val="000000"/>
                        </a:solidFill>
                        <a:latin typeface="Calibri"/>
                      </a:endParaRPr>
                    </a:p>
                  </a:txBody>
                  <a:tcPr marL="9525" marR="9525" marT="9525" marB="0" anchor="b"/>
                </a:tc>
                <a:extLst>
                  <a:ext uri="{0D108BD9-81ED-4DB2-BD59-A6C34878D82A}">
                    <a16:rowId xmlns="" xmlns:a16="http://schemas.microsoft.com/office/drawing/2014/main" val="157188726"/>
                  </a:ext>
                </a:extLst>
              </a:tr>
              <a:tr h="27594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Calibri"/>
                        </a:rPr>
                        <a:t>Official Kickoff after the Stuttgart </a:t>
                      </a:r>
                      <a:r>
                        <a:rPr lang="en-US" sz="1600" b="0" i="0" u="none" strike="noStrike" dirty="0" err="1" smtClean="0">
                          <a:solidFill>
                            <a:srgbClr val="000000"/>
                          </a:solidFill>
                          <a:latin typeface="Calibri"/>
                        </a:rPr>
                        <a:t>TC</a:t>
                      </a:r>
                      <a:r>
                        <a:rPr lang="en-US" sz="1600" b="0" i="0" u="none" strike="noStrike" dirty="0" smtClean="0">
                          <a:solidFill>
                            <a:srgbClr val="000000"/>
                          </a:solidFill>
                          <a:latin typeface="Calibri"/>
                        </a:rPr>
                        <a:t> (adding participation of the </a:t>
                      </a:r>
                      <a:r>
                        <a:rPr lang="it-IT" sz="1600" b="0" i="0" u="none" strike="noStrike" dirty="0" smtClean="0">
                          <a:solidFill>
                            <a:srgbClr val="000000"/>
                          </a:solidFill>
                          <a:latin typeface="Calibri"/>
                        </a:rPr>
                        <a:t>non </a:t>
                      </a:r>
                      <a:r>
                        <a:rPr lang="it-IT" sz="1600" b="0" i="0" u="none" strike="noStrike" dirty="0">
                          <a:solidFill>
                            <a:srgbClr val="000000"/>
                          </a:solidFill>
                          <a:latin typeface="Calibri"/>
                        </a:rPr>
                        <a:t>present in ECSA conference) (TBC):</a:t>
                      </a:r>
                    </a:p>
                  </a:txBody>
                  <a:tcPr marL="9525" marR="9525" marT="9525" marB="0" anchor="b"/>
                </a:tc>
                <a:tc>
                  <a:txBody>
                    <a:bodyPr/>
                    <a:lstStyle/>
                    <a:p>
                      <a:pPr algn="l" fontAlgn="b"/>
                      <a:r>
                        <a:rPr lang="ca-ES" sz="1600" b="0" i="0" u="none" strike="noStrike">
                          <a:solidFill>
                            <a:srgbClr val="000000"/>
                          </a:solidFill>
                          <a:latin typeface="Calibri"/>
                        </a:rPr>
                        <a:t>September 14th, 2018</a:t>
                      </a:r>
                    </a:p>
                  </a:txBody>
                  <a:tcPr marL="9525" marR="9525" marT="9525" marB="0" anchor="b"/>
                </a:tc>
                <a:extLst>
                  <a:ext uri="{0D108BD9-81ED-4DB2-BD59-A6C34878D82A}">
                    <a16:rowId xmlns="" xmlns:a16="http://schemas.microsoft.com/office/drawing/2014/main" val="3956382807"/>
                  </a:ext>
                </a:extLst>
              </a:tr>
              <a:tr h="275941">
                <a:tc>
                  <a:txBody>
                    <a:bodyPr/>
                    <a:lstStyle/>
                    <a:p>
                      <a:pPr algn="l" fontAlgn="b"/>
                      <a:r>
                        <a:rPr lang="en-US" sz="1600" b="0" i="0" u="none" strike="noStrike" dirty="0">
                          <a:solidFill>
                            <a:srgbClr val="000000"/>
                          </a:solidFill>
                          <a:latin typeface="Calibri"/>
                        </a:rPr>
                        <a:t>Development, testing and bug fixing</a:t>
                      </a:r>
                    </a:p>
                  </a:txBody>
                  <a:tcPr marL="9525" marR="9525" marT="9525" marB="0" anchor="b"/>
                </a:tc>
                <a:tc>
                  <a:txBody>
                    <a:bodyPr/>
                    <a:lstStyle/>
                    <a:p>
                      <a:pPr algn="l" fontAlgn="b"/>
                      <a:r>
                        <a:rPr lang="ca-ES" sz="1600" b="0" i="0" u="none" strike="noStrike">
                          <a:solidFill>
                            <a:srgbClr val="000000"/>
                          </a:solidFill>
                          <a:latin typeface="Calibri"/>
                        </a:rPr>
                        <a:t>September to February 2016</a:t>
                      </a:r>
                    </a:p>
                  </a:txBody>
                  <a:tcPr marL="9525" marR="9525" marT="9525" marB="0" anchor="b"/>
                </a:tc>
              </a:tr>
              <a:tr h="275941">
                <a:tc>
                  <a:txBody>
                    <a:bodyPr/>
                    <a:lstStyle/>
                    <a:p>
                      <a:pPr algn="l" fontAlgn="b"/>
                      <a:r>
                        <a:rPr lang="en-US" sz="1600" b="0" i="0" u="none" strike="noStrike" dirty="0">
                          <a:solidFill>
                            <a:srgbClr val="000000"/>
                          </a:solidFill>
                          <a:latin typeface="Calibri"/>
                        </a:rPr>
                        <a:t>Presentation at GEO plenary </a:t>
                      </a:r>
                      <a:r>
                        <a:rPr lang="en-US" sz="1600" b="0" i="0" u="none" strike="noStrike">
                          <a:solidFill>
                            <a:srgbClr val="000000"/>
                          </a:solidFill>
                          <a:latin typeface="Calibri"/>
                        </a:rPr>
                        <a:t>in </a:t>
                      </a:r>
                      <a:r>
                        <a:rPr lang="en-US" sz="1600" b="0" i="0" u="none" strike="noStrike" smtClean="0">
                          <a:solidFill>
                            <a:srgbClr val="000000"/>
                          </a:solidFill>
                          <a:latin typeface="Calibri"/>
                        </a:rPr>
                        <a:t>Kyoto</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b="0" i="0" u="none" strike="noStrike">
                          <a:solidFill>
                            <a:srgbClr val="000000"/>
                          </a:solidFill>
                          <a:latin typeface="Calibri"/>
                        </a:rPr>
                        <a:t>Oct 31st – Nov 11th 2018</a:t>
                      </a:r>
                    </a:p>
                  </a:txBody>
                  <a:tcPr marL="9525" marR="9525" marT="9525" marB="0" anchor="b"/>
                </a:tc>
              </a:tr>
              <a:tr h="27594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Calibri"/>
                        </a:rPr>
                        <a:t>Meeting at the Citizen Observatories for Natural </a:t>
                      </a:r>
                    </a:p>
                    <a:p>
                      <a:pPr algn="l" fontAlgn="b"/>
                      <a:r>
                        <a:rPr lang="en-US" sz="1600" b="0" i="0" u="none" strike="noStrike" dirty="0" smtClean="0">
                          <a:solidFill>
                            <a:srgbClr val="000000"/>
                          </a:solidFill>
                          <a:latin typeface="Calibri"/>
                        </a:rPr>
                        <a:t>Hazards </a:t>
                      </a:r>
                      <a:r>
                        <a:rPr lang="en-US" sz="1600" b="0" i="0" u="none" strike="noStrike" dirty="0">
                          <a:solidFill>
                            <a:srgbClr val="000000"/>
                          </a:solidFill>
                          <a:latin typeface="Calibri"/>
                        </a:rPr>
                        <a:t>and Water management Conference </a:t>
                      </a:r>
                    </a:p>
                  </a:txBody>
                  <a:tcPr marL="9525" marR="9525" marT="9525" marB="0" anchor="b"/>
                </a:tc>
                <a:tc>
                  <a:txBody>
                    <a:bodyPr/>
                    <a:lstStyle/>
                    <a:p>
                      <a:pPr algn="l" fontAlgn="b"/>
                      <a:r>
                        <a:rPr lang="en-US" sz="1600" b="0" i="0" u="none" strike="noStrike">
                          <a:solidFill>
                            <a:srgbClr val="000000"/>
                          </a:solidFill>
                          <a:latin typeface="Calibri"/>
                        </a:rPr>
                        <a:t>Nov 27th– Nov 30th 2018</a:t>
                      </a:r>
                    </a:p>
                  </a:txBody>
                  <a:tcPr marL="9525" marR="9525" marT="9525" marB="0" anchor="b"/>
                </a:tc>
              </a:tr>
              <a:tr h="275941">
                <a:tc>
                  <a:txBody>
                    <a:bodyPr/>
                    <a:lstStyle/>
                    <a:p>
                      <a:pPr algn="l" fontAlgn="b"/>
                      <a:r>
                        <a:rPr lang="ca-ES" sz="1600" b="0" i="0" u="none" strike="noStrike" dirty="0" err="1">
                          <a:solidFill>
                            <a:srgbClr val="000000"/>
                          </a:solidFill>
                          <a:latin typeface="Calibri"/>
                        </a:rPr>
                        <a:t>Planned</a:t>
                      </a:r>
                      <a:r>
                        <a:rPr lang="ca-ES" sz="1600" b="0" i="0" u="none" strike="noStrike" dirty="0">
                          <a:solidFill>
                            <a:srgbClr val="000000"/>
                          </a:solidFill>
                          <a:latin typeface="Calibri"/>
                        </a:rPr>
                        <a:t> </a:t>
                      </a:r>
                      <a:r>
                        <a:rPr lang="ca-ES" sz="1600" b="0" i="0" u="none" strike="noStrike" dirty="0" err="1">
                          <a:solidFill>
                            <a:srgbClr val="000000"/>
                          </a:solidFill>
                          <a:latin typeface="Calibri"/>
                        </a:rPr>
                        <a:t>end</a:t>
                      </a:r>
                      <a:r>
                        <a:rPr lang="ca-ES" sz="1600" b="0" i="0" u="none" strike="noStrike" dirty="0">
                          <a:solidFill>
                            <a:srgbClr val="000000"/>
                          </a:solidFill>
                          <a:latin typeface="Calibri"/>
                        </a:rPr>
                        <a:t> </a:t>
                      </a:r>
                      <a:r>
                        <a:rPr lang="ca-ES" sz="1600" b="0" i="0" u="none" strike="noStrike" dirty="0" err="1">
                          <a:solidFill>
                            <a:srgbClr val="000000"/>
                          </a:solidFill>
                          <a:latin typeface="Calibri"/>
                        </a:rPr>
                        <a:t>date</a:t>
                      </a:r>
                      <a:r>
                        <a:rPr lang="ca-ES" sz="1600" b="0" i="0" u="none" strike="noStrike" dirty="0">
                          <a:solidFill>
                            <a:srgbClr val="000000"/>
                          </a:solidFill>
                          <a:latin typeface="Calibri"/>
                        </a:rPr>
                        <a:t>:</a:t>
                      </a:r>
                    </a:p>
                  </a:txBody>
                  <a:tcPr marL="9525" marR="9525" marT="9525" marB="0" anchor="b"/>
                </a:tc>
                <a:tc>
                  <a:txBody>
                    <a:bodyPr/>
                    <a:lstStyle/>
                    <a:p>
                      <a:pPr algn="l" fontAlgn="b"/>
                      <a:r>
                        <a:rPr lang="ca-ES" sz="1600" b="0" i="0" u="none" strike="noStrike" dirty="0">
                          <a:solidFill>
                            <a:srgbClr val="000000"/>
                          </a:solidFill>
                          <a:latin typeface="Calibri"/>
                        </a:rPr>
                        <a:t>March, 2019</a:t>
                      </a:r>
                    </a:p>
                  </a:txBody>
                  <a:tcPr marL="9525" marR="9525" marT="9525" marB="0" anchor="b"/>
                </a:tc>
              </a:tr>
              <a:tr h="275941">
                <a:tc gridSpan="2">
                  <a:txBody>
                    <a:bodyPr/>
                    <a:lstStyle/>
                    <a:p>
                      <a:pPr algn="l" fontAlgn="b"/>
                      <a:r>
                        <a:rPr lang="ca-ES" sz="1600" b="1" i="0" u="none" strike="noStrike" dirty="0" err="1">
                          <a:solidFill>
                            <a:srgbClr val="000000"/>
                          </a:solidFill>
                          <a:latin typeface="Calibri"/>
                        </a:rPr>
                        <a:t>Wrap-up</a:t>
                      </a:r>
                      <a:r>
                        <a:rPr lang="ca-ES" sz="1600" b="1" i="0" u="none" strike="noStrike" dirty="0">
                          <a:solidFill>
                            <a:srgbClr val="000000"/>
                          </a:solidFill>
                          <a:latin typeface="Calibri"/>
                        </a:rPr>
                        <a:t> and </a:t>
                      </a:r>
                      <a:r>
                        <a:rPr lang="ca-ES" sz="1600" b="1" i="0" u="none" strike="noStrike" dirty="0" err="1">
                          <a:solidFill>
                            <a:srgbClr val="000000"/>
                          </a:solidFill>
                          <a:latin typeface="Calibri"/>
                        </a:rPr>
                        <a:t>Reporting</a:t>
                      </a:r>
                      <a:endParaRPr lang="ca-ES" sz="1600" b="1" i="0" u="none" strike="noStrike" dirty="0">
                        <a:solidFill>
                          <a:srgbClr val="000000"/>
                        </a:solidFill>
                        <a:latin typeface="Calibri"/>
                      </a:endParaRPr>
                    </a:p>
                  </a:txBody>
                  <a:tcPr marL="9525" marR="9525" marT="9525" marB="0" anchor="b"/>
                </a:tc>
                <a:tc hMerge="1">
                  <a:txBody>
                    <a:bodyPr/>
                    <a:lstStyle/>
                    <a:p>
                      <a:endParaRPr lang="ca-ES"/>
                    </a:p>
                  </a:txBody>
                  <a:tcPr/>
                </a:tc>
              </a:tr>
              <a:tr h="275941">
                <a:tc>
                  <a:txBody>
                    <a:bodyPr/>
                    <a:lstStyle/>
                    <a:p>
                      <a:pPr algn="l" fontAlgn="b"/>
                      <a:r>
                        <a:rPr lang="en-US" sz="1600" b="0" i="0" u="none" strike="noStrike" dirty="0">
                          <a:solidFill>
                            <a:srgbClr val="000000"/>
                          </a:solidFill>
                          <a:latin typeface="Calibri"/>
                        </a:rPr>
                        <a:t>Technology Demonstration in a OGC </a:t>
                      </a:r>
                      <a:r>
                        <a:rPr lang="en-US" sz="1600" b="0" i="0" u="none" strike="noStrike" dirty="0" err="1">
                          <a:solidFill>
                            <a:srgbClr val="000000"/>
                          </a:solidFill>
                          <a:latin typeface="Calibri"/>
                        </a:rPr>
                        <a:t>TC</a:t>
                      </a:r>
                      <a:endParaRPr lang="en-US" sz="1600" b="0" i="0" u="none" strike="noStrike" dirty="0">
                        <a:solidFill>
                          <a:srgbClr val="000000"/>
                        </a:solidFill>
                        <a:latin typeface="Calibri"/>
                      </a:endParaRPr>
                    </a:p>
                  </a:txBody>
                  <a:tcPr marL="9525" marR="9525" marT="9525" marB="0" anchor="b"/>
                </a:tc>
                <a:tc>
                  <a:txBody>
                    <a:bodyPr/>
                    <a:lstStyle/>
                    <a:p>
                      <a:pPr algn="l" fontAlgn="b"/>
                      <a:r>
                        <a:rPr lang="ca-ES" sz="1600" b="0" i="0" u="none" strike="noStrike" dirty="0">
                          <a:solidFill>
                            <a:srgbClr val="000000"/>
                          </a:solidFill>
                          <a:latin typeface="Calibri"/>
                        </a:rPr>
                        <a:t>March 2019</a:t>
                      </a:r>
                    </a:p>
                  </a:txBody>
                  <a:tcPr marL="9525" marR="9525" marT="9525" marB="0" anchor="b"/>
                </a:tc>
              </a:tr>
              <a:tr h="275941">
                <a:tc>
                  <a:txBody>
                    <a:bodyPr/>
                    <a:lstStyle/>
                    <a:p>
                      <a:pPr algn="l" fontAlgn="b"/>
                      <a:r>
                        <a:rPr lang="ca-ES" sz="1600" b="0" i="0" u="none" strike="noStrike" dirty="0">
                          <a:solidFill>
                            <a:srgbClr val="000000"/>
                          </a:solidFill>
                          <a:latin typeface="Calibri"/>
                        </a:rPr>
                        <a:t>Final report </a:t>
                      </a:r>
                      <a:r>
                        <a:rPr lang="ca-ES" sz="1600" b="0" i="0" u="none" strike="noStrike" dirty="0" err="1">
                          <a:solidFill>
                            <a:srgbClr val="000000"/>
                          </a:solidFill>
                          <a:latin typeface="Calibri"/>
                        </a:rPr>
                        <a:t>submission</a:t>
                      </a:r>
                      <a:endParaRPr lang="ca-ES" sz="1600" b="0" i="0" u="none" strike="noStrike" dirty="0">
                        <a:solidFill>
                          <a:srgbClr val="000000"/>
                        </a:solidFill>
                        <a:latin typeface="Calibri"/>
                      </a:endParaRPr>
                    </a:p>
                  </a:txBody>
                  <a:tcPr marL="9525" marR="9525" marT="9525" marB="0" anchor="b"/>
                </a:tc>
                <a:tc>
                  <a:txBody>
                    <a:bodyPr/>
                    <a:lstStyle/>
                    <a:p>
                      <a:pPr algn="l" fontAlgn="b"/>
                      <a:r>
                        <a:rPr lang="ca-ES" sz="1600" b="0" i="0" u="none" strike="noStrike" dirty="0" err="1">
                          <a:solidFill>
                            <a:srgbClr val="000000"/>
                          </a:solidFill>
                          <a:latin typeface="Calibri"/>
                        </a:rPr>
                        <a:t>June</a:t>
                      </a:r>
                      <a:r>
                        <a:rPr lang="ca-ES" sz="1600" b="0" i="0" u="none" strike="noStrike" dirty="0">
                          <a:solidFill>
                            <a:srgbClr val="000000"/>
                          </a:solidFill>
                          <a:latin typeface="Calibri"/>
                        </a:rPr>
                        <a:t> 2019</a:t>
                      </a:r>
                    </a:p>
                  </a:txBody>
                  <a:tcPr marL="9525" marR="9525" marT="9525" marB="0" anchor="b"/>
                </a:tc>
              </a:tr>
            </a:tbl>
          </a:graphicData>
        </a:graphic>
      </p:graphicFrame>
      <p:sp>
        <p:nvSpPr>
          <p:cNvPr id="5" name="Title 4">
            <a:extLst>
              <a:ext uri="{FF2B5EF4-FFF2-40B4-BE49-F238E27FC236}">
                <a16:creationId xmlns="" xmlns:a16="http://schemas.microsoft.com/office/drawing/2014/main" id="{B18F8356-368D-4C2E-AF28-A2B817C9DB9A}"/>
              </a:ext>
            </a:extLst>
          </p:cNvPr>
          <p:cNvSpPr>
            <a:spLocks noGrp="1"/>
          </p:cNvSpPr>
          <p:nvPr>
            <p:ph type="title"/>
          </p:nvPr>
        </p:nvSpPr>
        <p:spPr>
          <a:xfrm>
            <a:off x="434749" y="436347"/>
            <a:ext cx="7372349" cy="720000"/>
          </a:xfrm>
        </p:spPr>
        <p:txBody>
          <a:bodyPr/>
          <a:lstStyle/>
          <a:p>
            <a:r>
              <a:rPr lang="en-US" noProof="0" dirty="0" smtClean="0"/>
              <a:t>Timeline</a:t>
            </a:r>
            <a:endParaRPr lang="en-US" noProof="0" dirty="0"/>
          </a:p>
        </p:txBody>
      </p:sp>
    </p:spTree>
    <p:extLst>
      <p:ext uri="{BB962C8B-B14F-4D97-AF65-F5344CB8AC3E}">
        <p14:creationId xmlns:p14="http://schemas.microsoft.com/office/powerpoint/2010/main" xmlns="" val="431982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WeObserve CoP Launch Workshop | Geneva</a:t>
            </a:r>
            <a:endParaRPr lang="el-GR"/>
          </a:p>
        </p:txBody>
      </p:sp>
      <p:sp>
        <p:nvSpPr>
          <p:cNvPr id="3" name="Slide Number Placeholder 2"/>
          <p:cNvSpPr>
            <a:spLocks noGrp="1"/>
          </p:cNvSpPr>
          <p:nvPr>
            <p:ph type="sldNum" sz="quarter" idx="11"/>
          </p:nvPr>
        </p:nvSpPr>
        <p:spPr/>
        <p:txBody>
          <a:bodyPr/>
          <a:lstStyle/>
          <a:p>
            <a:fld id="{EF5D1E71-BD89-46A4-9D11-E875E40D239A}" type="slidenum">
              <a:rPr lang="el-GR" smtClean="0"/>
              <a:pPr/>
              <a:t>46</a:t>
            </a:fld>
            <a:endParaRPr lang="el-GR"/>
          </a:p>
        </p:txBody>
      </p:sp>
      <p:sp>
        <p:nvSpPr>
          <p:cNvPr id="4" name="Content Placeholder 3"/>
          <p:cNvSpPr>
            <a:spLocks noGrp="1"/>
          </p:cNvSpPr>
          <p:nvPr>
            <p:ph sz="quarter" idx="12"/>
          </p:nvPr>
        </p:nvSpPr>
        <p:spPr/>
        <p:txBody>
          <a:bodyPr/>
          <a:lstStyle/>
          <a:p>
            <a:pPr>
              <a:buFont typeface="Arial" panose="020B0604020202020204" pitchFamily="34" charset="0"/>
              <a:buChar char="•"/>
            </a:pPr>
            <a:r>
              <a:rPr lang="en-US" noProof="0" dirty="0" smtClean="0"/>
              <a:t>[</a:t>
            </a:r>
            <a:r>
              <a:rPr lang="en-US" noProof="0" dirty="0" smtClean="0">
                <a:solidFill>
                  <a:srgbClr val="FF0000"/>
                </a:solidFill>
              </a:rPr>
              <a:t>add points</a:t>
            </a:r>
            <a:r>
              <a:rPr lang="en-US" noProof="0" dirty="0" smtClean="0"/>
              <a:t>]</a:t>
            </a:r>
          </a:p>
          <a:p>
            <a:pPr>
              <a:buFont typeface="Arial" panose="020B0604020202020204" pitchFamily="34" charset="0"/>
              <a:buChar char="•"/>
            </a:pPr>
            <a:r>
              <a:rPr lang="en-US" noProof="0" dirty="0" smtClean="0"/>
              <a:t>…</a:t>
            </a:r>
            <a:endParaRPr lang="en-US" noProof="0" dirty="0"/>
          </a:p>
        </p:txBody>
      </p:sp>
      <p:sp>
        <p:nvSpPr>
          <p:cNvPr id="5" name="Title 4"/>
          <p:cNvSpPr>
            <a:spLocks noGrp="1"/>
          </p:cNvSpPr>
          <p:nvPr>
            <p:ph type="title"/>
          </p:nvPr>
        </p:nvSpPr>
        <p:spPr/>
        <p:txBody>
          <a:bodyPr/>
          <a:lstStyle/>
          <a:p>
            <a:r>
              <a:rPr lang="en-US" noProof="0" dirty="0" smtClean="0"/>
              <a:t>Any other business</a:t>
            </a:r>
            <a:endParaRPr lang="en-US" noProof="0" dirty="0"/>
          </a:p>
        </p:txBody>
      </p:sp>
    </p:spTree>
    <p:extLst>
      <p:ext uri="{BB962C8B-B14F-4D97-AF65-F5344CB8AC3E}">
        <p14:creationId xmlns:p14="http://schemas.microsoft.com/office/powerpoint/2010/main" xmlns="" val="3916313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1493" y="4633050"/>
            <a:ext cx="1693381" cy="627868"/>
          </a:xfrm>
          <a:prstGeom prst="rect">
            <a:avLst/>
          </a:prstGeom>
        </p:spPr>
      </p:pic>
      <p:sp>
        <p:nvSpPr>
          <p:cNvPr id="7" name="Text Placeholder 3">
            <a:extLst>
              <a:ext uri="{FF2B5EF4-FFF2-40B4-BE49-F238E27FC236}">
                <a16:creationId xmlns:a16="http://schemas.microsoft.com/office/drawing/2014/main" xmlns="" id="{6F0DE8E6-8D49-4C94-BA3A-EE43A956D3DB}"/>
              </a:ext>
            </a:extLst>
          </p:cNvPr>
          <p:cNvSpPr txBox="1">
            <a:spLocks/>
          </p:cNvSpPr>
          <p:nvPr/>
        </p:nvSpPr>
        <p:spPr>
          <a:xfrm>
            <a:off x="336013" y="4360433"/>
            <a:ext cx="2256088" cy="133446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b="0"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smtClean="0"/>
              <a:t>Joan Masó</a:t>
            </a:r>
          </a:p>
          <a:p>
            <a:r>
              <a:rPr lang="en-US" dirty="0" smtClean="0"/>
              <a:t>Researcher, CREAF</a:t>
            </a:r>
          </a:p>
          <a:p>
            <a:r>
              <a:rPr lang="en-GB" dirty="0" smtClean="0">
                <a:hlinkClick r:id="rId3"/>
              </a:rPr>
              <a:t>joan.maso@uab.cat</a:t>
            </a:r>
            <a:endParaRPr lang="en-US" dirty="0"/>
          </a:p>
        </p:txBody>
      </p:sp>
    </p:spTree>
    <p:extLst>
      <p:ext uri="{BB962C8B-B14F-4D97-AF65-F5344CB8AC3E}">
        <p14:creationId xmlns:p14="http://schemas.microsoft.com/office/powerpoint/2010/main" xmlns="" val="1547186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93" y="362854"/>
            <a:ext cx="7886700" cy="994172"/>
          </a:xfrm>
        </p:spPr>
        <p:txBody>
          <a:bodyPr/>
          <a:lstStyle/>
          <a:p>
            <a:r>
              <a:rPr lang="nl-NL" b="1" dirty="0" smtClean="0"/>
              <a:t>IPR - Creative </a:t>
            </a:r>
            <a:r>
              <a:rPr lang="nl-NL" b="1" dirty="0" err="1" smtClean="0"/>
              <a:t>Commons</a:t>
            </a:r>
            <a:r>
              <a:rPr lang="nl-NL" b="1" dirty="0" smtClean="0"/>
              <a:t> </a:t>
            </a:r>
            <a:r>
              <a:rPr lang="nl-NL" b="1" dirty="0" err="1" smtClean="0"/>
              <a:t>licensing</a:t>
            </a:r>
            <a:endParaRPr lang="en-GB" b="1" dirty="0"/>
          </a:p>
        </p:txBody>
      </p:sp>
      <p:sp>
        <p:nvSpPr>
          <p:cNvPr id="4" name="Content Placeholder 3"/>
          <p:cNvSpPr txBox="1">
            <a:spLocks noGrp="1"/>
          </p:cNvSpPr>
          <p:nvPr>
            <p:ph idx="1"/>
          </p:nvPr>
        </p:nvSpPr>
        <p:spPr>
          <a:xfrm>
            <a:off x="208193" y="859940"/>
            <a:ext cx="8727613" cy="5652317"/>
          </a:xfrm>
          <a:prstGeom prst="rect">
            <a:avLst/>
          </a:prstGeom>
          <a:solidFill>
            <a:schemeClr val="bg1"/>
          </a:solidFill>
        </p:spPr>
        <p:txBody>
          <a:bodyPr wrap="square" rtlCol="0">
            <a:spAutoFit/>
          </a:bodyPr>
          <a:lstStyle/>
          <a:p>
            <a:pPr marL="0" indent="0">
              <a:buNone/>
            </a:pPr>
            <a:r>
              <a:rPr lang="nl-NL" dirty="0" smtClean="0"/>
              <a:t>Six types of </a:t>
            </a:r>
            <a:r>
              <a:rPr lang="nl-NL" dirty="0" err="1" smtClean="0"/>
              <a:t>licenses</a:t>
            </a:r>
            <a:r>
              <a:rPr lang="nl-NL" dirty="0" smtClean="0"/>
              <a:t>:</a:t>
            </a:r>
          </a:p>
          <a:p>
            <a:pPr marL="385763" indent="-385763">
              <a:buFont typeface="+mj-lt"/>
              <a:buAutoNum type="arabicPeriod"/>
            </a:pPr>
            <a:r>
              <a:rPr lang="en-US" sz="1600" b="1" dirty="0"/>
              <a:t>Attribution - CC BY</a:t>
            </a:r>
            <a:r>
              <a:rPr lang="en-US" sz="1600" dirty="0"/>
              <a:t>: lets others distribute, remix, tweak, and build upon your work, even commercially, as long as they credit you for the original creation. Most accommodating of licenses offered. Recommended for maximum dissemination and use of licensed materials.</a:t>
            </a:r>
            <a:endParaRPr lang="nl-NL" sz="1600" dirty="0"/>
          </a:p>
          <a:p>
            <a:pPr marL="385763" indent="-385763">
              <a:buFont typeface="+mj-lt"/>
              <a:buAutoNum type="arabicPeriod"/>
            </a:pPr>
            <a:r>
              <a:rPr lang="en-US" sz="1600" b="1" dirty="0"/>
              <a:t>Attribution-</a:t>
            </a:r>
            <a:r>
              <a:rPr lang="en-US" sz="1600" b="1" dirty="0" err="1"/>
              <a:t>ShareAlike</a:t>
            </a:r>
            <a:r>
              <a:rPr lang="en-US" sz="1600" b="1" dirty="0"/>
              <a:t> - CC BY-SA</a:t>
            </a:r>
            <a:r>
              <a:rPr lang="en-US" sz="1600" dirty="0"/>
              <a:t>: lets others remix, tweak, and build upon your work even for commercial purposes, as long as they credit you and license their new creations under the identical terms. Often compared to “</a:t>
            </a:r>
            <a:r>
              <a:rPr lang="en-US" sz="1600" dirty="0" err="1"/>
              <a:t>copyleft</a:t>
            </a:r>
            <a:r>
              <a:rPr lang="en-US" sz="1600" dirty="0"/>
              <a:t>” free and open source software licenses. All new works based on yours will carry the same license, so any derivatives will also allow commercial use. Used by Wikipedia, and recommended for materials that would benefit from incorporating content from Wikipedia and similarly licensed projects.</a:t>
            </a:r>
          </a:p>
          <a:p>
            <a:pPr marL="385763" indent="-385763">
              <a:buFont typeface="+mj-lt"/>
              <a:buAutoNum type="arabicPeriod"/>
            </a:pPr>
            <a:r>
              <a:rPr lang="en-US" sz="1600" b="1" dirty="0"/>
              <a:t>Attribution-</a:t>
            </a:r>
            <a:r>
              <a:rPr lang="en-US" sz="1600" b="1" dirty="0" err="1"/>
              <a:t>NoDerivs</a:t>
            </a:r>
            <a:r>
              <a:rPr lang="en-US" sz="1600" b="1" dirty="0"/>
              <a:t> - CC BY-ND</a:t>
            </a:r>
            <a:r>
              <a:rPr lang="en-US" sz="1600" dirty="0"/>
              <a:t>: allows for redistribution, commercial and non-commercial, as long as it is passed along unchanged and in whole, with credit to you.</a:t>
            </a:r>
            <a:endParaRPr lang="nl-NL" sz="1600" dirty="0"/>
          </a:p>
          <a:p>
            <a:pPr marL="385763" indent="-385763">
              <a:buFont typeface="+mj-lt"/>
              <a:buAutoNum type="arabicPeriod"/>
            </a:pPr>
            <a:r>
              <a:rPr lang="en-US" sz="1600" b="1" dirty="0"/>
              <a:t>Attribution-NonCommercial - CC BY-NC</a:t>
            </a:r>
            <a:r>
              <a:rPr lang="en-US" sz="1600" dirty="0"/>
              <a:t>: lets others remix, tweak, and build upon your work non-commercially, and although their new works must also acknowledge you and be non-commercial, they don’t have to license their derivative works on the same terms.</a:t>
            </a:r>
          </a:p>
          <a:p>
            <a:pPr marL="385763" indent="-385763">
              <a:buFont typeface="+mj-lt"/>
              <a:buAutoNum type="arabicPeriod"/>
            </a:pPr>
            <a:r>
              <a:rPr lang="en-US" sz="1600" b="1" dirty="0"/>
              <a:t>Attribution-NonCommercial-</a:t>
            </a:r>
            <a:r>
              <a:rPr lang="en-US" sz="1600" b="1" dirty="0" err="1"/>
              <a:t>ShareAlike</a:t>
            </a:r>
            <a:r>
              <a:rPr lang="en-US" sz="1600" b="1" dirty="0"/>
              <a:t> - CC BY-NC-SA</a:t>
            </a:r>
            <a:r>
              <a:rPr lang="en-US" sz="1600" dirty="0"/>
              <a:t>: lets others remix, tweak, and build upon your work non-commercially, as long as they credit you and license their new creations under the identical terms.</a:t>
            </a:r>
          </a:p>
          <a:p>
            <a:pPr marL="385763" indent="-385763">
              <a:buFont typeface="+mj-lt"/>
              <a:buAutoNum type="arabicPeriod"/>
            </a:pPr>
            <a:r>
              <a:rPr lang="en-US" sz="1600" b="1" dirty="0"/>
              <a:t>Attribution-NonCommercial-</a:t>
            </a:r>
            <a:r>
              <a:rPr lang="en-US" sz="1600" b="1" dirty="0" err="1"/>
              <a:t>NoDerivs</a:t>
            </a:r>
            <a:r>
              <a:rPr lang="en-US" sz="1600" b="1" dirty="0"/>
              <a:t> - CC BY-NC-ND</a:t>
            </a:r>
            <a:r>
              <a:rPr lang="en-US" sz="1600" dirty="0"/>
              <a:t>: most restrictive of main licenses, only allowing others to download your works and share them with others as long as they credit you, but they can’t change them in any way or use them commercially. </a:t>
            </a:r>
            <a:endParaRPr lang="en-GB" sz="2800" dirty="0"/>
          </a:p>
        </p:txBody>
      </p:sp>
    </p:spTree>
    <p:extLst>
      <p:ext uri="{BB962C8B-B14F-4D97-AF65-F5344CB8AC3E}">
        <p14:creationId xmlns:p14="http://schemas.microsoft.com/office/powerpoint/2010/main" xmlns="" val="1300076103"/>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Copyright © 2018 Open Geospatial Consortium</a:t>
            </a:r>
            <a:endParaRPr lang="en-US" dirty="0"/>
          </a:p>
        </p:txBody>
      </p:sp>
      <p:sp>
        <p:nvSpPr>
          <p:cNvPr id="4" name="Slide Number Placeholder 3"/>
          <p:cNvSpPr>
            <a:spLocks noGrp="1"/>
          </p:cNvSpPr>
          <p:nvPr>
            <p:ph type="sldNum" sz="quarter" idx="11"/>
          </p:nvPr>
        </p:nvSpPr>
        <p:spPr/>
        <p:txBody>
          <a:bodyPr/>
          <a:lstStyle/>
          <a:p>
            <a:pPr>
              <a:defRPr/>
            </a:pPr>
            <a:fld id="{0A278970-3676-47DA-89CC-BC19C9DF2746}" type="slidenum">
              <a:rPr lang="en-US" smtClean="0"/>
              <a:pPr>
                <a:defRPr/>
              </a:pPr>
              <a:t>5</a:t>
            </a:fld>
            <a:endParaRPr lang="en-US" dirty="0"/>
          </a:p>
        </p:txBody>
      </p:sp>
      <p:pic>
        <p:nvPicPr>
          <p:cNvPr id="7" name="Picture 6"/>
          <p:cNvPicPr>
            <a:picLocks noChangeAspect="1"/>
          </p:cNvPicPr>
          <p:nvPr/>
        </p:nvPicPr>
        <p:blipFill rotWithShape="1">
          <a:blip r:embed="rId2" cstate="print"/>
          <a:srcRect b="33710"/>
          <a:stretch/>
        </p:blipFill>
        <p:spPr>
          <a:xfrm>
            <a:off x="231775" y="2193465"/>
            <a:ext cx="7975908" cy="2550553"/>
          </a:xfrm>
          <a:prstGeom prst="rect">
            <a:avLst/>
          </a:prstGeom>
        </p:spPr>
      </p:pic>
      <p:sp>
        <p:nvSpPr>
          <p:cNvPr id="8" name="Title 5">
            <a:extLst>
              <a:ext uri="{FF2B5EF4-FFF2-40B4-BE49-F238E27FC236}">
                <a16:creationId xmlns:a16="http://schemas.microsoft.com/office/drawing/2014/main" xmlns="" id="{034CCB8D-44D9-4716-B017-9138EFF5CBD9}"/>
              </a:ext>
            </a:extLst>
          </p:cNvPr>
          <p:cNvSpPr txBox="1">
            <a:spLocks/>
          </p:cNvSpPr>
          <p:nvPr/>
        </p:nvSpPr>
        <p:spPr>
          <a:xfrm>
            <a:off x="434749" y="557370"/>
            <a:ext cx="7372349" cy="720000"/>
          </a:xfrm>
          <a:prstGeom prst="rect">
            <a:avLst/>
          </a:prstGeom>
        </p:spPr>
        <p:txBody>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r>
              <a:rPr lang="en-US" dirty="0" smtClean="0"/>
              <a:t>Introducing </a:t>
            </a:r>
            <a:r>
              <a:rPr lang="en-US" dirty="0" err="1" smtClean="0"/>
              <a:t>WeObserve</a:t>
            </a:r>
            <a:endParaRPr lang="el-GR" dirty="0"/>
          </a:p>
        </p:txBody>
      </p:sp>
      <p:sp>
        <p:nvSpPr>
          <p:cNvPr id="9" name="Rectangle 8"/>
          <p:cNvSpPr/>
          <p:nvPr/>
        </p:nvSpPr>
        <p:spPr>
          <a:xfrm>
            <a:off x="5608319" y="2943498"/>
            <a:ext cx="2508069"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541878074"/>
      </p:ext>
    </p:extLst>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WeObserve CoP Launch Workshop | Geneva</a:t>
            </a:r>
            <a:endParaRPr lang="el-GR"/>
          </a:p>
        </p:txBody>
      </p:sp>
      <p:sp>
        <p:nvSpPr>
          <p:cNvPr id="3" name="Slide Number Placeholder 2"/>
          <p:cNvSpPr>
            <a:spLocks noGrp="1"/>
          </p:cNvSpPr>
          <p:nvPr>
            <p:ph type="sldNum" sz="quarter" idx="11"/>
          </p:nvPr>
        </p:nvSpPr>
        <p:spPr>
          <a:xfrm>
            <a:off x="7915815" y="6299374"/>
            <a:ext cx="442800" cy="486000"/>
          </a:xfrm>
        </p:spPr>
        <p:txBody>
          <a:bodyPr/>
          <a:lstStyle/>
          <a:p>
            <a:fld id="{EF5D1E71-BD89-46A4-9D11-E875E40D239A}" type="slidenum">
              <a:rPr lang="el-GR" smtClean="0"/>
              <a:pPr/>
              <a:t>6</a:t>
            </a:fld>
            <a:endParaRPr lang="el-GR"/>
          </a:p>
        </p:txBody>
      </p:sp>
      <p:sp>
        <p:nvSpPr>
          <p:cNvPr id="7" name="Rectangle 6"/>
          <p:cNvSpPr/>
          <p:nvPr/>
        </p:nvSpPr>
        <p:spPr>
          <a:xfrm>
            <a:off x="290897" y="1201846"/>
            <a:ext cx="8418068" cy="707373"/>
          </a:xfrm>
          <a:prstGeom prst="rect">
            <a:avLst/>
          </a:prstGeom>
        </p:spPr>
        <p:txBody>
          <a:bodyPr wrap="square">
            <a:spAutoFit/>
          </a:bodyPr>
          <a:lstStyle/>
          <a:p>
            <a:pPr lvl="0" defTabSz="685800">
              <a:lnSpc>
                <a:spcPct val="90000"/>
              </a:lnSpc>
              <a:spcBef>
                <a:spcPct val="0"/>
              </a:spcBef>
            </a:pPr>
            <a:r>
              <a:rPr lang="en-US" sz="2200" dirty="0">
                <a:solidFill>
                  <a:srgbClr val="58595B"/>
                </a:solidFill>
                <a:ea typeface="+mj-ea"/>
                <a:cs typeface="+mj-cs"/>
              </a:rPr>
              <a:t>Mapping the EU landscape of existing Citizen Observatory initiatives, relevant communities and their interactions</a:t>
            </a:r>
          </a:p>
        </p:txBody>
      </p:sp>
      <p:sp>
        <p:nvSpPr>
          <p:cNvPr id="9" name="Title 4"/>
          <p:cNvSpPr>
            <a:spLocks noGrp="1"/>
          </p:cNvSpPr>
          <p:nvPr>
            <p:ph type="title"/>
          </p:nvPr>
        </p:nvSpPr>
        <p:spPr>
          <a:xfrm>
            <a:off x="253315" y="313418"/>
            <a:ext cx="8709251" cy="890753"/>
          </a:xfrm>
        </p:spPr>
        <p:txBody>
          <a:bodyPr>
            <a:normAutofit/>
          </a:bodyPr>
          <a:lstStyle/>
          <a:p>
            <a:r>
              <a:rPr lang="en-US" sz="3600" dirty="0"/>
              <a:t>Landscape </a:t>
            </a:r>
            <a:r>
              <a:rPr lang="en-US" sz="3600" dirty="0" smtClean="0"/>
              <a:t>Report</a:t>
            </a:r>
            <a:endParaRPr lang="en-US" sz="3600" dirty="0"/>
          </a:p>
        </p:txBody>
      </p:sp>
      <p:sp>
        <p:nvSpPr>
          <p:cNvPr id="10" name="Right Arrow Callout 9"/>
          <p:cNvSpPr/>
          <p:nvPr/>
        </p:nvSpPr>
        <p:spPr>
          <a:xfrm rot="10800000">
            <a:off x="4951269" y="2093649"/>
            <a:ext cx="4077272" cy="4488051"/>
          </a:xfrm>
          <a:prstGeom prst="rightArrowCallout">
            <a:avLst>
              <a:gd name="adj1" fmla="val 29695"/>
              <a:gd name="adj2" fmla="val 24061"/>
              <a:gd name="adj3" fmla="val 23122"/>
              <a:gd name="adj4" fmla="val 709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68796" y="2222459"/>
            <a:ext cx="2626057" cy="42319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spcAft>
                <a:spcPts val="600"/>
              </a:spcAft>
              <a:buFont typeface="+mj-lt"/>
              <a:buAutoNum type="arabicPeriod"/>
            </a:pPr>
            <a:r>
              <a:rPr lang="en-US" dirty="0" smtClean="0"/>
              <a:t>Geographic scope</a:t>
            </a:r>
          </a:p>
          <a:p>
            <a:pPr marL="457200" indent="-457200">
              <a:spcAft>
                <a:spcPts val="600"/>
              </a:spcAft>
              <a:buFont typeface="+mj-lt"/>
              <a:buAutoNum type="arabicPeriod"/>
            </a:pPr>
            <a:r>
              <a:rPr lang="en-US" dirty="0" smtClean="0"/>
              <a:t>Type of participants</a:t>
            </a:r>
          </a:p>
          <a:p>
            <a:pPr marL="457200" indent="-457200">
              <a:spcAft>
                <a:spcPts val="600"/>
              </a:spcAft>
              <a:buFont typeface="+mj-lt"/>
              <a:buAutoNum type="arabicPeriod"/>
            </a:pPr>
            <a:r>
              <a:rPr lang="en-US" dirty="0" smtClean="0"/>
              <a:t>Network establishment mechanism </a:t>
            </a:r>
          </a:p>
          <a:p>
            <a:pPr marL="457200" indent="-457200">
              <a:spcAft>
                <a:spcPts val="600"/>
              </a:spcAft>
              <a:buFont typeface="+mj-lt"/>
              <a:buAutoNum type="arabicPeriod"/>
            </a:pPr>
            <a:r>
              <a:rPr lang="en-US" dirty="0" smtClean="0"/>
              <a:t>Revenue stream</a:t>
            </a:r>
          </a:p>
          <a:p>
            <a:pPr marL="457200" indent="-457200">
              <a:spcAft>
                <a:spcPts val="600"/>
              </a:spcAft>
              <a:buFont typeface="+mj-lt"/>
              <a:buAutoNum type="arabicPeriod"/>
            </a:pPr>
            <a:r>
              <a:rPr lang="en-US" dirty="0" smtClean="0"/>
              <a:t>Communication Paradigm</a:t>
            </a:r>
          </a:p>
          <a:p>
            <a:pPr marL="457200" indent="-457200">
              <a:spcAft>
                <a:spcPts val="600"/>
              </a:spcAft>
              <a:buFont typeface="+mj-lt"/>
              <a:buAutoNum type="arabicPeriod"/>
            </a:pPr>
            <a:r>
              <a:rPr lang="en-US" dirty="0" smtClean="0"/>
              <a:t>Effort required</a:t>
            </a:r>
          </a:p>
          <a:p>
            <a:pPr marL="457200" indent="-457200">
              <a:spcAft>
                <a:spcPts val="600"/>
              </a:spcAft>
              <a:buFont typeface="+mj-lt"/>
              <a:buAutoNum type="arabicPeriod"/>
            </a:pPr>
            <a:r>
              <a:rPr lang="en-US" dirty="0" smtClean="0"/>
              <a:t>Platform support</a:t>
            </a:r>
          </a:p>
          <a:p>
            <a:pPr marL="457200" indent="-457200">
              <a:spcAft>
                <a:spcPts val="600"/>
              </a:spcAft>
              <a:buFont typeface="+mj-lt"/>
              <a:buAutoNum type="arabicPeriod"/>
            </a:pPr>
            <a:r>
              <a:rPr lang="en-US" dirty="0" smtClean="0"/>
              <a:t>Data accessibility, availability &amp; quality</a:t>
            </a:r>
            <a:endParaRPr lang="en-US" dirty="0"/>
          </a:p>
        </p:txBody>
      </p:sp>
      <p:pic>
        <p:nvPicPr>
          <p:cNvPr id="6" name="Picture 5"/>
          <p:cNvPicPr>
            <a:picLocks noChangeAspect="1"/>
          </p:cNvPicPr>
          <p:nvPr/>
        </p:nvPicPr>
        <p:blipFill>
          <a:blip r:embed="rId2" cstate="print"/>
          <a:stretch>
            <a:fillRect/>
          </a:stretch>
        </p:blipFill>
        <p:spPr>
          <a:xfrm>
            <a:off x="505002" y="1889976"/>
            <a:ext cx="4446267" cy="4420839"/>
          </a:xfrm>
          <a:prstGeom prst="rect">
            <a:avLst/>
          </a:prstGeom>
        </p:spPr>
      </p:pic>
      <p:sp>
        <p:nvSpPr>
          <p:cNvPr id="12" name="TextBox 11"/>
          <p:cNvSpPr txBox="1"/>
          <p:nvPr/>
        </p:nvSpPr>
        <p:spPr>
          <a:xfrm>
            <a:off x="433178" y="6270326"/>
            <a:ext cx="5389977" cy="461665"/>
          </a:xfrm>
          <a:prstGeom prst="rect">
            <a:avLst/>
          </a:prstGeom>
          <a:noFill/>
        </p:spPr>
        <p:txBody>
          <a:bodyPr wrap="square" rtlCol="0">
            <a:spAutoFit/>
          </a:bodyPr>
          <a:lstStyle/>
          <a:p>
            <a:pPr defTabSz="1828434"/>
            <a:r>
              <a:rPr lang="nl-NL" sz="1200" dirty="0" smtClean="0">
                <a:solidFill>
                  <a:prstClr val="black"/>
                </a:solidFill>
                <a:latin typeface="Calibri" panose="020F0502020204030204"/>
              </a:rPr>
              <a:t>Source: </a:t>
            </a:r>
            <a:r>
              <a:rPr lang="nl-NL" sz="1200" dirty="0" err="1" smtClean="0">
                <a:solidFill>
                  <a:prstClr val="black"/>
                </a:solidFill>
                <a:latin typeface="Calibri" panose="020F0502020204030204"/>
              </a:rPr>
              <a:t>Gharesifard</a:t>
            </a:r>
            <a:r>
              <a:rPr lang="nl-NL" sz="1200" dirty="0" smtClean="0">
                <a:solidFill>
                  <a:prstClr val="black"/>
                </a:solidFill>
                <a:latin typeface="Calibri" panose="020F0502020204030204"/>
              </a:rPr>
              <a:t>, </a:t>
            </a:r>
          </a:p>
          <a:p>
            <a:pPr defTabSz="1828434"/>
            <a:r>
              <a:rPr lang="nl-NL" sz="1200" dirty="0" smtClean="0">
                <a:solidFill>
                  <a:prstClr val="black"/>
                </a:solidFill>
                <a:latin typeface="Calibri" panose="020F0502020204030204"/>
              </a:rPr>
              <a:t>Wehn </a:t>
            </a:r>
            <a:r>
              <a:rPr lang="nl-NL" sz="1200" dirty="0" err="1" smtClean="0">
                <a:solidFill>
                  <a:prstClr val="black"/>
                </a:solidFill>
                <a:latin typeface="Calibri" panose="020F0502020204030204"/>
              </a:rPr>
              <a:t>and</a:t>
            </a:r>
            <a:r>
              <a:rPr lang="nl-NL" sz="1200" dirty="0" smtClean="0">
                <a:solidFill>
                  <a:prstClr val="black"/>
                </a:solidFill>
                <a:latin typeface="Calibri" panose="020F0502020204030204"/>
              </a:rPr>
              <a:t> van der Zaag (2016)</a:t>
            </a:r>
            <a:endParaRPr lang="en-GB" sz="1200" dirty="0">
              <a:solidFill>
                <a:prstClr val="black"/>
              </a:solidFill>
              <a:latin typeface="Calibri" panose="020F0502020204030204"/>
            </a:endParaRPr>
          </a:p>
        </p:txBody>
      </p:sp>
    </p:spTree>
    <p:extLst>
      <p:ext uri="{BB962C8B-B14F-4D97-AF65-F5344CB8AC3E}">
        <p14:creationId xmlns:p14="http://schemas.microsoft.com/office/powerpoint/2010/main" xmlns="" val="29667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387FA30D-EA6A-4350-95C4-B03667F7E437}"/>
              </a:ext>
            </a:extLst>
          </p:cNvPr>
          <p:cNvSpPr>
            <a:spLocks noGrp="1"/>
          </p:cNvSpPr>
          <p:nvPr>
            <p:ph sz="quarter" idx="12"/>
          </p:nvPr>
        </p:nvSpPr>
        <p:spPr/>
        <p:txBody>
          <a:bodyPr/>
          <a:lstStyle/>
          <a:p>
            <a:r>
              <a:rPr lang="en-US" noProof="0" dirty="0" err="1" smtClean="0"/>
              <a:t>CoP</a:t>
            </a:r>
            <a:r>
              <a:rPr lang="en-US" noProof="0" dirty="0" smtClean="0"/>
              <a:t> = Domain + Community + Practice</a:t>
            </a:r>
          </a:p>
          <a:p>
            <a:r>
              <a:rPr lang="en-US" noProof="0" dirty="0" smtClean="0"/>
              <a:t>To assess, strengthen and extend knowledge base</a:t>
            </a:r>
          </a:p>
          <a:p>
            <a:r>
              <a:rPr lang="en-US" noProof="0" dirty="0" smtClean="0"/>
              <a:t>To support implementation of best practices and standards</a:t>
            </a:r>
          </a:p>
          <a:p>
            <a:r>
              <a:rPr lang="en-US" noProof="0" dirty="0" smtClean="0"/>
              <a:t>To demonstrate the added value of COs</a:t>
            </a:r>
          </a:p>
          <a:p>
            <a:r>
              <a:rPr lang="en-US" noProof="0" dirty="0" smtClean="0"/>
              <a:t>To promote uptake of information and foster business innovation</a:t>
            </a:r>
            <a:endParaRPr lang="en-US" noProof="0" dirty="0"/>
          </a:p>
        </p:txBody>
      </p:sp>
      <p:sp>
        <p:nvSpPr>
          <p:cNvPr id="6" name="Title 5">
            <a:extLst>
              <a:ext uri="{FF2B5EF4-FFF2-40B4-BE49-F238E27FC236}">
                <a16:creationId xmlns:a16="http://schemas.microsoft.com/office/drawing/2014/main" xmlns="" id="{034CCB8D-44D9-4716-B017-9138EFF5CBD9}"/>
              </a:ext>
            </a:extLst>
          </p:cNvPr>
          <p:cNvSpPr>
            <a:spLocks noGrp="1"/>
          </p:cNvSpPr>
          <p:nvPr>
            <p:ph type="title"/>
          </p:nvPr>
        </p:nvSpPr>
        <p:spPr/>
        <p:txBody>
          <a:bodyPr/>
          <a:lstStyle/>
          <a:p>
            <a:r>
              <a:rPr lang="en-US" noProof="0" dirty="0" smtClean="0"/>
              <a:t>Introducing </a:t>
            </a:r>
            <a:r>
              <a:rPr lang="en-US" noProof="0" dirty="0" err="1" smtClean="0"/>
              <a:t>WeObserve</a:t>
            </a:r>
            <a:r>
              <a:rPr lang="en-US" noProof="0" dirty="0" smtClean="0"/>
              <a:t> </a:t>
            </a:r>
            <a:r>
              <a:rPr lang="en-US" noProof="0" dirty="0" err="1" smtClean="0"/>
              <a:t>CoPs</a:t>
            </a:r>
            <a:endParaRPr lang="en-US" noProof="0" dirty="0"/>
          </a:p>
        </p:txBody>
      </p:sp>
    </p:spTree>
    <p:extLst>
      <p:ext uri="{BB962C8B-B14F-4D97-AF65-F5344CB8AC3E}">
        <p14:creationId xmlns:p14="http://schemas.microsoft.com/office/powerpoint/2010/main" xmlns="" val="1579438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387FA30D-EA6A-4350-95C4-B03667F7E437}"/>
              </a:ext>
            </a:extLst>
          </p:cNvPr>
          <p:cNvSpPr>
            <a:spLocks noGrp="1"/>
          </p:cNvSpPr>
          <p:nvPr>
            <p:ph sz="quarter" idx="12"/>
          </p:nvPr>
        </p:nvSpPr>
        <p:spPr>
          <a:xfrm>
            <a:off x="1095552" y="4653923"/>
            <a:ext cx="7372349" cy="1996005"/>
          </a:xfrm>
        </p:spPr>
        <p:txBody>
          <a:bodyPr/>
          <a:lstStyle/>
          <a:p>
            <a:pPr marL="342900" lvl="1" indent="0">
              <a:buNone/>
            </a:pPr>
            <a:r>
              <a:rPr lang="en-US" b="1" dirty="0" err="1" smtClean="0"/>
              <a:t>CoP</a:t>
            </a:r>
            <a:r>
              <a:rPr lang="en-US" b="1" dirty="0" smtClean="0"/>
              <a:t> = Domain + Community + Practice</a:t>
            </a:r>
            <a:endParaRPr lang="en-US" b="1" dirty="0"/>
          </a:p>
        </p:txBody>
      </p:sp>
      <p:sp>
        <p:nvSpPr>
          <p:cNvPr id="6" name="Title 5">
            <a:extLst>
              <a:ext uri="{FF2B5EF4-FFF2-40B4-BE49-F238E27FC236}">
                <a16:creationId xmlns:a16="http://schemas.microsoft.com/office/drawing/2014/main" xmlns="" id="{034CCB8D-44D9-4716-B017-9138EFF5CBD9}"/>
              </a:ext>
            </a:extLst>
          </p:cNvPr>
          <p:cNvSpPr>
            <a:spLocks noGrp="1"/>
          </p:cNvSpPr>
          <p:nvPr>
            <p:ph type="title"/>
          </p:nvPr>
        </p:nvSpPr>
        <p:spPr/>
        <p:txBody>
          <a:bodyPr>
            <a:normAutofit fontScale="90000"/>
          </a:bodyPr>
          <a:lstStyle/>
          <a:p>
            <a:r>
              <a:rPr lang="en-US" dirty="0" smtClean="0"/>
              <a:t>Introducing </a:t>
            </a:r>
            <a:r>
              <a:rPr lang="en-US" dirty="0" err="1" smtClean="0"/>
              <a:t>WeObserve</a:t>
            </a:r>
            <a:r>
              <a:rPr lang="en-US" dirty="0" smtClean="0"/>
              <a:t> Communities of Practice</a:t>
            </a:r>
            <a:endParaRPr lang="el-G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t="30937"/>
          <a:stretch/>
        </p:blipFill>
        <p:spPr>
          <a:xfrm>
            <a:off x="945112" y="1648537"/>
            <a:ext cx="4346978" cy="225160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965903" y="3975149"/>
            <a:ext cx="5389977" cy="307777"/>
          </a:xfrm>
          <a:prstGeom prst="rect">
            <a:avLst/>
          </a:prstGeom>
          <a:noFill/>
        </p:spPr>
        <p:txBody>
          <a:bodyPr wrap="square" rtlCol="0">
            <a:spAutoFit/>
          </a:bodyPr>
          <a:lstStyle/>
          <a:p>
            <a:pPr defTabSz="1828434"/>
            <a:r>
              <a:rPr lang="nl-NL" sz="1400" dirty="0" smtClean="0">
                <a:solidFill>
                  <a:prstClr val="black"/>
                </a:solidFill>
                <a:latin typeface="Calibri" panose="020F0502020204030204"/>
              </a:rPr>
              <a:t>Source: </a:t>
            </a:r>
            <a:r>
              <a:rPr lang="nl-NL" sz="1400" dirty="0" err="1" smtClean="0">
                <a:solidFill>
                  <a:prstClr val="black"/>
                </a:solidFill>
                <a:latin typeface="Calibri" panose="020F0502020204030204"/>
              </a:rPr>
              <a:t>Yusuf</a:t>
            </a:r>
            <a:r>
              <a:rPr lang="nl-NL" sz="1400" dirty="0" smtClean="0">
                <a:solidFill>
                  <a:prstClr val="black"/>
                </a:solidFill>
                <a:latin typeface="Calibri" panose="020F0502020204030204"/>
              </a:rPr>
              <a:t> et al. (2011)</a:t>
            </a:r>
            <a:endParaRPr lang="en-GB" sz="1400" dirty="0">
              <a:solidFill>
                <a:prstClr val="black"/>
              </a:solidFill>
              <a:latin typeface="Calibri" panose="020F0502020204030204"/>
            </a:endParaRPr>
          </a:p>
        </p:txBody>
      </p:sp>
      <p:sp>
        <p:nvSpPr>
          <p:cNvPr id="10" name="Footer Placeholder 1"/>
          <p:cNvSpPr>
            <a:spLocks noGrp="1"/>
          </p:cNvSpPr>
          <p:nvPr>
            <p:ph type="ftr" sz="quarter" idx="10"/>
          </p:nvPr>
        </p:nvSpPr>
        <p:spPr>
          <a:xfrm>
            <a:off x="2916768" y="6359812"/>
            <a:ext cx="3086100" cy="365125"/>
          </a:xfrm>
        </p:spPr>
        <p:txBody>
          <a:bodyPr/>
          <a:lstStyle/>
          <a:p>
            <a:r>
              <a:rPr lang="en-US" dirty="0" err="1" smtClean="0"/>
              <a:t>WeObserve</a:t>
            </a:r>
            <a:r>
              <a:rPr lang="en-US" dirty="0" smtClean="0"/>
              <a:t> CoP2 Launch Workshop | Geneva</a:t>
            </a:r>
            <a:endParaRPr lang="el-GR" dirty="0"/>
          </a:p>
        </p:txBody>
      </p:sp>
    </p:spTree>
    <p:extLst>
      <p:ext uri="{BB962C8B-B14F-4D97-AF65-F5344CB8AC3E}">
        <p14:creationId xmlns:p14="http://schemas.microsoft.com/office/powerpoint/2010/main" xmlns="" val="13865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WeObserve CoP Launch Workshop | Geneva</a:t>
            </a:r>
            <a:endParaRPr lang="el-GR"/>
          </a:p>
        </p:txBody>
      </p:sp>
      <p:sp>
        <p:nvSpPr>
          <p:cNvPr id="3" name="Slide Number Placeholder 2"/>
          <p:cNvSpPr>
            <a:spLocks noGrp="1"/>
          </p:cNvSpPr>
          <p:nvPr>
            <p:ph type="sldNum" sz="quarter" idx="11"/>
          </p:nvPr>
        </p:nvSpPr>
        <p:spPr/>
        <p:txBody>
          <a:bodyPr/>
          <a:lstStyle/>
          <a:p>
            <a:fld id="{EF5D1E71-BD89-46A4-9D11-E875E40D239A}" type="slidenum">
              <a:rPr lang="el-GR" smtClean="0"/>
              <a:pPr/>
              <a:t>9</a:t>
            </a:fld>
            <a:endParaRPr lang="el-GR"/>
          </a:p>
        </p:txBody>
      </p:sp>
      <p:sp>
        <p:nvSpPr>
          <p:cNvPr id="4" name="Content Placeholder 3"/>
          <p:cNvSpPr>
            <a:spLocks noGrp="1"/>
          </p:cNvSpPr>
          <p:nvPr>
            <p:ph sz="quarter" idx="12"/>
          </p:nvPr>
        </p:nvSpPr>
        <p:spPr/>
        <p:txBody>
          <a:bodyPr/>
          <a:lstStyle/>
          <a:p>
            <a:pPr>
              <a:buFont typeface="Arial" panose="020B0604020202020204" pitchFamily="34" charset="0"/>
              <a:buChar char="•"/>
            </a:pPr>
            <a:r>
              <a:rPr lang="en-US" noProof="0" dirty="0" err="1" smtClean="0"/>
              <a:t>CoP</a:t>
            </a:r>
            <a:r>
              <a:rPr lang="en-US" noProof="0" dirty="0" smtClean="0"/>
              <a:t> 1 	</a:t>
            </a:r>
            <a:r>
              <a:rPr lang="en-US" sz="1800" b="1" noProof="0" dirty="0" smtClean="0">
                <a:solidFill>
                  <a:schemeClr val="accent6"/>
                </a:solidFill>
              </a:rPr>
              <a:t>Co-creating </a:t>
            </a:r>
            <a:r>
              <a:rPr lang="en-US" sz="1800" b="1" noProof="0" dirty="0">
                <a:solidFill>
                  <a:schemeClr val="accent6"/>
                </a:solidFill>
              </a:rPr>
              <a:t>citizen observatories and engaging 			</a:t>
            </a:r>
            <a:r>
              <a:rPr lang="en-US" sz="1800" b="1" noProof="0" dirty="0" smtClean="0">
                <a:solidFill>
                  <a:schemeClr val="accent6"/>
                </a:solidFill>
              </a:rPr>
              <a:t>citizens </a:t>
            </a:r>
            <a:r>
              <a:rPr lang="en-US" noProof="0" dirty="0" smtClean="0"/>
              <a:t>| addressing </a:t>
            </a:r>
            <a:r>
              <a:rPr lang="en-US" noProof="0" dirty="0"/>
              <a:t>incentives and barriers for </a:t>
            </a:r>
            <a:r>
              <a:rPr lang="en-US" noProof="0" dirty="0" smtClean="0"/>
              <a:t>			participation</a:t>
            </a:r>
            <a:r>
              <a:rPr lang="en-US" noProof="0" dirty="0"/>
              <a:t>, engagement strategies and </a:t>
            </a:r>
            <a:r>
              <a:rPr lang="en-US" noProof="0" dirty="0" smtClean="0"/>
              <a:t>citizen-			science </a:t>
            </a:r>
            <a:r>
              <a:rPr lang="en-US" noProof="0" dirty="0"/>
              <a:t>ethics </a:t>
            </a:r>
            <a:r>
              <a:rPr lang="en-US" noProof="0" dirty="0" smtClean="0"/>
              <a:t>(led </a:t>
            </a:r>
            <a:r>
              <a:rPr lang="en-US" noProof="0" dirty="0"/>
              <a:t>by </a:t>
            </a:r>
            <a:r>
              <a:rPr lang="en-US" noProof="0" dirty="0" err="1"/>
              <a:t>IHE</a:t>
            </a:r>
            <a:r>
              <a:rPr lang="en-US" noProof="0" dirty="0"/>
              <a:t> </a:t>
            </a:r>
            <a:r>
              <a:rPr lang="en-US" noProof="0" dirty="0" smtClean="0"/>
              <a:t>Delft) </a:t>
            </a:r>
          </a:p>
          <a:p>
            <a:pPr>
              <a:buFont typeface="Arial" panose="020B0604020202020204" pitchFamily="34" charset="0"/>
              <a:buChar char="•"/>
            </a:pPr>
            <a:r>
              <a:rPr lang="en-US" noProof="0" dirty="0" err="1" smtClean="0"/>
              <a:t>CoP</a:t>
            </a:r>
            <a:r>
              <a:rPr lang="en-US" noProof="0" dirty="0" smtClean="0"/>
              <a:t> 2 	</a:t>
            </a:r>
            <a:r>
              <a:rPr lang="en-US" sz="1800" b="1" noProof="0" dirty="0" smtClean="0">
                <a:solidFill>
                  <a:schemeClr val="accent6"/>
                </a:solidFill>
              </a:rPr>
              <a:t>Impact </a:t>
            </a:r>
            <a:r>
              <a:rPr lang="en-US" sz="1800" b="1" noProof="0" dirty="0">
                <a:solidFill>
                  <a:schemeClr val="accent6"/>
                </a:solidFill>
              </a:rPr>
              <a:t>and value of citizen observatories for 			</a:t>
            </a:r>
            <a:r>
              <a:rPr lang="en-US" sz="1800" b="1" noProof="0" dirty="0" smtClean="0">
                <a:solidFill>
                  <a:schemeClr val="accent6"/>
                </a:solidFill>
              </a:rPr>
              <a:t>governance </a:t>
            </a:r>
            <a:r>
              <a:rPr lang="en-US" noProof="0" dirty="0" smtClean="0"/>
              <a:t>| </a:t>
            </a:r>
            <a:r>
              <a:rPr lang="en-US" noProof="0" dirty="0"/>
              <a:t>defining socio-economic and </a:t>
            </a:r>
            <a:r>
              <a:rPr lang="en-US" noProof="0" dirty="0" smtClean="0"/>
              <a:t>				environmental </a:t>
            </a:r>
            <a:r>
              <a:rPr lang="en-US" noProof="0" dirty="0"/>
              <a:t>impacts of community-based </a:t>
            </a:r>
            <a:r>
              <a:rPr lang="en-US" noProof="0" dirty="0" smtClean="0"/>
              <a:t>			environmental </a:t>
            </a:r>
            <a:r>
              <a:rPr lang="en-US" noProof="0" dirty="0"/>
              <a:t>monitoring for public authorities and </a:t>
            </a:r>
            <a:r>
              <a:rPr lang="en-US" noProof="0" dirty="0" smtClean="0"/>
              <a:t>		decision </a:t>
            </a:r>
            <a:r>
              <a:rPr lang="en-US" noProof="0" dirty="0"/>
              <a:t>makers including risk evaluation </a:t>
            </a:r>
            <a:r>
              <a:rPr lang="en-US" noProof="0" dirty="0" smtClean="0"/>
              <a:t>(led </a:t>
            </a:r>
            <a:r>
              <a:rPr lang="en-US" noProof="0" dirty="0"/>
              <a:t>by </a:t>
            </a:r>
            <a:r>
              <a:rPr lang="en-US" noProof="0" dirty="0" smtClean="0"/>
              <a:t>		</a:t>
            </a:r>
            <a:r>
              <a:rPr lang="en-US" noProof="0" dirty="0" err="1" smtClean="0"/>
              <a:t>IHE</a:t>
            </a:r>
            <a:r>
              <a:rPr lang="en-US" noProof="0" dirty="0" smtClean="0"/>
              <a:t> </a:t>
            </a:r>
            <a:r>
              <a:rPr lang="en-US" noProof="0" dirty="0"/>
              <a:t>Delft</a:t>
            </a:r>
            <a:r>
              <a:rPr lang="en-US" noProof="0" dirty="0" smtClean="0"/>
              <a:t>) </a:t>
            </a:r>
            <a:endParaRPr lang="en-US" noProof="0" dirty="0"/>
          </a:p>
          <a:p>
            <a:pPr>
              <a:buFont typeface="Arial" panose="020B0604020202020204" pitchFamily="34" charset="0"/>
              <a:buChar char="•"/>
            </a:pPr>
            <a:r>
              <a:rPr lang="en-US" noProof="0" dirty="0" err="1" smtClean="0"/>
              <a:t>CoP</a:t>
            </a:r>
            <a:r>
              <a:rPr lang="en-US" noProof="0" dirty="0" smtClean="0"/>
              <a:t> 3 	</a:t>
            </a:r>
            <a:r>
              <a:rPr lang="en-US" sz="1800" b="1" noProof="0" dirty="0" smtClean="0">
                <a:solidFill>
                  <a:schemeClr val="accent6"/>
                </a:solidFill>
              </a:rPr>
              <a:t>Interoperability </a:t>
            </a:r>
            <a:r>
              <a:rPr lang="en-US" sz="1800" b="1" noProof="0" dirty="0">
                <a:solidFill>
                  <a:schemeClr val="accent6"/>
                </a:solidFill>
              </a:rPr>
              <a:t>and standards for citizen 				</a:t>
            </a:r>
            <a:r>
              <a:rPr lang="en-US" sz="1800" b="1" noProof="0" dirty="0" smtClean="0">
                <a:solidFill>
                  <a:schemeClr val="accent6"/>
                </a:solidFill>
              </a:rPr>
              <a:t>observatories </a:t>
            </a:r>
            <a:r>
              <a:rPr lang="en-US" noProof="0" dirty="0" smtClean="0"/>
              <a:t>| </a:t>
            </a:r>
            <a:r>
              <a:rPr lang="en-US" noProof="0" dirty="0"/>
              <a:t>adopting data quality, curation and </a:t>
            </a:r>
            <a:r>
              <a:rPr lang="en-US" noProof="0" dirty="0" smtClean="0"/>
              <a:t>		preservation </a:t>
            </a:r>
            <a:r>
              <a:rPr lang="en-US" noProof="0" dirty="0"/>
              <a:t>of citizen-science data, and </a:t>
            </a:r>
            <a:r>
              <a:rPr lang="en-US" noProof="0" dirty="0" smtClean="0"/>
              <a:t>				addressing </a:t>
            </a:r>
            <a:r>
              <a:rPr lang="en-US" noProof="0" dirty="0"/>
              <a:t>privacy and licensing for CO </a:t>
            </a:r>
            <a:r>
              <a:rPr lang="en-US" noProof="0" dirty="0" smtClean="0"/>
              <a:t>				sustainability </a:t>
            </a:r>
            <a:r>
              <a:rPr lang="en-US" noProof="0" dirty="0"/>
              <a:t>(</a:t>
            </a:r>
            <a:r>
              <a:rPr lang="en-US" noProof="0" dirty="0" smtClean="0"/>
              <a:t>led </a:t>
            </a:r>
            <a:r>
              <a:rPr lang="en-US" noProof="0" dirty="0"/>
              <a:t>by </a:t>
            </a:r>
            <a:r>
              <a:rPr lang="en-US" noProof="0" dirty="0" err="1"/>
              <a:t>CREAF</a:t>
            </a:r>
            <a:r>
              <a:rPr lang="en-US" noProof="0" dirty="0" smtClean="0"/>
              <a:t>).</a:t>
            </a:r>
          </a:p>
        </p:txBody>
      </p:sp>
      <p:sp>
        <p:nvSpPr>
          <p:cNvPr id="5" name="Title 4"/>
          <p:cNvSpPr>
            <a:spLocks noGrp="1"/>
          </p:cNvSpPr>
          <p:nvPr>
            <p:ph type="title"/>
          </p:nvPr>
        </p:nvSpPr>
        <p:spPr/>
        <p:txBody>
          <a:bodyPr/>
          <a:lstStyle/>
          <a:p>
            <a:r>
              <a:rPr lang="en-US" noProof="0" dirty="0" smtClean="0"/>
              <a:t>Topic of </a:t>
            </a:r>
            <a:r>
              <a:rPr lang="en-US" noProof="0" dirty="0" err="1" smtClean="0"/>
              <a:t>CoP</a:t>
            </a:r>
            <a:endParaRPr lang="en-US" noProof="0" dirty="0"/>
          </a:p>
        </p:txBody>
      </p:sp>
      <p:sp>
        <p:nvSpPr>
          <p:cNvPr id="6" name="Right Arrow 5"/>
          <p:cNvSpPr/>
          <p:nvPr/>
        </p:nvSpPr>
        <p:spPr>
          <a:xfrm>
            <a:off x="981635" y="5021994"/>
            <a:ext cx="632012" cy="497541"/>
          </a:xfrm>
          <a:prstGeom prst="rightArrow">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799816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WeObserve">
      <a:dk1>
        <a:srgbClr val="595959"/>
      </a:dk1>
      <a:lt1>
        <a:sysClr val="window" lastClr="FFFFFF"/>
      </a:lt1>
      <a:dk2>
        <a:srgbClr val="7F7F7F"/>
      </a:dk2>
      <a:lt2>
        <a:srgbClr val="DCD3AD"/>
      </a:lt2>
      <a:accent1>
        <a:srgbClr val="58595B"/>
      </a:accent1>
      <a:accent2>
        <a:srgbClr val="68BD45"/>
      </a:accent2>
      <a:accent3>
        <a:srgbClr val="8FB33E"/>
      </a:accent3>
      <a:accent4>
        <a:srgbClr val="325729"/>
      </a:accent4>
      <a:accent5>
        <a:srgbClr val="81734B"/>
      </a:accent5>
      <a:accent6>
        <a:srgbClr val="C0B473"/>
      </a:accent6>
      <a:hlink>
        <a:srgbClr val="0563C1"/>
      </a:hlink>
      <a:folHlink>
        <a:srgbClr val="954F72"/>
      </a:folHlink>
    </a:clrScheme>
    <a:fontScheme name="WeObdserve">
      <a:majorFont>
        <a:latin typeface="NunitoSans-SemiBold"/>
        <a:ea typeface=""/>
        <a:cs typeface=""/>
      </a:majorFont>
      <a:minorFont>
        <a:latin typeface="Nunito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Observe_Presentation_Template_Standard 4.4 nk.pptx [Read-Only]" id="{1A86497C-0B29-4A2C-90D5-096ACFFEC185}" vid="{15EF733F-DB18-42A0-BB7D-FA9671D36ABE}"/>
    </a:ext>
  </a:extLst>
</a:theme>
</file>

<file path=ppt/theme/theme2.xml><?xml version="1.0" encoding="utf-8"?>
<a:theme xmlns:a="http://schemas.openxmlformats.org/drawingml/2006/main" name="WeObserve logo right">
  <a:themeElements>
    <a:clrScheme name="WeObserve">
      <a:dk1>
        <a:srgbClr val="58595B"/>
      </a:dk1>
      <a:lt1>
        <a:srgbClr val="FFFFFF"/>
      </a:lt1>
      <a:dk2>
        <a:srgbClr val="154F27"/>
      </a:dk2>
      <a:lt2>
        <a:srgbClr val="FFFFFF"/>
      </a:lt2>
      <a:accent1>
        <a:srgbClr val="497D3B"/>
      </a:accent1>
      <a:accent2>
        <a:srgbClr val="F58220"/>
      </a:accent2>
      <a:accent3>
        <a:srgbClr val="273F1C"/>
      </a:accent3>
      <a:accent4>
        <a:srgbClr val="00BCD7"/>
      </a:accent4>
      <a:accent5>
        <a:srgbClr val="008192"/>
      </a:accent5>
      <a:accent6>
        <a:srgbClr val="72BF44"/>
      </a:accent6>
      <a:hlink>
        <a:srgbClr val="F58220"/>
      </a:hlink>
      <a:folHlink>
        <a:srgbClr val="00BCD7"/>
      </a:folHlink>
    </a:clrScheme>
    <a:fontScheme name="WeObdserve">
      <a:majorFont>
        <a:latin typeface="NunitoSans-SemiBold"/>
        <a:ea typeface=""/>
        <a:cs typeface=""/>
      </a:majorFont>
      <a:minorFont>
        <a:latin typeface="NunitoSans-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Observe_Presentation_Template_Standard 4.4 nk.pptx [Read-Only]" id="{1A86497C-0B29-4A2C-90D5-096ACFFEC185}" vid="{861DB2E8-5B9E-4DB4-BF65-E0821CECE9DD}"/>
    </a:ext>
  </a:extLst>
</a:theme>
</file>

<file path=ppt/theme/theme3.xml><?xml version="1.0" encoding="utf-8"?>
<a:theme xmlns:a="http://schemas.openxmlformats.org/drawingml/2006/main" name="WeObserve logo left">
  <a:themeElements>
    <a:clrScheme name="Custom 7">
      <a:dk1>
        <a:srgbClr val="58595B"/>
      </a:dk1>
      <a:lt1>
        <a:srgbClr val="FFFFFF"/>
      </a:lt1>
      <a:dk2>
        <a:srgbClr val="154F27"/>
      </a:dk2>
      <a:lt2>
        <a:srgbClr val="FFFFFF"/>
      </a:lt2>
      <a:accent1>
        <a:srgbClr val="497D3B"/>
      </a:accent1>
      <a:accent2>
        <a:srgbClr val="72BF44"/>
      </a:accent2>
      <a:accent3>
        <a:srgbClr val="F58220"/>
      </a:accent3>
      <a:accent4>
        <a:srgbClr val="00BCD7"/>
      </a:accent4>
      <a:accent5>
        <a:srgbClr val="008192"/>
      </a:accent5>
      <a:accent6>
        <a:srgbClr val="72BF44"/>
      </a:accent6>
      <a:hlink>
        <a:srgbClr val="F58220"/>
      </a:hlink>
      <a:folHlink>
        <a:srgbClr val="00BCD7"/>
      </a:folHlink>
    </a:clrScheme>
    <a:fontScheme name="Custom 4">
      <a:majorFont>
        <a:latin typeface="Nunito Sans Regular"/>
        <a:ea typeface=""/>
        <a:cs typeface=""/>
      </a:majorFont>
      <a:minorFont>
        <a:latin typeface="Nunito Sans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Observe_Presentation_Template_Standard 4.4 nk.pptx [Read-Only]" id="{1A86497C-0B29-4A2C-90D5-096ACFFEC185}" vid="{05A38F34-E727-45C4-977D-0B275DFC76D8}"/>
    </a:ext>
  </a:extLst>
</a:theme>
</file>

<file path=ppt/theme/theme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Nunito Sans Regular"/>
        <a:ea typeface=""/>
        <a:cs typeface=""/>
      </a:majorFont>
      <a:minorFont>
        <a:latin typeface="Nunito Sans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eObserve_Presentation_Template_Standard 4.4 nk.pptx [Read-Only]" id="{1A86497C-0B29-4A2C-90D5-096ACFFEC185}" vid="{8E5A9557-D732-48CA-B884-456F492156E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WeObserve_Presentation_Template_Standard 4.4 nk</Template>
  <TotalTime>4870</TotalTime>
  <Words>3805</Words>
  <Application>Microsoft Office PowerPoint</Application>
  <PresentationFormat>Presentación en pantalla (4:3)</PresentationFormat>
  <Paragraphs>546</Paragraphs>
  <Slides>48</Slides>
  <Notes>4</Notes>
  <HiddenSlides>3</HiddenSlides>
  <MMClips>0</MMClips>
  <ScaleCrop>false</ScaleCrop>
  <HeadingPairs>
    <vt:vector size="4" baseType="variant">
      <vt:variant>
        <vt:lpstr>Tema</vt:lpstr>
      </vt:variant>
      <vt:variant>
        <vt:i4>4</vt:i4>
      </vt:variant>
      <vt:variant>
        <vt:lpstr>Títulos de diapositiva</vt:lpstr>
      </vt:variant>
      <vt:variant>
        <vt:i4>48</vt:i4>
      </vt:variant>
    </vt:vector>
  </HeadingPairs>
  <TitlesOfParts>
    <vt:vector size="52" baseType="lpstr">
      <vt:lpstr>Title slide</vt:lpstr>
      <vt:lpstr>WeObserve logo right</vt:lpstr>
      <vt:lpstr>WeObserve logo left</vt:lpstr>
      <vt:lpstr>End slide</vt:lpstr>
      <vt:lpstr>Launch Workshop CoP 3: Interoperability and standards for citizen observatories</vt:lpstr>
      <vt:lpstr>Outline slide</vt:lpstr>
      <vt:lpstr>Welcoming Remarks</vt:lpstr>
      <vt:lpstr>Introducing WeObserve</vt:lpstr>
      <vt:lpstr>Diapositiva 5</vt:lpstr>
      <vt:lpstr>Landscape Report</vt:lpstr>
      <vt:lpstr>Introducing WeObserve CoPs</vt:lpstr>
      <vt:lpstr>Introducing WeObserve Communities of Practice</vt:lpstr>
      <vt:lpstr>Topic of CoP</vt:lpstr>
      <vt:lpstr>Introducing WeObserve Communities of Practice</vt:lpstr>
      <vt:lpstr>CoP ToR</vt:lpstr>
      <vt:lpstr>Standards Baseline as a Services Architecture</vt:lpstr>
      <vt:lpstr>The main objectives </vt:lpstr>
      <vt:lpstr>Welcome from the WeObserve CoPTeam</vt:lpstr>
      <vt:lpstr>Initiators Organizations. THANKS!</vt:lpstr>
      <vt:lpstr>A Debt of Gratitude to the Participants. THANKS!! Can you write down:</vt:lpstr>
      <vt:lpstr>Linked Activities</vt:lpstr>
      <vt:lpstr>What we want to do?</vt:lpstr>
      <vt:lpstr>Introduction to the CitSciIE  OGC 18-031:  Activity Plan For An OGC Interoperability Experiment</vt:lpstr>
      <vt:lpstr>Types of Initiatives – Agile Prototyping</vt:lpstr>
      <vt:lpstr>The desired outcome of this experiment is to</vt:lpstr>
      <vt:lpstr>Background</vt:lpstr>
      <vt:lpstr>Linked Activities</vt:lpstr>
      <vt:lpstr>Use Case</vt:lpstr>
      <vt:lpstr>Scenario</vt:lpstr>
      <vt:lpstr>Experiments</vt:lpstr>
      <vt:lpstr>Proposed architecture</vt:lpstr>
      <vt:lpstr>The list of OGC standards and other specifications that may be affected includes (but not limited to): </vt:lpstr>
      <vt:lpstr>Initiators Organizations. Thanks for your support letter!</vt:lpstr>
      <vt:lpstr>Timeline</vt:lpstr>
      <vt:lpstr>Activity start.  Get out of your confort zone!</vt:lpstr>
      <vt:lpstr>Group activity. Please divide in 3 groups to discuss about the objectives</vt:lpstr>
      <vt:lpstr>How the groups discussion work</vt:lpstr>
      <vt:lpstr>Discussion on the findings in the groups</vt:lpstr>
      <vt:lpstr>Second activity in groups</vt:lpstr>
      <vt:lpstr>How the groups discussion work</vt:lpstr>
      <vt:lpstr>Discussion on the findings in the groups</vt:lpstr>
      <vt:lpstr>Management</vt:lpstr>
      <vt:lpstr>Principles of Conduct</vt:lpstr>
      <vt:lpstr>Summary of OGC Principles of Conduct *</vt:lpstr>
      <vt:lpstr>Summary of Relevant IPR Guidelines</vt:lpstr>
      <vt:lpstr>Patent Call</vt:lpstr>
      <vt:lpstr>How we are going to work</vt:lpstr>
      <vt:lpstr>CoP3 timeline</vt:lpstr>
      <vt:lpstr>Timeline</vt:lpstr>
      <vt:lpstr>Any other business</vt:lpstr>
      <vt:lpstr>Diapositiva 47</vt:lpstr>
      <vt:lpstr>IPR - Creative Commons licensing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(2 lines max)</dc:title>
  <dc:creator>Nikoletta Karitsioti</dc:creator>
  <cp:lastModifiedBy>Joan Maso</cp:lastModifiedBy>
  <cp:revision>58</cp:revision>
  <dcterms:created xsi:type="dcterms:W3CDTF">2018-03-22T12:23:12Z</dcterms:created>
  <dcterms:modified xsi:type="dcterms:W3CDTF">2018-06-13T12:21:47Z</dcterms:modified>
</cp:coreProperties>
</file>